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57" r:id="rId5"/>
    <p:sldId id="258" r:id="rId6"/>
    <p:sldId id="259" r:id="rId7"/>
    <p:sldId id="260" r:id="rId8"/>
    <p:sldId id="280" r:id="rId9"/>
    <p:sldId id="281" r:id="rId10"/>
    <p:sldId id="261" r:id="rId11"/>
    <p:sldId id="276"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ustomXml" Target="../customXml/item1.xml"/><Relationship Id="rId2" Type="http://schemas.openxmlformats.org/officeDocument/2006/relationships/theme" Target="theme/theme1.xml"/><Relationship Id="rId16" Type="http://schemas.openxmlformats.org/officeDocument/2006/relationships/tableStyles" Target="tableStyles.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3.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135FAE-47C0-4BC8-935F-45FDBB12D6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0135FAE-47C0-4BC8-935F-45FDBB12D6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0135FAE-47C0-4BC8-935F-45FDBB12D6A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35FAE-47C0-4BC8-935F-45FDBB12D6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135FAE-47C0-4BC8-935F-45FDBB12D6AD}"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135FAE-47C0-4BC8-935F-45FDBB12D6AD}"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412674-96B2-4886-8558-ED5FB3F6CE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135FAE-47C0-4BC8-935F-45FDBB12D6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135FAE-47C0-4BC8-935F-45FDBB12D6AD}"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412674-96B2-4886-8558-ED5FB3F6CE70}"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peckyboy.com/getting-started-css-flexbox/"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Responsive Web Design</a:t>
            </a:r>
            <a:endParaRPr lang="en-US" dirty="0"/>
          </a:p>
        </p:txBody>
      </p:sp>
      <p:sp>
        <p:nvSpPr>
          <p:cNvPr id="3" name="Subtitle 2"/>
          <p:cNvSpPr>
            <a:spLocks noGrp="1"/>
          </p:cNvSpPr>
          <p:nvPr>
            <p:ph type="subTitle" idx="1"/>
          </p:nvPr>
        </p:nvSpPr>
        <p:spPr/>
        <p:txBody>
          <a:bodyPr/>
          <a:lstStyle/>
          <a:p>
            <a:r>
              <a:rPr lang="en-US" dirty="0" err="1"/>
              <a:t>Eng</a:t>
            </a:r>
            <a:r>
              <a:rPr lang="en-US" dirty="0"/>
              <a:t>/</a:t>
            </a:r>
            <a:r>
              <a:rPr lang="en-US" dirty="0" err="1"/>
              <a:t>Ryhab</a:t>
            </a:r>
            <a:r>
              <a:rPr lang="en-US" dirty="0"/>
              <a:t> </a:t>
            </a:r>
            <a:r>
              <a:rPr lang="en-US" dirty="0" err="1"/>
              <a:t>farouq</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Task_One</a:t>
            </a:r>
            <a:r>
              <a:rPr lang="en-US" dirty="0"/>
              <a:t> </a:t>
            </a:r>
            <a:endParaRPr lang="en-US"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65128" y="1846263"/>
            <a:ext cx="9890551" cy="40227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Task_Two</a:t>
            </a:r>
            <a:endParaRPr lang="en-US"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77655" y="1846263"/>
            <a:ext cx="9732723" cy="40227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Grid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System CSS</a:t>
            </a:r>
            <a:endParaRPr lang="en-US" dirty="0"/>
          </a:p>
        </p:txBody>
      </p:sp>
      <p:sp>
        <p:nvSpPr>
          <p:cNvPr id="3" name="Content Placeholder 2"/>
          <p:cNvSpPr>
            <a:spLocks noGrp="1"/>
          </p:cNvSpPr>
          <p:nvPr>
            <p:ph idx="1"/>
          </p:nvPr>
        </p:nvSpPr>
        <p:spPr/>
        <p:txBody>
          <a:bodyPr/>
          <a:lstStyle/>
          <a:p>
            <a:r>
              <a:rPr lang="en-US" sz="2400" dirty="0"/>
              <a:t>Two dimensional layout model .</a:t>
            </a:r>
            <a:endParaRPr lang="en-US" sz="2400" dirty="0"/>
          </a:p>
          <a:p>
            <a:r>
              <a:rPr lang="en-US" sz="2000" b="0" i="0" dirty="0">
                <a:solidFill>
                  <a:srgbClr val="454545"/>
                </a:solidFill>
                <a:effectLst/>
                <a:latin typeface="nunito" panose="020B0604020202020204" pitchFamily="2" charset="0"/>
              </a:rPr>
              <a:t>CSS Grid will allow you to manage layout according to both </a:t>
            </a:r>
            <a:r>
              <a:rPr lang="en-US" sz="2000" b="0" i="1" dirty="0">
                <a:solidFill>
                  <a:srgbClr val="454545"/>
                </a:solidFill>
                <a:effectLst/>
                <a:latin typeface="nunito" panose="020B0604020202020204" pitchFamily="2" charset="0"/>
              </a:rPr>
              <a:t>columns</a:t>
            </a:r>
            <a:r>
              <a:rPr lang="en-US" sz="2000" b="0" i="0" dirty="0">
                <a:solidFill>
                  <a:srgbClr val="454545"/>
                </a:solidFill>
                <a:effectLst/>
                <a:latin typeface="nunito" panose="020B0604020202020204" pitchFamily="2" charset="0"/>
              </a:rPr>
              <a:t> and </a:t>
            </a:r>
            <a:r>
              <a:rPr lang="en-US" sz="2000" b="0" i="1" dirty="0">
                <a:solidFill>
                  <a:srgbClr val="454545"/>
                </a:solidFill>
                <a:effectLst/>
                <a:latin typeface="nunito" panose="020B0604020202020204" pitchFamily="2" charset="0"/>
              </a:rPr>
              <a:t>rows</a:t>
            </a:r>
            <a:r>
              <a:rPr lang="en-US" sz="2000" b="0" i="0" dirty="0">
                <a:solidFill>
                  <a:srgbClr val="454545"/>
                </a:solidFill>
                <a:effectLst/>
                <a:latin typeface="nunito" panose="020B0604020202020204" pitchFamily="2" charset="0"/>
              </a:rPr>
              <a:t>.</a:t>
            </a:r>
            <a:endParaRPr lang="en-US" sz="2400" b="0" i="0" dirty="0">
              <a:solidFill>
                <a:srgbClr val="454545"/>
              </a:solidFill>
              <a:effectLst/>
              <a:latin typeface="nunito" panose="020B0604020202020204" pitchFamily="2" charset="0"/>
            </a:endParaRPr>
          </a:p>
          <a:p>
            <a:r>
              <a:rPr lang="en-US" sz="2000" b="1" i="0" u="none" strike="noStrike" dirty="0">
                <a:solidFill>
                  <a:srgbClr val="49688A"/>
                </a:solidFill>
                <a:effectLst/>
                <a:latin typeface="nunito" panose="020B0604020202020204" pitchFamily="2" charset="0"/>
                <a:hlinkClick r:id="rId1"/>
              </a:rPr>
              <a:t>Flexbox</a:t>
            </a:r>
            <a:r>
              <a:rPr lang="en-US" sz="2000" b="0" i="0" dirty="0">
                <a:solidFill>
                  <a:srgbClr val="454545"/>
                </a:solidFill>
                <a:effectLst/>
                <a:latin typeface="nunito" panose="020B0604020202020204" pitchFamily="2" charset="0"/>
              </a:rPr>
              <a:t>, by comparison, is really just meant for columns (1-D, if you will). Using CSS Grid, designers will be able to achieve layouts that were downright difficult before. In fact, some of these things were on our wish lists since the days of table-based layouts.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Layout</a:t>
            </a:r>
            <a:endParaRPr lang="en-US" dirty="0"/>
          </a:p>
        </p:txBody>
      </p:sp>
      <p:pic>
        <p:nvPicPr>
          <p:cNvPr id="4" name="Content Placeholder 3"/>
          <p:cNvPicPr>
            <a:picLocks noGrp="1" noChangeAspect="1"/>
          </p:cNvPicPr>
          <p:nvPr>
            <p:ph idx="1"/>
          </p:nvPr>
        </p:nvPicPr>
        <p:blipFill>
          <a:blip r:embed="rId1"/>
          <a:stretch>
            <a:fillRect/>
          </a:stretch>
        </p:blipFill>
        <p:spPr>
          <a:xfrm>
            <a:off x="1598321" y="2048460"/>
            <a:ext cx="9056318" cy="3942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Grid container</a:t>
            </a:r>
            <a:endParaRPr lang="en-US" dirty="0"/>
          </a:p>
          <a:p>
            <a:pPr>
              <a:buFont typeface="Wingdings" panose="05000000000000000000" pitchFamily="2" charset="2"/>
              <a:buChar char="Ø"/>
            </a:pPr>
            <a:r>
              <a:rPr lang="en-US" dirty="0"/>
              <a:t>Grid items</a:t>
            </a:r>
            <a:endParaRPr lang="en-US" dirty="0"/>
          </a:p>
          <a:p>
            <a:pPr marL="0" indent="0" algn="ctr">
              <a:buNone/>
            </a:pPr>
            <a:r>
              <a:rPr lang="en-US" sz="2400" dirty="0">
                <a:solidFill>
                  <a:schemeClr val="accent2"/>
                </a:solidFill>
              </a:rPr>
              <a:t>                                 &lt;div class=‘container’&gt;</a:t>
            </a:r>
            <a:endParaRPr lang="en-US" sz="2400" dirty="0">
              <a:solidFill>
                <a:schemeClr val="accent2"/>
              </a:solidFill>
            </a:endParaRPr>
          </a:p>
          <a:p>
            <a:pPr marL="0" indent="0" algn="ctr">
              <a:buNone/>
            </a:pPr>
            <a:r>
              <a:rPr lang="en-US" sz="2400" dirty="0">
                <a:solidFill>
                  <a:schemeClr val="accent2"/>
                </a:solidFill>
              </a:rPr>
              <a:t>                                             &lt;div&gt; item 1 &lt;/div&gt;</a:t>
            </a:r>
            <a:endParaRPr lang="en-US" sz="2400" dirty="0">
              <a:solidFill>
                <a:schemeClr val="accent2"/>
              </a:solidFill>
            </a:endParaRPr>
          </a:p>
          <a:p>
            <a:pPr marL="0" indent="0" algn="ctr">
              <a:buNone/>
            </a:pPr>
            <a:r>
              <a:rPr lang="en-US" sz="2400" dirty="0">
                <a:solidFill>
                  <a:schemeClr val="accent2"/>
                </a:solidFill>
              </a:rPr>
              <a:t>                                               &lt;div&gt; item 2 &lt;/div&gt;</a:t>
            </a:r>
            <a:endParaRPr lang="en-US" sz="2400" dirty="0">
              <a:solidFill>
                <a:schemeClr val="accent2"/>
              </a:solidFill>
            </a:endParaRPr>
          </a:p>
          <a:p>
            <a:pPr marL="0" indent="0" algn="ctr">
              <a:buNone/>
            </a:pPr>
            <a:r>
              <a:rPr lang="en-US" sz="2400" dirty="0">
                <a:solidFill>
                  <a:schemeClr val="accent2"/>
                </a:solidFill>
              </a:rPr>
              <a:t>                                               &lt;div&gt; item 3 &lt;/div&gt;</a:t>
            </a:r>
            <a:endParaRPr lang="en-US" sz="2400" dirty="0">
              <a:solidFill>
                <a:schemeClr val="accent2"/>
              </a:solidFill>
            </a:endParaRPr>
          </a:p>
          <a:p>
            <a:pPr marL="0" indent="0" algn="ctr">
              <a:buNone/>
            </a:pPr>
            <a:r>
              <a:rPr lang="en-US" sz="2400" dirty="0">
                <a:solidFill>
                  <a:schemeClr val="accent2"/>
                </a:solidFill>
              </a:rPr>
              <a:t>  &lt;/div&gt;</a:t>
            </a:r>
            <a:endParaRPr lang="en-US" sz="2400" dirty="0">
              <a:solidFill>
                <a:schemeClr val="accent2"/>
              </a:solidFill>
            </a:endParaRPr>
          </a:p>
          <a:p>
            <a:pPr marL="0" indent="0">
              <a:buNone/>
            </a:pP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implement Grid in CSS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err="1"/>
              <a:t>Way_one</a:t>
            </a:r>
            <a:endParaRPr lang="en-US" sz="2800" dirty="0"/>
          </a:p>
          <a:p>
            <a:pPr>
              <a:buFont typeface="Wingdings" panose="05000000000000000000" pitchFamily="2" charset="2"/>
              <a:buChar char="§"/>
            </a:pPr>
            <a:r>
              <a:rPr lang="en-US" dirty="0"/>
              <a:t>Grid-template-columns</a:t>
            </a:r>
            <a:endParaRPr lang="en-US" dirty="0"/>
          </a:p>
          <a:p>
            <a:pPr>
              <a:buFont typeface="Wingdings" panose="05000000000000000000" pitchFamily="2" charset="2"/>
              <a:buChar char="§"/>
            </a:pPr>
            <a:r>
              <a:rPr lang="en-US" dirty="0"/>
              <a:t>Grid-template-rows</a:t>
            </a:r>
            <a:endParaRPr lang="en-US" dirty="0"/>
          </a:p>
          <a:p>
            <a:pPr>
              <a:buFont typeface="Wingdings" panose="05000000000000000000" pitchFamily="2" charset="2"/>
              <a:buChar char="§"/>
            </a:pPr>
            <a:r>
              <a:rPr lang="en-US" dirty="0"/>
              <a:t>Grid-column : start/end</a:t>
            </a:r>
            <a:endParaRPr lang="en-US" dirty="0"/>
          </a:p>
          <a:p>
            <a:pPr>
              <a:buFont typeface="Wingdings" panose="05000000000000000000" pitchFamily="2" charset="2"/>
              <a:buChar char="§"/>
            </a:pPr>
            <a:r>
              <a:rPr lang="en-US" dirty="0"/>
              <a:t>Grid-row : start/end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implement Grid in CSS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err="1"/>
              <a:t>Way_two</a:t>
            </a:r>
            <a:endParaRPr lang="en-US" sz="2800" dirty="0"/>
          </a:p>
          <a:p>
            <a:pPr>
              <a:buFont typeface="Wingdings" panose="05000000000000000000" pitchFamily="2" charset="2"/>
              <a:buChar char="§"/>
            </a:pPr>
            <a:r>
              <a:rPr lang="en-US" dirty="0"/>
              <a:t>Grid-template-areas</a:t>
            </a:r>
            <a:endParaRPr lang="en-US" dirty="0"/>
          </a:p>
          <a:p>
            <a:pPr>
              <a:buFont typeface="Wingdings" panose="05000000000000000000" pitchFamily="2" charset="2"/>
              <a:buChar char="§"/>
            </a:pPr>
            <a:r>
              <a:rPr lang="en-US" dirty="0"/>
              <a:t>Grid-area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Media Queries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Tell the browser how to style an element at particular viewport dimensions</a:t>
            </a:r>
            <a:endParaRPr lang="en-US" sz="2400" dirty="0"/>
          </a:p>
          <a:p>
            <a:pPr>
              <a:buFont typeface="Wingdings" panose="05000000000000000000" pitchFamily="2" charset="2"/>
              <a:buChar char="Ø"/>
            </a:pPr>
            <a:r>
              <a:rPr lang="en-US" sz="2400" dirty="0"/>
              <a:t>Types : </a:t>
            </a:r>
            <a:endParaRPr lang="en-US" sz="2400" dirty="0"/>
          </a:p>
          <a:p>
            <a:pPr>
              <a:buFont typeface="Wingdings" panose="05000000000000000000" pitchFamily="2" charset="2"/>
              <a:buChar char="§"/>
            </a:pPr>
            <a:r>
              <a:rPr lang="en-US" sz="2400" dirty="0"/>
              <a:t> all</a:t>
            </a:r>
            <a:endParaRPr lang="en-US" sz="2400" dirty="0"/>
          </a:p>
          <a:p>
            <a:pPr>
              <a:buFont typeface="Wingdings" panose="05000000000000000000" pitchFamily="2" charset="2"/>
              <a:buChar char="§"/>
            </a:pPr>
            <a:r>
              <a:rPr lang="en-US" sz="2400" dirty="0"/>
              <a:t>Screen</a:t>
            </a:r>
            <a:endParaRPr lang="en-US" sz="2400" dirty="0"/>
          </a:p>
          <a:p>
            <a:pPr>
              <a:buFont typeface="Wingdings" panose="05000000000000000000" pitchFamily="2" charset="2"/>
              <a:buChar char="§"/>
            </a:pPr>
            <a:r>
              <a:rPr lang="en-US" sz="2400" dirty="0"/>
              <a:t>Print</a:t>
            </a:r>
            <a:endParaRPr lang="en-US" sz="2400" dirty="0"/>
          </a:p>
          <a:p>
            <a:pPr>
              <a:buFont typeface="Wingdings" panose="05000000000000000000" pitchFamily="2" charset="2"/>
              <a:buChar char="§"/>
            </a:pPr>
            <a:r>
              <a:rPr lang="en-US" sz="2400" dirty="0"/>
              <a:t>Speech</a:t>
            </a:r>
            <a:endParaRPr lang="en-US" sz="2400" dirty="0"/>
          </a:p>
          <a:p>
            <a:pPr marL="0" indent="0">
              <a:buNone/>
            </a:pPr>
            <a:endParaRPr lang="en-US" sz="2400" dirty="0"/>
          </a:p>
          <a:p>
            <a:pPr>
              <a:buFont typeface="Wingdings" panose="05000000000000000000" pitchFamily="2" charset="2"/>
              <a:buChar char="Ø"/>
            </a:pPr>
            <a:endParaRPr lang="en-US" dirty="0"/>
          </a:p>
        </p:txBody>
      </p:sp>
    </p:spTree>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AAEEC6628B1A4DAF2BD7FD37F885CD" ma:contentTypeVersion="11" ma:contentTypeDescription="Create a new document." ma:contentTypeScope="" ma:versionID="7542d073ee05542f6139d2b31fd77c6d">
  <xsd:schema xmlns:xsd="http://www.w3.org/2001/XMLSchema" xmlns:xs="http://www.w3.org/2001/XMLSchema" xmlns:p="http://schemas.microsoft.com/office/2006/metadata/properties" xmlns:ns2="0e8e96a6-f450-4cc8-abca-16f2514dd959" xmlns:ns3="6197795e-e75c-4adf-97c8-05dcd46755c0" targetNamespace="http://schemas.microsoft.com/office/2006/metadata/properties" ma:root="true" ma:fieldsID="24329e3671ff5dd04d88ff9a42f26252" ns2:_="" ns3:_="">
    <xsd:import namespace="0e8e96a6-f450-4cc8-abca-16f2514dd959"/>
    <xsd:import namespace="6197795e-e75c-4adf-97c8-05dcd46755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e96a6-f450-4cc8-abca-16f2514dd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97795e-e75c-4adf-97c8-05dcd46755c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7277b45-a713-46c6-acd9-2d9abfdecfe4}" ma:internalName="TaxCatchAll" ma:showField="CatchAllData" ma:web="6197795e-e75c-4adf-97c8-05dcd46755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8e96a6-f450-4cc8-abca-16f2514dd959">
      <Terms xmlns="http://schemas.microsoft.com/office/infopath/2007/PartnerControls"/>
    </lcf76f155ced4ddcb4097134ff3c332f>
    <TaxCatchAll xmlns="6197795e-e75c-4adf-97c8-05dcd46755c0" xsi:nil="true"/>
  </documentManagement>
</p:properties>
</file>

<file path=customXml/itemProps1.xml><?xml version="1.0" encoding="utf-8"?>
<ds:datastoreItem xmlns:ds="http://schemas.openxmlformats.org/officeDocument/2006/customXml" ds:itemID="{F76D2F9B-EE17-4779-8E2B-34363E42E13A}"/>
</file>

<file path=customXml/itemProps2.xml><?xml version="1.0" encoding="utf-8"?>
<ds:datastoreItem xmlns:ds="http://schemas.openxmlformats.org/officeDocument/2006/customXml" ds:itemID="{06DF291A-ED82-4275-847E-6CBE3B7AEB1B}"/>
</file>

<file path=customXml/itemProps3.xml><?xml version="1.0" encoding="utf-8"?>
<ds:datastoreItem xmlns:ds="http://schemas.openxmlformats.org/officeDocument/2006/customXml" ds:itemID="{782F5E7A-292A-4567-940D-E3352F3597B9}"/>
</file>

<file path=docProps/app.xml><?xml version="1.0" encoding="utf-8"?>
<Properties xmlns="http://schemas.openxmlformats.org/officeDocument/2006/extended-properties" xmlns:vt="http://schemas.openxmlformats.org/officeDocument/2006/docPropsVTypes">
  <Template>Retrospect</Template>
  <TotalTime>0</TotalTime>
  <Words>1074</Words>
  <Application>WPS Presentation</Application>
  <PresentationFormat>Widescreen</PresentationFormat>
  <Paragraphs>57</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vt:lpstr>
      <vt:lpstr>nunito</vt:lpstr>
      <vt:lpstr>Segoe Print</vt:lpstr>
      <vt:lpstr>Calibri Light</vt:lpstr>
      <vt:lpstr>Microsoft YaHei</vt:lpstr>
      <vt:lpstr>Arial Unicode MS</vt:lpstr>
      <vt:lpstr>Retrospect</vt:lpstr>
      <vt:lpstr>Responsive Web Design</vt:lpstr>
      <vt:lpstr>Grid System</vt:lpstr>
      <vt:lpstr>Grid System CSS</vt:lpstr>
      <vt:lpstr>2-D Layout</vt:lpstr>
      <vt:lpstr>Terminology</vt:lpstr>
      <vt:lpstr>Two Ways to implement Grid in CSS</vt:lpstr>
      <vt:lpstr>Two Ways to implement Grid in CSS</vt:lpstr>
      <vt:lpstr>Media Queries</vt:lpstr>
      <vt:lpstr>Media Queries</vt:lpstr>
      <vt:lpstr>Task_One </vt:lpstr>
      <vt:lpstr>Task_Two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Hp</dc:creator>
  <cp:lastModifiedBy>omarw</cp:lastModifiedBy>
  <cp:revision>7</cp:revision>
  <dcterms:created xsi:type="dcterms:W3CDTF">2022-04-25T07:27:00Z</dcterms:created>
  <dcterms:modified xsi:type="dcterms:W3CDTF">2025-08-11T07:32:24Z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97F661727F0649BB8824CA7924390C8A_12</vt:lpwstr>
  </property>
  <property fmtid="{D5CDD505-2E9C-101B-9397-08002B2CF9AE}" pid="3" name="KSOProductBuildVer">
    <vt:lpwstr>1033-12.2.0.22222</vt:lpwstr>
  </property>
  <property fmtid="{D5CDD505-2E9C-101B-9397-08002B2CF9AE}" pid="4" name="ContentTypeId">
    <vt:lpwstr>0x010100D6AAEEC6628B1A4DAF2BD7FD37F885CD</vt:lpwstr>
  </property>
</Properties>
</file>