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slide" Target="slides/slide20.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e4ce189a6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e4ce189a6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model for Milestone 2 is an abstractive summarization model, which means it generates new sentences rather than selecting existing ones from the input text. We used a sequence-to-sequence (Seq2Seq) architecture with LSTM layers, consisting of an encoder and a decoder. The encoder processes the input sequence and compresses it into a context vector. This vector is then used by the decoder to generate the output sequence, producing summaries that are coherent and capture the essence of the original text.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e4ce189a6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e4ce189a6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Evaluating our model revealed some limitations and advantages. One major limitation is the dependency on large amounts of paired data, making the training process time-consuming and computationally expensive. However, the model offers flexibility, generating human-like summaries that are concise and coherent. The complexity is high, mainly due to the LSTM-based Seq2Seq architecture. Interpretability remains a challenge, but incorporating attention mechanisms can provide insights into the model's decision-making process.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e4ce189a6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e4ce189a6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Milestone 3, we selected the T5 model for summarization. Compared to other pretrained models like BERTSUMABS and PEGASUS, T5 offers significant advantages. It treats every NLP task as a text-to-text problem, simplifying the task formulation. T5, especially the 't5-small' variant, strikes a balance between performance and efficiency, making it an ideal choice for our implementation. It offers faster training times and lower computational complexity while achieving high-quality summaries.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e4ce189a6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e4ce189a6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chosen model for Milestone 3 is based on the T5 architecture, designed for various text generation tasks. T5's encoder-decoder structure uses self-attention mechanisms to handle long-range dependencies. During training, the encoder converts the input text into hidden states, which the decoder then uses to generate the output text. We used the SimpleTransformers library to streamline the training process, specifying parameters like sequence length, batch size, and number of epochs to control the training behavior.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e4ce189a6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e4ce189a6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preprocessing in Milestone 3, we read two CSV files containing email thread details and summaries into Pandas DataFrames. We merged these datasets on the 'thread-id' column to align the email bodies with their summaries. Next, we converted the text to lowercase to maintain consistency and reduce variability. We also ensured data integrity by removing rows with missing values. Finally, we split the dataset into training, validation, and test sets, ensuring that the model is trained and validated on separate portions of the data.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e4ce189a6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e4ce189a6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e4ce189a6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e4ce189a6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preprocessing in Milestone 3, we read two CSV files containing email thread details and summaries into Pandas DataFrames. We merged these datasets on the 'thread-id' column to align the email bodies with their summaries. Next, we converted the text to lowercase to maintain consistency and reduce variability. We also ensured data integrity by removing rows with missing values. Finally, we split the dataset into training, validation, and test sets, ensuring that the model is trained and validated on separate portions of the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e585ea4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e585ea4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preprocessing in Milestone 3, we read two CSV files containing email thread details and summaries into Pandas DataFrames. We merged these datasets on the 'thread-id' column to align the email bodies with their summaries. Next, we converted the text to lowercase to maintain consistency and reduce variability. We also ensured data integrity by removing rows with missing values. Finally, we split the dataset into training, validation, and test sets, ensuring that the model is trained and validated on separate portions of the data.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e585ea4e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e585ea4e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preprocessing in Milestone 3, we read two CSV files containing email thread details and summaries into Pandas DataFrames. We merged these datasets on the 'thread-id' column to align the email bodies with their summaries. Next, we converted the text to lowercase to maintain consistency and reduce variability. We also ensured data integrity by removing rows with missing values. Finally, we split the dataset into training, validation, and test sets, ensuring that the model is trained and validated on separate portions of the data.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e4ce189a6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e4ce189a6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project findings demonstrate that NLP significantly enhances information accessibility, with effective text summarization making large volumes of text manageable. However, we faced limitations due to the quality of the summaries provided in the dataset, as indicated by our evaluation metrics: ROUGE-1 scored 0.15, ROUGE-2 scored 0.07, and ROUGE-L scored 0.10. This indicates the summaries were not optimal, affecting our training results. Additionally, we encountered challenges with the dependency on large amounts of high-quality data, the substantial computational resources needed for training, and difficulties with generalization to unseen data. Despite these limitations, the advantages of NLP in improving information consumption are clear.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e4ce189a6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e4ce189a6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Welcome everyone! Today, we’ll dive into the fascinating world of Natural Language Processing or NLP. It's a bit like teaching a computer to understand and communicate in our language. NLP is filled with challenges, especially when it comes to understanding the meaning behind words, the context, and even the emotions we express. Our project leverages NLP to make vast amounts of information more accessible through text summarization, enabling quicker and more efficient information consumption.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e4ce189a6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e4ce189a6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conclusion, our project showcases NLP's crucial role in addressing the pervasive problem of information overload. By developing effective text summarization models, we can make digital information consumption more efficient and accessible. The potential impact of NLP in this field is immense, promising to revolutionize how we interact with and understand vast amounts of information. This project contributes to making knowledge more accessible, helping users quickly grasp essential insights without sifting through extensive content.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e4ce189a6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e4ce189a6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talk about the dataset we used for our project. We analyzed an Email Threads Dataset, which comprises two main parts: detailed email threads and their summaries. The detailed dataset includes over 21,000 email threads with information like thread ID, subject, timestamp, sender, recipient, and the body of the email. Importantly, there are no missing values, which ensures the integrity of our data. The summarized dataset contains over 4,000 entries, providing condensed versions of the email threads. Together, these datasets offer a comprehensive view of email interactions, essential for our analysis.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e4ce189a6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e4ce189a6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preprocessing is a crucial step in our project. We started with sentiment analysis using the VADER tool to understand the emotional tone of the emails and summaries. Next, we tokenized the email bodies and summaries using NLTK, breaking them down into individual words. We calculated the frequency distribution of these words to identify the most common terms. Additionally, we created word clouds to visualize these frequencies, giving us insights into the prominent themes discussed in the emails.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e4ce189a6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e4ce189a6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e585ea4e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e585ea4e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e4ce189a6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e4ce189a6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e4ce189a6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e4ce189a6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e4ce189a6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e4ce189a6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Milestone 2, we focused on preprocessing the input. We started by shuffling the dataset to ensure randomness and avoid any order bias. We then split the data into training and testing sets, with 80% allocated for training and 20% for testing. This ensures a robust evaluation of our model's performance. Tokenization was performed using Keras, converting text data into sequences of integers. Finally, we padded these sequences to ensure uniform length, a necessary step for training our model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NLP Email Threads Summarization Project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a:t>Basil Waleed </a:t>
            </a:r>
            <a:endParaRPr/>
          </a:p>
          <a:p>
            <a:pPr indent="0" lvl="0" marL="0" rtl="0" algn="ctr">
              <a:spcBef>
                <a:spcPts val="0"/>
              </a:spcBef>
              <a:spcAft>
                <a:spcPts val="0"/>
              </a:spcAft>
              <a:buNone/>
            </a:pPr>
            <a:r>
              <a:rPr lang="en-GB"/>
              <a:t>Ashraf Khalifa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Milestone 2</a:t>
            </a:r>
            <a:endParaRPr/>
          </a:p>
        </p:txBody>
      </p:sp>
      <p:sp>
        <p:nvSpPr>
          <p:cNvPr id="114" name="Google Shape;114;p22"/>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Architecture of the model</a:t>
            </a:r>
            <a:endParaRPr/>
          </a:p>
        </p:txBody>
      </p:sp>
      <p:sp>
        <p:nvSpPr>
          <p:cNvPr id="115" name="Google Shape;115;p2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GB"/>
              <a:t>Abstractive summarization model</a:t>
            </a:r>
            <a:endParaRPr/>
          </a:p>
          <a:p>
            <a:pPr indent="-342900" lvl="0" marL="457200" rtl="0" algn="l">
              <a:spcBef>
                <a:spcPts val="0"/>
              </a:spcBef>
              <a:spcAft>
                <a:spcPts val="0"/>
              </a:spcAft>
              <a:buSzPts val="1800"/>
              <a:buChar char="●"/>
            </a:pPr>
            <a:r>
              <a:rPr lang="en-GB"/>
              <a:t>Sequence-to-sequence (Seq2Seq) architecture with LSTM layers</a:t>
            </a:r>
            <a:endParaRPr/>
          </a:p>
          <a:p>
            <a:pPr indent="-342900" lvl="0" marL="457200" rtl="0" algn="l">
              <a:spcBef>
                <a:spcPts val="0"/>
              </a:spcBef>
              <a:spcAft>
                <a:spcPts val="0"/>
              </a:spcAft>
              <a:buSzPts val="1800"/>
              <a:buChar char="●"/>
            </a:pPr>
            <a:r>
              <a:rPr lang="en-GB"/>
              <a:t>Encoder-decoder structure for generating summaries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Milestone 2</a:t>
            </a:r>
            <a:endParaRPr/>
          </a:p>
        </p:txBody>
      </p:sp>
      <p:sp>
        <p:nvSpPr>
          <p:cNvPr id="121" name="Google Shape;121;p23"/>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Evaluation</a:t>
            </a:r>
            <a:endParaRPr/>
          </a:p>
        </p:txBody>
      </p:sp>
      <p:sp>
        <p:nvSpPr>
          <p:cNvPr id="122" name="Google Shape;122;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Font typeface="Arial"/>
              <a:buChar char="●"/>
            </a:pPr>
            <a:r>
              <a:rPr lang="en-GB">
                <a:latin typeface="Arial"/>
                <a:ea typeface="Arial"/>
                <a:cs typeface="Arial"/>
                <a:sym typeface="Arial"/>
              </a:rPr>
              <a:t>Limitations: dependency on large amounts of data, computationally expensive</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Advantages: flexible, human-like summaries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Complexity: high due to LSTM-based Seq2Seq models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Interpretability: challenging, attention mechanisms help</a:t>
            </a:r>
            <a:endParaRPr>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Milestone 3</a:t>
            </a:r>
            <a:endParaRPr/>
          </a:p>
        </p:txBody>
      </p:sp>
      <p:sp>
        <p:nvSpPr>
          <p:cNvPr id="128" name="Google Shape;128;p24"/>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Selection of the pretrained model</a:t>
            </a:r>
            <a:endParaRPr/>
          </a:p>
        </p:txBody>
      </p:sp>
      <p:sp>
        <p:nvSpPr>
          <p:cNvPr id="129" name="Google Shape;129;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Font typeface="Arial"/>
              <a:buChar char="●"/>
            </a:pPr>
            <a:r>
              <a:rPr lang="en-GB">
                <a:latin typeface="Arial"/>
                <a:ea typeface="Arial"/>
                <a:cs typeface="Arial"/>
                <a:sym typeface="Arial"/>
              </a:rPr>
              <a:t>Chose T5 model for summarization</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Comparison with BERTSUMABS and PEGASUS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Advantages: versatility, performance, efficiency</a:t>
            </a:r>
            <a:endParaRPr>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Milestone 3</a:t>
            </a:r>
            <a:endParaRPr/>
          </a:p>
        </p:txBody>
      </p:sp>
      <p:sp>
        <p:nvSpPr>
          <p:cNvPr id="135" name="Google Shape;135;p25"/>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Architecture of the model </a:t>
            </a:r>
            <a:endParaRPr/>
          </a:p>
        </p:txBody>
      </p:sp>
      <p:sp>
        <p:nvSpPr>
          <p:cNvPr id="136" name="Google Shape;136;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Font typeface="Arial"/>
              <a:buChar char="●"/>
            </a:pPr>
            <a:r>
              <a:rPr lang="en-GB">
                <a:latin typeface="Arial"/>
                <a:ea typeface="Arial"/>
                <a:cs typeface="Arial"/>
                <a:sym typeface="Arial"/>
              </a:rPr>
              <a:t>T5 model architecture</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Encoder-decoder structure with self-attention mechanisms</a:t>
            </a:r>
            <a:endParaRPr>
              <a:latin typeface="Arial"/>
              <a:ea typeface="Arial"/>
              <a:cs typeface="Arial"/>
              <a:sym typeface="Arial"/>
            </a:endParaRPr>
          </a:p>
          <a:p>
            <a:pPr indent="-342900" lvl="0" marL="457200" rtl="0" algn="l">
              <a:spcBef>
                <a:spcPts val="0"/>
              </a:spcBef>
              <a:spcAft>
                <a:spcPts val="0"/>
              </a:spcAft>
              <a:buSzPts val="1800"/>
              <a:buChar char="●"/>
            </a:pPr>
            <a:r>
              <a:rPr lang="en-GB"/>
              <a:t>Training with SimpleTransformers library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Milestone 3</a:t>
            </a:r>
            <a:endParaRPr/>
          </a:p>
        </p:txBody>
      </p:sp>
      <p:sp>
        <p:nvSpPr>
          <p:cNvPr id="142" name="Google Shape;142;p26"/>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Preprocessing of the input</a:t>
            </a:r>
            <a:endParaRPr/>
          </a:p>
        </p:txBody>
      </p:sp>
      <p:sp>
        <p:nvSpPr>
          <p:cNvPr id="143" name="Google Shape;143;p2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Font typeface="Arial"/>
              <a:buChar char="●"/>
            </a:pPr>
            <a:r>
              <a:rPr lang="en-GB"/>
              <a:t>Reading and merging CSV files into DataFrames</a:t>
            </a:r>
            <a:endParaRPr/>
          </a:p>
          <a:p>
            <a:pPr indent="-342900" lvl="0" marL="457200" rtl="0" algn="l">
              <a:spcBef>
                <a:spcPts val="0"/>
              </a:spcBef>
              <a:spcAft>
                <a:spcPts val="0"/>
              </a:spcAft>
              <a:buSzPts val="1800"/>
              <a:buChar char="●"/>
            </a:pPr>
            <a:r>
              <a:rPr lang="en-GB"/>
              <a:t>Converting text to lowercase for consistency</a:t>
            </a:r>
            <a:endParaRPr/>
          </a:p>
          <a:p>
            <a:pPr indent="-342900" lvl="0" marL="457200" rtl="0" algn="l">
              <a:spcBef>
                <a:spcPts val="0"/>
              </a:spcBef>
              <a:spcAft>
                <a:spcPts val="0"/>
              </a:spcAft>
              <a:buSzPts val="1800"/>
              <a:buChar char="●"/>
            </a:pPr>
            <a:r>
              <a:rPr lang="en-GB"/>
              <a:t>Splitting into training, validation, and test sets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Evaluation</a:t>
            </a:r>
            <a:endParaRPr/>
          </a:p>
        </p:txBody>
      </p:sp>
      <p:pic>
        <p:nvPicPr>
          <p:cNvPr id="149" name="Google Shape;149;p27"/>
          <p:cNvPicPr preferRelativeResize="0"/>
          <p:nvPr/>
        </p:nvPicPr>
        <p:blipFill>
          <a:blip r:embed="rId3">
            <a:alphaModFix/>
          </a:blip>
          <a:stretch>
            <a:fillRect/>
          </a:stretch>
        </p:blipFill>
        <p:spPr>
          <a:xfrm>
            <a:off x="351188" y="1228249"/>
            <a:ext cx="8441624" cy="26869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Milestone 3</a:t>
            </a:r>
            <a:endParaRPr/>
          </a:p>
        </p:txBody>
      </p:sp>
      <p:sp>
        <p:nvSpPr>
          <p:cNvPr id="155" name="Google Shape;155;p28"/>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Limitations</a:t>
            </a:r>
            <a:endParaRPr/>
          </a:p>
          <a:p>
            <a:pPr indent="0" lvl="0" marL="0" rtl="0" algn="ctr">
              <a:spcBef>
                <a:spcPts val="0"/>
              </a:spcBef>
              <a:spcAft>
                <a:spcPts val="0"/>
              </a:spcAft>
              <a:buNone/>
            </a:pPr>
            <a:r>
              <a:rPr lang="en-GB"/>
              <a:t> </a:t>
            </a:r>
            <a:endParaRPr/>
          </a:p>
        </p:txBody>
      </p:sp>
      <p:sp>
        <p:nvSpPr>
          <p:cNvPr id="156" name="Google Shape;156;p2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Font typeface="Arial"/>
              <a:buChar char="●"/>
            </a:pPr>
            <a:r>
              <a:rPr lang="en-GB">
                <a:latin typeface="Arial"/>
                <a:ea typeface="Arial"/>
                <a:cs typeface="Arial"/>
                <a:sym typeface="Arial"/>
              </a:rPr>
              <a:t>Requires large amounts of high-quality paired data</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Training is computationally expensive and time-consuming,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Abstractive models like T5 can generate factually inaccurate or irrelevant summaries if context is not captured correctly.</a:t>
            </a:r>
            <a:endParaRPr>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Milestone 3</a:t>
            </a:r>
            <a:endParaRPr/>
          </a:p>
        </p:txBody>
      </p:sp>
      <p:sp>
        <p:nvSpPr>
          <p:cNvPr id="162" name="Google Shape;162;p2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Complexity</a:t>
            </a:r>
            <a:endParaRPr/>
          </a:p>
          <a:p>
            <a:pPr indent="0" lvl="0" marL="0" rtl="0" algn="ctr">
              <a:spcBef>
                <a:spcPts val="0"/>
              </a:spcBef>
              <a:spcAft>
                <a:spcPts val="0"/>
              </a:spcAft>
              <a:buNone/>
            </a:pPr>
            <a:r>
              <a:rPr lang="en-GB"/>
              <a:t> </a:t>
            </a:r>
            <a:endParaRPr/>
          </a:p>
        </p:txBody>
      </p:sp>
      <p:sp>
        <p:nvSpPr>
          <p:cNvPr id="163" name="Google Shape;163;p2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T5’s Transformer-based encoder-decoder structure is complex due to self-attention mechanisms and handling long-range dependencies.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SimpleTransformers Library: Abstracts much of the complexity, easing implementation and training.</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Milestone 3</a:t>
            </a:r>
            <a:endParaRPr/>
          </a:p>
        </p:txBody>
      </p:sp>
      <p:sp>
        <p:nvSpPr>
          <p:cNvPr id="169" name="Google Shape;169;p30"/>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Interpretability</a:t>
            </a:r>
            <a:endParaRPr/>
          </a:p>
          <a:p>
            <a:pPr indent="0" lvl="0" marL="0" rtl="0" algn="ctr">
              <a:spcBef>
                <a:spcPts val="0"/>
              </a:spcBef>
              <a:spcAft>
                <a:spcPts val="0"/>
              </a:spcAft>
              <a:buNone/>
            </a:pPr>
            <a:r>
              <a:rPr lang="en-GB"/>
              <a:t> </a:t>
            </a:r>
            <a:endParaRPr/>
          </a:p>
        </p:txBody>
      </p:sp>
      <p:sp>
        <p:nvSpPr>
          <p:cNvPr id="170" name="Google Shape;170;p3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GB"/>
              <a:t>Black-Box Nature: Neural network models like T5 are often considered black boxes, making decision processes hard to understand.</a:t>
            </a:r>
            <a:endParaRPr/>
          </a:p>
          <a:p>
            <a:pPr indent="-342900" lvl="0" marL="457200" rtl="0" algn="l">
              <a:spcBef>
                <a:spcPts val="0"/>
              </a:spcBef>
              <a:spcAft>
                <a:spcPts val="0"/>
              </a:spcAft>
              <a:buSzPts val="1800"/>
              <a:buChar char="●"/>
            </a:pPr>
            <a:r>
              <a:rPr lang="en-GB"/>
              <a:t>Attention Mechanisms: Provide some insights into which parts of the input text the model focuses on, aiding interpretability but not fully resolving the challenge.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299500" y="17166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Findings and Limitations</a:t>
            </a:r>
            <a:endParaRPr/>
          </a:p>
        </p:txBody>
      </p:sp>
      <p:sp>
        <p:nvSpPr>
          <p:cNvPr id="176" name="Google Shape;176;p3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Font typeface="Arial"/>
              <a:buChar char="●"/>
            </a:pPr>
            <a:r>
              <a:rPr lang="en-GB">
                <a:latin typeface="Arial"/>
                <a:ea typeface="Arial"/>
                <a:cs typeface="Arial"/>
                <a:sym typeface="Arial"/>
              </a:rPr>
              <a:t>Findings: NLP enhances information accessibility, effective text summarization.</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Limitations: Data quality, computational resources, generalization challenges.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Introduction</a:t>
            </a:r>
            <a:endParaRPr/>
          </a:p>
        </p:txBody>
      </p:sp>
      <p:sp>
        <p:nvSpPr>
          <p:cNvPr id="66" name="Google Shape;66;p14"/>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Motivation</a:t>
            </a:r>
            <a:endParaRPr/>
          </a:p>
        </p:txBody>
      </p:sp>
      <p:sp>
        <p:nvSpPr>
          <p:cNvPr id="67" name="Google Shape;67;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GB"/>
              <a:t>Navigating the world of Natural Language Processing (NLP) is challenging and exciting.</a:t>
            </a:r>
            <a:endParaRPr/>
          </a:p>
          <a:p>
            <a:pPr indent="-342900" lvl="0" marL="457200" rtl="0" algn="l">
              <a:spcBef>
                <a:spcPts val="0"/>
              </a:spcBef>
              <a:spcAft>
                <a:spcPts val="0"/>
              </a:spcAft>
              <a:buSzPts val="1800"/>
              <a:buChar char="●"/>
            </a:pPr>
            <a:r>
              <a:rPr lang="en-GB"/>
              <a:t>Teaching computers to understand human language involves dealing with context, nuances, and emotions.</a:t>
            </a:r>
            <a:endParaRPr/>
          </a:p>
          <a:p>
            <a:pPr indent="-342900" lvl="0" marL="457200" rtl="0" algn="l">
              <a:spcBef>
                <a:spcPts val="0"/>
              </a:spcBef>
              <a:spcAft>
                <a:spcPts val="0"/>
              </a:spcAft>
              <a:buSzPts val="1800"/>
              <a:buChar char="●"/>
            </a:pPr>
            <a:r>
              <a:rPr lang="en-GB"/>
              <a:t>NLP helps make information more accessible through technologies like text summarization.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Conclusion</a:t>
            </a:r>
            <a:endParaRPr/>
          </a:p>
        </p:txBody>
      </p:sp>
      <p:sp>
        <p:nvSpPr>
          <p:cNvPr id="182" name="Google Shape;182;p3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NLP’s role in addressing information overload</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Future potential and impact on digital information consumption</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Contribution to making knowledge more accessible</a:t>
            </a:r>
            <a:endParaRPr>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Dataset</a:t>
            </a:r>
            <a:endParaRPr/>
          </a:p>
        </p:txBody>
      </p:sp>
      <p:sp>
        <p:nvSpPr>
          <p:cNvPr id="73" name="Google Shape;73;p15"/>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About the dataset</a:t>
            </a:r>
            <a:endParaRPr/>
          </a:p>
        </p:txBody>
      </p:sp>
      <p:sp>
        <p:nvSpPr>
          <p:cNvPr id="74" name="Google Shape;74;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GB"/>
              <a:t>Email Threads Dataset</a:t>
            </a:r>
            <a:endParaRPr/>
          </a:p>
          <a:p>
            <a:pPr indent="-342900" lvl="0" marL="457200" rtl="0" algn="l">
              <a:spcBef>
                <a:spcPts val="0"/>
              </a:spcBef>
              <a:spcAft>
                <a:spcPts val="0"/>
              </a:spcAft>
              <a:buSzPts val="1800"/>
              <a:buChar char="●"/>
            </a:pPr>
            <a:r>
              <a:rPr lang="en-GB"/>
              <a:t>Components: email-threads-details and email-threads-summaries</a:t>
            </a:r>
            <a:endParaRPr/>
          </a:p>
          <a:p>
            <a:pPr indent="-342900" lvl="0" marL="457200" rtl="0" algn="l">
              <a:spcBef>
                <a:spcPts val="0"/>
              </a:spcBef>
              <a:spcAft>
                <a:spcPts val="0"/>
              </a:spcAft>
              <a:buSzPts val="1800"/>
              <a:buChar char="●"/>
            </a:pPr>
            <a:r>
              <a:rPr lang="en-GB"/>
              <a:t>No missing values ensuring data integrity</a:t>
            </a:r>
            <a:endParaRPr/>
          </a:p>
          <a:p>
            <a:pPr indent="-342900" lvl="0" marL="457200" rtl="0" algn="l">
              <a:spcBef>
                <a:spcPts val="0"/>
              </a:spcBef>
              <a:spcAft>
                <a:spcPts val="0"/>
              </a:spcAft>
              <a:buSzPts val="1800"/>
              <a:buChar char="●"/>
            </a:pPr>
            <a:r>
              <a:rPr lang="en-GB"/>
              <a:t>Provides a comprehensive view of email interactions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Dataset</a:t>
            </a:r>
            <a:endParaRPr/>
          </a:p>
        </p:txBody>
      </p:sp>
      <p:sp>
        <p:nvSpPr>
          <p:cNvPr id="80" name="Google Shape;80;p16"/>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Data pre processing</a:t>
            </a:r>
            <a:endParaRPr/>
          </a:p>
        </p:txBody>
      </p:sp>
      <p:sp>
        <p:nvSpPr>
          <p:cNvPr id="81" name="Google Shape;81;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GB"/>
              <a:t>Sentiment analysis using VADER</a:t>
            </a:r>
            <a:endParaRPr/>
          </a:p>
          <a:p>
            <a:pPr indent="-342900" lvl="0" marL="457200" rtl="0" algn="l">
              <a:spcBef>
                <a:spcPts val="0"/>
              </a:spcBef>
              <a:spcAft>
                <a:spcPts val="0"/>
              </a:spcAft>
              <a:buSzPts val="1800"/>
              <a:buChar char="●"/>
            </a:pPr>
            <a:r>
              <a:rPr lang="en-GB"/>
              <a:t>Tokenization using NLTK</a:t>
            </a:r>
            <a:endParaRPr/>
          </a:p>
          <a:p>
            <a:pPr indent="-342900" lvl="0" marL="457200" rtl="0" algn="l">
              <a:spcBef>
                <a:spcPts val="0"/>
              </a:spcBef>
              <a:spcAft>
                <a:spcPts val="0"/>
              </a:spcAft>
              <a:buSzPts val="1800"/>
              <a:buChar char="●"/>
            </a:pPr>
            <a:r>
              <a:rPr lang="en-GB"/>
              <a:t>Frequency distribution of words</a:t>
            </a:r>
            <a:endParaRPr/>
          </a:p>
          <a:p>
            <a:pPr indent="-342900" lvl="0" marL="457200" rtl="0" algn="l">
              <a:spcBef>
                <a:spcPts val="0"/>
              </a:spcBef>
              <a:spcAft>
                <a:spcPts val="0"/>
              </a:spcAft>
              <a:buSzPts val="1800"/>
              <a:buChar char="●"/>
            </a:pPr>
            <a:r>
              <a:rPr lang="en-GB"/>
              <a:t>Generation of word clouds for visual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152400" y="152400"/>
            <a:ext cx="8839198" cy="43861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1100938" y="152400"/>
            <a:ext cx="6942134"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1188625" y="152400"/>
            <a:ext cx="6927405"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152400" y="1316025"/>
            <a:ext cx="8839200" cy="25114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Milestone 2</a:t>
            </a:r>
            <a:endParaRPr/>
          </a:p>
        </p:txBody>
      </p:sp>
      <p:sp>
        <p:nvSpPr>
          <p:cNvPr id="107" name="Google Shape;107;p21"/>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Preprocessing</a:t>
            </a:r>
            <a:r>
              <a:rPr lang="en-GB"/>
              <a:t> of the input</a:t>
            </a:r>
            <a:endParaRPr/>
          </a:p>
          <a:p>
            <a:pPr indent="0" lvl="0" marL="0" rtl="0" algn="ctr">
              <a:spcBef>
                <a:spcPts val="0"/>
              </a:spcBef>
              <a:spcAft>
                <a:spcPts val="0"/>
              </a:spcAft>
              <a:buNone/>
            </a:pPr>
            <a:r>
              <a:t/>
            </a:r>
            <a:endParaRPr/>
          </a:p>
        </p:txBody>
      </p:sp>
      <p:sp>
        <p:nvSpPr>
          <p:cNvPr id="108" name="Google Shape;108;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GB"/>
              <a:t>Shuffling the dataset for randomness</a:t>
            </a:r>
            <a:endParaRPr/>
          </a:p>
          <a:p>
            <a:pPr indent="-342900" lvl="0" marL="457200" rtl="0" algn="l">
              <a:spcBef>
                <a:spcPts val="0"/>
              </a:spcBef>
              <a:spcAft>
                <a:spcPts val="0"/>
              </a:spcAft>
              <a:buSzPts val="1800"/>
              <a:buChar char="●"/>
            </a:pPr>
            <a:r>
              <a:rPr lang="en-GB"/>
              <a:t>Splitting into training and testing sets (80/20 split)</a:t>
            </a:r>
            <a:endParaRPr/>
          </a:p>
          <a:p>
            <a:pPr indent="-342900" lvl="0" marL="457200" rtl="0" algn="l">
              <a:spcBef>
                <a:spcPts val="0"/>
              </a:spcBef>
              <a:spcAft>
                <a:spcPts val="0"/>
              </a:spcAft>
              <a:buSzPts val="1800"/>
              <a:buChar char="●"/>
            </a:pPr>
            <a:r>
              <a:rPr lang="en-GB"/>
              <a:t>Tokenization and padding of sequences using Keras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