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9591" autoAdjust="0"/>
  </p:normalViewPr>
  <p:slideViewPr>
    <p:cSldViewPr snapToGrid="0" snapToObjects="1">
      <p:cViewPr varScale="1">
        <p:scale>
          <a:sx n="71" d="100"/>
          <a:sy n="71" d="100"/>
        </p:scale>
        <p:origin x="6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629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Spring Boot появился для упрощения Java-разработки.</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Maven</a:t>
            </a:r>
            <a:r>
              <a:rPr lang="ru-RU" dirty="0"/>
              <a:t> решает проблему зависимостей. В pom.xml мы описываем библиотеки.</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Главные преимущества Spring Boot: минимальная конфигурация.</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Трёхслойная архитектура: </a:t>
            </a:r>
            <a:r>
              <a:rPr lang="ru-RU" dirty="0" err="1"/>
              <a:t>Controller</a:t>
            </a:r>
            <a:r>
              <a:rPr lang="ru-RU" dirty="0"/>
              <a:t> принимает запросы, Service обрабатывает логику, </a:t>
            </a:r>
            <a:r>
              <a:rPr lang="ru-RU" dirty="0" err="1"/>
              <a:t>Repository</a:t>
            </a:r>
            <a:r>
              <a:rPr lang="ru-RU" dirty="0"/>
              <a:t> работает с БД.</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err="1"/>
              <a:t>Repository</a:t>
            </a:r>
            <a:r>
              <a:rPr lang="ru-RU" dirty="0"/>
              <a:t> паттерн изолирует работу с базой данных.</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127.png"/><Relationship Id="rId18" Type="http://schemas.openxmlformats.org/officeDocument/2006/relationships/image" Target="../media/image132.png"/><Relationship Id="rId3" Type="http://schemas.openxmlformats.org/officeDocument/2006/relationships/image" Target="../media/image1.png"/><Relationship Id="rId7" Type="http://schemas.openxmlformats.org/officeDocument/2006/relationships/image" Target="../media/image122.png"/><Relationship Id="rId12" Type="http://schemas.openxmlformats.org/officeDocument/2006/relationships/image" Target="../media/image126.png"/><Relationship Id="rId17" Type="http://schemas.openxmlformats.org/officeDocument/2006/relationships/image" Target="../media/image131.png"/><Relationship Id="rId2" Type="http://schemas.openxmlformats.org/officeDocument/2006/relationships/notesSlide" Target="../notesSlides/notesSlide10.xml"/><Relationship Id="rId16" Type="http://schemas.openxmlformats.org/officeDocument/2006/relationships/image" Target="../media/image130.png"/><Relationship Id="rId20" Type="http://schemas.openxmlformats.org/officeDocument/2006/relationships/image" Target="../media/image13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5.png"/><Relationship Id="rId5" Type="http://schemas.openxmlformats.org/officeDocument/2006/relationships/image" Target="../media/image3.png"/><Relationship Id="rId15" Type="http://schemas.openxmlformats.org/officeDocument/2006/relationships/image" Target="../media/image129.png"/><Relationship Id="rId10" Type="http://schemas.openxmlformats.org/officeDocument/2006/relationships/image" Target="../media/image124.png"/><Relationship Id="rId19" Type="http://schemas.openxmlformats.org/officeDocument/2006/relationships/image" Target="../media/image133.png"/><Relationship Id="rId4" Type="http://schemas.openxmlformats.org/officeDocument/2006/relationships/image" Target="../media/image2.png"/><Relationship Id="rId9" Type="http://schemas.openxmlformats.org/officeDocument/2006/relationships/image" Target="../media/image123.png"/><Relationship Id="rId14" Type="http://schemas.openxmlformats.org/officeDocument/2006/relationships/image" Target="../media/image128.png"/></Relationships>
</file>

<file path=ppt/slides/_rels/slide11.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image" Target="../media/image143.png"/><Relationship Id="rId18" Type="http://schemas.openxmlformats.org/officeDocument/2006/relationships/image" Target="../media/image148.png"/><Relationship Id="rId3" Type="http://schemas.openxmlformats.org/officeDocument/2006/relationships/image" Target="../media/image1.png"/><Relationship Id="rId7" Type="http://schemas.openxmlformats.org/officeDocument/2006/relationships/image" Target="../media/image137.png"/><Relationship Id="rId12" Type="http://schemas.openxmlformats.org/officeDocument/2006/relationships/image" Target="../media/image142.png"/><Relationship Id="rId17" Type="http://schemas.openxmlformats.org/officeDocument/2006/relationships/image" Target="../media/image147.png"/><Relationship Id="rId2" Type="http://schemas.openxmlformats.org/officeDocument/2006/relationships/notesSlide" Target="../notesSlides/notesSlide11.xml"/><Relationship Id="rId16"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36.png"/><Relationship Id="rId11" Type="http://schemas.openxmlformats.org/officeDocument/2006/relationships/image" Target="../media/image141.png"/><Relationship Id="rId5" Type="http://schemas.openxmlformats.org/officeDocument/2006/relationships/image" Target="../media/image3.png"/><Relationship Id="rId15" Type="http://schemas.openxmlformats.org/officeDocument/2006/relationships/image" Target="../media/image145.png"/><Relationship Id="rId10" Type="http://schemas.openxmlformats.org/officeDocument/2006/relationships/image" Target="../media/image140.png"/><Relationship Id="rId19" Type="http://schemas.openxmlformats.org/officeDocument/2006/relationships/image" Target="../media/image149.png"/><Relationship Id="rId4" Type="http://schemas.openxmlformats.org/officeDocument/2006/relationships/image" Target="../media/image135.png"/><Relationship Id="rId9" Type="http://schemas.openxmlformats.org/officeDocument/2006/relationships/image" Target="../media/image139.png"/><Relationship Id="rId14" Type="http://schemas.openxmlformats.org/officeDocument/2006/relationships/image" Target="../media/image144.png"/></Relationships>
</file>

<file path=ppt/slides/_rels/slide12.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5.png"/><Relationship Id="rId18" Type="http://schemas.openxmlformats.org/officeDocument/2006/relationships/image" Target="../media/image159.png"/><Relationship Id="rId3" Type="http://schemas.openxmlformats.org/officeDocument/2006/relationships/image" Target="../media/image1.png"/><Relationship Id="rId21" Type="http://schemas.openxmlformats.org/officeDocument/2006/relationships/image" Target="../media/image162.png"/><Relationship Id="rId7" Type="http://schemas.openxmlformats.org/officeDocument/2006/relationships/image" Target="../media/image150.png"/><Relationship Id="rId12" Type="http://schemas.openxmlformats.org/officeDocument/2006/relationships/image" Target="../media/image154.png"/><Relationship Id="rId17" Type="http://schemas.openxmlformats.org/officeDocument/2006/relationships/image" Target="../media/image54.png"/><Relationship Id="rId2" Type="http://schemas.openxmlformats.org/officeDocument/2006/relationships/notesSlide" Target="../notesSlides/notesSlide12.xml"/><Relationship Id="rId16" Type="http://schemas.openxmlformats.org/officeDocument/2006/relationships/image" Target="../media/image158.png"/><Relationship Id="rId20"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53.png"/><Relationship Id="rId24" Type="http://schemas.openxmlformats.org/officeDocument/2006/relationships/image" Target="../media/image164.png"/><Relationship Id="rId5" Type="http://schemas.openxmlformats.org/officeDocument/2006/relationships/image" Target="../media/image3.png"/><Relationship Id="rId15" Type="http://schemas.openxmlformats.org/officeDocument/2006/relationships/image" Target="../media/image157.png"/><Relationship Id="rId23" Type="http://schemas.openxmlformats.org/officeDocument/2006/relationships/image" Target="../media/image163.png"/><Relationship Id="rId10" Type="http://schemas.openxmlformats.org/officeDocument/2006/relationships/image" Target="../media/image25.png"/><Relationship Id="rId19" Type="http://schemas.openxmlformats.org/officeDocument/2006/relationships/image" Target="../media/image160.png"/><Relationship Id="rId4" Type="http://schemas.openxmlformats.org/officeDocument/2006/relationships/image" Target="../media/image2.png"/><Relationship Id="rId9" Type="http://schemas.openxmlformats.org/officeDocument/2006/relationships/image" Target="../media/image152.png"/><Relationship Id="rId14" Type="http://schemas.openxmlformats.org/officeDocument/2006/relationships/image" Target="../media/image156.png"/><Relationship Id="rId22"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3" Type="http://schemas.openxmlformats.org/officeDocument/2006/relationships/image" Target="../media/image1.png"/><Relationship Id="rId7" Type="http://schemas.openxmlformats.org/officeDocument/2006/relationships/image" Target="../media/image167.png"/><Relationship Id="rId12" Type="http://schemas.openxmlformats.org/officeDocument/2006/relationships/image" Target="../media/image17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6.png"/><Relationship Id="rId11" Type="http://schemas.openxmlformats.org/officeDocument/2006/relationships/image" Target="../media/image171.png"/><Relationship Id="rId5" Type="http://schemas.openxmlformats.org/officeDocument/2006/relationships/image" Target="../media/image3.png"/><Relationship Id="rId10" Type="http://schemas.openxmlformats.org/officeDocument/2006/relationships/image" Target="../media/image170.png"/><Relationship Id="rId4" Type="http://schemas.openxmlformats.org/officeDocument/2006/relationships/image" Target="../media/image165.png"/><Relationship Id="rId9" Type="http://schemas.openxmlformats.org/officeDocument/2006/relationships/image" Target="../media/image169.png"/><Relationship Id="rId14" Type="http://schemas.openxmlformats.org/officeDocument/2006/relationships/image" Target="../media/image174.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8.png"/><Relationship Id="rId3" Type="http://schemas.openxmlformats.org/officeDocument/2006/relationships/image" Target="../media/image1.png"/><Relationship Id="rId21" Type="http://schemas.openxmlformats.org/officeDocument/2006/relationships/image" Target="../media/image31.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7.png"/><Relationship Id="rId25"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22.png"/><Relationship Id="rId24" Type="http://schemas.openxmlformats.org/officeDocument/2006/relationships/image" Target="../media/image34.png"/><Relationship Id="rId5" Type="http://schemas.openxmlformats.org/officeDocument/2006/relationships/image" Target="../media/image3.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1.png"/><Relationship Id="rId19"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20.png"/><Relationship Id="rId14" Type="http://schemas.openxmlformats.org/officeDocument/2006/relationships/image" Target="../media/image14.png"/><Relationship Id="rId22"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notesSlide" Target="../notesSlides/notesSlide4.xml"/><Relationship Id="rId16"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40.png"/><Relationship Id="rId5" Type="http://schemas.openxmlformats.org/officeDocument/2006/relationships/image" Target="../media/image3.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2.png"/><Relationship Id="rId9" Type="http://schemas.openxmlformats.org/officeDocument/2006/relationships/image" Target="../media/image38.png"/><Relationship Id="rId14"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 Type="http://schemas.openxmlformats.org/officeDocument/2006/relationships/image" Target="../media/image1.png"/><Relationship Id="rId21" Type="http://schemas.openxmlformats.org/officeDocument/2006/relationships/image" Target="../media/image61.png"/><Relationship Id="rId7" Type="http://schemas.openxmlformats.org/officeDocument/2006/relationships/image" Target="../media/image48.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notesSlide" Target="../notesSlides/notesSlide5.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3.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25.png"/><Relationship Id="rId19" Type="http://schemas.openxmlformats.org/officeDocument/2006/relationships/image" Target="../media/image59.png"/><Relationship Id="rId4" Type="http://schemas.openxmlformats.org/officeDocument/2006/relationships/image" Target="../media/image2.png"/><Relationship Id="rId9" Type="http://schemas.openxmlformats.org/officeDocument/2006/relationships/image" Target="../media/image50.png"/><Relationship Id="rId14" Type="http://schemas.openxmlformats.org/officeDocument/2006/relationships/image" Target="../media/image54.png"/><Relationship Id="rId22" Type="http://schemas.openxmlformats.org/officeDocument/2006/relationships/image" Target="../media/image62.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5.png"/><Relationship Id="rId3" Type="http://schemas.openxmlformats.org/officeDocument/2006/relationships/image" Target="../media/image1.png"/><Relationship Id="rId7" Type="http://schemas.openxmlformats.org/officeDocument/2006/relationships/image" Target="../media/image69.png"/><Relationship Id="rId12" Type="http://schemas.openxmlformats.org/officeDocument/2006/relationships/image" Target="../media/image7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8.png"/><Relationship Id="rId11" Type="http://schemas.openxmlformats.org/officeDocument/2006/relationships/image" Target="../media/image73.png"/><Relationship Id="rId5" Type="http://schemas.openxmlformats.org/officeDocument/2006/relationships/image" Target="../media/image3.png"/><Relationship Id="rId15" Type="http://schemas.openxmlformats.org/officeDocument/2006/relationships/image" Target="../media/image25.png"/><Relationship Id="rId10" Type="http://schemas.openxmlformats.org/officeDocument/2006/relationships/image" Target="../media/image72.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18" Type="http://schemas.openxmlformats.org/officeDocument/2006/relationships/image" Target="../media/image89.png"/><Relationship Id="rId3" Type="http://schemas.openxmlformats.org/officeDocument/2006/relationships/image" Target="../media/image1.png"/><Relationship Id="rId21" Type="http://schemas.openxmlformats.org/officeDocument/2006/relationships/image" Target="../media/image92.png"/><Relationship Id="rId7" Type="http://schemas.openxmlformats.org/officeDocument/2006/relationships/image" Target="../media/image78.png"/><Relationship Id="rId12" Type="http://schemas.openxmlformats.org/officeDocument/2006/relationships/image" Target="../media/image83.png"/><Relationship Id="rId17" Type="http://schemas.openxmlformats.org/officeDocument/2006/relationships/image" Target="../media/image88.png"/><Relationship Id="rId2" Type="http://schemas.openxmlformats.org/officeDocument/2006/relationships/notesSlide" Target="../notesSlides/notesSlide7.xml"/><Relationship Id="rId16" Type="http://schemas.openxmlformats.org/officeDocument/2006/relationships/image" Target="../media/image87.png"/><Relationship Id="rId20"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77.png"/><Relationship Id="rId11" Type="http://schemas.openxmlformats.org/officeDocument/2006/relationships/image" Target="../media/image82.png"/><Relationship Id="rId24" Type="http://schemas.openxmlformats.org/officeDocument/2006/relationships/image" Target="../media/image95.png"/><Relationship Id="rId5" Type="http://schemas.openxmlformats.org/officeDocument/2006/relationships/image" Target="../media/image3.png"/><Relationship Id="rId15" Type="http://schemas.openxmlformats.org/officeDocument/2006/relationships/image" Target="../media/image86.png"/><Relationship Id="rId23" Type="http://schemas.openxmlformats.org/officeDocument/2006/relationships/image" Target="../media/image94.png"/><Relationship Id="rId10" Type="http://schemas.openxmlformats.org/officeDocument/2006/relationships/image" Target="../media/image81.png"/><Relationship Id="rId19" Type="http://schemas.openxmlformats.org/officeDocument/2006/relationships/image" Target="../media/image90.png"/><Relationship Id="rId4" Type="http://schemas.openxmlformats.org/officeDocument/2006/relationships/image" Target="../media/image76.png"/><Relationship Id="rId9" Type="http://schemas.openxmlformats.org/officeDocument/2006/relationships/image" Target="../media/image80.png"/><Relationship Id="rId14" Type="http://schemas.openxmlformats.org/officeDocument/2006/relationships/image" Target="../media/image85.png"/><Relationship Id="rId22" Type="http://schemas.openxmlformats.org/officeDocument/2006/relationships/image" Target="../media/image93.png"/></Relationships>
</file>

<file path=ppt/slides/_rels/slide8.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2.png"/><Relationship Id="rId18" Type="http://schemas.openxmlformats.org/officeDocument/2006/relationships/image" Target="../media/image35.png"/><Relationship Id="rId3" Type="http://schemas.openxmlformats.org/officeDocument/2006/relationships/image" Target="../media/image1.png"/><Relationship Id="rId21" Type="http://schemas.openxmlformats.org/officeDocument/2006/relationships/image" Target="../media/image108.png"/><Relationship Id="rId7" Type="http://schemas.openxmlformats.org/officeDocument/2006/relationships/image" Target="../media/image96.png"/><Relationship Id="rId12" Type="http://schemas.openxmlformats.org/officeDocument/2006/relationships/image" Target="../media/image101.png"/><Relationship Id="rId17" Type="http://schemas.openxmlformats.org/officeDocument/2006/relationships/image" Target="../media/image105.png"/><Relationship Id="rId2" Type="http://schemas.openxmlformats.org/officeDocument/2006/relationships/notesSlide" Target="../notesSlides/notesSlide8.xml"/><Relationship Id="rId16" Type="http://schemas.openxmlformats.org/officeDocument/2006/relationships/image" Target="../media/image50.png"/><Relationship Id="rId20"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00.png"/><Relationship Id="rId5" Type="http://schemas.openxmlformats.org/officeDocument/2006/relationships/image" Target="../media/image3.png"/><Relationship Id="rId15" Type="http://schemas.openxmlformats.org/officeDocument/2006/relationships/image" Target="../media/image104.png"/><Relationship Id="rId10" Type="http://schemas.openxmlformats.org/officeDocument/2006/relationships/image" Target="../media/image99.png"/><Relationship Id="rId19" Type="http://schemas.openxmlformats.org/officeDocument/2006/relationships/image" Target="../media/image106.png"/><Relationship Id="rId4" Type="http://schemas.openxmlformats.org/officeDocument/2006/relationships/image" Target="../media/image2.png"/><Relationship Id="rId9" Type="http://schemas.openxmlformats.org/officeDocument/2006/relationships/image" Target="../media/image98.png"/><Relationship Id="rId14" Type="http://schemas.openxmlformats.org/officeDocument/2006/relationships/image" Target="../media/image103.png"/></Relationships>
</file>

<file path=ppt/slides/_rels/slide9.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4.png"/><Relationship Id="rId18" Type="http://schemas.openxmlformats.org/officeDocument/2006/relationships/image" Target="../media/image119.png"/><Relationship Id="rId3" Type="http://schemas.openxmlformats.org/officeDocument/2006/relationships/image" Target="../media/image1.png"/><Relationship Id="rId21" Type="http://schemas.openxmlformats.org/officeDocument/2006/relationships/image" Target="../media/image121.png"/><Relationship Id="rId7" Type="http://schemas.openxmlformats.org/officeDocument/2006/relationships/image" Target="../media/image109.png"/><Relationship Id="rId12" Type="http://schemas.openxmlformats.org/officeDocument/2006/relationships/image" Target="../media/image113.png"/><Relationship Id="rId17" Type="http://schemas.openxmlformats.org/officeDocument/2006/relationships/image" Target="../media/image118.png"/><Relationship Id="rId2" Type="http://schemas.openxmlformats.org/officeDocument/2006/relationships/notesSlide" Target="../notesSlides/notesSlide9.xml"/><Relationship Id="rId16" Type="http://schemas.openxmlformats.org/officeDocument/2006/relationships/image" Target="../media/image117.png"/><Relationship Id="rId20" Type="http://schemas.openxmlformats.org/officeDocument/2006/relationships/image" Target="../media/image10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2.png"/><Relationship Id="rId5" Type="http://schemas.openxmlformats.org/officeDocument/2006/relationships/image" Target="../media/image3.png"/><Relationship Id="rId15" Type="http://schemas.openxmlformats.org/officeDocument/2006/relationships/image" Target="../media/image116.png"/><Relationship Id="rId10" Type="http://schemas.openxmlformats.org/officeDocument/2006/relationships/image" Target="../media/image111.png"/><Relationship Id="rId19" Type="http://schemas.openxmlformats.org/officeDocument/2006/relationships/image" Target="../media/image120.png"/><Relationship Id="rId4" Type="http://schemas.openxmlformats.org/officeDocument/2006/relationships/image" Target="../media/image2.png"/><Relationship Id="rId9" Type="http://schemas.openxmlformats.org/officeDocument/2006/relationships/image" Target="../media/image25.png"/><Relationship Id="rId14" Type="http://schemas.openxmlformats.org/officeDocument/2006/relationships/image" Target="../media/image1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5638800" y="2609850"/>
            <a:ext cx="914400" cy="914400"/>
          </a:xfrm>
          <a:prstGeom prst="rect">
            <a:avLst/>
          </a:prstGeom>
        </p:spPr>
      </p:pic>
      <p:pic>
        <p:nvPicPr>
          <p:cNvPr id="7" name="Image 5" descr="preencoded.png"/>
          <p:cNvPicPr>
            <a:picLocks noChangeAspect="1"/>
          </p:cNvPicPr>
          <p:nvPr/>
        </p:nvPicPr>
        <p:blipFill>
          <a:blip r:embed="rId8"/>
          <a:stretch>
            <a:fillRect/>
          </a:stretch>
        </p:blipFill>
        <p:spPr>
          <a:xfrm>
            <a:off x="5772711" y="2743761"/>
            <a:ext cx="646578" cy="646579"/>
          </a:xfrm>
          <a:prstGeom prst="rect">
            <a:avLst/>
          </a:prstGeom>
        </p:spPr>
      </p:pic>
      <p:pic>
        <p:nvPicPr>
          <p:cNvPr id="8" name="Image 6" descr="preencoded.png"/>
          <p:cNvPicPr>
            <a:picLocks noChangeAspect="1"/>
          </p:cNvPicPr>
          <p:nvPr/>
        </p:nvPicPr>
        <p:blipFill>
          <a:blip r:embed="rId9"/>
          <a:stretch>
            <a:fillRect/>
          </a:stretch>
        </p:blipFill>
        <p:spPr>
          <a:xfrm>
            <a:off x="5581650" y="6438900"/>
            <a:ext cx="114300" cy="114300"/>
          </a:xfrm>
          <a:prstGeom prst="rect">
            <a:avLst/>
          </a:prstGeom>
        </p:spPr>
      </p:pic>
      <p:pic>
        <p:nvPicPr>
          <p:cNvPr id="9" name="Image 7" descr="preencoded.png"/>
          <p:cNvPicPr>
            <a:picLocks noChangeAspect="1"/>
          </p:cNvPicPr>
          <p:nvPr/>
        </p:nvPicPr>
        <p:blipFill>
          <a:blip r:embed="rId10"/>
          <a:stretch>
            <a:fillRect/>
          </a:stretch>
        </p:blipFill>
        <p:spPr>
          <a:xfrm>
            <a:off x="5810250" y="6438900"/>
            <a:ext cx="114300" cy="114300"/>
          </a:xfrm>
          <a:prstGeom prst="rect">
            <a:avLst/>
          </a:prstGeom>
        </p:spPr>
      </p:pic>
      <p:pic>
        <p:nvPicPr>
          <p:cNvPr id="10" name="Image 8" descr="preencoded.png"/>
          <p:cNvPicPr>
            <a:picLocks noChangeAspect="1"/>
          </p:cNvPicPr>
          <p:nvPr/>
        </p:nvPicPr>
        <p:blipFill>
          <a:blip r:embed="rId9"/>
          <a:stretch>
            <a:fillRect/>
          </a:stretch>
        </p:blipFill>
        <p:spPr>
          <a:xfrm>
            <a:off x="6038850" y="6438900"/>
            <a:ext cx="114300" cy="114300"/>
          </a:xfrm>
          <a:prstGeom prst="rect">
            <a:avLst/>
          </a:prstGeom>
        </p:spPr>
      </p:pic>
      <p:pic>
        <p:nvPicPr>
          <p:cNvPr id="11" name="Image 9" descr="preencoded.png"/>
          <p:cNvPicPr>
            <a:picLocks noChangeAspect="1"/>
          </p:cNvPicPr>
          <p:nvPr/>
        </p:nvPicPr>
        <p:blipFill>
          <a:blip r:embed="rId10"/>
          <a:stretch>
            <a:fillRect/>
          </a:stretch>
        </p:blipFill>
        <p:spPr>
          <a:xfrm>
            <a:off x="6267450" y="6438900"/>
            <a:ext cx="114300" cy="114300"/>
          </a:xfrm>
          <a:prstGeom prst="rect">
            <a:avLst/>
          </a:prstGeom>
        </p:spPr>
      </p:pic>
      <p:pic>
        <p:nvPicPr>
          <p:cNvPr id="12" name="Image 10" descr="preencoded.png"/>
          <p:cNvPicPr>
            <a:picLocks noChangeAspect="1"/>
          </p:cNvPicPr>
          <p:nvPr/>
        </p:nvPicPr>
        <p:blipFill>
          <a:blip r:embed="rId9"/>
          <a:stretch>
            <a:fillRect/>
          </a:stretch>
        </p:blipFill>
        <p:spPr>
          <a:xfrm>
            <a:off x="6496050" y="6438900"/>
            <a:ext cx="114300" cy="114300"/>
          </a:xfrm>
          <a:prstGeom prst="rect">
            <a:avLst/>
          </a:prstGeom>
        </p:spPr>
      </p:pic>
      <p:sp>
        <p:nvSpPr>
          <p:cNvPr id="13" name="Text 0"/>
          <p:cNvSpPr/>
          <p:nvPr/>
        </p:nvSpPr>
        <p:spPr>
          <a:xfrm>
            <a:off x="1887490" y="1123950"/>
            <a:ext cx="8416870" cy="571500"/>
          </a:xfrm>
          <a:prstGeom prst="rect">
            <a:avLst/>
          </a:prstGeom>
          <a:noFill/>
          <a:ln/>
        </p:spPr>
        <p:txBody>
          <a:bodyPr wrap="square" lIns="0" tIns="0" rIns="0" bIns="0" rtlCol="0" anchor="t"/>
          <a:lstStyle/>
          <a:p>
            <a:pPr marL="0" indent="0" algn="ctr">
              <a:lnSpc>
                <a:spcPts val="4500"/>
              </a:lnSpc>
              <a:buNone/>
            </a:pPr>
            <a:r>
              <a:rPr lang="en-US" sz="3840" b="1" dirty="0">
                <a:solidFill>
                  <a:srgbClr val="FFFFFF"/>
                </a:solidFill>
                <a:latin typeface="ui-sans-serif" pitchFamily="34" charset="0"/>
                <a:ea typeface="ui-sans-serif" pitchFamily="34" charset="-122"/>
                <a:cs typeface="ui-sans-serif" pitchFamily="34" charset="-120"/>
              </a:rPr>
              <a:t>Application</a:t>
            </a:r>
            <a:r>
              <a:rPr lang="en-US" sz="3840" b="1" dirty="0">
                <a:solidFill>
                  <a:srgbClr val="90EE90"/>
                </a:solidFill>
                <a:latin typeface="ui-sans-serif" pitchFamily="34" charset="0"/>
                <a:ea typeface="ui-sans-serif" pitchFamily="34" charset="-122"/>
                <a:cs typeface="ui-sans-serif" pitchFamily="34" charset="-120"/>
              </a:rPr>
              <a:t>Spring Boot</a:t>
            </a:r>
            <a:endParaRPr lang="en-US" sz="3840" dirty="0"/>
          </a:p>
        </p:txBody>
      </p:sp>
      <p:sp>
        <p:nvSpPr>
          <p:cNvPr id="14" name="Text 1"/>
          <p:cNvSpPr/>
          <p:nvPr/>
        </p:nvSpPr>
        <p:spPr>
          <a:xfrm>
            <a:off x="1887490" y="1847850"/>
            <a:ext cx="8416870" cy="286553"/>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Web Application</a:t>
            </a:r>
            <a:endParaRPr lang="en-US" sz="1646" dirty="0"/>
          </a:p>
        </p:txBody>
      </p:sp>
      <p:sp>
        <p:nvSpPr>
          <p:cNvPr id="15" name="Text 2"/>
          <p:cNvSpPr/>
          <p:nvPr/>
        </p:nvSpPr>
        <p:spPr>
          <a:xfrm>
            <a:off x="3424245" y="4286250"/>
            <a:ext cx="5343361" cy="248658"/>
          </a:xfrm>
          <a:prstGeom prst="rect">
            <a:avLst/>
          </a:prstGeom>
          <a:noFill/>
          <a:ln/>
        </p:spPr>
        <p:txBody>
          <a:bodyPr wrap="square" lIns="0" tIns="0" rIns="0" bIns="0" rtlCol="0" anchor="t">
            <a:spAutoFit/>
          </a:bodyPr>
          <a:lstStyle/>
          <a:p>
            <a:pPr marL="0" indent="0" algn="ctr">
              <a:lnSpc>
                <a:spcPts val="2100"/>
              </a:lnSpc>
              <a:buNone/>
            </a:pPr>
            <a:r>
              <a:rPr lang="ru-RU" sz="1380" dirty="0" err="1">
                <a:solidFill>
                  <a:srgbClr val="E5E7EB"/>
                </a:solidFill>
                <a:latin typeface="ui-sans-serif" pitchFamily="34" charset="0"/>
                <a:ea typeface="ui-sans-serif" pitchFamily="34" charset="-122"/>
                <a:cs typeface="ui-sans-serif" pitchFamily="34" charset="-120"/>
              </a:rPr>
              <a:t>Альшаеб</a:t>
            </a:r>
            <a:r>
              <a:rPr lang="ru-RU" sz="1380" dirty="0">
                <a:solidFill>
                  <a:srgbClr val="E5E7EB"/>
                </a:solidFill>
                <a:latin typeface="ui-sans-serif" pitchFamily="34" charset="0"/>
                <a:ea typeface="ui-sans-serif" pitchFamily="34" charset="-122"/>
                <a:cs typeface="ui-sans-serif" pitchFamily="34" charset="-120"/>
              </a:rPr>
              <a:t> </a:t>
            </a:r>
            <a:r>
              <a:rPr lang="ru-RU" sz="1380" dirty="0" err="1">
                <a:solidFill>
                  <a:srgbClr val="E5E7EB"/>
                </a:solidFill>
                <a:latin typeface="ui-sans-serif" pitchFamily="34" charset="0"/>
                <a:ea typeface="ui-sans-serif" pitchFamily="34" charset="-122"/>
                <a:cs typeface="ui-sans-serif" pitchFamily="34" charset="-120"/>
              </a:rPr>
              <a:t>Басель</a:t>
            </a:r>
            <a:endParaRPr lang="en-US" sz="1380" dirty="0"/>
          </a:p>
        </p:txBody>
      </p:sp>
      <p:sp>
        <p:nvSpPr>
          <p:cNvPr id="16" name="Text 3"/>
          <p:cNvSpPr/>
          <p:nvPr/>
        </p:nvSpPr>
        <p:spPr>
          <a:xfrm>
            <a:off x="3424245" y="4629150"/>
            <a:ext cx="5343361" cy="266700"/>
          </a:xfrm>
          <a:prstGeom prst="rect">
            <a:avLst/>
          </a:prstGeom>
          <a:noFill/>
          <a:ln/>
        </p:spPr>
        <p:txBody>
          <a:bodyPr wrap="square" lIns="0" tIns="0" rIns="0" bIns="0" rtlCol="0" anchor="t">
            <a:spAutoFit/>
          </a:bodyPr>
          <a:lstStyle/>
          <a:p>
            <a:pPr marL="0" indent="0" algn="ctr">
              <a:lnSpc>
                <a:spcPts val="2100"/>
              </a:lnSpc>
              <a:buNone/>
            </a:pPr>
            <a:r>
              <a:rPr lang="en-US" sz="1260" dirty="0">
                <a:solidFill>
                  <a:srgbClr val="9CA3AF"/>
                </a:solidFill>
                <a:latin typeface="ui-sans-serif" pitchFamily="34" charset="0"/>
                <a:ea typeface="ui-sans-serif" pitchFamily="34" charset="-122"/>
                <a:cs typeface="ui-sans-serif" pitchFamily="34" charset="-120"/>
              </a:rPr>
              <a:t>Студент</a:t>
            </a:r>
            <a:endParaRPr lang="en-US" sz="1260" dirty="0"/>
          </a:p>
        </p:txBody>
      </p:sp>
      <p:sp>
        <p:nvSpPr>
          <p:cNvPr id="17" name="Text 4"/>
          <p:cNvSpPr/>
          <p:nvPr/>
        </p:nvSpPr>
        <p:spPr>
          <a:xfrm>
            <a:off x="3424245" y="5124450"/>
            <a:ext cx="5343361" cy="248658"/>
          </a:xfrm>
          <a:prstGeom prst="rect">
            <a:avLst/>
          </a:prstGeom>
          <a:noFill/>
          <a:ln/>
        </p:spPr>
        <p:txBody>
          <a:bodyPr wrap="square" lIns="0" tIns="0" rIns="0" bIns="0" rtlCol="0" anchor="t">
            <a:spAutoFit/>
          </a:bodyPr>
          <a:lstStyle/>
          <a:p>
            <a:pPr marL="0" indent="0" algn="ctr">
              <a:lnSpc>
                <a:spcPts val="2100"/>
              </a:lnSpc>
              <a:buNone/>
            </a:pPr>
            <a:r>
              <a:rPr lang="en-US" sz="1380" dirty="0">
                <a:solidFill>
                  <a:srgbClr val="E5E7EB"/>
                </a:solidFill>
                <a:latin typeface="ui-sans-serif"/>
                <a:ea typeface="ui-sans-serif"/>
                <a:cs typeface="ui-sans-serif" pitchFamily="34" charset="-120"/>
              </a:rPr>
              <a:t>Научный руководитель: к.ф.-</a:t>
            </a:r>
            <a:r>
              <a:rPr lang="en-US" sz="1380" dirty="0" err="1">
                <a:solidFill>
                  <a:srgbClr val="E5E7EB"/>
                </a:solidFill>
                <a:latin typeface="ui-sans-serif"/>
                <a:ea typeface="ui-sans-serif"/>
                <a:cs typeface="ui-sans-serif" pitchFamily="34" charset="-120"/>
              </a:rPr>
              <a:t>м.</a:t>
            </a:r>
            <a:r>
              <a:rPr lang="en-US" sz="1380" dirty="0" err="1">
                <a:solidFill>
                  <a:srgbClr val="E5E7EB"/>
                </a:solidFill>
                <a:latin typeface="ui-sans-serif"/>
                <a:ea typeface="ui-sans-serif"/>
              </a:rPr>
              <a:t>н</a:t>
            </a:r>
            <a:r>
              <a:rPr lang="en-US" sz="1380" dirty="0">
                <a:solidFill>
                  <a:srgbClr val="E5E7EB"/>
                </a:solidFill>
                <a:latin typeface="ui-sans-serif"/>
                <a:ea typeface="ui-sans-serif"/>
              </a:rPr>
              <a:t>. </a:t>
            </a:r>
            <a:r>
              <a:rPr lang="ru-RU" sz="1380" dirty="0">
                <a:solidFill>
                  <a:srgbClr val="E5E7EB"/>
                </a:solidFill>
                <a:latin typeface="ui-sans-serif"/>
                <a:ea typeface="ui-sans-serif"/>
              </a:rPr>
              <a:t>С. С. Сысоев</a:t>
            </a:r>
            <a:endParaRPr lang="en-US" sz="1380" dirty="0">
              <a:solidFill>
                <a:srgbClr val="E5E7EB"/>
              </a:solidFill>
              <a:latin typeface="ui-sans-serif"/>
              <a:ea typeface="ui-sans-serif"/>
            </a:endParaRPr>
          </a:p>
        </p:txBody>
      </p:sp>
      <p:sp>
        <p:nvSpPr>
          <p:cNvPr id="18" name="Text 5"/>
          <p:cNvSpPr/>
          <p:nvPr/>
        </p:nvSpPr>
        <p:spPr>
          <a:xfrm>
            <a:off x="3424245" y="5467350"/>
            <a:ext cx="5343361" cy="266700"/>
          </a:xfrm>
          <a:prstGeom prst="rect">
            <a:avLst/>
          </a:prstGeom>
          <a:noFill/>
          <a:ln/>
        </p:spPr>
        <p:txBody>
          <a:bodyPr wrap="square" lIns="0" tIns="0" rIns="0" bIns="0" rtlCol="0" anchor="t">
            <a:spAutoFit/>
          </a:bodyPr>
          <a:lstStyle/>
          <a:p>
            <a:pPr marL="0" indent="0" algn="ctr">
              <a:lnSpc>
                <a:spcPts val="2100"/>
              </a:lnSpc>
              <a:buNone/>
            </a:pPr>
            <a:r>
              <a:rPr lang="en-US" sz="1260" dirty="0">
                <a:solidFill>
                  <a:srgbClr val="9CA3AF"/>
                </a:solidFill>
                <a:latin typeface="ui-sans-serif" pitchFamily="34" charset="0"/>
                <a:ea typeface="ui-sans-serif" pitchFamily="34" charset="-122"/>
                <a:cs typeface="ui-sans-serif" pitchFamily="34" charset="-120"/>
              </a:rPr>
              <a:t>СПБГУ</a:t>
            </a:r>
            <a:endParaRPr lang="en-US" sz="126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85800" y="1524000"/>
            <a:ext cx="3505200" cy="3657600"/>
          </a:xfrm>
          <a:prstGeom prst="rect">
            <a:avLst/>
          </a:prstGeom>
        </p:spPr>
      </p:pic>
      <p:pic>
        <p:nvPicPr>
          <p:cNvPr id="7" name="Image 5" descr="preencoded.png"/>
          <p:cNvPicPr>
            <a:picLocks noChangeAspect="1"/>
          </p:cNvPicPr>
          <p:nvPr/>
        </p:nvPicPr>
        <p:blipFill>
          <a:blip r:embed="rId8"/>
          <a:stretch>
            <a:fillRect/>
          </a:stretch>
        </p:blipFill>
        <p:spPr>
          <a:xfrm>
            <a:off x="838200" y="1676400"/>
            <a:ext cx="285750" cy="304800"/>
          </a:xfrm>
          <a:prstGeom prst="rect">
            <a:avLst/>
          </a:prstGeom>
        </p:spPr>
      </p:pic>
      <p:pic>
        <p:nvPicPr>
          <p:cNvPr id="8" name="Image 6" descr="preencoded.png"/>
          <p:cNvPicPr>
            <a:picLocks noChangeAspect="1"/>
          </p:cNvPicPr>
          <p:nvPr/>
        </p:nvPicPr>
        <p:blipFill>
          <a:blip r:embed="rId9"/>
          <a:stretch>
            <a:fillRect/>
          </a:stretch>
        </p:blipFill>
        <p:spPr>
          <a:xfrm>
            <a:off x="838200" y="2095500"/>
            <a:ext cx="3200400" cy="2438400"/>
          </a:xfrm>
          <a:prstGeom prst="rect">
            <a:avLst/>
          </a:prstGeom>
        </p:spPr>
      </p:pic>
      <p:pic>
        <p:nvPicPr>
          <p:cNvPr id="9" name="Image 7" descr="preencoded.png"/>
          <p:cNvPicPr>
            <a:picLocks noChangeAspect="1"/>
          </p:cNvPicPr>
          <p:nvPr/>
        </p:nvPicPr>
        <p:blipFill>
          <a:blip r:embed="rId10"/>
          <a:stretch>
            <a:fillRect/>
          </a:stretch>
        </p:blipFill>
        <p:spPr>
          <a:xfrm>
            <a:off x="4343400" y="1524000"/>
            <a:ext cx="3505200" cy="3657600"/>
          </a:xfrm>
          <a:prstGeom prst="rect">
            <a:avLst/>
          </a:prstGeom>
        </p:spPr>
      </p:pic>
      <p:pic>
        <p:nvPicPr>
          <p:cNvPr id="10" name="Image 8" descr="preencoded.png"/>
          <p:cNvPicPr>
            <a:picLocks noChangeAspect="1"/>
          </p:cNvPicPr>
          <p:nvPr/>
        </p:nvPicPr>
        <p:blipFill>
          <a:blip r:embed="rId11"/>
          <a:stretch>
            <a:fillRect/>
          </a:stretch>
        </p:blipFill>
        <p:spPr>
          <a:xfrm>
            <a:off x="4495800" y="1676400"/>
            <a:ext cx="285750" cy="304800"/>
          </a:xfrm>
          <a:prstGeom prst="rect">
            <a:avLst/>
          </a:prstGeom>
        </p:spPr>
      </p:pic>
      <p:pic>
        <p:nvPicPr>
          <p:cNvPr id="11" name="Image 9" descr="preencoded.png"/>
          <p:cNvPicPr>
            <a:picLocks noChangeAspect="1"/>
          </p:cNvPicPr>
          <p:nvPr/>
        </p:nvPicPr>
        <p:blipFill>
          <a:blip r:embed="rId9"/>
          <a:stretch>
            <a:fillRect/>
          </a:stretch>
        </p:blipFill>
        <p:spPr>
          <a:xfrm>
            <a:off x="4495800" y="2095500"/>
            <a:ext cx="3200400" cy="2438400"/>
          </a:xfrm>
          <a:prstGeom prst="rect">
            <a:avLst/>
          </a:prstGeom>
        </p:spPr>
      </p:pic>
      <p:pic>
        <p:nvPicPr>
          <p:cNvPr id="12" name="Image 10" descr="preencoded.png"/>
          <p:cNvPicPr>
            <a:picLocks noChangeAspect="1"/>
          </p:cNvPicPr>
          <p:nvPr/>
        </p:nvPicPr>
        <p:blipFill>
          <a:blip r:embed="rId12"/>
          <a:stretch>
            <a:fillRect/>
          </a:stretch>
        </p:blipFill>
        <p:spPr>
          <a:xfrm>
            <a:off x="8001000" y="1524000"/>
            <a:ext cx="3505200" cy="3657600"/>
          </a:xfrm>
          <a:prstGeom prst="rect">
            <a:avLst/>
          </a:prstGeom>
        </p:spPr>
      </p:pic>
      <p:pic>
        <p:nvPicPr>
          <p:cNvPr id="13" name="Image 11" descr="preencoded.png"/>
          <p:cNvPicPr>
            <a:picLocks noChangeAspect="1"/>
          </p:cNvPicPr>
          <p:nvPr/>
        </p:nvPicPr>
        <p:blipFill>
          <a:blip r:embed="rId13"/>
          <a:stretch>
            <a:fillRect/>
          </a:stretch>
        </p:blipFill>
        <p:spPr>
          <a:xfrm>
            <a:off x="8153400" y="1676400"/>
            <a:ext cx="200025" cy="304800"/>
          </a:xfrm>
          <a:prstGeom prst="rect">
            <a:avLst/>
          </a:prstGeom>
        </p:spPr>
      </p:pic>
      <p:pic>
        <p:nvPicPr>
          <p:cNvPr id="14" name="Image 12" descr="preencoded.png"/>
          <p:cNvPicPr>
            <a:picLocks noChangeAspect="1"/>
          </p:cNvPicPr>
          <p:nvPr/>
        </p:nvPicPr>
        <p:blipFill>
          <a:blip r:embed="rId9"/>
          <a:stretch>
            <a:fillRect/>
          </a:stretch>
        </p:blipFill>
        <p:spPr>
          <a:xfrm>
            <a:off x="8153400" y="2095500"/>
            <a:ext cx="3200400" cy="2438400"/>
          </a:xfrm>
          <a:prstGeom prst="rect">
            <a:avLst/>
          </a:prstGeom>
        </p:spPr>
      </p:pic>
      <p:pic>
        <p:nvPicPr>
          <p:cNvPr id="15" name="Image 13" descr="preencoded.png"/>
          <p:cNvPicPr>
            <a:picLocks noChangeAspect="1"/>
          </p:cNvPicPr>
          <p:nvPr/>
        </p:nvPicPr>
        <p:blipFill>
          <a:blip r:embed="rId14"/>
          <a:stretch>
            <a:fillRect/>
          </a:stretch>
        </p:blipFill>
        <p:spPr>
          <a:xfrm>
            <a:off x="4225528" y="3082230"/>
            <a:ext cx="171450" cy="190500"/>
          </a:xfrm>
          <a:prstGeom prst="rect">
            <a:avLst/>
          </a:prstGeom>
        </p:spPr>
      </p:pic>
      <p:pic>
        <p:nvPicPr>
          <p:cNvPr id="16" name="Image 14" descr="preencoded.png"/>
          <p:cNvPicPr>
            <a:picLocks noChangeAspect="1"/>
          </p:cNvPicPr>
          <p:nvPr/>
        </p:nvPicPr>
        <p:blipFill>
          <a:blip r:embed="rId14"/>
          <a:stretch>
            <a:fillRect/>
          </a:stretch>
        </p:blipFill>
        <p:spPr>
          <a:xfrm>
            <a:off x="7956352" y="3082230"/>
            <a:ext cx="171450" cy="190500"/>
          </a:xfrm>
          <a:prstGeom prst="rect">
            <a:avLst/>
          </a:prstGeom>
        </p:spPr>
      </p:pic>
      <p:pic>
        <p:nvPicPr>
          <p:cNvPr id="17" name="Image 15" descr="preencoded.png"/>
          <p:cNvPicPr>
            <a:picLocks noChangeAspect="1"/>
          </p:cNvPicPr>
          <p:nvPr/>
        </p:nvPicPr>
        <p:blipFill>
          <a:blip r:embed="rId15"/>
          <a:stretch>
            <a:fillRect/>
          </a:stretch>
        </p:blipFill>
        <p:spPr>
          <a:xfrm>
            <a:off x="609600" y="5410200"/>
            <a:ext cx="10972800" cy="952500"/>
          </a:xfrm>
          <a:prstGeom prst="rect">
            <a:avLst/>
          </a:prstGeom>
        </p:spPr>
      </p:pic>
      <p:pic>
        <p:nvPicPr>
          <p:cNvPr id="18" name="Image 16" descr="preencoded.png"/>
          <p:cNvPicPr>
            <a:picLocks noChangeAspect="1"/>
          </p:cNvPicPr>
          <p:nvPr/>
        </p:nvPicPr>
        <p:blipFill>
          <a:blip r:embed="rId16"/>
          <a:stretch>
            <a:fillRect/>
          </a:stretch>
        </p:blipFill>
        <p:spPr>
          <a:xfrm>
            <a:off x="762000" y="5562600"/>
            <a:ext cx="228600" cy="304800"/>
          </a:xfrm>
          <a:prstGeom prst="rect">
            <a:avLst/>
          </a:prstGeom>
        </p:spPr>
      </p:pic>
      <p:pic>
        <p:nvPicPr>
          <p:cNvPr id="19" name="Image 17" descr="preencoded.png"/>
          <p:cNvPicPr>
            <a:picLocks noChangeAspect="1"/>
          </p:cNvPicPr>
          <p:nvPr/>
        </p:nvPicPr>
        <p:blipFill>
          <a:blip r:embed="rId17"/>
          <a:stretch>
            <a:fillRect/>
          </a:stretch>
        </p:blipFill>
        <p:spPr>
          <a:xfrm>
            <a:off x="762000" y="6019800"/>
            <a:ext cx="114300" cy="152400"/>
          </a:xfrm>
          <a:prstGeom prst="rect">
            <a:avLst/>
          </a:prstGeom>
        </p:spPr>
      </p:pic>
      <p:pic>
        <p:nvPicPr>
          <p:cNvPr id="20" name="Image 18" descr="preencoded.png"/>
          <p:cNvPicPr>
            <a:picLocks noChangeAspect="1"/>
          </p:cNvPicPr>
          <p:nvPr/>
        </p:nvPicPr>
        <p:blipFill>
          <a:blip r:embed="rId18"/>
          <a:stretch>
            <a:fillRect/>
          </a:stretch>
        </p:blipFill>
        <p:spPr>
          <a:xfrm>
            <a:off x="3396704" y="5981700"/>
            <a:ext cx="133350" cy="228600"/>
          </a:xfrm>
          <a:prstGeom prst="rect">
            <a:avLst/>
          </a:prstGeom>
        </p:spPr>
      </p:pic>
      <p:pic>
        <p:nvPicPr>
          <p:cNvPr id="21" name="Image 19" descr="preencoded.png"/>
          <p:cNvPicPr>
            <a:picLocks noChangeAspect="1"/>
          </p:cNvPicPr>
          <p:nvPr/>
        </p:nvPicPr>
        <p:blipFill>
          <a:blip r:embed="rId19"/>
          <a:stretch>
            <a:fillRect/>
          </a:stretch>
        </p:blipFill>
        <p:spPr>
          <a:xfrm>
            <a:off x="4902398" y="6019800"/>
            <a:ext cx="114300" cy="152400"/>
          </a:xfrm>
          <a:prstGeom prst="rect">
            <a:avLst/>
          </a:prstGeom>
        </p:spPr>
      </p:pic>
      <p:pic>
        <p:nvPicPr>
          <p:cNvPr id="22" name="Image 20" descr="preencoded.png"/>
          <p:cNvPicPr>
            <a:picLocks noChangeAspect="1"/>
          </p:cNvPicPr>
          <p:nvPr/>
        </p:nvPicPr>
        <p:blipFill>
          <a:blip r:embed="rId18"/>
          <a:stretch>
            <a:fillRect/>
          </a:stretch>
        </p:blipFill>
        <p:spPr>
          <a:xfrm>
            <a:off x="7616130" y="5981700"/>
            <a:ext cx="133350" cy="228600"/>
          </a:xfrm>
          <a:prstGeom prst="rect">
            <a:avLst/>
          </a:prstGeom>
        </p:spPr>
      </p:pic>
      <p:pic>
        <p:nvPicPr>
          <p:cNvPr id="23" name="Image 21" descr="preencoded.png"/>
          <p:cNvPicPr>
            <a:picLocks noChangeAspect="1"/>
          </p:cNvPicPr>
          <p:nvPr/>
        </p:nvPicPr>
        <p:blipFill>
          <a:blip r:embed="rId20"/>
          <a:stretch>
            <a:fillRect/>
          </a:stretch>
        </p:blipFill>
        <p:spPr>
          <a:xfrm>
            <a:off x="9121825" y="6019800"/>
            <a:ext cx="114300" cy="152400"/>
          </a:xfrm>
          <a:prstGeom prst="rect">
            <a:avLst/>
          </a:prstGeom>
        </p:spPr>
      </p:pic>
      <p:sp>
        <p:nvSpPr>
          <p:cNvPr id="24"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Exemple d'Application (REST API)</a:t>
            </a:r>
            <a:endParaRPr lang="en-US" sz="3158" dirty="0"/>
          </a:p>
        </p:txBody>
      </p:sp>
      <p:sp>
        <p:nvSpPr>
          <p:cNvPr id="25" name="Text 1"/>
          <p:cNvSpPr/>
          <p:nvPr/>
        </p:nvSpPr>
        <p:spPr>
          <a:xfrm>
            <a:off x="60960" y="990600"/>
            <a:ext cx="12070080" cy="304800"/>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To-Do REST API</a:t>
            </a:r>
            <a:endParaRPr lang="en-US" sz="1646" dirty="0"/>
          </a:p>
        </p:txBody>
      </p:sp>
      <p:sp>
        <p:nvSpPr>
          <p:cNvPr id="26" name="Text 2"/>
          <p:cNvSpPr/>
          <p:nvPr/>
        </p:nvSpPr>
        <p:spPr>
          <a:xfrm>
            <a:off x="1238250" y="1676400"/>
            <a:ext cx="1420356"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Controller</a:t>
            </a:r>
            <a:endParaRPr lang="en-US" sz="1646" dirty="0"/>
          </a:p>
        </p:txBody>
      </p:sp>
      <p:sp>
        <p:nvSpPr>
          <p:cNvPr id="27" name="Text 3"/>
          <p:cNvSpPr/>
          <p:nvPr/>
        </p:nvSpPr>
        <p:spPr>
          <a:xfrm>
            <a:off x="952500" y="2219325"/>
            <a:ext cx="132049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@RestController</a:t>
            </a:r>
            <a:endParaRPr lang="en-US" sz="980" dirty="0"/>
          </a:p>
        </p:txBody>
      </p:sp>
      <p:sp>
        <p:nvSpPr>
          <p:cNvPr id="28" name="Text 4"/>
          <p:cNvSpPr/>
          <p:nvPr/>
        </p:nvSpPr>
        <p:spPr>
          <a:xfrm>
            <a:off x="952500" y="2405955"/>
            <a:ext cx="132049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@RequestMapping</a:t>
            </a:r>
            <a:endParaRPr lang="en-US" sz="980" dirty="0"/>
          </a:p>
        </p:txBody>
      </p:sp>
      <p:sp>
        <p:nvSpPr>
          <p:cNvPr id="29" name="Text 5"/>
          <p:cNvSpPr/>
          <p:nvPr/>
        </p:nvSpPr>
        <p:spPr>
          <a:xfrm>
            <a:off x="2152948" y="2405955"/>
            <a:ext cx="8807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0" name="Text 6"/>
          <p:cNvSpPr/>
          <p:nvPr/>
        </p:nvSpPr>
        <p:spPr>
          <a:xfrm>
            <a:off x="2233017" y="2405955"/>
            <a:ext cx="1056427"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6E05E"/>
                </a:solidFill>
                <a:latin typeface="ui-monospace" pitchFamily="34" charset="0"/>
                <a:ea typeface="ui-monospace" pitchFamily="34" charset="-122"/>
                <a:cs typeface="ui-monospace" pitchFamily="34" charset="-120"/>
              </a:rPr>
              <a:t>"/api/todos"</a:t>
            </a:r>
            <a:endParaRPr lang="en-US" sz="980" dirty="0"/>
          </a:p>
        </p:txBody>
      </p:sp>
      <p:sp>
        <p:nvSpPr>
          <p:cNvPr id="31" name="Text 7"/>
          <p:cNvSpPr/>
          <p:nvPr/>
        </p:nvSpPr>
        <p:spPr>
          <a:xfrm>
            <a:off x="3193405" y="2405955"/>
            <a:ext cx="8807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2" name="Text 8"/>
          <p:cNvSpPr/>
          <p:nvPr/>
        </p:nvSpPr>
        <p:spPr>
          <a:xfrm>
            <a:off x="952500" y="2592586"/>
            <a:ext cx="1056427"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 class</a:t>
            </a:r>
            <a:endParaRPr lang="en-US" sz="980" dirty="0"/>
          </a:p>
        </p:txBody>
      </p:sp>
      <p:sp>
        <p:nvSpPr>
          <p:cNvPr id="33" name="Text 9"/>
          <p:cNvSpPr/>
          <p:nvPr/>
        </p:nvSpPr>
        <p:spPr>
          <a:xfrm>
            <a:off x="1992957" y="2592586"/>
            <a:ext cx="123241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FA500"/>
                </a:solidFill>
                <a:latin typeface="ui-monospace" pitchFamily="34" charset="0"/>
                <a:ea typeface="ui-monospace" pitchFamily="34" charset="-122"/>
                <a:cs typeface="ui-monospace" pitchFamily="34" charset="-120"/>
              </a:rPr>
              <a:t>TodoController</a:t>
            </a:r>
            <a:endParaRPr lang="en-US" sz="980" dirty="0"/>
          </a:p>
        </p:txBody>
      </p:sp>
      <p:sp>
        <p:nvSpPr>
          <p:cNvPr id="34" name="Text 10"/>
          <p:cNvSpPr/>
          <p:nvPr/>
        </p:nvSpPr>
        <p:spPr>
          <a:xfrm>
            <a:off x="3113336" y="2592586"/>
            <a:ext cx="2553072" cy="52566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35" name="Text 11"/>
          <p:cNvSpPr/>
          <p:nvPr/>
        </p:nvSpPr>
        <p:spPr>
          <a:xfrm>
            <a:off x="1272629" y="2965847"/>
            <a:ext cx="1144339"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private final</a:t>
            </a:r>
            <a:endParaRPr lang="en-US" sz="980" dirty="0"/>
          </a:p>
        </p:txBody>
      </p:sp>
      <p:sp>
        <p:nvSpPr>
          <p:cNvPr id="36" name="Text 12"/>
          <p:cNvSpPr/>
          <p:nvPr/>
        </p:nvSpPr>
        <p:spPr>
          <a:xfrm>
            <a:off x="2393007" y="2965847"/>
            <a:ext cx="96835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FA500"/>
                </a:solidFill>
                <a:latin typeface="ui-monospace" pitchFamily="34" charset="0"/>
                <a:ea typeface="ui-monospace" pitchFamily="34" charset="-122"/>
                <a:cs typeface="ui-monospace" pitchFamily="34" charset="-120"/>
              </a:rPr>
              <a:t>TodoService</a:t>
            </a:r>
            <a:endParaRPr lang="en-US" sz="980" dirty="0"/>
          </a:p>
        </p:txBody>
      </p:sp>
      <p:sp>
        <p:nvSpPr>
          <p:cNvPr id="37" name="Text 13"/>
          <p:cNvSpPr/>
          <p:nvPr/>
        </p:nvSpPr>
        <p:spPr>
          <a:xfrm>
            <a:off x="3273326" y="2965847"/>
            <a:ext cx="3697248" cy="52566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a:t>
            </a:r>
            <a:endParaRPr lang="en-US" sz="980" dirty="0"/>
          </a:p>
        </p:txBody>
      </p:sp>
      <p:sp>
        <p:nvSpPr>
          <p:cNvPr id="38" name="Text 14"/>
          <p:cNvSpPr/>
          <p:nvPr/>
        </p:nvSpPr>
        <p:spPr>
          <a:xfrm>
            <a:off x="1272629" y="3339108"/>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39" name="Text 15"/>
          <p:cNvSpPr/>
          <p:nvPr/>
        </p:nvSpPr>
        <p:spPr>
          <a:xfrm>
            <a:off x="1752898" y="3339108"/>
            <a:ext cx="4577522" cy="33903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TodoController(TodoService todoService) {</a:t>
            </a:r>
            <a:endParaRPr lang="en-US" sz="980" dirty="0"/>
          </a:p>
        </p:txBody>
      </p:sp>
      <p:sp>
        <p:nvSpPr>
          <p:cNvPr id="40" name="Text 16"/>
          <p:cNvSpPr/>
          <p:nvPr/>
        </p:nvSpPr>
        <p:spPr>
          <a:xfrm>
            <a:off x="1592759" y="3525738"/>
            <a:ext cx="35214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this</a:t>
            </a:r>
            <a:endParaRPr lang="en-US" sz="980" dirty="0"/>
          </a:p>
        </p:txBody>
      </p:sp>
      <p:sp>
        <p:nvSpPr>
          <p:cNvPr id="41" name="Text 17"/>
          <p:cNvSpPr/>
          <p:nvPr/>
        </p:nvSpPr>
        <p:spPr>
          <a:xfrm>
            <a:off x="1912888" y="3525738"/>
            <a:ext cx="3121075" cy="71229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 = todoService;</a:t>
            </a:r>
            <a:endParaRPr lang="en-US" sz="980" dirty="0"/>
          </a:p>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42" name="Text 18"/>
          <p:cNvSpPr/>
          <p:nvPr/>
        </p:nvSpPr>
        <p:spPr>
          <a:xfrm>
            <a:off x="1272629" y="4085630"/>
            <a:ext cx="96835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@GetMapping</a:t>
            </a:r>
            <a:endParaRPr lang="en-US" sz="980" dirty="0"/>
          </a:p>
        </p:txBody>
      </p:sp>
      <p:sp>
        <p:nvSpPr>
          <p:cNvPr id="43" name="Text 19"/>
          <p:cNvSpPr/>
          <p:nvPr/>
        </p:nvSpPr>
        <p:spPr>
          <a:xfrm>
            <a:off x="1272629" y="4272260"/>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44" name="Text 20"/>
          <p:cNvSpPr/>
          <p:nvPr/>
        </p:nvSpPr>
        <p:spPr>
          <a:xfrm>
            <a:off x="1752898" y="4272260"/>
            <a:ext cx="3257193" cy="33903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List&lt;Todo&gt; getAllTodos() {</a:t>
            </a:r>
            <a:endParaRPr lang="en-US" sz="980" dirty="0"/>
          </a:p>
        </p:txBody>
      </p:sp>
      <p:sp>
        <p:nvSpPr>
          <p:cNvPr id="45" name="Text 21"/>
          <p:cNvSpPr/>
          <p:nvPr/>
        </p:nvSpPr>
        <p:spPr>
          <a:xfrm>
            <a:off x="1592759" y="4458891"/>
            <a:ext cx="246483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@GetMapping -&gt; Controller</a:t>
            </a:r>
            <a:endParaRPr lang="en-US" sz="980" dirty="0"/>
          </a:p>
        </p:txBody>
      </p:sp>
      <p:sp>
        <p:nvSpPr>
          <p:cNvPr id="46" name="Text 22"/>
          <p:cNvSpPr/>
          <p:nvPr/>
        </p:nvSpPr>
        <p:spPr>
          <a:xfrm>
            <a:off x="1592759" y="4645521"/>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return</a:t>
            </a:r>
            <a:endParaRPr lang="en-US" sz="980" dirty="0"/>
          </a:p>
        </p:txBody>
      </p:sp>
      <p:sp>
        <p:nvSpPr>
          <p:cNvPr id="47" name="Text 23"/>
          <p:cNvSpPr/>
          <p:nvPr/>
        </p:nvSpPr>
        <p:spPr>
          <a:xfrm>
            <a:off x="2073027" y="4645521"/>
            <a:ext cx="211269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todoService.findAll();</a:t>
            </a:r>
            <a:endParaRPr lang="en-US" sz="980" dirty="0"/>
          </a:p>
        </p:txBody>
      </p:sp>
      <p:sp>
        <p:nvSpPr>
          <p:cNvPr id="48" name="Text 24"/>
          <p:cNvSpPr/>
          <p:nvPr/>
        </p:nvSpPr>
        <p:spPr>
          <a:xfrm>
            <a:off x="3993654" y="4645521"/>
            <a:ext cx="1144339"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-&gt; Service</a:t>
            </a:r>
            <a:endParaRPr lang="en-US" sz="980" dirty="0"/>
          </a:p>
        </p:txBody>
      </p:sp>
      <p:sp>
        <p:nvSpPr>
          <p:cNvPr id="49" name="Text 25"/>
          <p:cNvSpPr/>
          <p:nvPr/>
        </p:nvSpPr>
        <p:spPr>
          <a:xfrm>
            <a:off x="5033963" y="4832152"/>
            <a:ext cx="440219" cy="52566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0" name="Text 26"/>
          <p:cNvSpPr/>
          <p:nvPr/>
        </p:nvSpPr>
        <p:spPr>
          <a:xfrm>
            <a:off x="1272629" y="5205413"/>
            <a:ext cx="255274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 autres opérations CRUD</a:t>
            </a:r>
            <a:endParaRPr lang="en-US" sz="980" dirty="0"/>
          </a:p>
        </p:txBody>
      </p:sp>
      <p:sp>
        <p:nvSpPr>
          <p:cNvPr id="51" name="Text 27"/>
          <p:cNvSpPr/>
          <p:nvPr/>
        </p:nvSpPr>
        <p:spPr>
          <a:xfrm>
            <a:off x="3593306" y="5392043"/>
            <a:ext cx="8807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2" name="Text 28"/>
          <p:cNvSpPr/>
          <p:nvPr/>
        </p:nvSpPr>
        <p:spPr>
          <a:xfrm>
            <a:off x="4895850" y="1676400"/>
            <a:ext cx="104545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60A5FA"/>
                </a:solidFill>
                <a:latin typeface="ui-sans-serif" pitchFamily="34" charset="0"/>
                <a:ea typeface="ui-sans-serif" pitchFamily="34" charset="-122"/>
                <a:cs typeface="ui-sans-serif" pitchFamily="34" charset="-120"/>
              </a:rPr>
              <a:t>Service</a:t>
            </a:r>
            <a:endParaRPr lang="en-US" sz="1646" dirty="0"/>
          </a:p>
        </p:txBody>
      </p:sp>
      <p:sp>
        <p:nvSpPr>
          <p:cNvPr id="53" name="Text 29"/>
          <p:cNvSpPr/>
          <p:nvPr/>
        </p:nvSpPr>
        <p:spPr>
          <a:xfrm>
            <a:off x="4610100" y="2219325"/>
            <a:ext cx="704284"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@Service</a:t>
            </a:r>
            <a:endParaRPr lang="en-US" sz="980" dirty="0"/>
          </a:p>
        </p:txBody>
      </p:sp>
      <p:sp>
        <p:nvSpPr>
          <p:cNvPr id="54" name="Text 30"/>
          <p:cNvSpPr/>
          <p:nvPr/>
        </p:nvSpPr>
        <p:spPr>
          <a:xfrm>
            <a:off x="4610100" y="2405955"/>
            <a:ext cx="1056427"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 class</a:t>
            </a:r>
            <a:endParaRPr lang="en-US" sz="980" dirty="0"/>
          </a:p>
        </p:txBody>
      </p:sp>
      <p:sp>
        <p:nvSpPr>
          <p:cNvPr id="55" name="Text 31"/>
          <p:cNvSpPr/>
          <p:nvPr/>
        </p:nvSpPr>
        <p:spPr>
          <a:xfrm>
            <a:off x="5650557" y="2405955"/>
            <a:ext cx="96835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FA500"/>
                </a:solidFill>
                <a:latin typeface="ui-monospace" pitchFamily="34" charset="0"/>
                <a:ea typeface="ui-monospace" pitchFamily="34" charset="-122"/>
                <a:cs typeface="ui-monospace" pitchFamily="34" charset="-120"/>
              </a:rPr>
              <a:t>TodoService</a:t>
            </a:r>
            <a:endParaRPr lang="en-US" sz="980" dirty="0"/>
          </a:p>
        </p:txBody>
      </p:sp>
      <p:sp>
        <p:nvSpPr>
          <p:cNvPr id="56" name="Text 32"/>
          <p:cNvSpPr/>
          <p:nvPr/>
        </p:nvSpPr>
        <p:spPr>
          <a:xfrm>
            <a:off x="6530876" y="2405955"/>
            <a:ext cx="2289006" cy="52566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57" name="Text 33"/>
          <p:cNvSpPr/>
          <p:nvPr/>
        </p:nvSpPr>
        <p:spPr>
          <a:xfrm>
            <a:off x="4930229" y="2779216"/>
            <a:ext cx="1144339"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private final</a:t>
            </a:r>
            <a:endParaRPr lang="en-US" sz="980" dirty="0"/>
          </a:p>
        </p:txBody>
      </p:sp>
      <p:sp>
        <p:nvSpPr>
          <p:cNvPr id="58" name="Text 34"/>
          <p:cNvSpPr/>
          <p:nvPr/>
        </p:nvSpPr>
        <p:spPr>
          <a:xfrm>
            <a:off x="6050607" y="2779216"/>
            <a:ext cx="123241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FA500"/>
                </a:solidFill>
                <a:latin typeface="ui-monospace" pitchFamily="34" charset="0"/>
                <a:ea typeface="ui-monospace" pitchFamily="34" charset="-122"/>
                <a:cs typeface="ui-monospace" pitchFamily="34" charset="-120"/>
              </a:rPr>
              <a:t>TodoRepository</a:t>
            </a:r>
            <a:endParaRPr lang="en-US" sz="980" dirty="0"/>
          </a:p>
        </p:txBody>
      </p:sp>
      <p:sp>
        <p:nvSpPr>
          <p:cNvPr id="59" name="Text 35"/>
          <p:cNvSpPr/>
          <p:nvPr/>
        </p:nvSpPr>
        <p:spPr>
          <a:xfrm>
            <a:off x="7170986" y="2779216"/>
            <a:ext cx="4225379" cy="52566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a:t>
            </a:r>
            <a:endParaRPr lang="en-US" sz="980" dirty="0"/>
          </a:p>
        </p:txBody>
      </p:sp>
      <p:sp>
        <p:nvSpPr>
          <p:cNvPr id="60" name="Text 36"/>
          <p:cNvSpPr/>
          <p:nvPr/>
        </p:nvSpPr>
        <p:spPr>
          <a:xfrm>
            <a:off x="4930229" y="3152477"/>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61" name="Text 37"/>
          <p:cNvSpPr/>
          <p:nvPr/>
        </p:nvSpPr>
        <p:spPr>
          <a:xfrm>
            <a:off x="5410498" y="3152477"/>
            <a:ext cx="4841587" cy="33903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TodoService(TodoRepository todoRepository) {</a:t>
            </a:r>
            <a:endParaRPr lang="en-US" sz="980" dirty="0"/>
          </a:p>
        </p:txBody>
      </p:sp>
      <p:sp>
        <p:nvSpPr>
          <p:cNvPr id="62" name="Text 38"/>
          <p:cNvSpPr/>
          <p:nvPr/>
        </p:nvSpPr>
        <p:spPr>
          <a:xfrm>
            <a:off x="5250359" y="3339108"/>
            <a:ext cx="35214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this</a:t>
            </a:r>
            <a:endParaRPr lang="en-US" sz="980" dirty="0"/>
          </a:p>
        </p:txBody>
      </p:sp>
      <p:sp>
        <p:nvSpPr>
          <p:cNvPr id="63" name="Text 39"/>
          <p:cNvSpPr/>
          <p:nvPr/>
        </p:nvSpPr>
        <p:spPr>
          <a:xfrm>
            <a:off x="5570488" y="3339108"/>
            <a:ext cx="3601194" cy="71229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 = todoRepository;</a:t>
            </a:r>
            <a:endParaRPr lang="en-US" sz="980" dirty="0"/>
          </a:p>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64" name="Text 40"/>
          <p:cNvSpPr/>
          <p:nvPr/>
        </p:nvSpPr>
        <p:spPr>
          <a:xfrm>
            <a:off x="4930229" y="3898999"/>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a:t>
            </a:r>
            <a:endParaRPr lang="en-US" sz="980" dirty="0"/>
          </a:p>
        </p:txBody>
      </p:sp>
      <p:sp>
        <p:nvSpPr>
          <p:cNvPr id="65" name="Text 41"/>
          <p:cNvSpPr/>
          <p:nvPr/>
        </p:nvSpPr>
        <p:spPr>
          <a:xfrm>
            <a:off x="5410498" y="3898999"/>
            <a:ext cx="2905051" cy="33903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List&lt;Todo&gt; findAll() {</a:t>
            </a:r>
            <a:endParaRPr lang="en-US" sz="980" dirty="0"/>
          </a:p>
        </p:txBody>
      </p:sp>
      <p:sp>
        <p:nvSpPr>
          <p:cNvPr id="66" name="Text 42"/>
          <p:cNvSpPr/>
          <p:nvPr/>
        </p:nvSpPr>
        <p:spPr>
          <a:xfrm>
            <a:off x="5250359" y="4085630"/>
            <a:ext cx="211269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Service -&gt; Repository</a:t>
            </a:r>
            <a:endParaRPr lang="en-US" sz="980" dirty="0"/>
          </a:p>
        </p:txBody>
      </p:sp>
      <p:sp>
        <p:nvSpPr>
          <p:cNvPr id="67" name="Text 43"/>
          <p:cNvSpPr/>
          <p:nvPr/>
        </p:nvSpPr>
        <p:spPr>
          <a:xfrm>
            <a:off x="5250359" y="4272260"/>
            <a:ext cx="52829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return</a:t>
            </a:r>
            <a:endParaRPr lang="en-US" sz="980" dirty="0"/>
          </a:p>
        </p:txBody>
      </p:sp>
      <p:sp>
        <p:nvSpPr>
          <p:cNvPr id="68" name="Text 44"/>
          <p:cNvSpPr/>
          <p:nvPr/>
        </p:nvSpPr>
        <p:spPr>
          <a:xfrm>
            <a:off x="5730627" y="4272260"/>
            <a:ext cx="3201144" cy="712291"/>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todoRepository.findAll();</a:t>
            </a:r>
            <a:endParaRPr lang="en-US" sz="980" dirty="0"/>
          </a:p>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    }</a:t>
            </a:r>
            <a:endParaRPr lang="en-US" sz="980" dirty="0"/>
          </a:p>
        </p:txBody>
      </p:sp>
      <p:sp>
        <p:nvSpPr>
          <p:cNvPr id="69" name="Text 45"/>
          <p:cNvSpPr/>
          <p:nvPr/>
        </p:nvSpPr>
        <p:spPr>
          <a:xfrm>
            <a:off x="4930229" y="4832152"/>
            <a:ext cx="1848624"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 logique métier</a:t>
            </a:r>
            <a:endParaRPr lang="en-US" sz="980" dirty="0"/>
          </a:p>
        </p:txBody>
      </p:sp>
      <p:sp>
        <p:nvSpPr>
          <p:cNvPr id="70" name="Text 46"/>
          <p:cNvSpPr/>
          <p:nvPr/>
        </p:nvSpPr>
        <p:spPr>
          <a:xfrm>
            <a:off x="6610796" y="5018782"/>
            <a:ext cx="8807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71" name="Text 47"/>
          <p:cNvSpPr/>
          <p:nvPr/>
        </p:nvSpPr>
        <p:spPr>
          <a:xfrm>
            <a:off x="8467725" y="1676400"/>
            <a:ext cx="153380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C084FC"/>
                </a:solidFill>
                <a:latin typeface="ui-sans-serif" pitchFamily="34" charset="0"/>
                <a:ea typeface="ui-sans-serif" pitchFamily="34" charset="-122"/>
                <a:cs typeface="ui-sans-serif" pitchFamily="34" charset="-120"/>
              </a:rPr>
              <a:t>Repository</a:t>
            </a:r>
            <a:endParaRPr lang="en-US" sz="1646" dirty="0"/>
          </a:p>
        </p:txBody>
      </p:sp>
      <p:sp>
        <p:nvSpPr>
          <p:cNvPr id="72" name="Text 48"/>
          <p:cNvSpPr/>
          <p:nvPr/>
        </p:nvSpPr>
        <p:spPr>
          <a:xfrm>
            <a:off x="8267700" y="2219325"/>
            <a:ext cx="968350"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@Repository</a:t>
            </a:r>
            <a:endParaRPr lang="en-US" sz="980" dirty="0"/>
          </a:p>
        </p:txBody>
      </p:sp>
      <p:sp>
        <p:nvSpPr>
          <p:cNvPr id="73" name="Text 49"/>
          <p:cNvSpPr/>
          <p:nvPr/>
        </p:nvSpPr>
        <p:spPr>
          <a:xfrm>
            <a:off x="8267700" y="2405955"/>
            <a:ext cx="1408405"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public interface</a:t>
            </a:r>
            <a:endParaRPr lang="en-US" sz="980" dirty="0"/>
          </a:p>
        </p:txBody>
      </p:sp>
      <p:sp>
        <p:nvSpPr>
          <p:cNvPr id="74" name="Text 50"/>
          <p:cNvSpPr/>
          <p:nvPr/>
        </p:nvSpPr>
        <p:spPr>
          <a:xfrm>
            <a:off x="9628138" y="2405955"/>
            <a:ext cx="123241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FFA500"/>
                </a:solidFill>
                <a:latin typeface="ui-monospace" pitchFamily="34" charset="0"/>
                <a:ea typeface="ui-monospace" pitchFamily="34" charset="-122"/>
                <a:cs typeface="ui-monospace" pitchFamily="34" charset="-120"/>
              </a:rPr>
              <a:t>TodoRepository</a:t>
            </a:r>
            <a:endParaRPr lang="en-US" sz="980" dirty="0"/>
          </a:p>
        </p:txBody>
      </p:sp>
      <p:sp>
        <p:nvSpPr>
          <p:cNvPr id="75" name="Text 51"/>
          <p:cNvSpPr/>
          <p:nvPr/>
        </p:nvSpPr>
        <p:spPr>
          <a:xfrm>
            <a:off x="10828586" y="2405955"/>
            <a:ext cx="616208"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90EE90"/>
                </a:solidFill>
                <a:latin typeface="ui-monospace" pitchFamily="34" charset="0"/>
                <a:ea typeface="ui-monospace" pitchFamily="34" charset="-122"/>
                <a:cs typeface="ui-monospace" pitchFamily="34" charset="-120"/>
              </a:rPr>
              <a:t>extends</a:t>
            </a:r>
            <a:endParaRPr lang="en-US" sz="980" dirty="0"/>
          </a:p>
        </p:txBody>
      </p:sp>
      <p:sp>
        <p:nvSpPr>
          <p:cNvPr id="76" name="Text 52"/>
          <p:cNvSpPr/>
          <p:nvPr/>
        </p:nvSpPr>
        <p:spPr>
          <a:xfrm>
            <a:off x="11388775" y="2405955"/>
            <a:ext cx="5898014" cy="33903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JpaRepository&lt;Todo, Long&gt; {</a:t>
            </a:r>
            <a:endParaRPr lang="en-US" sz="980" dirty="0"/>
          </a:p>
        </p:txBody>
      </p:sp>
      <p:sp>
        <p:nvSpPr>
          <p:cNvPr id="77" name="Text 53"/>
          <p:cNvSpPr/>
          <p:nvPr/>
        </p:nvSpPr>
        <p:spPr>
          <a:xfrm>
            <a:off x="8587829" y="2592586"/>
            <a:ext cx="5281642"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Spring Data JPA fournit automatiquement des méthodes CRUD</a:t>
            </a:r>
            <a:endParaRPr lang="en-US" sz="980" dirty="0"/>
          </a:p>
        </p:txBody>
      </p:sp>
      <p:sp>
        <p:nvSpPr>
          <p:cNvPr id="78" name="Text 54"/>
          <p:cNvSpPr/>
          <p:nvPr/>
        </p:nvSpPr>
        <p:spPr>
          <a:xfrm>
            <a:off x="8587829" y="2779216"/>
            <a:ext cx="3609171"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todoRepository.findAll() -&gt; Repository</a:t>
            </a:r>
            <a:endParaRPr lang="en-US" sz="980" dirty="0"/>
          </a:p>
        </p:txBody>
      </p:sp>
      <p:sp>
        <p:nvSpPr>
          <p:cNvPr id="79" name="Text 55"/>
          <p:cNvSpPr/>
          <p:nvPr/>
        </p:nvSpPr>
        <p:spPr>
          <a:xfrm>
            <a:off x="8587829" y="2965847"/>
            <a:ext cx="334510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718096"/>
                </a:solidFill>
                <a:latin typeface="ui-monospace" pitchFamily="34" charset="0"/>
                <a:ea typeface="ui-monospace" pitchFamily="34" charset="-122"/>
                <a:cs typeface="ui-monospace" pitchFamily="34" charset="-120"/>
              </a:rPr>
              <a:t>// Interaction avec la base de données</a:t>
            </a:r>
            <a:endParaRPr lang="en-US" sz="980" dirty="0"/>
          </a:p>
        </p:txBody>
      </p:sp>
      <p:sp>
        <p:nvSpPr>
          <p:cNvPr id="80" name="Text 56"/>
          <p:cNvSpPr/>
          <p:nvPr/>
        </p:nvSpPr>
        <p:spPr>
          <a:xfrm>
            <a:off x="11628834" y="3152477"/>
            <a:ext cx="88076" cy="152400"/>
          </a:xfrm>
          <a:prstGeom prst="rect">
            <a:avLst/>
          </a:prstGeom>
          <a:noFill/>
          <a:ln/>
        </p:spPr>
        <p:txBody>
          <a:bodyPr wrap="square" lIns="0" tIns="0" rIns="0" bIns="0" rtlCol="0" anchor="t">
            <a:spAutoFit/>
          </a:bodyPr>
          <a:lstStyle/>
          <a:p>
            <a:pPr marL="0" indent="0">
              <a:lnSpc>
                <a:spcPts val="1470"/>
              </a:lnSpc>
              <a:buNone/>
            </a:pPr>
            <a:r>
              <a:rPr lang="en-US" sz="980" dirty="0">
                <a:solidFill>
                  <a:srgbClr val="E2E8F0"/>
                </a:solidFill>
                <a:latin typeface="ui-monospace" pitchFamily="34" charset="0"/>
                <a:ea typeface="ui-monospace" pitchFamily="34" charset="-122"/>
                <a:cs typeface="ui-monospace" pitchFamily="34" charset="-120"/>
              </a:rPr>
              <a:t>}</a:t>
            </a:r>
            <a:endParaRPr lang="en-US" sz="980" dirty="0"/>
          </a:p>
        </p:txBody>
      </p:sp>
      <p:sp>
        <p:nvSpPr>
          <p:cNvPr id="81" name="Text 57"/>
          <p:cNvSpPr/>
          <p:nvPr/>
        </p:nvSpPr>
        <p:spPr>
          <a:xfrm>
            <a:off x="1104900" y="5581650"/>
            <a:ext cx="2803059"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FFFFFF"/>
                </a:solidFill>
                <a:latin typeface="ui-sans-serif" pitchFamily="34" charset="0"/>
                <a:ea typeface="ui-sans-serif" pitchFamily="34" charset="-122"/>
                <a:cs typeface="ui-sans-serif" pitchFamily="34" charset="-120"/>
              </a:rPr>
              <a:t>Fonctionnement du flux</a:t>
            </a:r>
            <a:endParaRPr lang="en-US" sz="1380" dirty="0"/>
          </a:p>
        </p:txBody>
      </p:sp>
      <p:sp>
        <p:nvSpPr>
          <p:cNvPr id="82" name="Text 58"/>
          <p:cNvSpPr/>
          <p:nvPr/>
        </p:nvSpPr>
        <p:spPr>
          <a:xfrm>
            <a:off x="952500" y="5981700"/>
            <a:ext cx="1179046"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Requête HTTP</a:t>
            </a:r>
            <a:endParaRPr lang="en-US" sz="1120" dirty="0"/>
          </a:p>
        </p:txBody>
      </p:sp>
      <p:sp>
        <p:nvSpPr>
          <p:cNvPr id="83" name="Text 59"/>
          <p:cNvSpPr/>
          <p:nvPr/>
        </p:nvSpPr>
        <p:spPr>
          <a:xfrm>
            <a:off x="5092898" y="5981700"/>
            <a:ext cx="1265977"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Logique métier</a:t>
            </a:r>
            <a:endParaRPr lang="en-US" sz="1120" dirty="0"/>
          </a:p>
        </p:txBody>
      </p:sp>
      <p:sp>
        <p:nvSpPr>
          <p:cNvPr id="84" name="Text 60"/>
          <p:cNvSpPr/>
          <p:nvPr/>
        </p:nvSpPr>
        <p:spPr>
          <a:xfrm>
            <a:off x="9312325" y="5981700"/>
            <a:ext cx="2329279"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Accès à la base de données</a:t>
            </a:r>
            <a:endParaRPr lang="en-US" sz="11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961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385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619250"/>
            <a:ext cx="228600" cy="304800"/>
          </a:xfrm>
          <a:prstGeom prst="rect">
            <a:avLst/>
          </a:prstGeom>
        </p:spPr>
      </p:pic>
      <p:pic>
        <p:nvPicPr>
          <p:cNvPr id="7" name="Image 5" descr="preencoded.png"/>
          <p:cNvPicPr>
            <a:picLocks noChangeAspect="1"/>
          </p:cNvPicPr>
          <p:nvPr/>
        </p:nvPicPr>
        <p:blipFill>
          <a:blip r:embed="rId8"/>
          <a:stretch>
            <a:fillRect/>
          </a:stretch>
        </p:blipFill>
        <p:spPr>
          <a:xfrm>
            <a:off x="609600" y="2095500"/>
            <a:ext cx="3555950" cy="1104900"/>
          </a:xfrm>
          <a:prstGeom prst="rect">
            <a:avLst/>
          </a:prstGeom>
        </p:spPr>
      </p:pic>
      <p:pic>
        <p:nvPicPr>
          <p:cNvPr id="8" name="Image 6" descr="preencoded.png"/>
          <p:cNvPicPr>
            <a:picLocks noChangeAspect="1"/>
          </p:cNvPicPr>
          <p:nvPr/>
        </p:nvPicPr>
        <p:blipFill>
          <a:blip r:embed="rId9"/>
          <a:stretch>
            <a:fillRect/>
          </a:stretch>
        </p:blipFill>
        <p:spPr>
          <a:xfrm>
            <a:off x="762000" y="2247900"/>
            <a:ext cx="142875" cy="266700"/>
          </a:xfrm>
          <a:prstGeom prst="rect">
            <a:avLst/>
          </a:prstGeom>
        </p:spPr>
      </p:pic>
      <p:pic>
        <p:nvPicPr>
          <p:cNvPr id="9" name="Image 7" descr="preencoded.png"/>
          <p:cNvPicPr>
            <a:picLocks noChangeAspect="1"/>
          </p:cNvPicPr>
          <p:nvPr/>
        </p:nvPicPr>
        <p:blipFill>
          <a:blip r:embed="rId10"/>
          <a:stretch>
            <a:fillRect/>
          </a:stretch>
        </p:blipFill>
        <p:spPr>
          <a:xfrm>
            <a:off x="4317950" y="2095500"/>
            <a:ext cx="3555950" cy="1104900"/>
          </a:xfrm>
          <a:prstGeom prst="rect">
            <a:avLst/>
          </a:prstGeom>
        </p:spPr>
      </p:pic>
      <p:pic>
        <p:nvPicPr>
          <p:cNvPr id="10" name="Image 8" descr="preencoded.png"/>
          <p:cNvPicPr>
            <a:picLocks noChangeAspect="1"/>
          </p:cNvPicPr>
          <p:nvPr/>
        </p:nvPicPr>
        <p:blipFill>
          <a:blip r:embed="rId11"/>
          <a:stretch>
            <a:fillRect/>
          </a:stretch>
        </p:blipFill>
        <p:spPr>
          <a:xfrm>
            <a:off x="4470350" y="2247900"/>
            <a:ext cx="219075" cy="266700"/>
          </a:xfrm>
          <a:prstGeom prst="rect">
            <a:avLst/>
          </a:prstGeom>
        </p:spPr>
      </p:pic>
      <p:pic>
        <p:nvPicPr>
          <p:cNvPr id="11" name="Image 9" descr="preencoded.png"/>
          <p:cNvPicPr>
            <a:picLocks noChangeAspect="1"/>
          </p:cNvPicPr>
          <p:nvPr/>
        </p:nvPicPr>
        <p:blipFill>
          <a:blip r:embed="rId12"/>
          <a:stretch>
            <a:fillRect/>
          </a:stretch>
        </p:blipFill>
        <p:spPr>
          <a:xfrm>
            <a:off x="8026301" y="2095500"/>
            <a:ext cx="3556099" cy="1104900"/>
          </a:xfrm>
          <a:prstGeom prst="rect">
            <a:avLst/>
          </a:prstGeom>
        </p:spPr>
      </p:pic>
      <p:pic>
        <p:nvPicPr>
          <p:cNvPr id="12" name="Image 10" descr="preencoded.png"/>
          <p:cNvPicPr>
            <a:picLocks noChangeAspect="1"/>
          </p:cNvPicPr>
          <p:nvPr/>
        </p:nvPicPr>
        <p:blipFill>
          <a:blip r:embed="rId13"/>
          <a:stretch>
            <a:fillRect/>
          </a:stretch>
        </p:blipFill>
        <p:spPr>
          <a:xfrm>
            <a:off x="8178701" y="2247900"/>
            <a:ext cx="219075" cy="266700"/>
          </a:xfrm>
          <a:prstGeom prst="rect">
            <a:avLst/>
          </a:prstGeom>
        </p:spPr>
      </p:pic>
      <p:pic>
        <p:nvPicPr>
          <p:cNvPr id="13" name="Image 11" descr="preencoded.png"/>
          <p:cNvPicPr>
            <a:picLocks noChangeAspect="1"/>
          </p:cNvPicPr>
          <p:nvPr/>
        </p:nvPicPr>
        <p:blipFill>
          <a:blip r:embed="rId14"/>
          <a:stretch>
            <a:fillRect/>
          </a:stretch>
        </p:blipFill>
        <p:spPr>
          <a:xfrm>
            <a:off x="609600" y="3448050"/>
            <a:ext cx="228600" cy="304800"/>
          </a:xfrm>
          <a:prstGeom prst="rect">
            <a:avLst/>
          </a:prstGeom>
        </p:spPr>
      </p:pic>
      <p:pic>
        <p:nvPicPr>
          <p:cNvPr id="14" name="Image 12" descr="preencoded.png"/>
          <p:cNvPicPr>
            <a:picLocks noChangeAspect="1"/>
          </p:cNvPicPr>
          <p:nvPr/>
        </p:nvPicPr>
        <p:blipFill>
          <a:blip r:embed="rId15"/>
          <a:stretch>
            <a:fillRect/>
          </a:stretch>
        </p:blipFill>
        <p:spPr>
          <a:xfrm>
            <a:off x="609600" y="3924300"/>
            <a:ext cx="5410200" cy="1104900"/>
          </a:xfrm>
          <a:prstGeom prst="rect">
            <a:avLst/>
          </a:prstGeom>
        </p:spPr>
      </p:pic>
      <p:pic>
        <p:nvPicPr>
          <p:cNvPr id="15" name="Image 13" descr="preencoded.png"/>
          <p:cNvPicPr>
            <a:picLocks noChangeAspect="1"/>
          </p:cNvPicPr>
          <p:nvPr/>
        </p:nvPicPr>
        <p:blipFill>
          <a:blip r:embed="rId16"/>
          <a:stretch>
            <a:fillRect/>
          </a:stretch>
        </p:blipFill>
        <p:spPr>
          <a:xfrm>
            <a:off x="762000" y="4076700"/>
            <a:ext cx="190500" cy="266700"/>
          </a:xfrm>
          <a:prstGeom prst="rect">
            <a:avLst/>
          </a:prstGeom>
        </p:spPr>
      </p:pic>
      <p:pic>
        <p:nvPicPr>
          <p:cNvPr id="16" name="Image 14" descr="preencoded.png"/>
          <p:cNvPicPr>
            <a:picLocks noChangeAspect="1"/>
          </p:cNvPicPr>
          <p:nvPr/>
        </p:nvPicPr>
        <p:blipFill>
          <a:blip r:embed="rId15"/>
          <a:stretch>
            <a:fillRect/>
          </a:stretch>
        </p:blipFill>
        <p:spPr>
          <a:xfrm>
            <a:off x="6172200" y="3924300"/>
            <a:ext cx="5410200" cy="1104900"/>
          </a:xfrm>
          <a:prstGeom prst="rect">
            <a:avLst/>
          </a:prstGeom>
        </p:spPr>
      </p:pic>
      <p:pic>
        <p:nvPicPr>
          <p:cNvPr id="17" name="Image 15" descr="preencoded.png"/>
          <p:cNvPicPr>
            <a:picLocks noChangeAspect="1"/>
          </p:cNvPicPr>
          <p:nvPr/>
        </p:nvPicPr>
        <p:blipFill>
          <a:blip r:embed="rId17"/>
          <a:stretch>
            <a:fillRect/>
          </a:stretch>
        </p:blipFill>
        <p:spPr>
          <a:xfrm>
            <a:off x="6324600" y="4076700"/>
            <a:ext cx="142875" cy="266700"/>
          </a:xfrm>
          <a:prstGeom prst="rect">
            <a:avLst/>
          </a:prstGeom>
        </p:spPr>
      </p:pic>
      <p:pic>
        <p:nvPicPr>
          <p:cNvPr id="18" name="Image 16" descr="preencoded.png"/>
          <p:cNvPicPr>
            <a:picLocks noChangeAspect="1"/>
          </p:cNvPicPr>
          <p:nvPr/>
        </p:nvPicPr>
        <p:blipFill>
          <a:blip r:embed="rId18"/>
          <a:stretch>
            <a:fillRect/>
          </a:stretch>
        </p:blipFill>
        <p:spPr>
          <a:xfrm>
            <a:off x="609600" y="5334000"/>
            <a:ext cx="10972800" cy="1104900"/>
          </a:xfrm>
          <a:prstGeom prst="rect">
            <a:avLst/>
          </a:prstGeom>
        </p:spPr>
      </p:pic>
      <p:pic>
        <p:nvPicPr>
          <p:cNvPr id="19" name="Image 17" descr="preencoded.png"/>
          <p:cNvPicPr>
            <a:picLocks noChangeAspect="1"/>
          </p:cNvPicPr>
          <p:nvPr/>
        </p:nvPicPr>
        <p:blipFill>
          <a:blip r:embed="rId19"/>
          <a:stretch>
            <a:fillRect/>
          </a:stretch>
        </p:blipFill>
        <p:spPr>
          <a:xfrm>
            <a:off x="778818" y="5524500"/>
            <a:ext cx="238125" cy="190500"/>
          </a:xfrm>
          <a:prstGeom prst="rect">
            <a:avLst/>
          </a:prstGeom>
        </p:spPr>
      </p:pic>
      <p:sp>
        <p:nvSpPr>
          <p:cNvPr id="20"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Avantages et Inconvénients</a:t>
            </a:r>
            <a:endParaRPr lang="en-US" sz="3158" dirty="0"/>
          </a:p>
        </p:txBody>
      </p:sp>
      <p:sp>
        <p:nvSpPr>
          <p:cNvPr id="21" name="Text 1"/>
          <p:cNvSpPr/>
          <p:nvPr/>
        </p:nvSpPr>
        <p:spPr>
          <a:xfrm>
            <a:off x="60960" y="990600"/>
            <a:ext cx="12070080" cy="304800"/>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Analyse critique de Spring Boot</a:t>
            </a:r>
            <a:endParaRPr lang="en-US" sz="1646" dirty="0"/>
          </a:p>
        </p:txBody>
      </p:sp>
      <p:sp>
        <p:nvSpPr>
          <p:cNvPr id="22" name="Text 2"/>
          <p:cNvSpPr/>
          <p:nvPr/>
        </p:nvSpPr>
        <p:spPr>
          <a:xfrm>
            <a:off x="952500" y="1600200"/>
            <a:ext cx="186057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4ADE80"/>
                </a:solidFill>
                <a:latin typeface="ui-sans-serif" pitchFamily="34" charset="0"/>
                <a:ea typeface="ui-sans-serif" pitchFamily="34" charset="-122"/>
                <a:cs typeface="ui-sans-serif" pitchFamily="34" charset="-120"/>
              </a:rPr>
              <a:t>Avantages</a:t>
            </a:r>
            <a:endParaRPr lang="en-US" sz="2040" dirty="0"/>
          </a:p>
        </p:txBody>
      </p:sp>
      <p:sp>
        <p:nvSpPr>
          <p:cNvPr id="23" name="Text 3"/>
          <p:cNvSpPr/>
          <p:nvPr/>
        </p:nvSpPr>
        <p:spPr>
          <a:xfrm>
            <a:off x="981075" y="2247900"/>
            <a:ext cx="2694191"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86EFAC"/>
                </a:solidFill>
                <a:latin typeface="ui-sans-serif" pitchFamily="34" charset="0"/>
                <a:ea typeface="ui-sans-serif" pitchFamily="34" charset="-122"/>
                <a:cs typeface="ui-sans-serif" pitchFamily="34" charset="-120"/>
              </a:rPr>
              <a:t>Développement rapide</a:t>
            </a:r>
            <a:endParaRPr lang="en-US" sz="1380" dirty="0"/>
          </a:p>
        </p:txBody>
      </p:sp>
      <p:sp>
        <p:nvSpPr>
          <p:cNvPr id="24" name="Text 4"/>
          <p:cNvSpPr/>
          <p:nvPr/>
        </p:nvSpPr>
        <p:spPr>
          <a:xfrm>
            <a:off x="762000" y="2590800"/>
            <a:ext cx="32511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Réduit la configuration boilerplate et accélère le cycle de développement</a:t>
            </a:r>
            <a:endParaRPr lang="en-US" sz="1120" dirty="0"/>
          </a:p>
        </p:txBody>
      </p:sp>
      <p:sp>
        <p:nvSpPr>
          <p:cNvPr id="25" name="Text 5"/>
          <p:cNvSpPr/>
          <p:nvPr/>
        </p:nvSpPr>
        <p:spPr>
          <a:xfrm>
            <a:off x="4765625" y="2247900"/>
            <a:ext cx="2248406"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86EFAC"/>
                </a:solidFill>
                <a:latin typeface="ui-sans-serif" pitchFamily="34" charset="0"/>
                <a:ea typeface="ui-sans-serif" pitchFamily="34" charset="-122"/>
                <a:cs typeface="ui-sans-serif" pitchFamily="34" charset="-120"/>
              </a:rPr>
              <a:t>Écosystème Spring</a:t>
            </a:r>
            <a:endParaRPr lang="en-US" sz="1380" dirty="0"/>
          </a:p>
        </p:txBody>
      </p:sp>
      <p:sp>
        <p:nvSpPr>
          <p:cNvPr id="26" name="Text 6"/>
          <p:cNvSpPr/>
          <p:nvPr/>
        </p:nvSpPr>
        <p:spPr>
          <a:xfrm>
            <a:off x="4470350" y="2590800"/>
            <a:ext cx="32511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Profite de la richesse des modules et des extensions disponibles</a:t>
            </a:r>
            <a:endParaRPr lang="en-US" sz="1120" dirty="0"/>
          </a:p>
        </p:txBody>
      </p:sp>
      <p:sp>
        <p:nvSpPr>
          <p:cNvPr id="27" name="Text 7"/>
          <p:cNvSpPr/>
          <p:nvPr/>
        </p:nvSpPr>
        <p:spPr>
          <a:xfrm>
            <a:off x="8473976" y="2247900"/>
            <a:ext cx="3141777"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86EFAC"/>
                </a:solidFill>
                <a:latin typeface="ui-sans-serif" pitchFamily="34" charset="0"/>
                <a:ea typeface="ui-sans-serif" pitchFamily="34" charset="-122"/>
                <a:cs typeface="ui-sans-serif" pitchFamily="34" charset="-120"/>
              </a:rPr>
              <a:t>Support des microservices</a:t>
            </a:r>
            <a:endParaRPr lang="en-US" sz="1380" dirty="0"/>
          </a:p>
        </p:txBody>
      </p:sp>
      <p:sp>
        <p:nvSpPr>
          <p:cNvPr id="28" name="Text 8"/>
          <p:cNvSpPr/>
          <p:nvPr/>
        </p:nvSpPr>
        <p:spPr>
          <a:xfrm>
            <a:off x="8178701" y="2590800"/>
            <a:ext cx="3251299"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Facilite la création et le déploiement d'applications distribuées</a:t>
            </a:r>
            <a:endParaRPr lang="en-US" sz="1120" dirty="0"/>
          </a:p>
        </p:txBody>
      </p:sp>
      <p:sp>
        <p:nvSpPr>
          <p:cNvPr id="29" name="Text 9"/>
          <p:cNvSpPr/>
          <p:nvPr/>
        </p:nvSpPr>
        <p:spPr>
          <a:xfrm>
            <a:off x="952500" y="3429000"/>
            <a:ext cx="2490698"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97316"/>
                </a:solidFill>
                <a:latin typeface="ui-sans-serif" pitchFamily="34" charset="0"/>
                <a:ea typeface="ui-sans-serif" pitchFamily="34" charset="-122"/>
                <a:cs typeface="ui-sans-serif" pitchFamily="34" charset="-120"/>
              </a:rPr>
              <a:t>Inconvénients</a:t>
            </a:r>
            <a:endParaRPr lang="en-US" sz="2040" dirty="0"/>
          </a:p>
        </p:txBody>
      </p:sp>
      <p:sp>
        <p:nvSpPr>
          <p:cNvPr id="30" name="Text 10"/>
          <p:cNvSpPr/>
          <p:nvPr/>
        </p:nvSpPr>
        <p:spPr>
          <a:xfrm>
            <a:off x="1028700" y="4076700"/>
            <a:ext cx="214887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FDBA74"/>
                </a:solidFill>
                <a:latin typeface="ui-sans-serif" pitchFamily="34" charset="0"/>
                <a:ea typeface="ui-sans-serif" pitchFamily="34" charset="-122"/>
                <a:cs typeface="ui-sans-serif" pitchFamily="34" charset="-120"/>
              </a:rPr>
              <a:t>"Magie" excessive</a:t>
            </a:r>
            <a:endParaRPr lang="en-US" sz="1380" dirty="0"/>
          </a:p>
        </p:txBody>
      </p:sp>
      <p:sp>
        <p:nvSpPr>
          <p:cNvPr id="31" name="Text 11"/>
          <p:cNvSpPr/>
          <p:nvPr/>
        </p:nvSpPr>
        <p:spPr>
          <a:xfrm>
            <a:off x="762000" y="4419600"/>
            <a:ext cx="510540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La configuration automatique peut cacher la complexité réelle et rendre le débogage plus difficile</a:t>
            </a:r>
            <a:endParaRPr lang="en-US" sz="1120" dirty="0"/>
          </a:p>
        </p:txBody>
      </p:sp>
      <p:sp>
        <p:nvSpPr>
          <p:cNvPr id="32" name="Text 12"/>
          <p:cNvSpPr/>
          <p:nvPr/>
        </p:nvSpPr>
        <p:spPr>
          <a:xfrm>
            <a:off x="6543675" y="4076700"/>
            <a:ext cx="205228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FDBA74"/>
                </a:solidFill>
                <a:latin typeface="ui-sans-serif" pitchFamily="34" charset="0"/>
                <a:ea typeface="ui-sans-serif" pitchFamily="34" charset="-122"/>
                <a:cs typeface="ui-sans-serif" pitchFamily="34" charset="-120"/>
              </a:rPr>
              <a:t>Taille du JAR final</a:t>
            </a:r>
            <a:endParaRPr lang="en-US" sz="1380" dirty="0"/>
          </a:p>
        </p:txBody>
      </p:sp>
      <p:sp>
        <p:nvSpPr>
          <p:cNvPr id="33" name="Text 13"/>
          <p:cNvSpPr/>
          <p:nvPr/>
        </p:nvSpPr>
        <p:spPr>
          <a:xfrm>
            <a:off x="6324600" y="4419600"/>
            <a:ext cx="510540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L'empaquetage contenant le serveur intégré peut entraîner des fichiers JAR plus volumineux</a:t>
            </a:r>
            <a:endParaRPr lang="en-US" sz="1120" dirty="0"/>
          </a:p>
        </p:txBody>
      </p:sp>
      <p:sp>
        <p:nvSpPr>
          <p:cNvPr id="34" name="Text 14"/>
          <p:cNvSpPr/>
          <p:nvPr/>
        </p:nvSpPr>
        <p:spPr>
          <a:xfrm>
            <a:off x="762000" y="5486400"/>
            <a:ext cx="10668000" cy="800100"/>
          </a:xfrm>
          <a:prstGeom prst="rect">
            <a:avLst/>
          </a:prstGeom>
          <a:noFill/>
          <a:ln/>
        </p:spPr>
        <p:txBody>
          <a:bodyPr wrap="square" lIns="0" tIns="0" rIns="0" bIns="0" rtlCol="0" anchor="t">
            <a:spAutoFit/>
          </a:bodyPr>
          <a:lstStyle/>
          <a:p>
            <a:pPr marL="0" indent="0" algn="ctr">
              <a:lnSpc>
                <a:spcPts val="2100"/>
              </a:lnSpc>
              <a:buNone/>
            </a:pPr>
            <a:r>
              <a:rPr lang="en-US" sz="1380" dirty="0">
                <a:solidFill>
                  <a:srgbClr val="E5E7EB"/>
                </a:solidFill>
                <a:latin typeface="ui-sans-serif" pitchFamily="34" charset="0"/>
                <a:ea typeface="ui-sans-serif" pitchFamily="34" charset="-122"/>
                <a:cs typeface="ui-sans-serif" pitchFamily="34" charset="-120"/>
              </a:rPr>
              <a:t>Spring Boot est idéal pour les projets où la rapidité de développement et la simplicité de configuration sont prioritaires, mais il convient de bien peser ses options pour les applications critiques où la taille du binaire et la configuration fine sont des préoccupations.</a:t>
            </a:r>
            <a:endParaRPr lang="en-US" sz="13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600200"/>
            <a:ext cx="3454301" cy="3581400"/>
          </a:xfrm>
          <a:prstGeom prst="rect">
            <a:avLst/>
          </a:prstGeom>
        </p:spPr>
      </p:pic>
      <p:pic>
        <p:nvPicPr>
          <p:cNvPr id="7" name="Image 5" descr="preencoded.png"/>
          <p:cNvPicPr>
            <a:picLocks noChangeAspect="1"/>
          </p:cNvPicPr>
          <p:nvPr/>
        </p:nvPicPr>
        <p:blipFill>
          <a:blip r:embed="rId8"/>
          <a:stretch>
            <a:fillRect/>
          </a:stretch>
        </p:blipFill>
        <p:spPr>
          <a:xfrm>
            <a:off x="1955750" y="1828800"/>
            <a:ext cx="762000" cy="762000"/>
          </a:xfrm>
          <a:prstGeom prst="rect">
            <a:avLst/>
          </a:prstGeom>
        </p:spPr>
      </p:pic>
      <p:pic>
        <p:nvPicPr>
          <p:cNvPr id="8" name="Image 6" descr="preencoded.png"/>
          <p:cNvPicPr>
            <a:picLocks noChangeAspect="1"/>
          </p:cNvPicPr>
          <p:nvPr/>
        </p:nvPicPr>
        <p:blipFill>
          <a:blip r:embed="rId9"/>
          <a:stretch>
            <a:fillRect/>
          </a:stretch>
        </p:blipFill>
        <p:spPr>
          <a:xfrm>
            <a:off x="2208163" y="2019300"/>
            <a:ext cx="257175" cy="381000"/>
          </a:xfrm>
          <a:prstGeom prst="rect">
            <a:avLst/>
          </a:prstGeom>
        </p:spPr>
      </p:pic>
      <p:pic>
        <p:nvPicPr>
          <p:cNvPr id="9" name="Image 7" descr="preencoded.png"/>
          <p:cNvPicPr>
            <a:picLocks noChangeAspect="1"/>
          </p:cNvPicPr>
          <p:nvPr/>
        </p:nvPicPr>
        <p:blipFill>
          <a:blip r:embed="rId10"/>
          <a:stretch>
            <a:fillRect/>
          </a:stretch>
        </p:blipFill>
        <p:spPr>
          <a:xfrm>
            <a:off x="838200" y="3200400"/>
            <a:ext cx="152400" cy="152400"/>
          </a:xfrm>
          <a:prstGeom prst="rect">
            <a:avLst/>
          </a:prstGeom>
        </p:spPr>
      </p:pic>
      <p:pic>
        <p:nvPicPr>
          <p:cNvPr id="10" name="Image 8" descr="preencoded.png"/>
          <p:cNvPicPr>
            <a:picLocks noChangeAspect="1"/>
          </p:cNvPicPr>
          <p:nvPr/>
        </p:nvPicPr>
        <p:blipFill>
          <a:blip r:embed="rId10"/>
          <a:stretch>
            <a:fillRect/>
          </a:stretch>
        </p:blipFill>
        <p:spPr>
          <a:xfrm>
            <a:off x="838200" y="3543300"/>
            <a:ext cx="152400" cy="152400"/>
          </a:xfrm>
          <a:prstGeom prst="rect">
            <a:avLst/>
          </a:prstGeom>
        </p:spPr>
      </p:pic>
      <p:pic>
        <p:nvPicPr>
          <p:cNvPr id="11" name="Image 9" descr="preencoded.png"/>
          <p:cNvPicPr>
            <a:picLocks noChangeAspect="1"/>
          </p:cNvPicPr>
          <p:nvPr/>
        </p:nvPicPr>
        <p:blipFill>
          <a:blip r:embed="rId10"/>
          <a:stretch>
            <a:fillRect/>
          </a:stretch>
        </p:blipFill>
        <p:spPr>
          <a:xfrm>
            <a:off x="838200" y="3886200"/>
            <a:ext cx="152400" cy="152400"/>
          </a:xfrm>
          <a:prstGeom prst="rect">
            <a:avLst/>
          </a:prstGeom>
        </p:spPr>
      </p:pic>
      <p:pic>
        <p:nvPicPr>
          <p:cNvPr id="12" name="Image 10" descr="preencoded.png"/>
          <p:cNvPicPr>
            <a:picLocks noChangeAspect="1"/>
          </p:cNvPicPr>
          <p:nvPr/>
        </p:nvPicPr>
        <p:blipFill>
          <a:blip r:embed="rId11"/>
          <a:stretch>
            <a:fillRect/>
          </a:stretch>
        </p:blipFill>
        <p:spPr>
          <a:xfrm>
            <a:off x="838200" y="4229100"/>
            <a:ext cx="2997101" cy="723900"/>
          </a:xfrm>
          <a:prstGeom prst="rect">
            <a:avLst/>
          </a:prstGeom>
        </p:spPr>
      </p:pic>
      <p:pic>
        <p:nvPicPr>
          <p:cNvPr id="13" name="Image 11" descr="preencoded.png"/>
          <p:cNvPicPr>
            <a:picLocks noChangeAspect="1"/>
          </p:cNvPicPr>
          <p:nvPr/>
        </p:nvPicPr>
        <p:blipFill>
          <a:blip r:embed="rId12"/>
          <a:stretch>
            <a:fillRect/>
          </a:stretch>
        </p:blipFill>
        <p:spPr>
          <a:xfrm>
            <a:off x="838200" y="4400550"/>
            <a:ext cx="123825" cy="133350"/>
          </a:xfrm>
          <a:prstGeom prst="rect">
            <a:avLst/>
          </a:prstGeom>
        </p:spPr>
      </p:pic>
      <p:pic>
        <p:nvPicPr>
          <p:cNvPr id="14" name="Image 12" descr="preencoded.png"/>
          <p:cNvPicPr>
            <a:picLocks noChangeAspect="1"/>
          </p:cNvPicPr>
          <p:nvPr/>
        </p:nvPicPr>
        <p:blipFill>
          <a:blip r:embed="rId13"/>
          <a:stretch>
            <a:fillRect/>
          </a:stretch>
        </p:blipFill>
        <p:spPr>
          <a:xfrm>
            <a:off x="1602581" y="4781550"/>
            <a:ext cx="123825" cy="133350"/>
          </a:xfrm>
          <a:prstGeom prst="rect">
            <a:avLst/>
          </a:prstGeom>
        </p:spPr>
      </p:pic>
      <p:pic>
        <p:nvPicPr>
          <p:cNvPr id="15" name="Image 13" descr="preencoded.png"/>
          <p:cNvPicPr>
            <a:picLocks noChangeAspect="1"/>
          </p:cNvPicPr>
          <p:nvPr/>
        </p:nvPicPr>
        <p:blipFill>
          <a:blip r:embed="rId14"/>
          <a:stretch>
            <a:fillRect/>
          </a:stretch>
        </p:blipFill>
        <p:spPr>
          <a:xfrm>
            <a:off x="4368701" y="1600200"/>
            <a:ext cx="3454450" cy="3581400"/>
          </a:xfrm>
          <a:prstGeom prst="rect">
            <a:avLst/>
          </a:prstGeom>
        </p:spPr>
      </p:pic>
      <p:pic>
        <p:nvPicPr>
          <p:cNvPr id="16" name="Image 14" descr="preencoded.png"/>
          <p:cNvPicPr>
            <a:picLocks noChangeAspect="1"/>
          </p:cNvPicPr>
          <p:nvPr/>
        </p:nvPicPr>
        <p:blipFill>
          <a:blip r:embed="rId15"/>
          <a:stretch>
            <a:fillRect/>
          </a:stretch>
        </p:blipFill>
        <p:spPr>
          <a:xfrm>
            <a:off x="5714851" y="1828800"/>
            <a:ext cx="762000" cy="762000"/>
          </a:xfrm>
          <a:prstGeom prst="rect">
            <a:avLst/>
          </a:prstGeom>
        </p:spPr>
      </p:pic>
      <p:pic>
        <p:nvPicPr>
          <p:cNvPr id="17" name="Image 15" descr="preencoded.png"/>
          <p:cNvPicPr>
            <a:picLocks noChangeAspect="1"/>
          </p:cNvPicPr>
          <p:nvPr/>
        </p:nvPicPr>
        <p:blipFill>
          <a:blip r:embed="rId16"/>
          <a:stretch>
            <a:fillRect/>
          </a:stretch>
        </p:blipFill>
        <p:spPr>
          <a:xfrm>
            <a:off x="5924401" y="2019300"/>
            <a:ext cx="342900" cy="381000"/>
          </a:xfrm>
          <a:prstGeom prst="rect">
            <a:avLst/>
          </a:prstGeom>
        </p:spPr>
      </p:pic>
      <p:pic>
        <p:nvPicPr>
          <p:cNvPr id="18" name="Image 16" descr="preencoded.png"/>
          <p:cNvPicPr>
            <a:picLocks noChangeAspect="1"/>
          </p:cNvPicPr>
          <p:nvPr/>
        </p:nvPicPr>
        <p:blipFill>
          <a:blip r:embed="rId17"/>
          <a:stretch>
            <a:fillRect/>
          </a:stretch>
        </p:blipFill>
        <p:spPr>
          <a:xfrm>
            <a:off x="4597301" y="3200400"/>
            <a:ext cx="152400" cy="152400"/>
          </a:xfrm>
          <a:prstGeom prst="rect">
            <a:avLst/>
          </a:prstGeom>
        </p:spPr>
      </p:pic>
      <p:pic>
        <p:nvPicPr>
          <p:cNvPr id="19" name="Image 17" descr="preencoded.png"/>
          <p:cNvPicPr>
            <a:picLocks noChangeAspect="1"/>
          </p:cNvPicPr>
          <p:nvPr/>
        </p:nvPicPr>
        <p:blipFill>
          <a:blip r:embed="rId17"/>
          <a:stretch>
            <a:fillRect/>
          </a:stretch>
        </p:blipFill>
        <p:spPr>
          <a:xfrm>
            <a:off x="4597301" y="3543300"/>
            <a:ext cx="152400" cy="152400"/>
          </a:xfrm>
          <a:prstGeom prst="rect">
            <a:avLst/>
          </a:prstGeom>
        </p:spPr>
      </p:pic>
      <p:pic>
        <p:nvPicPr>
          <p:cNvPr id="20" name="Image 18" descr="preencoded.png"/>
          <p:cNvPicPr>
            <a:picLocks noChangeAspect="1"/>
          </p:cNvPicPr>
          <p:nvPr/>
        </p:nvPicPr>
        <p:blipFill>
          <a:blip r:embed="rId17"/>
          <a:stretch>
            <a:fillRect/>
          </a:stretch>
        </p:blipFill>
        <p:spPr>
          <a:xfrm>
            <a:off x="4597301" y="3886200"/>
            <a:ext cx="152400" cy="152400"/>
          </a:xfrm>
          <a:prstGeom prst="rect">
            <a:avLst/>
          </a:prstGeom>
        </p:spPr>
      </p:pic>
      <p:pic>
        <p:nvPicPr>
          <p:cNvPr id="21" name="Image 19" descr="preencoded.png"/>
          <p:cNvPicPr>
            <a:picLocks noChangeAspect="1"/>
          </p:cNvPicPr>
          <p:nvPr/>
        </p:nvPicPr>
        <p:blipFill>
          <a:blip r:embed="rId18"/>
          <a:stretch>
            <a:fillRect/>
          </a:stretch>
        </p:blipFill>
        <p:spPr>
          <a:xfrm>
            <a:off x="4597301" y="4229100"/>
            <a:ext cx="2997250" cy="723900"/>
          </a:xfrm>
          <a:prstGeom prst="rect">
            <a:avLst/>
          </a:prstGeom>
        </p:spPr>
      </p:pic>
      <p:pic>
        <p:nvPicPr>
          <p:cNvPr id="22" name="Image 20" descr="preencoded.png"/>
          <p:cNvPicPr>
            <a:picLocks noChangeAspect="1"/>
          </p:cNvPicPr>
          <p:nvPr/>
        </p:nvPicPr>
        <p:blipFill>
          <a:blip r:embed="rId12"/>
          <a:stretch>
            <a:fillRect/>
          </a:stretch>
        </p:blipFill>
        <p:spPr>
          <a:xfrm>
            <a:off x="4597301" y="4400550"/>
            <a:ext cx="123825" cy="133350"/>
          </a:xfrm>
          <a:prstGeom prst="rect">
            <a:avLst/>
          </a:prstGeom>
        </p:spPr>
      </p:pic>
      <p:pic>
        <p:nvPicPr>
          <p:cNvPr id="23" name="Image 21" descr="preencoded.png"/>
          <p:cNvPicPr>
            <a:picLocks noChangeAspect="1"/>
          </p:cNvPicPr>
          <p:nvPr/>
        </p:nvPicPr>
        <p:blipFill>
          <a:blip r:embed="rId13"/>
          <a:stretch>
            <a:fillRect/>
          </a:stretch>
        </p:blipFill>
        <p:spPr>
          <a:xfrm>
            <a:off x="5321796" y="4781550"/>
            <a:ext cx="123825" cy="133350"/>
          </a:xfrm>
          <a:prstGeom prst="rect">
            <a:avLst/>
          </a:prstGeom>
        </p:spPr>
      </p:pic>
      <p:pic>
        <p:nvPicPr>
          <p:cNvPr id="24" name="Image 22" descr="preencoded.png"/>
          <p:cNvPicPr>
            <a:picLocks noChangeAspect="1"/>
          </p:cNvPicPr>
          <p:nvPr/>
        </p:nvPicPr>
        <p:blipFill>
          <a:blip r:embed="rId19"/>
          <a:stretch>
            <a:fillRect/>
          </a:stretch>
        </p:blipFill>
        <p:spPr>
          <a:xfrm>
            <a:off x="8127950" y="1600200"/>
            <a:ext cx="3454301" cy="3581400"/>
          </a:xfrm>
          <a:prstGeom prst="rect">
            <a:avLst/>
          </a:prstGeom>
        </p:spPr>
      </p:pic>
      <p:pic>
        <p:nvPicPr>
          <p:cNvPr id="25" name="Image 23" descr="preencoded.png"/>
          <p:cNvPicPr>
            <a:picLocks noChangeAspect="1"/>
          </p:cNvPicPr>
          <p:nvPr/>
        </p:nvPicPr>
        <p:blipFill>
          <a:blip r:embed="rId20"/>
          <a:stretch>
            <a:fillRect/>
          </a:stretch>
        </p:blipFill>
        <p:spPr>
          <a:xfrm>
            <a:off x="9474101" y="1828800"/>
            <a:ext cx="762000" cy="762000"/>
          </a:xfrm>
          <a:prstGeom prst="rect">
            <a:avLst/>
          </a:prstGeom>
        </p:spPr>
      </p:pic>
      <p:pic>
        <p:nvPicPr>
          <p:cNvPr id="26" name="Image 24" descr="preencoded.png"/>
          <p:cNvPicPr>
            <a:picLocks noChangeAspect="1"/>
          </p:cNvPicPr>
          <p:nvPr/>
        </p:nvPicPr>
        <p:blipFill>
          <a:blip r:embed="rId21"/>
          <a:stretch>
            <a:fillRect/>
          </a:stretch>
        </p:blipFill>
        <p:spPr>
          <a:xfrm>
            <a:off x="9659838" y="2019300"/>
            <a:ext cx="390525" cy="381000"/>
          </a:xfrm>
          <a:prstGeom prst="rect">
            <a:avLst/>
          </a:prstGeom>
        </p:spPr>
      </p:pic>
      <p:pic>
        <p:nvPicPr>
          <p:cNvPr id="27" name="Image 25" descr="preencoded.png"/>
          <p:cNvPicPr>
            <a:picLocks noChangeAspect="1"/>
          </p:cNvPicPr>
          <p:nvPr/>
        </p:nvPicPr>
        <p:blipFill>
          <a:blip r:embed="rId22"/>
          <a:stretch>
            <a:fillRect/>
          </a:stretch>
        </p:blipFill>
        <p:spPr>
          <a:xfrm>
            <a:off x="8356550" y="3200400"/>
            <a:ext cx="152400" cy="152400"/>
          </a:xfrm>
          <a:prstGeom prst="rect">
            <a:avLst/>
          </a:prstGeom>
        </p:spPr>
      </p:pic>
      <p:pic>
        <p:nvPicPr>
          <p:cNvPr id="28" name="Image 26" descr="preencoded.png"/>
          <p:cNvPicPr>
            <a:picLocks noChangeAspect="1"/>
          </p:cNvPicPr>
          <p:nvPr/>
        </p:nvPicPr>
        <p:blipFill>
          <a:blip r:embed="rId22"/>
          <a:stretch>
            <a:fillRect/>
          </a:stretch>
        </p:blipFill>
        <p:spPr>
          <a:xfrm>
            <a:off x="8356550" y="3543300"/>
            <a:ext cx="152400" cy="152400"/>
          </a:xfrm>
          <a:prstGeom prst="rect">
            <a:avLst/>
          </a:prstGeom>
        </p:spPr>
      </p:pic>
      <p:pic>
        <p:nvPicPr>
          <p:cNvPr id="29" name="Image 27" descr="preencoded.png"/>
          <p:cNvPicPr>
            <a:picLocks noChangeAspect="1"/>
          </p:cNvPicPr>
          <p:nvPr/>
        </p:nvPicPr>
        <p:blipFill>
          <a:blip r:embed="rId22"/>
          <a:stretch>
            <a:fillRect/>
          </a:stretch>
        </p:blipFill>
        <p:spPr>
          <a:xfrm>
            <a:off x="8356550" y="3886200"/>
            <a:ext cx="152400" cy="152400"/>
          </a:xfrm>
          <a:prstGeom prst="rect">
            <a:avLst/>
          </a:prstGeom>
        </p:spPr>
      </p:pic>
      <p:pic>
        <p:nvPicPr>
          <p:cNvPr id="30" name="Image 28" descr="preencoded.png"/>
          <p:cNvPicPr>
            <a:picLocks noChangeAspect="1"/>
          </p:cNvPicPr>
          <p:nvPr/>
        </p:nvPicPr>
        <p:blipFill>
          <a:blip r:embed="rId11"/>
          <a:stretch>
            <a:fillRect/>
          </a:stretch>
        </p:blipFill>
        <p:spPr>
          <a:xfrm>
            <a:off x="8356550" y="4229100"/>
            <a:ext cx="2997101" cy="723900"/>
          </a:xfrm>
          <a:prstGeom prst="rect">
            <a:avLst/>
          </a:prstGeom>
        </p:spPr>
      </p:pic>
      <p:pic>
        <p:nvPicPr>
          <p:cNvPr id="31" name="Image 29" descr="preencoded.png"/>
          <p:cNvPicPr>
            <a:picLocks noChangeAspect="1"/>
          </p:cNvPicPr>
          <p:nvPr/>
        </p:nvPicPr>
        <p:blipFill>
          <a:blip r:embed="rId12"/>
          <a:stretch>
            <a:fillRect/>
          </a:stretch>
        </p:blipFill>
        <p:spPr>
          <a:xfrm>
            <a:off x="8356550" y="4400550"/>
            <a:ext cx="123825" cy="133350"/>
          </a:xfrm>
          <a:prstGeom prst="rect">
            <a:avLst/>
          </a:prstGeom>
        </p:spPr>
      </p:pic>
      <p:pic>
        <p:nvPicPr>
          <p:cNvPr id="32" name="Image 30" descr="preencoded.png"/>
          <p:cNvPicPr>
            <a:picLocks noChangeAspect="1"/>
          </p:cNvPicPr>
          <p:nvPr/>
        </p:nvPicPr>
        <p:blipFill>
          <a:blip r:embed="rId13"/>
          <a:stretch>
            <a:fillRect/>
          </a:stretch>
        </p:blipFill>
        <p:spPr>
          <a:xfrm>
            <a:off x="9080302" y="4781550"/>
            <a:ext cx="123825" cy="133350"/>
          </a:xfrm>
          <a:prstGeom prst="rect">
            <a:avLst/>
          </a:prstGeom>
        </p:spPr>
      </p:pic>
      <p:pic>
        <p:nvPicPr>
          <p:cNvPr id="33" name="Image 31" descr="preencoded.png"/>
          <p:cNvPicPr>
            <a:picLocks noChangeAspect="1"/>
          </p:cNvPicPr>
          <p:nvPr/>
        </p:nvPicPr>
        <p:blipFill>
          <a:blip r:embed="rId23"/>
          <a:stretch>
            <a:fillRect/>
          </a:stretch>
        </p:blipFill>
        <p:spPr>
          <a:xfrm>
            <a:off x="609600" y="5410200"/>
            <a:ext cx="10972800" cy="495300"/>
          </a:xfrm>
          <a:prstGeom prst="rect">
            <a:avLst/>
          </a:prstGeom>
        </p:spPr>
      </p:pic>
      <p:pic>
        <p:nvPicPr>
          <p:cNvPr id="34" name="Image 32" descr="preencoded.png"/>
          <p:cNvPicPr>
            <a:picLocks noChangeAspect="1"/>
          </p:cNvPicPr>
          <p:nvPr/>
        </p:nvPicPr>
        <p:blipFill>
          <a:blip r:embed="rId24"/>
          <a:stretch>
            <a:fillRect/>
          </a:stretch>
        </p:blipFill>
        <p:spPr>
          <a:xfrm>
            <a:off x="1874193" y="5553075"/>
            <a:ext cx="133350" cy="171450"/>
          </a:xfrm>
          <a:prstGeom prst="rect">
            <a:avLst/>
          </a:prstGeom>
        </p:spPr>
      </p:pic>
      <p:sp>
        <p:nvSpPr>
          <p:cNvPr id="35"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Applications Réelles</a:t>
            </a:r>
            <a:endParaRPr lang="en-US" sz="3158" dirty="0"/>
          </a:p>
        </p:txBody>
      </p:sp>
      <p:sp>
        <p:nvSpPr>
          <p:cNvPr id="36" name="Text 1"/>
          <p:cNvSpPr/>
          <p:nvPr/>
        </p:nvSpPr>
        <p:spPr>
          <a:xfrm>
            <a:off x="60960" y="990600"/>
            <a:ext cx="12070080" cy="304800"/>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Utilisations concretes de Spring Boot</a:t>
            </a:r>
            <a:endParaRPr lang="en-US" sz="1646" dirty="0"/>
          </a:p>
        </p:txBody>
      </p:sp>
      <p:sp>
        <p:nvSpPr>
          <p:cNvPr id="37" name="Text 2"/>
          <p:cNvSpPr/>
          <p:nvPr/>
        </p:nvSpPr>
        <p:spPr>
          <a:xfrm>
            <a:off x="887462" y="2705100"/>
            <a:ext cx="3188271"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Systèmes d'Entreprise</a:t>
            </a:r>
            <a:endParaRPr lang="en-US" sz="1646" dirty="0"/>
          </a:p>
        </p:txBody>
      </p:sp>
      <p:sp>
        <p:nvSpPr>
          <p:cNvPr id="38" name="Text 3"/>
          <p:cNvSpPr/>
          <p:nvPr/>
        </p:nvSpPr>
        <p:spPr>
          <a:xfrm>
            <a:off x="1066800" y="3162300"/>
            <a:ext cx="2936483"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Applications robustes et évolutives</a:t>
            </a:r>
            <a:endParaRPr lang="en-US" sz="1120" dirty="0"/>
          </a:p>
        </p:txBody>
      </p:sp>
      <p:sp>
        <p:nvSpPr>
          <p:cNvPr id="39" name="Text 4"/>
          <p:cNvSpPr/>
          <p:nvPr/>
        </p:nvSpPr>
        <p:spPr>
          <a:xfrm>
            <a:off x="1066800" y="3505200"/>
            <a:ext cx="2621831"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Gestion de données complexes</a:t>
            </a:r>
            <a:endParaRPr lang="en-US" sz="1120" dirty="0"/>
          </a:p>
        </p:txBody>
      </p:sp>
      <p:sp>
        <p:nvSpPr>
          <p:cNvPr id="40" name="Text 5"/>
          <p:cNvSpPr/>
          <p:nvPr/>
        </p:nvSpPr>
        <p:spPr>
          <a:xfrm>
            <a:off x="1066800" y="3848100"/>
            <a:ext cx="2960385"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Intégration avec d'autres systèmes</a:t>
            </a:r>
            <a:endParaRPr lang="en-US" sz="1120" dirty="0"/>
          </a:p>
        </p:txBody>
      </p:sp>
      <p:sp>
        <p:nvSpPr>
          <p:cNvPr id="41" name="Text 6"/>
          <p:cNvSpPr/>
          <p:nvPr/>
        </p:nvSpPr>
        <p:spPr>
          <a:xfrm>
            <a:off x="1000125" y="4381500"/>
            <a:ext cx="2997101" cy="571500"/>
          </a:xfrm>
          <a:prstGeom prst="rect">
            <a:avLst/>
          </a:prstGeom>
          <a:noFill/>
          <a:ln/>
        </p:spPr>
        <p:txBody>
          <a:bodyPr wrap="square" lIns="0" tIns="0" rIns="0" bIns="0" rtlCol="0" anchor="t">
            <a:spAutoFit/>
          </a:bodyPr>
          <a:lstStyle/>
          <a:p>
            <a:pPr marL="0" indent="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est idéal pour créer des applications d'entreprise robustes et évolutives</a:t>
            </a:r>
            <a:endParaRPr lang="en-US" sz="980" dirty="0"/>
          </a:p>
        </p:txBody>
      </p:sp>
      <p:sp>
        <p:nvSpPr>
          <p:cNvPr id="42" name="Text 7"/>
          <p:cNvSpPr/>
          <p:nvPr/>
        </p:nvSpPr>
        <p:spPr>
          <a:xfrm>
            <a:off x="5514975" y="2705100"/>
            <a:ext cx="1278091"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API REST</a:t>
            </a:r>
            <a:endParaRPr lang="en-US" sz="1646" dirty="0"/>
          </a:p>
        </p:txBody>
      </p:sp>
      <p:sp>
        <p:nvSpPr>
          <p:cNvPr id="43" name="Text 8"/>
          <p:cNvSpPr/>
          <p:nvPr/>
        </p:nvSpPr>
        <p:spPr>
          <a:xfrm>
            <a:off x="4825901" y="3162300"/>
            <a:ext cx="2191598"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Services web performants</a:t>
            </a:r>
            <a:endParaRPr lang="en-US" sz="1120" dirty="0"/>
          </a:p>
        </p:txBody>
      </p:sp>
      <p:sp>
        <p:nvSpPr>
          <p:cNvPr id="44" name="Text 9"/>
          <p:cNvSpPr/>
          <p:nvPr/>
        </p:nvSpPr>
        <p:spPr>
          <a:xfrm>
            <a:off x="4825901" y="3505200"/>
            <a:ext cx="2685514"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Interface simple et maintenable</a:t>
            </a:r>
            <a:endParaRPr lang="en-US" sz="1120" dirty="0"/>
          </a:p>
        </p:txBody>
      </p:sp>
      <p:sp>
        <p:nvSpPr>
          <p:cNvPr id="45" name="Text 10"/>
          <p:cNvSpPr/>
          <p:nvPr/>
        </p:nvSpPr>
        <p:spPr>
          <a:xfrm>
            <a:off x="4825901" y="3848100"/>
            <a:ext cx="2893918"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Facile à consommer par les clients</a:t>
            </a:r>
            <a:endParaRPr lang="en-US" sz="1120" dirty="0"/>
          </a:p>
        </p:txBody>
      </p:sp>
      <p:sp>
        <p:nvSpPr>
          <p:cNvPr id="46" name="Text 11"/>
          <p:cNvSpPr/>
          <p:nvPr/>
        </p:nvSpPr>
        <p:spPr>
          <a:xfrm>
            <a:off x="4759226" y="4381500"/>
            <a:ext cx="2997250" cy="571500"/>
          </a:xfrm>
          <a:prstGeom prst="rect">
            <a:avLst/>
          </a:prstGeom>
          <a:noFill/>
          <a:ln/>
        </p:spPr>
        <p:txBody>
          <a:bodyPr wrap="square" lIns="0" tIns="0" rIns="0" bIns="0" rtlCol="0" anchor="t">
            <a:spAutoFit/>
          </a:bodyPr>
          <a:lstStyle/>
          <a:p>
            <a:pPr marL="0" indent="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simplifie la création d'API REST hautement performantes et facile à maintenir</a:t>
            </a:r>
            <a:endParaRPr lang="en-US" sz="980" dirty="0"/>
          </a:p>
        </p:txBody>
      </p:sp>
      <p:sp>
        <p:nvSpPr>
          <p:cNvPr id="47" name="Text 12"/>
          <p:cNvSpPr/>
          <p:nvPr/>
        </p:nvSpPr>
        <p:spPr>
          <a:xfrm>
            <a:off x="8970615" y="2705100"/>
            <a:ext cx="194586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Microservices</a:t>
            </a:r>
            <a:endParaRPr lang="en-US" sz="1646" dirty="0"/>
          </a:p>
        </p:txBody>
      </p:sp>
      <p:sp>
        <p:nvSpPr>
          <p:cNvPr id="48" name="Text 13"/>
          <p:cNvSpPr/>
          <p:nvPr/>
        </p:nvSpPr>
        <p:spPr>
          <a:xfrm>
            <a:off x="8585150" y="3162300"/>
            <a:ext cx="1693590"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Systèmes distribués</a:t>
            </a:r>
            <a:endParaRPr lang="en-US" sz="1120" dirty="0"/>
          </a:p>
        </p:txBody>
      </p:sp>
      <p:sp>
        <p:nvSpPr>
          <p:cNvPr id="49" name="Text 14"/>
          <p:cNvSpPr/>
          <p:nvPr/>
        </p:nvSpPr>
        <p:spPr>
          <a:xfrm>
            <a:off x="8585150" y="3505200"/>
            <a:ext cx="2657192"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Services indépendants et petits</a:t>
            </a:r>
            <a:endParaRPr lang="en-US" sz="1120" dirty="0"/>
          </a:p>
        </p:txBody>
      </p:sp>
      <p:sp>
        <p:nvSpPr>
          <p:cNvPr id="50" name="Text 15"/>
          <p:cNvSpPr/>
          <p:nvPr/>
        </p:nvSpPr>
        <p:spPr>
          <a:xfrm>
            <a:off x="8585150" y="3848100"/>
            <a:ext cx="2609880"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Communication via API légères</a:t>
            </a:r>
            <a:endParaRPr lang="en-US" sz="1120" dirty="0"/>
          </a:p>
        </p:txBody>
      </p:sp>
      <p:sp>
        <p:nvSpPr>
          <p:cNvPr id="51" name="Text 16"/>
          <p:cNvSpPr/>
          <p:nvPr/>
        </p:nvSpPr>
        <p:spPr>
          <a:xfrm>
            <a:off x="8518475" y="4381500"/>
            <a:ext cx="2997101" cy="571500"/>
          </a:xfrm>
          <a:prstGeom prst="rect">
            <a:avLst/>
          </a:prstGeom>
          <a:noFill/>
          <a:ln/>
        </p:spPr>
        <p:txBody>
          <a:bodyPr wrap="square" lIns="0" tIns="0" rIns="0" bIns="0" rtlCol="0" anchor="t">
            <a:spAutoFit/>
          </a:bodyPr>
          <a:lstStyle/>
          <a:p>
            <a:pPr marL="0" indent="0">
              <a:lnSpc>
                <a:spcPts val="1500"/>
              </a:lnSpc>
              <a:buNone/>
            </a:pPr>
            <a:r>
              <a:rPr lang="en-US" sz="980" i="1" dirty="0">
                <a:solidFill>
                  <a:srgbClr val="9CA3AF"/>
                </a:solidFill>
                <a:latin typeface="ui-sans-serif" pitchFamily="34" charset="0"/>
                <a:ea typeface="ui-sans-serif" pitchFamily="34" charset="-122"/>
                <a:cs typeface="ui-sans-serif" pitchFamily="34" charset="-120"/>
              </a:rPr>
              <a:t>Spring Boot est idéal pour créer des microservices avec une configuration simplifiée</a:t>
            </a:r>
            <a:endParaRPr lang="en-US" sz="980" dirty="0"/>
          </a:p>
        </p:txBody>
      </p:sp>
      <p:sp>
        <p:nvSpPr>
          <p:cNvPr id="52" name="Text 17"/>
          <p:cNvSpPr/>
          <p:nvPr/>
        </p:nvSpPr>
        <p:spPr>
          <a:xfrm>
            <a:off x="186690" y="5524500"/>
            <a:ext cx="11818620" cy="266700"/>
          </a:xfrm>
          <a:prstGeom prst="rect">
            <a:avLst/>
          </a:prstGeom>
          <a:noFill/>
          <a:ln/>
        </p:spPr>
        <p:txBody>
          <a:bodyPr wrap="square" lIns="0" tIns="0" rIns="0" bIns="0" rtlCol="0" anchor="t">
            <a:spAutoFit/>
          </a:bodyPr>
          <a:lstStyle/>
          <a:p>
            <a:pPr marL="0" indent="0" algn="ctr">
              <a:lnSpc>
                <a:spcPts val="2100"/>
              </a:lnSpc>
              <a:buNone/>
            </a:pPr>
            <a:r>
              <a:rPr lang="en-US" sz="1260" dirty="0">
                <a:solidFill>
                  <a:srgbClr val="E5E7EB"/>
                </a:solidFill>
                <a:latin typeface="ui-sans-serif" pitchFamily="34" charset="0"/>
                <a:ea typeface="ui-sans-serif" pitchFamily="34" charset="-122"/>
                <a:cs typeface="ui-sans-serif" pitchFamily="34" charset="-120"/>
              </a:rPr>
              <a:t>Spring Boot s'adapte à diverses architectures d'applications, des monolithes aux microservices</a:t>
            </a:r>
            <a:endParaRPr lang="en-US" sz="126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80772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44196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219200"/>
            <a:ext cx="10972800" cy="1828800"/>
          </a:xfrm>
          <a:prstGeom prst="rect">
            <a:avLst/>
          </a:prstGeom>
        </p:spPr>
      </p:pic>
      <p:pic>
        <p:nvPicPr>
          <p:cNvPr id="7" name="Image 5" descr="preencoded.png"/>
          <p:cNvPicPr>
            <a:picLocks noChangeAspect="1"/>
          </p:cNvPicPr>
          <p:nvPr/>
        </p:nvPicPr>
        <p:blipFill>
          <a:blip r:embed="rId8"/>
          <a:stretch>
            <a:fillRect/>
          </a:stretch>
        </p:blipFill>
        <p:spPr>
          <a:xfrm>
            <a:off x="2033439" y="1524000"/>
            <a:ext cx="257175" cy="381000"/>
          </a:xfrm>
          <a:prstGeom prst="rect">
            <a:avLst/>
          </a:prstGeom>
        </p:spPr>
      </p:pic>
      <p:pic>
        <p:nvPicPr>
          <p:cNvPr id="8" name="Image 6" descr="preencoded.png"/>
          <p:cNvPicPr>
            <a:picLocks noChangeAspect="1"/>
          </p:cNvPicPr>
          <p:nvPr/>
        </p:nvPicPr>
        <p:blipFill>
          <a:blip r:embed="rId9"/>
          <a:stretch>
            <a:fillRect/>
          </a:stretch>
        </p:blipFill>
        <p:spPr>
          <a:xfrm>
            <a:off x="609600" y="3352800"/>
            <a:ext cx="3505200" cy="2133600"/>
          </a:xfrm>
          <a:prstGeom prst="rect">
            <a:avLst/>
          </a:prstGeom>
        </p:spPr>
      </p:pic>
      <p:pic>
        <p:nvPicPr>
          <p:cNvPr id="9" name="Image 7" descr="preencoded.png"/>
          <p:cNvPicPr>
            <a:picLocks noChangeAspect="1"/>
          </p:cNvPicPr>
          <p:nvPr/>
        </p:nvPicPr>
        <p:blipFill>
          <a:blip r:embed="rId10"/>
          <a:stretch>
            <a:fillRect/>
          </a:stretch>
        </p:blipFill>
        <p:spPr>
          <a:xfrm>
            <a:off x="2219325" y="3543300"/>
            <a:ext cx="285750" cy="342900"/>
          </a:xfrm>
          <a:prstGeom prst="rect">
            <a:avLst/>
          </a:prstGeom>
        </p:spPr>
      </p:pic>
      <p:pic>
        <p:nvPicPr>
          <p:cNvPr id="10" name="Image 8" descr="preencoded.png"/>
          <p:cNvPicPr>
            <a:picLocks noChangeAspect="1"/>
          </p:cNvPicPr>
          <p:nvPr/>
        </p:nvPicPr>
        <p:blipFill>
          <a:blip r:embed="rId9"/>
          <a:stretch>
            <a:fillRect/>
          </a:stretch>
        </p:blipFill>
        <p:spPr>
          <a:xfrm>
            <a:off x="4343400" y="3352800"/>
            <a:ext cx="3505200" cy="2133600"/>
          </a:xfrm>
          <a:prstGeom prst="rect">
            <a:avLst/>
          </a:prstGeom>
        </p:spPr>
      </p:pic>
      <p:pic>
        <p:nvPicPr>
          <p:cNvPr id="11" name="Image 9" descr="preencoded.png"/>
          <p:cNvPicPr>
            <a:picLocks noChangeAspect="1"/>
          </p:cNvPicPr>
          <p:nvPr/>
        </p:nvPicPr>
        <p:blipFill>
          <a:blip r:embed="rId11"/>
          <a:stretch>
            <a:fillRect/>
          </a:stretch>
        </p:blipFill>
        <p:spPr>
          <a:xfrm>
            <a:off x="5972175" y="3543300"/>
            <a:ext cx="247650" cy="342900"/>
          </a:xfrm>
          <a:prstGeom prst="rect">
            <a:avLst/>
          </a:prstGeom>
        </p:spPr>
      </p:pic>
      <p:pic>
        <p:nvPicPr>
          <p:cNvPr id="12" name="Image 10" descr="preencoded.png"/>
          <p:cNvPicPr>
            <a:picLocks noChangeAspect="1"/>
          </p:cNvPicPr>
          <p:nvPr/>
        </p:nvPicPr>
        <p:blipFill>
          <a:blip r:embed="rId9"/>
          <a:stretch>
            <a:fillRect/>
          </a:stretch>
        </p:blipFill>
        <p:spPr>
          <a:xfrm>
            <a:off x="8077200" y="3352800"/>
            <a:ext cx="3505200" cy="2133600"/>
          </a:xfrm>
          <a:prstGeom prst="rect">
            <a:avLst/>
          </a:prstGeom>
        </p:spPr>
      </p:pic>
      <p:pic>
        <p:nvPicPr>
          <p:cNvPr id="13" name="Image 11" descr="preencoded.png"/>
          <p:cNvPicPr>
            <a:picLocks noChangeAspect="1"/>
          </p:cNvPicPr>
          <p:nvPr/>
        </p:nvPicPr>
        <p:blipFill>
          <a:blip r:embed="rId12"/>
          <a:stretch>
            <a:fillRect/>
          </a:stretch>
        </p:blipFill>
        <p:spPr>
          <a:xfrm>
            <a:off x="9686925" y="3543300"/>
            <a:ext cx="285750" cy="342900"/>
          </a:xfrm>
          <a:prstGeom prst="rect">
            <a:avLst/>
          </a:prstGeom>
        </p:spPr>
      </p:pic>
      <p:pic>
        <p:nvPicPr>
          <p:cNvPr id="14" name="Image 12" descr="preencoded.png"/>
          <p:cNvPicPr>
            <a:picLocks noChangeAspect="1"/>
          </p:cNvPicPr>
          <p:nvPr/>
        </p:nvPicPr>
        <p:blipFill>
          <a:blip r:embed="rId13"/>
          <a:stretch>
            <a:fillRect/>
          </a:stretch>
        </p:blipFill>
        <p:spPr>
          <a:xfrm>
            <a:off x="609600" y="5791200"/>
            <a:ext cx="10972800" cy="914400"/>
          </a:xfrm>
          <a:prstGeom prst="rect">
            <a:avLst/>
          </a:prstGeom>
        </p:spPr>
      </p:pic>
      <p:pic>
        <p:nvPicPr>
          <p:cNvPr id="15" name="Image 13" descr="preencoded.png"/>
          <p:cNvPicPr>
            <a:picLocks noChangeAspect="1"/>
          </p:cNvPicPr>
          <p:nvPr/>
        </p:nvPicPr>
        <p:blipFill>
          <a:blip r:embed="rId14"/>
          <a:stretch>
            <a:fillRect/>
          </a:stretch>
        </p:blipFill>
        <p:spPr>
          <a:xfrm>
            <a:off x="1390501" y="5972175"/>
            <a:ext cx="171450" cy="228600"/>
          </a:xfrm>
          <a:prstGeom prst="rect">
            <a:avLst/>
          </a:prstGeom>
        </p:spPr>
      </p:pic>
      <p:sp>
        <p:nvSpPr>
          <p:cNvPr id="16"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Conclusion</a:t>
            </a:r>
            <a:endParaRPr lang="en-US" sz="3158" dirty="0"/>
          </a:p>
        </p:txBody>
      </p:sp>
      <p:sp>
        <p:nvSpPr>
          <p:cNvPr id="17" name="Text 1"/>
          <p:cNvSpPr/>
          <p:nvPr/>
        </p:nvSpPr>
        <p:spPr>
          <a:xfrm>
            <a:off x="2443014" y="1543050"/>
            <a:ext cx="8486939"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90EE90"/>
                </a:solidFill>
                <a:latin typeface="ui-sans-serif" pitchFamily="34" charset="0"/>
                <a:ea typeface="ui-sans-serif" pitchFamily="34" charset="-122"/>
                <a:cs typeface="ui-sans-serif" pitchFamily="34" charset="-120"/>
              </a:rPr>
              <a:t>Spring Boot = Standard du développement Java</a:t>
            </a:r>
            <a:endParaRPr lang="en-US" sz="2040" dirty="0"/>
          </a:p>
        </p:txBody>
      </p:sp>
      <p:sp>
        <p:nvSpPr>
          <p:cNvPr id="18" name="Text 2"/>
          <p:cNvSpPr/>
          <p:nvPr/>
        </p:nvSpPr>
        <p:spPr>
          <a:xfrm>
            <a:off x="914400" y="2057400"/>
            <a:ext cx="10363200" cy="533400"/>
          </a:xfrm>
          <a:prstGeom prst="rect">
            <a:avLst/>
          </a:prstGeom>
          <a:noFill/>
          <a:ln/>
        </p:spPr>
        <p:txBody>
          <a:bodyPr wrap="square" lIns="0" tIns="0" rIns="0" bIns="0" rtlCol="0" anchor="t">
            <a:spAutoFit/>
          </a:bodyPr>
          <a:lstStyle/>
          <a:p>
            <a:pPr marL="0" indent="0" algn="ctr">
              <a:lnSpc>
                <a:spcPts val="2100"/>
              </a:lnSpc>
              <a:buNone/>
            </a:pPr>
            <a:r>
              <a:rPr lang="en-US" sz="1380" dirty="0">
                <a:solidFill>
                  <a:srgbClr val="E5E7EB"/>
                </a:solidFill>
                <a:latin typeface="ui-sans-serif" pitchFamily="34" charset="0"/>
                <a:ea typeface="ui-sans-serif" pitchFamily="34" charset="-122"/>
                <a:cs typeface="ui-sans-serif" pitchFamily="34" charset="-120"/>
              </a:rPr>
              <a:t>Spring Boot s'est imposé comme un standard de facto dans le développement Java, offrant une combinaison inégalée de commodité et d'évolutivité.</a:t>
            </a:r>
            <a:endParaRPr lang="en-US" sz="1380" dirty="0"/>
          </a:p>
        </p:txBody>
      </p:sp>
      <p:sp>
        <p:nvSpPr>
          <p:cNvPr id="19" name="Text 3"/>
          <p:cNvSpPr/>
          <p:nvPr/>
        </p:nvSpPr>
        <p:spPr>
          <a:xfrm>
            <a:off x="888318" y="4000500"/>
            <a:ext cx="2947615" cy="266700"/>
          </a:xfrm>
          <a:prstGeom prst="rect">
            <a:avLst/>
          </a:prstGeom>
          <a:noFill/>
          <a:ln/>
        </p:spPr>
        <p:txBody>
          <a:bodyPr wrap="square" lIns="0" tIns="0" rIns="0" bIns="0" rtlCol="0" anchor="t">
            <a:spAutoFit/>
          </a:bodyPr>
          <a:lstStyle/>
          <a:p>
            <a:pPr marL="0" indent="0" algn="ctr">
              <a:lnSpc>
                <a:spcPts val="2100"/>
              </a:lnSpc>
              <a:buNone/>
            </a:pPr>
            <a:r>
              <a:rPr lang="en-US" sz="1380" b="1" dirty="0">
                <a:solidFill>
                  <a:srgbClr val="E5E7EB"/>
                </a:solidFill>
                <a:latin typeface="ui-sans-serif" pitchFamily="34" charset="0"/>
                <a:ea typeface="ui-sans-serif" pitchFamily="34" charset="-122"/>
                <a:cs typeface="ui-sans-serif" pitchFamily="34" charset="-120"/>
              </a:rPr>
              <a:t>Développement Accéléré</a:t>
            </a:r>
            <a:endParaRPr lang="en-US" sz="1380" dirty="0"/>
          </a:p>
        </p:txBody>
      </p:sp>
      <p:sp>
        <p:nvSpPr>
          <p:cNvPr id="20" name="Text 4"/>
          <p:cNvSpPr/>
          <p:nvPr/>
        </p:nvSpPr>
        <p:spPr>
          <a:xfrm>
            <a:off x="800100" y="4343400"/>
            <a:ext cx="3124200" cy="6858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Abstraction des configurations complexes et fourniture de valeurs par défaut sensibles</a:t>
            </a:r>
            <a:endParaRPr lang="en-US" sz="1120" dirty="0"/>
          </a:p>
        </p:txBody>
      </p:sp>
      <p:sp>
        <p:nvSpPr>
          <p:cNvPr id="21" name="Text 5"/>
          <p:cNvSpPr/>
          <p:nvPr/>
        </p:nvSpPr>
        <p:spPr>
          <a:xfrm>
            <a:off x="4462009" y="4000500"/>
            <a:ext cx="3267834" cy="266700"/>
          </a:xfrm>
          <a:prstGeom prst="rect">
            <a:avLst/>
          </a:prstGeom>
          <a:noFill/>
          <a:ln/>
        </p:spPr>
        <p:txBody>
          <a:bodyPr wrap="square" lIns="0" tIns="0" rIns="0" bIns="0" rtlCol="0" anchor="t">
            <a:spAutoFit/>
          </a:bodyPr>
          <a:lstStyle/>
          <a:p>
            <a:pPr marL="0" indent="0" algn="ctr">
              <a:lnSpc>
                <a:spcPts val="2100"/>
              </a:lnSpc>
              <a:buNone/>
            </a:pPr>
            <a:r>
              <a:rPr lang="en-US" sz="1380" b="1" dirty="0">
                <a:solidFill>
                  <a:srgbClr val="E5E7EB"/>
                </a:solidFill>
                <a:latin typeface="ui-sans-serif" pitchFamily="34" charset="0"/>
                <a:ea typeface="ui-sans-serif" pitchFamily="34" charset="-122"/>
                <a:cs typeface="ui-sans-serif" pitchFamily="34" charset="-120"/>
              </a:rPr>
              <a:t>Focus sur la Logique Métier</a:t>
            </a:r>
            <a:endParaRPr lang="en-US" sz="1380" dirty="0"/>
          </a:p>
        </p:txBody>
      </p:sp>
      <p:sp>
        <p:nvSpPr>
          <p:cNvPr id="22" name="Text 6"/>
          <p:cNvSpPr/>
          <p:nvPr/>
        </p:nvSpPr>
        <p:spPr>
          <a:xfrm>
            <a:off x="4533900" y="4343400"/>
            <a:ext cx="3124200" cy="6858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Permet aux développeurs se concentrer sur la logique métier plutôt que sur la configuration</a:t>
            </a:r>
            <a:endParaRPr lang="en-US" sz="1120" dirty="0"/>
          </a:p>
        </p:txBody>
      </p:sp>
      <p:sp>
        <p:nvSpPr>
          <p:cNvPr id="23" name="Text 7"/>
          <p:cNvSpPr/>
          <p:nvPr/>
        </p:nvSpPr>
        <p:spPr>
          <a:xfrm>
            <a:off x="8267700" y="4000500"/>
            <a:ext cx="3124200" cy="533400"/>
          </a:xfrm>
          <a:prstGeom prst="rect">
            <a:avLst/>
          </a:prstGeom>
          <a:noFill/>
          <a:ln/>
        </p:spPr>
        <p:txBody>
          <a:bodyPr wrap="square" lIns="0" tIns="0" rIns="0" bIns="0" rtlCol="0" anchor="t">
            <a:spAutoFit/>
          </a:bodyPr>
          <a:lstStyle/>
          <a:p>
            <a:pPr marL="0" indent="0" algn="ctr">
              <a:lnSpc>
                <a:spcPts val="2100"/>
              </a:lnSpc>
              <a:buNone/>
            </a:pPr>
            <a:r>
              <a:rPr lang="en-US" sz="1380" b="1" dirty="0">
                <a:solidFill>
                  <a:srgbClr val="E5E7EB"/>
                </a:solidFill>
                <a:latin typeface="ui-sans-serif" pitchFamily="34" charset="0"/>
                <a:ea typeface="ui-sans-serif" pitchFamily="34" charset="-122"/>
                <a:cs typeface="ui-sans-serif" pitchFamily="34" charset="-120"/>
              </a:rPr>
              <a:t>Applications Web &amp; Microservices</a:t>
            </a:r>
            <a:endParaRPr lang="en-US" sz="1380" dirty="0"/>
          </a:p>
        </p:txBody>
      </p:sp>
      <p:sp>
        <p:nvSpPr>
          <p:cNvPr id="24" name="Text 8"/>
          <p:cNvSpPr/>
          <p:nvPr/>
        </p:nvSpPr>
        <p:spPr>
          <a:xfrm>
            <a:off x="8267700" y="4610100"/>
            <a:ext cx="3124200" cy="6858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Idéal pour le développement d'applications web modernes et de microservices</a:t>
            </a:r>
            <a:endParaRPr lang="en-US" sz="1120" dirty="0"/>
          </a:p>
        </p:txBody>
      </p:sp>
      <p:sp>
        <p:nvSpPr>
          <p:cNvPr id="25" name="Text 9"/>
          <p:cNvSpPr/>
          <p:nvPr/>
        </p:nvSpPr>
        <p:spPr>
          <a:xfrm>
            <a:off x="762000" y="5943600"/>
            <a:ext cx="10668000" cy="609600"/>
          </a:xfrm>
          <a:prstGeom prst="rect">
            <a:avLst/>
          </a:prstGeom>
          <a:noFill/>
          <a:ln/>
        </p:spPr>
        <p:txBody>
          <a:bodyPr wrap="square" lIns="0" tIns="0" rIns="0" bIns="0" rtlCol="0" anchor="t">
            <a:spAutoFit/>
          </a:bodyPr>
          <a:lstStyle/>
          <a:p>
            <a:pPr marL="0" indent="0" algn="ctr">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Boot → Le choix idéal pour le développement rapide et robuste d'applications modernes</a:t>
            </a:r>
            <a:endParaRPr lang="en-US" sz="1646" dirty="0"/>
          </a:p>
        </p:txBody>
      </p:sp>
      <p:sp>
        <p:nvSpPr>
          <p:cNvPr id="26" name="Text 10"/>
          <p:cNvSpPr/>
          <p:nvPr/>
        </p:nvSpPr>
        <p:spPr>
          <a:xfrm>
            <a:off x="60960" y="7010400"/>
            <a:ext cx="12070080" cy="342900"/>
          </a:xfrm>
          <a:prstGeom prst="rect">
            <a:avLst/>
          </a:prstGeom>
          <a:noFill/>
          <a:ln/>
        </p:spPr>
        <p:txBody>
          <a:bodyPr wrap="square" lIns="0" tIns="0" rIns="0" bIns="0" rtlCol="0" anchor="t">
            <a:spAutoFit/>
          </a:bodyPr>
          <a:lstStyle/>
          <a:p>
            <a:pPr marL="0" indent="0" algn="ctr">
              <a:lnSpc>
                <a:spcPts val="2700"/>
              </a:lnSpc>
              <a:buNone/>
            </a:pPr>
            <a:r>
              <a:rPr lang="en-US" sz="2040" b="1" dirty="0">
                <a:solidFill>
                  <a:srgbClr val="90EE90"/>
                </a:solidFill>
                <a:latin typeface="ui-sans-serif" pitchFamily="34" charset="0"/>
                <a:ea typeface="ui-sans-serif" pitchFamily="34" charset="-122"/>
                <a:cs typeface="ui-sans-serif" pitchFamily="34" charset="-120"/>
              </a:rPr>
              <a:t>Merci !</a:t>
            </a:r>
            <a:endParaRPr lang="en-US" sz="2040" dirty="0"/>
          </a:p>
        </p:txBody>
      </p:sp>
      <p:sp>
        <p:nvSpPr>
          <p:cNvPr id="27" name="Text 11"/>
          <p:cNvSpPr/>
          <p:nvPr/>
        </p:nvSpPr>
        <p:spPr>
          <a:xfrm>
            <a:off x="60960" y="7353300"/>
            <a:ext cx="12070080" cy="266700"/>
          </a:xfrm>
          <a:prstGeom prst="rect">
            <a:avLst/>
          </a:prstGeom>
          <a:noFill/>
          <a:ln/>
        </p:spPr>
        <p:txBody>
          <a:bodyPr wrap="square" lIns="0" tIns="0" rIns="0" bIns="0" rtlCol="0" anchor="t">
            <a:spAutoFit/>
          </a:bodyPr>
          <a:lstStyle/>
          <a:p>
            <a:pPr marL="0" indent="0" algn="ctr">
              <a:lnSpc>
                <a:spcPts val="2100"/>
              </a:lnSpc>
              <a:buNone/>
            </a:pPr>
            <a:r>
              <a:rPr lang="en-US" sz="1260" dirty="0">
                <a:solidFill>
                  <a:srgbClr val="9CA3AF"/>
                </a:solidFill>
                <a:latin typeface="ui-sans-serif" pitchFamily="34" charset="0"/>
                <a:ea typeface="ui-sans-serif" pitchFamily="34" charset="-122"/>
                <a:cs typeface="ui-sans-serif" pitchFamily="34" charset="-120"/>
              </a:rPr>
              <a:t>Questions ?</a:t>
            </a:r>
            <a:endParaRPr lang="en-US" sz="12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600200"/>
            <a:ext cx="4447282" cy="2438400"/>
          </a:xfrm>
          <a:prstGeom prst="rect">
            <a:avLst/>
          </a:prstGeom>
        </p:spPr>
      </p:pic>
      <p:pic>
        <p:nvPicPr>
          <p:cNvPr id="7" name="Image 5" descr="preencoded.png"/>
          <p:cNvPicPr>
            <a:picLocks noChangeAspect="1"/>
          </p:cNvPicPr>
          <p:nvPr/>
        </p:nvPicPr>
        <p:blipFill>
          <a:blip r:embed="rId8"/>
          <a:stretch>
            <a:fillRect/>
          </a:stretch>
        </p:blipFill>
        <p:spPr>
          <a:xfrm>
            <a:off x="838200" y="1828800"/>
            <a:ext cx="247650" cy="342900"/>
          </a:xfrm>
          <a:prstGeom prst="rect">
            <a:avLst/>
          </a:prstGeom>
        </p:spPr>
      </p:pic>
      <p:pic>
        <p:nvPicPr>
          <p:cNvPr id="8" name="Image 6" descr="preencoded.png"/>
          <p:cNvPicPr>
            <a:picLocks noChangeAspect="1"/>
          </p:cNvPicPr>
          <p:nvPr/>
        </p:nvPicPr>
        <p:blipFill>
          <a:blip r:embed="rId9"/>
          <a:stretch>
            <a:fillRect/>
          </a:stretch>
        </p:blipFill>
        <p:spPr>
          <a:xfrm>
            <a:off x="838200" y="2362200"/>
            <a:ext cx="95250" cy="152400"/>
          </a:xfrm>
          <a:prstGeom prst="rect">
            <a:avLst/>
          </a:prstGeom>
        </p:spPr>
      </p:pic>
      <p:pic>
        <p:nvPicPr>
          <p:cNvPr id="9" name="Image 7" descr="preencoded.png"/>
          <p:cNvPicPr>
            <a:picLocks noChangeAspect="1"/>
          </p:cNvPicPr>
          <p:nvPr/>
        </p:nvPicPr>
        <p:blipFill>
          <a:blip r:embed="rId9"/>
          <a:stretch>
            <a:fillRect/>
          </a:stretch>
        </p:blipFill>
        <p:spPr>
          <a:xfrm>
            <a:off x="838200" y="2705100"/>
            <a:ext cx="95250" cy="152400"/>
          </a:xfrm>
          <a:prstGeom prst="rect">
            <a:avLst/>
          </a:prstGeom>
        </p:spPr>
      </p:pic>
      <p:pic>
        <p:nvPicPr>
          <p:cNvPr id="10" name="Image 8" descr="preencoded.png"/>
          <p:cNvPicPr>
            <a:picLocks noChangeAspect="1"/>
          </p:cNvPicPr>
          <p:nvPr/>
        </p:nvPicPr>
        <p:blipFill>
          <a:blip r:embed="rId9"/>
          <a:stretch>
            <a:fillRect/>
          </a:stretch>
        </p:blipFill>
        <p:spPr>
          <a:xfrm>
            <a:off x="838200" y="3048000"/>
            <a:ext cx="95250" cy="152400"/>
          </a:xfrm>
          <a:prstGeom prst="rect">
            <a:avLst/>
          </a:prstGeom>
        </p:spPr>
      </p:pic>
      <p:pic>
        <p:nvPicPr>
          <p:cNvPr id="11" name="Image 9" descr="preencoded.png"/>
          <p:cNvPicPr>
            <a:picLocks noChangeAspect="1"/>
          </p:cNvPicPr>
          <p:nvPr/>
        </p:nvPicPr>
        <p:blipFill>
          <a:blip r:embed="rId9"/>
          <a:stretch>
            <a:fillRect/>
          </a:stretch>
        </p:blipFill>
        <p:spPr>
          <a:xfrm>
            <a:off x="838200" y="3446517"/>
            <a:ext cx="95250" cy="152400"/>
          </a:xfrm>
          <a:prstGeom prst="rect">
            <a:avLst/>
          </a:prstGeom>
        </p:spPr>
      </p:pic>
      <p:pic>
        <p:nvPicPr>
          <p:cNvPr id="12" name="Image 10" descr="preencoded.png"/>
          <p:cNvPicPr>
            <a:picLocks noChangeAspect="1"/>
          </p:cNvPicPr>
          <p:nvPr/>
        </p:nvPicPr>
        <p:blipFill>
          <a:blip r:embed="rId10"/>
          <a:stretch>
            <a:fillRect/>
          </a:stretch>
        </p:blipFill>
        <p:spPr>
          <a:xfrm>
            <a:off x="5762774" y="2438400"/>
            <a:ext cx="571500" cy="571500"/>
          </a:xfrm>
          <a:prstGeom prst="rect">
            <a:avLst/>
          </a:prstGeom>
        </p:spPr>
      </p:pic>
      <p:pic>
        <p:nvPicPr>
          <p:cNvPr id="13" name="Image 11" descr="preencoded.png"/>
          <p:cNvPicPr>
            <a:picLocks noChangeAspect="1"/>
          </p:cNvPicPr>
          <p:nvPr/>
        </p:nvPicPr>
        <p:blipFill>
          <a:blip r:embed="rId11"/>
          <a:stretch>
            <a:fillRect/>
          </a:stretch>
        </p:blipFill>
        <p:spPr>
          <a:xfrm>
            <a:off x="7135118" y="1600200"/>
            <a:ext cx="4447282" cy="2438400"/>
          </a:xfrm>
          <a:prstGeom prst="rect">
            <a:avLst/>
          </a:prstGeom>
        </p:spPr>
      </p:pic>
      <p:pic>
        <p:nvPicPr>
          <p:cNvPr id="14" name="Image 12" descr="preencoded.png"/>
          <p:cNvPicPr>
            <a:picLocks noChangeAspect="1"/>
          </p:cNvPicPr>
          <p:nvPr/>
        </p:nvPicPr>
        <p:blipFill>
          <a:blip r:embed="rId12"/>
          <a:stretch>
            <a:fillRect/>
          </a:stretch>
        </p:blipFill>
        <p:spPr>
          <a:xfrm>
            <a:off x="7284332" y="1777989"/>
            <a:ext cx="444523" cy="444523"/>
          </a:xfrm>
          <a:prstGeom prst="rect">
            <a:avLst/>
          </a:prstGeom>
        </p:spPr>
      </p:pic>
      <p:pic>
        <p:nvPicPr>
          <p:cNvPr id="15" name="Image 13" descr="preencoded.png"/>
          <p:cNvPicPr>
            <a:picLocks noChangeAspect="1"/>
          </p:cNvPicPr>
          <p:nvPr/>
        </p:nvPicPr>
        <p:blipFill>
          <a:blip r:embed="rId13"/>
          <a:stretch>
            <a:fillRect/>
          </a:stretch>
        </p:blipFill>
        <p:spPr>
          <a:xfrm>
            <a:off x="7363718" y="2362200"/>
            <a:ext cx="152400" cy="152400"/>
          </a:xfrm>
          <a:prstGeom prst="rect">
            <a:avLst/>
          </a:prstGeom>
        </p:spPr>
      </p:pic>
      <p:pic>
        <p:nvPicPr>
          <p:cNvPr id="16" name="Image 14" descr="preencoded.png"/>
          <p:cNvPicPr>
            <a:picLocks noChangeAspect="1"/>
          </p:cNvPicPr>
          <p:nvPr/>
        </p:nvPicPr>
        <p:blipFill>
          <a:blip r:embed="rId13"/>
          <a:stretch>
            <a:fillRect/>
          </a:stretch>
        </p:blipFill>
        <p:spPr>
          <a:xfrm>
            <a:off x="7363718" y="2705100"/>
            <a:ext cx="152400" cy="152400"/>
          </a:xfrm>
          <a:prstGeom prst="rect">
            <a:avLst/>
          </a:prstGeom>
        </p:spPr>
      </p:pic>
      <p:pic>
        <p:nvPicPr>
          <p:cNvPr id="17" name="Image 15" descr="preencoded.png"/>
          <p:cNvPicPr>
            <a:picLocks noChangeAspect="1"/>
          </p:cNvPicPr>
          <p:nvPr/>
        </p:nvPicPr>
        <p:blipFill>
          <a:blip r:embed="rId13"/>
          <a:stretch>
            <a:fillRect/>
          </a:stretch>
        </p:blipFill>
        <p:spPr>
          <a:xfrm>
            <a:off x="7363718" y="3048000"/>
            <a:ext cx="152400" cy="152400"/>
          </a:xfrm>
          <a:prstGeom prst="rect">
            <a:avLst/>
          </a:prstGeom>
        </p:spPr>
      </p:pic>
      <p:pic>
        <p:nvPicPr>
          <p:cNvPr id="18" name="Image 16" descr="preencoded.png"/>
          <p:cNvPicPr>
            <a:picLocks noChangeAspect="1"/>
          </p:cNvPicPr>
          <p:nvPr/>
        </p:nvPicPr>
        <p:blipFill>
          <a:blip r:embed="rId13"/>
          <a:stretch>
            <a:fillRect/>
          </a:stretch>
        </p:blipFill>
        <p:spPr>
          <a:xfrm>
            <a:off x="7363718" y="3390900"/>
            <a:ext cx="152400" cy="152400"/>
          </a:xfrm>
          <a:prstGeom prst="rect">
            <a:avLst/>
          </a:prstGeom>
        </p:spPr>
      </p:pic>
      <p:pic>
        <p:nvPicPr>
          <p:cNvPr id="19" name="Image 17" descr="preencoded.png"/>
          <p:cNvPicPr>
            <a:picLocks noChangeAspect="1"/>
          </p:cNvPicPr>
          <p:nvPr/>
        </p:nvPicPr>
        <p:blipFill>
          <a:blip r:embed="rId14"/>
          <a:stretch>
            <a:fillRect/>
          </a:stretch>
        </p:blipFill>
        <p:spPr>
          <a:xfrm>
            <a:off x="609600" y="4419600"/>
            <a:ext cx="10972800" cy="838200"/>
          </a:xfrm>
          <a:prstGeom prst="rect">
            <a:avLst/>
          </a:prstGeom>
        </p:spPr>
      </p:pic>
      <p:pic>
        <p:nvPicPr>
          <p:cNvPr id="20" name="Image 18" descr="preencoded.png"/>
          <p:cNvPicPr>
            <a:picLocks noChangeAspect="1"/>
          </p:cNvPicPr>
          <p:nvPr/>
        </p:nvPicPr>
        <p:blipFill>
          <a:blip r:embed="rId15"/>
          <a:stretch>
            <a:fillRect/>
          </a:stretch>
        </p:blipFill>
        <p:spPr>
          <a:xfrm>
            <a:off x="926604" y="4610100"/>
            <a:ext cx="142875" cy="190500"/>
          </a:xfrm>
          <a:prstGeom prst="rect">
            <a:avLst/>
          </a:prstGeom>
        </p:spPr>
      </p:pic>
      <p:sp>
        <p:nvSpPr>
          <p:cNvPr id="21"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ru-RU" sz="3158" b="1" dirty="0">
                <a:solidFill>
                  <a:srgbClr val="FFFFFF"/>
                </a:solidFill>
                <a:latin typeface="ui-sans-serif" pitchFamily="34" charset="0"/>
                <a:ea typeface="ui-sans-serif" pitchFamily="34" charset="-122"/>
                <a:cs typeface="ui-sans-serif" pitchFamily="34" charset="-120"/>
              </a:rPr>
              <a:t>Введение</a:t>
            </a:r>
            <a:endParaRPr lang="en-US" sz="3158" dirty="0"/>
          </a:p>
        </p:txBody>
      </p:sp>
      <p:sp>
        <p:nvSpPr>
          <p:cNvPr id="22" name="Text 1"/>
          <p:cNvSpPr/>
          <p:nvPr/>
        </p:nvSpPr>
        <p:spPr>
          <a:xfrm>
            <a:off x="60960" y="990600"/>
            <a:ext cx="12070080" cy="304800"/>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Spring Framework vs Spring Boot</a:t>
            </a:r>
            <a:endParaRPr lang="en-US" sz="1646" dirty="0"/>
          </a:p>
        </p:txBody>
      </p:sp>
      <p:sp>
        <p:nvSpPr>
          <p:cNvPr id="23" name="Text 2"/>
          <p:cNvSpPr/>
          <p:nvPr/>
        </p:nvSpPr>
        <p:spPr>
          <a:xfrm>
            <a:off x="1200150" y="1828800"/>
            <a:ext cx="3245242"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E5E7EB"/>
                </a:solidFill>
                <a:latin typeface="ui-sans-serif" pitchFamily="34" charset="0"/>
                <a:ea typeface="ui-sans-serif" pitchFamily="34" charset="-122"/>
                <a:cs typeface="ui-sans-serif" pitchFamily="34" charset="-120"/>
              </a:rPr>
              <a:t>Spring Framework</a:t>
            </a:r>
            <a:endParaRPr lang="en-US" sz="2040" dirty="0"/>
          </a:p>
        </p:txBody>
      </p:sp>
      <p:sp>
        <p:nvSpPr>
          <p:cNvPr id="24" name="Text 3"/>
          <p:cNvSpPr/>
          <p:nvPr/>
        </p:nvSpPr>
        <p:spPr>
          <a:xfrm>
            <a:off x="1009650" y="2324100"/>
            <a:ext cx="3336920"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Сложная конфигурация в XML или Java</a:t>
            </a:r>
            <a:endParaRPr lang="en-US" sz="1120" dirty="0"/>
          </a:p>
        </p:txBody>
      </p:sp>
      <p:sp>
        <p:nvSpPr>
          <p:cNvPr id="25" name="Text 4"/>
          <p:cNvSpPr/>
          <p:nvPr/>
        </p:nvSpPr>
        <p:spPr>
          <a:xfrm>
            <a:off x="1009650" y="2667000"/>
            <a:ext cx="2999676"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Ручное управление зависимостями</a:t>
            </a:r>
            <a:endParaRPr lang="en-US" sz="1120" dirty="0"/>
          </a:p>
        </p:txBody>
      </p:sp>
      <p:sp>
        <p:nvSpPr>
          <p:cNvPr id="26" name="Text 5"/>
          <p:cNvSpPr/>
          <p:nvPr/>
        </p:nvSpPr>
        <p:spPr>
          <a:xfrm>
            <a:off x="1009650" y="3009900"/>
            <a:ext cx="3818632"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Развертывание на внешних серверах (</a:t>
            </a:r>
            <a:r>
              <a:rPr lang="ru-RU" sz="1120" dirty="0" err="1">
                <a:solidFill>
                  <a:srgbClr val="D1D5DB"/>
                </a:solidFill>
                <a:latin typeface="ui-sans-serif" pitchFamily="34" charset="0"/>
                <a:ea typeface="ui-sans-serif" pitchFamily="34" charset="-122"/>
                <a:cs typeface="ui-sans-serif" pitchFamily="34" charset="-120"/>
              </a:rPr>
              <a:t>Tomcat</a:t>
            </a:r>
            <a:r>
              <a:rPr lang="ru-RU" sz="1120" dirty="0">
                <a:solidFill>
                  <a:srgbClr val="D1D5DB"/>
                </a:solidFill>
                <a:latin typeface="ui-sans-serif" pitchFamily="34" charset="0"/>
                <a:ea typeface="ui-sans-serif" pitchFamily="34" charset="-122"/>
                <a:cs typeface="ui-sans-serif" pitchFamily="34" charset="-120"/>
              </a:rPr>
              <a:t>, </a:t>
            </a:r>
            <a:r>
              <a:rPr lang="ru-RU" sz="1120" dirty="0" err="1">
                <a:solidFill>
                  <a:srgbClr val="D1D5DB"/>
                </a:solidFill>
                <a:latin typeface="ui-sans-serif" pitchFamily="34" charset="0"/>
                <a:ea typeface="ui-sans-serif" pitchFamily="34" charset="-122"/>
                <a:cs typeface="ui-sans-serif" pitchFamily="34" charset="-120"/>
              </a:rPr>
              <a:t>Jetty</a:t>
            </a:r>
            <a:r>
              <a:rPr lang="ru-RU" sz="1120" dirty="0">
                <a:solidFill>
                  <a:srgbClr val="D1D5DB"/>
                </a:solidFill>
                <a:latin typeface="ui-sans-serif" pitchFamily="34" charset="0"/>
                <a:ea typeface="ui-sans-serif" pitchFamily="34" charset="-122"/>
                <a:cs typeface="ui-sans-serif" pitchFamily="34" charset="-120"/>
              </a:rPr>
              <a:t>)</a:t>
            </a:r>
            <a:endParaRPr lang="en-US" sz="1120" dirty="0"/>
          </a:p>
        </p:txBody>
      </p:sp>
      <p:sp>
        <p:nvSpPr>
          <p:cNvPr id="27" name="Text 6"/>
          <p:cNvSpPr/>
          <p:nvPr/>
        </p:nvSpPr>
        <p:spPr>
          <a:xfrm>
            <a:off x="1009650" y="3390900"/>
            <a:ext cx="3129171"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Медленная разработка и развертывание</a:t>
            </a:r>
            <a:endParaRPr lang="en-US" sz="1120" dirty="0"/>
          </a:p>
        </p:txBody>
      </p:sp>
      <p:sp>
        <p:nvSpPr>
          <p:cNvPr id="28" name="Text 7"/>
          <p:cNvSpPr/>
          <p:nvPr/>
        </p:nvSpPr>
        <p:spPr>
          <a:xfrm>
            <a:off x="5925145" y="2533650"/>
            <a:ext cx="628650" cy="571500"/>
          </a:xfrm>
          <a:prstGeom prst="rect">
            <a:avLst/>
          </a:prstGeom>
          <a:noFill/>
          <a:ln/>
        </p:spPr>
        <p:txBody>
          <a:bodyPr wrap="square" lIns="0" tIns="0" rIns="0" bIns="0" rtlCol="0" anchor="t">
            <a:spAutoFit/>
          </a:bodyPr>
          <a:lstStyle/>
          <a:p>
            <a:pPr marL="0" indent="0">
              <a:lnSpc>
                <a:spcPts val="2700"/>
              </a:lnSpc>
              <a:buNone/>
            </a:pPr>
            <a:r>
              <a:rPr lang="en-US" sz="1646" b="1" dirty="0">
                <a:solidFill>
                  <a:srgbClr val="FFFFFF"/>
                </a:solidFill>
                <a:latin typeface="ui-sans-serif" pitchFamily="34" charset="0"/>
                <a:ea typeface="ui-sans-serif" pitchFamily="34" charset="-122"/>
                <a:cs typeface="ui-sans-serif" pitchFamily="34" charset="-120"/>
              </a:rPr>
              <a:t>VS</a:t>
            </a:r>
            <a:endParaRPr lang="en-US" sz="1646" dirty="0"/>
          </a:p>
        </p:txBody>
      </p:sp>
      <p:sp>
        <p:nvSpPr>
          <p:cNvPr id="29" name="Text 8"/>
          <p:cNvSpPr/>
          <p:nvPr/>
        </p:nvSpPr>
        <p:spPr>
          <a:xfrm>
            <a:off x="7763768" y="1828800"/>
            <a:ext cx="2094190"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90EE90"/>
                </a:solidFill>
                <a:latin typeface="ui-sans-serif" pitchFamily="34" charset="0"/>
                <a:ea typeface="ui-sans-serif" pitchFamily="34" charset="-122"/>
                <a:cs typeface="ui-sans-serif" pitchFamily="34" charset="-120"/>
              </a:rPr>
              <a:t>Spring Boot</a:t>
            </a:r>
            <a:endParaRPr lang="en-US" sz="2040" dirty="0"/>
          </a:p>
        </p:txBody>
      </p:sp>
      <p:sp>
        <p:nvSpPr>
          <p:cNvPr id="30" name="Text 9"/>
          <p:cNvSpPr/>
          <p:nvPr/>
        </p:nvSpPr>
        <p:spPr>
          <a:xfrm>
            <a:off x="7592318" y="2324100"/>
            <a:ext cx="1998911"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Упрощенная настройка</a:t>
            </a:r>
            <a:endParaRPr lang="en-US" sz="1120" dirty="0"/>
          </a:p>
        </p:txBody>
      </p:sp>
      <p:sp>
        <p:nvSpPr>
          <p:cNvPr id="31" name="Text 10"/>
          <p:cNvSpPr/>
          <p:nvPr/>
        </p:nvSpPr>
        <p:spPr>
          <a:xfrm>
            <a:off x="7592318" y="2667000"/>
            <a:ext cx="3382432"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Автоматическая настройка и значения по умолчанию</a:t>
            </a:r>
            <a:endParaRPr lang="en-US" sz="1120" dirty="0"/>
          </a:p>
        </p:txBody>
      </p:sp>
      <p:sp>
        <p:nvSpPr>
          <p:cNvPr id="32" name="Text 11"/>
          <p:cNvSpPr/>
          <p:nvPr/>
        </p:nvSpPr>
        <p:spPr>
          <a:xfrm>
            <a:off x="7592318" y="3009900"/>
            <a:ext cx="3674165"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Встроенные серверы (</a:t>
            </a:r>
            <a:r>
              <a:rPr lang="ru-RU" sz="1120" dirty="0" err="1">
                <a:solidFill>
                  <a:srgbClr val="E5E7EB"/>
                </a:solidFill>
                <a:latin typeface="ui-sans-serif" pitchFamily="34" charset="0"/>
                <a:ea typeface="ui-sans-serif" pitchFamily="34" charset="-122"/>
                <a:cs typeface="ui-sans-serif" pitchFamily="34" charset="-120"/>
              </a:rPr>
              <a:t>Tomcat</a:t>
            </a:r>
            <a:r>
              <a:rPr lang="ru-RU" sz="1120" dirty="0">
                <a:solidFill>
                  <a:srgbClr val="E5E7EB"/>
                </a:solidFill>
                <a:latin typeface="ui-sans-serif" pitchFamily="34" charset="0"/>
                <a:ea typeface="ui-sans-serif" pitchFamily="34" charset="-122"/>
                <a:cs typeface="ui-sans-serif" pitchFamily="34" charset="-120"/>
              </a:rPr>
              <a:t>, </a:t>
            </a:r>
            <a:r>
              <a:rPr lang="ru-RU" sz="1120" dirty="0" err="1">
                <a:solidFill>
                  <a:srgbClr val="E5E7EB"/>
                </a:solidFill>
                <a:latin typeface="ui-sans-serif" pitchFamily="34" charset="0"/>
                <a:ea typeface="ui-sans-serif" pitchFamily="34" charset="-122"/>
                <a:cs typeface="ui-sans-serif" pitchFamily="34" charset="-120"/>
              </a:rPr>
              <a:t>Jetty</a:t>
            </a:r>
            <a:r>
              <a:rPr lang="ru-RU" sz="1120" dirty="0">
                <a:solidFill>
                  <a:srgbClr val="E5E7EB"/>
                </a:solidFill>
                <a:latin typeface="ui-sans-serif" pitchFamily="34" charset="0"/>
                <a:ea typeface="ui-sans-serif" pitchFamily="34" charset="-122"/>
                <a:cs typeface="ui-sans-serif" pitchFamily="34" charset="-120"/>
              </a:rPr>
              <a:t>, </a:t>
            </a:r>
            <a:r>
              <a:rPr lang="ru-RU" sz="1120" dirty="0" err="1">
                <a:solidFill>
                  <a:srgbClr val="E5E7EB"/>
                </a:solidFill>
                <a:latin typeface="ui-sans-serif" pitchFamily="34" charset="0"/>
                <a:ea typeface="ui-sans-serif" pitchFamily="34" charset="-122"/>
                <a:cs typeface="ui-sans-serif" pitchFamily="34" charset="-120"/>
              </a:rPr>
              <a:t>Undertow</a:t>
            </a:r>
            <a:r>
              <a:rPr lang="ru-RU" sz="1120" dirty="0">
                <a:solidFill>
                  <a:srgbClr val="E5E7EB"/>
                </a:solidFill>
                <a:latin typeface="ui-sans-serif" pitchFamily="34" charset="0"/>
                <a:ea typeface="ui-sans-serif" pitchFamily="34" charset="-122"/>
                <a:cs typeface="ui-sans-serif" pitchFamily="34" charset="-120"/>
              </a:rPr>
              <a:t>)</a:t>
            </a:r>
            <a:endParaRPr lang="en-US" sz="1120" dirty="0"/>
          </a:p>
        </p:txBody>
      </p:sp>
      <p:sp>
        <p:nvSpPr>
          <p:cNvPr id="33" name="Text 12"/>
          <p:cNvSpPr/>
          <p:nvPr/>
        </p:nvSpPr>
        <p:spPr>
          <a:xfrm>
            <a:off x="7592318" y="3352800"/>
            <a:ext cx="3341668"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Быстрая разработка и развертывание</a:t>
            </a:r>
            <a:endParaRPr lang="en-US" sz="1120" dirty="0"/>
          </a:p>
        </p:txBody>
      </p:sp>
      <p:sp>
        <p:nvSpPr>
          <p:cNvPr id="34" name="Text 13"/>
          <p:cNvSpPr/>
          <p:nvPr/>
        </p:nvSpPr>
        <p:spPr>
          <a:xfrm>
            <a:off x="762000" y="4572000"/>
            <a:ext cx="10668000" cy="533400"/>
          </a:xfrm>
          <a:prstGeom prst="rect">
            <a:avLst/>
          </a:prstGeom>
          <a:noFill/>
          <a:ln/>
        </p:spPr>
        <p:txBody>
          <a:bodyPr wrap="square" lIns="0" tIns="0" rIns="0" bIns="0" rtlCol="0" anchor="t">
            <a:spAutoFit/>
          </a:bodyPr>
          <a:lstStyle/>
          <a:p>
            <a:pPr marL="0" indent="0" algn="ctr">
              <a:lnSpc>
                <a:spcPts val="2100"/>
              </a:lnSpc>
              <a:buNone/>
            </a:pPr>
            <a:r>
              <a:rPr lang="ru-RU" sz="1380" dirty="0">
                <a:solidFill>
                  <a:srgbClr val="E5E7EB"/>
                </a:solidFill>
                <a:latin typeface="ui-sans-serif" pitchFamily="34" charset="0"/>
                <a:ea typeface="ui-sans-serif" pitchFamily="34" charset="-122"/>
                <a:cs typeface="ui-sans-serif" pitchFamily="34" charset="-120"/>
              </a:rPr>
              <a:t>Основная цель Spring Boot — дать разработчикам возможность быстро создавать готовые к использованию приложения Spring с минимальной настройкой.</a:t>
            </a:r>
            <a:endParaRPr lang="en-US" sz="13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143000"/>
            <a:ext cx="3505200" cy="3162300"/>
          </a:xfrm>
          <a:prstGeom prst="rect">
            <a:avLst/>
          </a:prstGeom>
        </p:spPr>
      </p:pic>
      <p:pic>
        <p:nvPicPr>
          <p:cNvPr id="7" name="Image 5" descr="preencoded.png"/>
          <p:cNvPicPr>
            <a:picLocks noChangeAspect="1"/>
          </p:cNvPicPr>
          <p:nvPr/>
        </p:nvPicPr>
        <p:blipFill>
          <a:blip r:embed="rId8"/>
          <a:stretch>
            <a:fillRect/>
          </a:stretch>
        </p:blipFill>
        <p:spPr>
          <a:xfrm>
            <a:off x="838200" y="1371600"/>
            <a:ext cx="323850" cy="342900"/>
          </a:xfrm>
          <a:prstGeom prst="rect">
            <a:avLst/>
          </a:prstGeom>
        </p:spPr>
      </p:pic>
      <p:pic>
        <p:nvPicPr>
          <p:cNvPr id="8" name="Image 6" descr="preencoded.png"/>
          <p:cNvPicPr>
            <a:picLocks noChangeAspect="1"/>
          </p:cNvPicPr>
          <p:nvPr/>
        </p:nvPicPr>
        <p:blipFill>
          <a:blip r:embed="rId9"/>
          <a:stretch>
            <a:fillRect/>
          </a:stretch>
        </p:blipFill>
        <p:spPr>
          <a:xfrm>
            <a:off x="838200" y="1905000"/>
            <a:ext cx="152400" cy="152400"/>
          </a:xfrm>
          <a:prstGeom prst="rect">
            <a:avLst/>
          </a:prstGeom>
        </p:spPr>
      </p:pic>
      <p:pic>
        <p:nvPicPr>
          <p:cNvPr id="9" name="Image 7" descr="preencoded.png"/>
          <p:cNvPicPr>
            <a:picLocks noChangeAspect="1"/>
          </p:cNvPicPr>
          <p:nvPr/>
        </p:nvPicPr>
        <p:blipFill>
          <a:blip r:embed="rId9"/>
          <a:stretch>
            <a:fillRect/>
          </a:stretch>
        </p:blipFill>
        <p:spPr>
          <a:xfrm>
            <a:off x="838200" y="2247900"/>
            <a:ext cx="152400" cy="152400"/>
          </a:xfrm>
          <a:prstGeom prst="rect">
            <a:avLst/>
          </a:prstGeom>
        </p:spPr>
      </p:pic>
      <p:pic>
        <p:nvPicPr>
          <p:cNvPr id="10" name="Image 8" descr="preencoded.png"/>
          <p:cNvPicPr>
            <a:picLocks noChangeAspect="1"/>
          </p:cNvPicPr>
          <p:nvPr/>
        </p:nvPicPr>
        <p:blipFill>
          <a:blip r:embed="rId9"/>
          <a:stretch>
            <a:fillRect/>
          </a:stretch>
        </p:blipFill>
        <p:spPr>
          <a:xfrm>
            <a:off x="838200" y="2571750"/>
            <a:ext cx="152400" cy="152400"/>
          </a:xfrm>
          <a:prstGeom prst="rect">
            <a:avLst/>
          </a:prstGeom>
        </p:spPr>
      </p:pic>
      <p:pic>
        <p:nvPicPr>
          <p:cNvPr id="11" name="Image 9" descr="preencoded.png"/>
          <p:cNvPicPr>
            <a:picLocks noChangeAspect="1"/>
          </p:cNvPicPr>
          <p:nvPr/>
        </p:nvPicPr>
        <p:blipFill>
          <a:blip r:embed="rId10"/>
          <a:stretch>
            <a:fillRect/>
          </a:stretch>
        </p:blipFill>
        <p:spPr>
          <a:xfrm>
            <a:off x="4343400" y="1143000"/>
            <a:ext cx="3505200" cy="3162300"/>
          </a:xfrm>
          <a:prstGeom prst="rect">
            <a:avLst/>
          </a:prstGeom>
        </p:spPr>
      </p:pic>
      <p:pic>
        <p:nvPicPr>
          <p:cNvPr id="12" name="Image 10" descr="preencoded.png"/>
          <p:cNvPicPr>
            <a:picLocks noChangeAspect="1"/>
          </p:cNvPicPr>
          <p:nvPr/>
        </p:nvPicPr>
        <p:blipFill>
          <a:blip r:embed="rId11"/>
          <a:stretch>
            <a:fillRect/>
          </a:stretch>
        </p:blipFill>
        <p:spPr>
          <a:xfrm>
            <a:off x="4572000" y="1371600"/>
            <a:ext cx="219075" cy="342900"/>
          </a:xfrm>
          <a:prstGeom prst="rect">
            <a:avLst/>
          </a:prstGeom>
        </p:spPr>
      </p:pic>
      <p:pic>
        <p:nvPicPr>
          <p:cNvPr id="13" name="Image 11" descr="preencoded.png"/>
          <p:cNvPicPr>
            <a:picLocks noChangeAspect="1"/>
          </p:cNvPicPr>
          <p:nvPr/>
        </p:nvPicPr>
        <p:blipFill>
          <a:blip r:embed="rId12"/>
          <a:stretch>
            <a:fillRect/>
          </a:stretch>
        </p:blipFill>
        <p:spPr>
          <a:xfrm>
            <a:off x="4572000" y="1905000"/>
            <a:ext cx="152400" cy="152400"/>
          </a:xfrm>
          <a:prstGeom prst="rect">
            <a:avLst/>
          </a:prstGeom>
        </p:spPr>
      </p:pic>
      <p:pic>
        <p:nvPicPr>
          <p:cNvPr id="14" name="Image 12" descr="preencoded.png"/>
          <p:cNvPicPr>
            <a:picLocks noChangeAspect="1"/>
          </p:cNvPicPr>
          <p:nvPr/>
        </p:nvPicPr>
        <p:blipFill>
          <a:blip r:embed="rId12"/>
          <a:stretch>
            <a:fillRect/>
          </a:stretch>
        </p:blipFill>
        <p:spPr>
          <a:xfrm>
            <a:off x="4572000" y="2247900"/>
            <a:ext cx="152400" cy="152400"/>
          </a:xfrm>
          <a:prstGeom prst="rect">
            <a:avLst/>
          </a:prstGeom>
        </p:spPr>
      </p:pic>
      <p:pic>
        <p:nvPicPr>
          <p:cNvPr id="15" name="Image 13" descr="preencoded.png"/>
          <p:cNvPicPr>
            <a:picLocks noChangeAspect="1"/>
          </p:cNvPicPr>
          <p:nvPr/>
        </p:nvPicPr>
        <p:blipFill>
          <a:blip r:embed="rId12"/>
          <a:stretch>
            <a:fillRect/>
          </a:stretch>
        </p:blipFill>
        <p:spPr>
          <a:xfrm>
            <a:off x="4572000" y="2819400"/>
            <a:ext cx="152400" cy="152400"/>
          </a:xfrm>
          <a:prstGeom prst="rect">
            <a:avLst/>
          </a:prstGeom>
        </p:spPr>
      </p:pic>
      <p:pic>
        <p:nvPicPr>
          <p:cNvPr id="16" name="Image 14" descr="preencoded.png"/>
          <p:cNvPicPr>
            <a:picLocks noChangeAspect="1"/>
          </p:cNvPicPr>
          <p:nvPr/>
        </p:nvPicPr>
        <p:blipFill>
          <a:blip r:embed="rId13"/>
          <a:stretch>
            <a:fillRect/>
          </a:stretch>
        </p:blipFill>
        <p:spPr>
          <a:xfrm>
            <a:off x="8077200" y="1143000"/>
            <a:ext cx="3505200" cy="3162300"/>
          </a:xfrm>
          <a:prstGeom prst="rect">
            <a:avLst/>
          </a:prstGeom>
        </p:spPr>
      </p:pic>
      <p:pic>
        <p:nvPicPr>
          <p:cNvPr id="17" name="Image 15" descr="preencoded.png"/>
          <p:cNvPicPr>
            <a:picLocks noChangeAspect="1"/>
          </p:cNvPicPr>
          <p:nvPr/>
        </p:nvPicPr>
        <p:blipFill>
          <a:blip r:embed="rId14"/>
          <a:stretch>
            <a:fillRect/>
          </a:stretch>
        </p:blipFill>
        <p:spPr>
          <a:xfrm>
            <a:off x="8226414" y="1454139"/>
            <a:ext cx="444523" cy="444523"/>
          </a:xfrm>
          <a:prstGeom prst="rect">
            <a:avLst/>
          </a:prstGeom>
        </p:spPr>
      </p:pic>
      <p:pic>
        <p:nvPicPr>
          <p:cNvPr id="18" name="Image 16" descr="preencoded.png"/>
          <p:cNvPicPr>
            <a:picLocks noChangeAspect="1"/>
          </p:cNvPicPr>
          <p:nvPr/>
        </p:nvPicPr>
        <p:blipFill>
          <a:blip r:embed="rId15"/>
          <a:stretch>
            <a:fillRect/>
          </a:stretch>
        </p:blipFill>
        <p:spPr>
          <a:xfrm>
            <a:off x="8305800" y="2171700"/>
            <a:ext cx="152400" cy="152400"/>
          </a:xfrm>
          <a:prstGeom prst="rect">
            <a:avLst/>
          </a:prstGeom>
        </p:spPr>
      </p:pic>
      <p:pic>
        <p:nvPicPr>
          <p:cNvPr id="19" name="Image 17" descr="preencoded.png"/>
          <p:cNvPicPr>
            <a:picLocks noChangeAspect="1"/>
          </p:cNvPicPr>
          <p:nvPr/>
        </p:nvPicPr>
        <p:blipFill>
          <a:blip r:embed="rId15"/>
          <a:stretch>
            <a:fillRect/>
          </a:stretch>
        </p:blipFill>
        <p:spPr>
          <a:xfrm>
            <a:off x="8305800" y="2743200"/>
            <a:ext cx="152400" cy="152400"/>
          </a:xfrm>
          <a:prstGeom prst="rect">
            <a:avLst/>
          </a:prstGeom>
        </p:spPr>
      </p:pic>
      <p:pic>
        <p:nvPicPr>
          <p:cNvPr id="20" name="Image 18" descr="preencoded.png"/>
          <p:cNvPicPr>
            <a:picLocks noChangeAspect="1"/>
          </p:cNvPicPr>
          <p:nvPr/>
        </p:nvPicPr>
        <p:blipFill>
          <a:blip r:embed="rId15"/>
          <a:stretch>
            <a:fillRect/>
          </a:stretch>
        </p:blipFill>
        <p:spPr>
          <a:xfrm>
            <a:off x="8305800" y="3314700"/>
            <a:ext cx="152400" cy="152400"/>
          </a:xfrm>
          <a:prstGeom prst="rect">
            <a:avLst/>
          </a:prstGeom>
        </p:spPr>
      </p:pic>
      <p:pic>
        <p:nvPicPr>
          <p:cNvPr id="21" name="Image 19" descr="preencoded.png"/>
          <p:cNvPicPr>
            <a:picLocks noChangeAspect="1"/>
          </p:cNvPicPr>
          <p:nvPr/>
        </p:nvPicPr>
        <p:blipFill>
          <a:blip r:embed="rId15"/>
          <a:stretch>
            <a:fillRect/>
          </a:stretch>
        </p:blipFill>
        <p:spPr>
          <a:xfrm>
            <a:off x="8305800" y="3886200"/>
            <a:ext cx="152400" cy="152400"/>
          </a:xfrm>
          <a:prstGeom prst="rect">
            <a:avLst/>
          </a:prstGeom>
        </p:spPr>
      </p:pic>
      <p:pic>
        <p:nvPicPr>
          <p:cNvPr id="22" name="Image 20" descr="preencoded.png"/>
          <p:cNvPicPr>
            <a:picLocks noChangeAspect="1"/>
          </p:cNvPicPr>
          <p:nvPr/>
        </p:nvPicPr>
        <p:blipFill>
          <a:blip r:embed="rId16"/>
          <a:stretch>
            <a:fillRect/>
          </a:stretch>
        </p:blipFill>
        <p:spPr>
          <a:xfrm>
            <a:off x="609600" y="4533900"/>
            <a:ext cx="10972800" cy="1219200"/>
          </a:xfrm>
          <a:prstGeom prst="rect">
            <a:avLst/>
          </a:prstGeom>
        </p:spPr>
      </p:pic>
      <p:pic>
        <p:nvPicPr>
          <p:cNvPr id="23" name="Image 21" descr="preencoded.png"/>
          <p:cNvPicPr>
            <a:picLocks noChangeAspect="1"/>
          </p:cNvPicPr>
          <p:nvPr/>
        </p:nvPicPr>
        <p:blipFill>
          <a:blip r:embed="rId17"/>
          <a:stretch>
            <a:fillRect/>
          </a:stretch>
        </p:blipFill>
        <p:spPr>
          <a:xfrm>
            <a:off x="1302544" y="4686300"/>
            <a:ext cx="609600" cy="609600"/>
          </a:xfrm>
          <a:prstGeom prst="rect">
            <a:avLst/>
          </a:prstGeom>
        </p:spPr>
      </p:pic>
      <p:pic>
        <p:nvPicPr>
          <p:cNvPr id="24" name="Image 22" descr="preencoded.png"/>
          <p:cNvPicPr>
            <a:picLocks noChangeAspect="1"/>
          </p:cNvPicPr>
          <p:nvPr/>
        </p:nvPicPr>
        <p:blipFill>
          <a:blip r:embed="rId18"/>
          <a:stretch>
            <a:fillRect/>
          </a:stretch>
        </p:blipFill>
        <p:spPr>
          <a:xfrm>
            <a:off x="1478756" y="4838700"/>
            <a:ext cx="257175" cy="304800"/>
          </a:xfrm>
          <a:prstGeom prst="rect">
            <a:avLst/>
          </a:prstGeom>
        </p:spPr>
      </p:pic>
      <p:pic>
        <p:nvPicPr>
          <p:cNvPr id="25" name="Image 23" descr="preencoded.png"/>
          <p:cNvPicPr>
            <a:picLocks noChangeAspect="1"/>
          </p:cNvPicPr>
          <p:nvPr/>
        </p:nvPicPr>
        <p:blipFill>
          <a:blip r:embed="rId19"/>
          <a:stretch>
            <a:fillRect/>
          </a:stretch>
        </p:blipFill>
        <p:spPr>
          <a:xfrm>
            <a:off x="2791420" y="4991100"/>
            <a:ext cx="228600" cy="304800"/>
          </a:xfrm>
          <a:prstGeom prst="rect">
            <a:avLst/>
          </a:prstGeom>
        </p:spPr>
      </p:pic>
      <p:pic>
        <p:nvPicPr>
          <p:cNvPr id="26" name="Image 24" descr="preencoded.png"/>
          <p:cNvPicPr>
            <a:picLocks noChangeAspect="1"/>
          </p:cNvPicPr>
          <p:nvPr/>
        </p:nvPicPr>
        <p:blipFill>
          <a:blip r:embed="rId20"/>
          <a:stretch>
            <a:fillRect/>
          </a:stretch>
        </p:blipFill>
        <p:spPr>
          <a:xfrm>
            <a:off x="3726507" y="4686300"/>
            <a:ext cx="609600" cy="609600"/>
          </a:xfrm>
          <a:prstGeom prst="rect">
            <a:avLst/>
          </a:prstGeom>
        </p:spPr>
      </p:pic>
      <p:pic>
        <p:nvPicPr>
          <p:cNvPr id="27" name="Image 25" descr="preencoded.png"/>
          <p:cNvPicPr>
            <a:picLocks noChangeAspect="1"/>
          </p:cNvPicPr>
          <p:nvPr/>
        </p:nvPicPr>
        <p:blipFill>
          <a:blip r:embed="rId21"/>
          <a:stretch>
            <a:fillRect/>
          </a:stretch>
        </p:blipFill>
        <p:spPr>
          <a:xfrm>
            <a:off x="3945582" y="4838700"/>
            <a:ext cx="171450" cy="304800"/>
          </a:xfrm>
          <a:prstGeom prst="rect">
            <a:avLst/>
          </a:prstGeom>
        </p:spPr>
      </p:pic>
      <p:pic>
        <p:nvPicPr>
          <p:cNvPr id="28" name="Image 26" descr="preencoded.png"/>
          <p:cNvPicPr>
            <a:picLocks noChangeAspect="1"/>
          </p:cNvPicPr>
          <p:nvPr/>
        </p:nvPicPr>
        <p:blipFill>
          <a:blip r:embed="rId19"/>
          <a:stretch>
            <a:fillRect/>
          </a:stretch>
        </p:blipFill>
        <p:spPr>
          <a:xfrm>
            <a:off x="5042595" y="4991100"/>
            <a:ext cx="228600" cy="304800"/>
          </a:xfrm>
          <a:prstGeom prst="rect">
            <a:avLst/>
          </a:prstGeom>
        </p:spPr>
      </p:pic>
      <p:pic>
        <p:nvPicPr>
          <p:cNvPr id="29" name="Image 27" descr="preencoded.png"/>
          <p:cNvPicPr>
            <a:picLocks noChangeAspect="1"/>
          </p:cNvPicPr>
          <p:nvPr/>
        </p:nvPicPr>
        <p:blipFill>
          <a:blip r:embed="rId22"/>
          <a:stretch>
            <a:fillRect/>
          </a:stretch>
        </p:blipFill>
        <p:spPr>
          <a:xfrm>
            <a:off x="6649492" y="4686300"/>
            <a:ext cx="609600" cy="609600"/>
          </a:xfrm>
          <a:prstGeom prst="rect">
            <a:avLst/>
          </a:prstGeom>
        </p:spPr>
      </p:pic>
      <p:pic>
        <p:nvPicPr>
          <p:cNvPr id="30" name="Image 28" descr="preencoded.png"/>
          <p:cNvPicPr>
            <a:picLocks noChangeAspect="1"/>
          </p:cNvPicPr>
          <p:nvPr/>
        </p:nvPicPr>
        <p:blipFill>
          <a:blip r:embed="rId23"/>
          <a:stretch>
            <a:fillRect/>
          </a:stretch>
        </p:blipFill>
        <p:spPr>
          <a:xfrm>
            <a:off x="6825704" y="4838700"/>
            <a:ext cx="257175" cy="304800"/>
          </a:xfrm>
          <a:prstGeom prst="rect">
            <a:avLst/>
          </a:prstGeom>
        </p:spPr>
      </p:pic>
      <p:pic>
        <p:nvPicPr>
          <p:cNvPr id="31" name="Image 29" descr="preencoded.png"/>
          <p:cNvPicPr>
            <a:picLocks noChangeAspect="1"/>
          </p:cNvPicPr>
          <p:nvPr/>
        </p:nvPicPr>
        <p:blipFill>
          <a:blip r:embed="rId19"/>
          <a:stretch>
            <a:fillRect/>
          </a:stretch>
        </p:blipFill>
        <p:spPr>
          <a:xfrm>
            <a:off x="8637538" y="4991100"/>
            <a:ext cx="228600" cy="304800"/>
          </a:xfrm>
          <a:prstGeom prst="rect">
            <a:avLst/>
          </a:prstGeom>
        </p:spPr>
      </p:pic>
      <p:pic>
        <p:nvPicPr>
          <p:cNvPr id="32" name="Image 30" descr="preencoded.png"/>
          <p:cNvPicPr>
            <a:picLocks noChangeAspect="1"/>
          </p:cNvPicPr>
          <p:nvPr/>
        </p:nvPicPr>
        <p:blipFill>
          <a:blip r:embed="rId24"/>
          <a:stretch>
            <a:fillRect/>
          </a:stretch>
        </p:blipFill>
        <p:spPr>
          <a:xfrm>
            <a:off x="10012412" y="4686300"/>
            <a:ext cx="609600" cy="609600"/>
          </a:xfrm>
          <a:prstGeom prst="rect">
            <a:avLst/>
          </a:prstGeom>
        </p:spPr>
      </p:pic>
      <p:pic>
        <p:nvPicPr>
          <p:cNvPr id="33" name="Image 31" descr="preencoded.png"/>
          <p:cNvPicPr>
            <a:picLocks noChangeAspect="1"/>
          </p:cNvPicPr>
          <p:nvPr/>
        </p:nvPicPr>
        <p:blipFill>
          <a:blip r:embed="rId25"/>
          <a:stretch>
            <a:fillRect/>
          </a:stretch>
        </p:blipFill>
        <p:spPr>
          <a:xfrm>
            <a:off x="10128627" y="4802515"/>
            <a:ext cx="377170" cy="377171"/>
          </a:xfrm>
          <a:prstGeom prst="rect">
            <a:avLst/>
          </a:prstGeom>
        </p:spPr>
      </p:pic>
      <p:sp>
        <p:nvSpPr>
          <p:cNvPr id="34"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Maven </a:t>
            </a:r>
            <a:r>
              <a:rPr lang="ru-RU" sz="3158" b="1" dirty="0">
                <a:solidFill>
                  <a:srgbClr val="FFFFFF"/>
                </a:solidFill>
                <a:latin typeface="ui-sans-serif" pitchFamily="34" charset="0"/>
                <a:ea typeface="ui-sans-serif" pitchFamily="34" charset="-122"/>
                <a:cs typeface="ui-sans-serif" pitchFamily="34" charset="-120"/>
              </a:rPr>
              <a:t>и зависимости</a:t>
            </a:r>
            <a:endParaRPr lang="en-US" sz="3158" dirty="0"/>
          </a:p>
        </p:txBody>
      </p:sp>
      <p:sp>
        <p:nvSpPr>
          <p:cNvPr id="35" name="Text 1"/>
          <p:cNvSpPr/>
          <p:nvPr/>
        </p:nvSpPr>
        <p:spPr>
          <a:xfrm>
            <a:off x="1276350" y="1390650"/>
            <a:ext cx="933480"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E5E7EB"/>
                </a:solidFill>
                <a:latin typeface="ui-sans-serif" pitchFamily="34" charset="0"/>
                <a:ea typeface="ui-sans-serif" pitchFamily="34" charset="-122"/>
                <a:cs typeface="ui-sans-serif" pitchFamily="34" charset="-120"/>
              </a:rPr>
              <a:t>Maven</a:t>
            </a:r>
            <a:endParaRPr lang="en-US" sz="1646" dirty="0"/>
          </a:p>
        </p:txBody>
      </p:sp>
      <p:sp>
        <p:nvSpPr>
          <p:cNvPr id="36" name="Text 2"/>
          <p:cNvSpPr/>
          <p:nvPr/>
        </p:nvSpPr>
        <p:spPr>
          <a:xfrm>
            <a:off x="1066800" y="1866900"/>
            <a:ext cx="2504941"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Менеджер зависимостей</a:t>
            </a:r>
            <a:endParaRPr lang="en-US" sz="1120" dirty="0"/>
          </a:p>
        </p:txBody>
      </p:sp>
      <p:sp>
        <p:nvSpPr>
          <p:cNvPr id="37" name="Text 3"/>
          <p:cNvSpPr/>
          <p:nvPr/>
        </p:nvSpPr>
        <p:spPr>
          <a:xfrm>
            <a:off x="1066800" y="2209800"/>
            <a:ext cx="2819400"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Автоматизация загрузки зависимостей</a:t>
            </a:r>
            <a:endParaRPr lang="en-US" sz="1120" dirty="0"/>
          </a:p>
        </p:txBody>
      </p:sp>
      <p:sp>
        <p:nvSpPr>
          <p:cNvPr id="38" name="Text 4"/>
          <p:cNvSpPr/>
          <p:nvPr/>
        </p:nvSpPr>
        <p:spPr>
          <a:xfrm>
            <a:off x="1066800" y="2533650"/>
            <a:ext cx="2819400" cy="457200"/>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Разработка проекта и управление жизненным циклом</a:t>
            </a:r>
            <a:endParaRPr lang="en-US" sz="1120" dirty="0"/>
          </a:p>
        </p:txBody>
      </p:sp>
      <p:sp>
        <p:nvSpPr>
          <p:cNvPr id="39" name="Text 5"/>
          <p:cNvSpPr/>
          <p:nvPr/>
        </p:nvSpPr>
        <p:spPr>
          <a:xfrm>
            <a:off x="4905375" y="1390650"/>
            <a:ext cx="1220792"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E5E7EB"/>
                </a:solidFill>
                <a:latin typeface="ui-sans-serif" pitchFamily="34" charset="0"/>
                <a:ea typeface="ui-sans-serif" pitchFamily="34" charset="-122"/>
                <a:cs typeface="ui-sans-serif" pitchFamily="34" charset="-120"/>
              </a:rPr>
              <a:t>pom.xml</a:t>
            </a:r>
            <a:endParaRPr lang="en-US" sz="1646" dirty="0"/>
          </a:p>
        </p:txBody>
      </p:sp>
      <p:sp>
        <p:nvSpPr>
          <p:cNvPr id="40" name="Text 6"/>
          <p:cNvSpPr/>
          <p:nvPr/>
        </p:nvSpPr>
        <p:spPr>
          <a:xfrm>
            <a:off x="4800600" y="1866900"/>
            <a:ext cx="2925514"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Централизованная конфигурация </a:t>
            </a:r>
            <a:r>
              <a:rPr lang="en-US" sz="1120" dirty="0">
                <a:solidFill>
                  <a:srgbClr val="D1D5DB"/>
                </a:solidFill>
                <a:latin typeface="ui-sans-serif" pitchFamily="34" charset="0"/>
                <a:ea typeface="ui-sans-serif" pitchFamily="34" charset="-122"/>
                <a:cs typeface="ui-sans-serif" pitchFamily="34" charset="-120"/>
              </a:rPr>
              <a:t>Maven</a:t>
            </a:r>
            <a:endParaRPr lang="en-US" sz="1120" dirty="0"/>
          </a:p>
        </p:txBody>
      </p:sp>
      <p:sp>
        <p:nvSpPr>
          <p:cNvPr id="41" name="Text 7"/>
          <p:cNvSpPr/>
          <p:nvPr/>
        </p:nvSpPr>
        <p:spPr>
          <a:xfrm>
            <a:off x="4800600" y="2209800"/>
            <a:ext cx="2819400"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Определение зависимостей проекта</a:t>
            </a:r>
            <a:endParaRPr lang="en-US" sz="1120" dirty="0"/>
          </a:p>
        </p:txBody>
      </p:sp>
      <p:sp>
        <p:nvSpPr>
          <p:cNvPr id="42" name="Text 8"/>
          <p:cNvSpPr/>
          <p:nvPr/>
        </p:nvSpPr>
        <p:spPr>
          <a:xfrm>
            <a:off x="4800600" y="2781300"/>
            <a:ext cx="2819400"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Настройка процессов сборки</a:t>
            </a:r>
            <a:endParaRPr lang="en-US" sz="1120" dirty="0"/>
          </a:p>
        </p:txBody>
      </p:sp>
      <p:sp>
        <p:nvSpPr>
          <p:cNvPr id="43" name="Text 9"/>
          <p:cNvSpPr/>
          <p:nvPr/>
        </p:nvSpPr>
        <p:spPr>
          <a:xfrm>
            <a:off x="8705850" y="1371600"/>
            <a:ext cx="2647950" cy="6096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Spring Boot Starters</a:t>
            </a:r>
            <a:endParaRPr lang="en-US" sz="1646" dirty="0"/>
          </a:p>
        </p:txBody>
      </p:sp>
      <p:sp>
        <p:nvSpPr>
          <p:cNvPr id="44" name="Text 10"/>
          <p:cNvSpPr/>
          <p:nvPr/>
        </p:nvSpPr>
        <p:spPr>
          <a:xfrm>
            <a:off x="8534400" y="2133600"/>
            <a:ext cx="2819400"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Специальные дескрипторы зависимостей</a:t>
            </a:r>
            <a:endParaRPr lang="en-US" sz="1120" dirty="0"/>
          </a:p>
        </p:txBody>
      </p:sp>
      <p:sp>
        <p:nvSpPr>
          <p:cNvPr id="45" name="Text 11"/>
          <p:cNvSpPr/>
          <p:nvPr/>
        </p:nvSpPr>
        <p:spPr>
          <a:xfrm>
            <a:off x="8534400" y="2705100"/>
            <a:ext cx="2819400" cy="457200"/>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Пакеты общих зависимостей для данного типа приложения</a:t>
            </a:r>
            <a:endParaRPr lang="en-US" sz="1120" dirty="0"/>
          </a:p>
        </p:txBody>
      </p:sp>
      <p:sp>
        <p:nvSpPr>
          <p:cNvPr id="46" name="Text 12"/>
          <p:cNvSpPr/>
          <p:nvPr/>
        </p:nvSpPr>
        <p:spPr>
          <a:xfrm>
            <a:off x="8534400" y="3276600"/>
            <a:ext cx="2819400" cy="4572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E5E7EB"/>
                </a:solidFill>
                <a:latin typeface="ui-sans-serif" pitchFamily="34" charset="0"/>
                <a:ea typeface="ui-sans-serif" pitchFamily="34" charset="-122"/>
                <a:cs typeface="ui-sans-serif" pitchFamily="34" charset="-120"/>
              </a:rPr>
              <a:t>Eliminates the manual addition of individual libraries</a:t>
            </a:r>
            <a:endParaRPr lang="en-US" sz="1120" dirty="0"/>
          </a:p>
        </p:txBody>
      </p:sp>
      <p:sp>
        <p:nvSpPr>
          <p:cNvPr id="47" name="Text 13"/>
          <p:cNvSpPr/>
          <p:nvPr/>
        </p:nvSpPr>
        <p:spPr>
          <a:xfrm>
            <a:off x="8534400" y="3848100"/>
            <a:ext cx="3019157"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E5E7EB"/>
                </a:solidFill>
                <a:latin typeface="ui-sans-serif" pitchFamily="34" charset="0"/>
                <a:ea typeface="ui-sans-serif" pitchFamily="34" charset="-122"/>
                <a:cs typeface="ui-sans-serif" pitchFamily="34" charset="-120"/>
              </a:rPr>
              <a:t>Обеспечивает совместимость версий</a:t>
            </a:r>
            <a:endParaRPr lang="en-US" sz="1120" dirty="0"/>
          </a:p>
        </p:txBody>
      </p:sp>
      <p:sp>
        <p:nvSpPr>
          <p:cNvPr id="48" name="Text 14"/>
          <p:cNvSpPr/>
          <p:nvPr/>
        </p:nvSpPr>
        <p:spPr>
          <a:xfrm>
            <a:off x="1049908" y="5372100"/>
            <a:ext cx="1114871"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Project Setup</a:t>
            </a:r>
            <a:endParaRPr lang="en-US" sz="1120" dirty="0"/>
          </a:p>
        </p:txBody>
      </p:sp>
      <p:sp>
        <p:nvSpPr>
          <p:cNvPr id="49" name="Text 15"/>
          <p:cNvSpPr/>
          <p:nvPr/>
        </p:nvSpPr>
        <p:spPr>
          <a:xfrm>
            <a:off x="3663940" y="5372100"/>
            <a:ext cx="734735"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pom.xml</a:t>
            </a:r>
            <a:endParaRPr lang="en-US" sz="1120" dirty="0"/>
          </a:p>
        </p:txBody>
      </p:sp>
      <p:sp>
        <p:nvSpPr>
          <p:cNvPr id="50" name="Text 16"/>
          <p:cNvSpPr/>
          <p:nvPr/>
        </p:nvSpPr>
        <p:spPr>
          <a:xfrm>
            <a:off x="5847926" y="5372100"/>
            <a:ext cx="2212881"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Dependency Management</a:t>
            </a:r>
            <a:endParaRPr lang="en-US" sz="1120" dirty="0"/>
          </a:p>
        </p:txBody>
      </p:sp>
      <p:sp>
        <p:nvSpPr>
          <p:cNvPr id="51" name="Text 17"/>
          <p:cNvSpPr/>
          <p:nvPr/>
        </p:nvSpPr>
        <p:spPr>
          <a:xfrm>
            <a:off x="9466072" y="5372100"/>
            <a:ext cx="1702430"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D1D5DB"/>
                </a:solidFill>
                <a:latin typeface="ui-sans-serif" pitchFamily="34" charset="0"/>
                <a:ea typeface="ui-sans-serif" pitchFamily="34" charset="-122"/>
                <a:cs typeface="ui-sans-serif" pitchFamily="34" charset="-120"/>
              </a:rPr>
              <a:t>Spring Boot Starters</a:t>
            </a:r>
            <a:endParaRPr lang="en-US" sz="112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562100"/>
            <a:ext cx="3454301" cy="4000500"/>
          </a:xfrm>
          <a:prstGeom prst="rect">
            <a:avLst/>
          </a:prstGeom>
        </p:spPr>
      </p:pic>
      <p:pic>
        <p:nvPicPr>
          <p:cNvPr id="7" name="Image 5" descr="preencoded.png"/>
          <p:cNvPicPr>
            <a:picLocks noChangeAspect="1"/>
          </p:cNvPicPr>
          <p:nvPr/>
        </p:nvPicPr>
        <p:blipFill>
          <a:blip r:embed="rId8"/>
          <a:stretch>
            <a:fillRect/>
          </a:stretch>
        </p:blipFill>
        <p:spPr>
          <a:xfrm>
            <a:off x="1955750" y="1790700"/>
            <a:ext cx="762000" cy="762000"/>
          </a:xfrm>
          <a:prstGeom prst="rect">
            <a:avLst/>
          </a:prstGeom>
        </p:spPr>
      </p:pic>
      <p:pic>
        <p:nvPicPr>
          <p:cNvPr id="8" name="Image 6" descr="preencoded.png"/>
          <p:cNvPicPr>
            <a:picLocks noChangeAspect="1"/>
          </p:cNvPicPr>
          <p:nvPr/>
        </p:nvPicPr>
        <p:blipFill>
          <a:blip r:embed="rId9"/>
          <a:stretch>
            <a:fillRect/>
          </a:stretch>
        </p:blipFill>
        <p:spPr>
          <a:xfrm>
            <a:off x="2146250" y="1981200"/>
            <a:ext cx="381000" cy="381000"/>
          </a:xfrm>
          <a:prstGeom prst="rect">
            <a:avLst/>
          </a:prstGeom>
        </p:spPr>
      </p:pic>
      <p:pic>
        <p:nvPicPr>
          <p:cNvPr id="9" name="Image 7" descr="preencoded.png"/>
          <p:cNvPicPr>
            <a:picLocks noChangeAspect="1"/>
          </p:cNvPicPr>
          <p:nvPr/>
        </p:nvPicPr>
        <p:blipFill>
          <a:blip r:embed="rId10"/>
          <a:stretch>
            <a:fillRect/>
          </a:stretch>
        </p:blipFill>
        <p:spPr>
          <a:xfrm>
            <a:off x="893862" y="4895850"/>
            <a:ext cx="123825" cy="190500"/>
          </a:xfrm>
          <a:prstGeom prst="rect">
            <a:avLst/>
          </a:prstGeom>
        </p:spPr>
      </p:pic>
      <p:pic>
        <p:nvPicPr>
          <p:cNvPr id="10" name="Image 8" descr="preencoded.png"/>
          <p:cNvPicPr>
            <a:picLocks noChangeAspect="1"/>
          </p:cNvPicPr>
          <p:nvPr/>
        </p:nvPicPr>
        <p:blipFill>
          <a:blip r:embed="rId11"/>
          <a:stretch>
            <a:fillRect/>
          </a:stretch>
        </p:blipFill>
        <p:spPr>
          <a:xfrm>
            <a:off x="2873573" y="5124450"/>
            <a:ext cx="123825" cy="190500"/>
          </a:xfrm>
          <a:prstGeom prst="rect">
            <a:avLst/>
          </a:prstGeom>
        </p:spPr>
      </p:pic>
      <p:pic>
        <p:nvPicPr>
          <p:cNvPr id="11" name="Image 9" descr="preencoded.png"/>
          <p:cNvPicPr>
            <a:picLocks noChangeAspect="1"/>
          </p:cNvPicPr>
          <p:nvPr/>
        </p:nvPicPr>
        <p:blipFill>
          <a:blip r:embed="rId12"/>
          <a:stretch>
            <a:fillRect/>
          </a:stretch>
        </p:blipFill>
        <p:spPr>
          <a:xfrm>
            <a:off x="4368701" y="1562100"/>
            <a:ext cx="3454450" cy="4000500"/>
          </a:xfrm>
          <a:prstGeom prst="rect">
            <a:avLst/>
          </a:prstGeom>
        </p:spPr>
      </p:pic>
      <p:pic>
        <p:nvPicPr>
          <p:cNvPr id="12" name="Image 10" descr="preencoded.png"/>
          <p:cNvPicPr>
            <a:picLocks noChangeAspect="1"/>
          </p:cNvPicPr>
          <p:nvPr/>
        </p:nvPicPr>
        <p:blipFill>
          <a:blip r:embed="rId13"/>
          <a:stretch>
            <a:fillRect/>
          </a:stretch>
        </p:blipFill>
        <p:spPr>
          <a:xfrm>
            <a:off x="5714851" y="1790700"/>
            <a:ext cx="762000" cy="762000"/>
          </a:xfrm>
          <a:prstGeom prst="rect">
            <a:avLst/>
          </a:prstGeom>
        </p:spPr>
      </p:pic>
      <p:pic>
        <p:nvPicPr>
          <p:cNvPr id="13" name="Image 11" descr="preencoded.png"/>
          <p:cNvPicPr>
            <a:picLocks noChangeAspect="1"/>
          </p:cNvPicPr>
          <p:nvPr/>
        </p:nvPicPr>
        <p:blipFill>
          <a:blip r:embed="rId14"/>
          <a:stretch>
            <a:fillRect/>
          </a:stretch>
        </p:blipFill>
        <p:spPr>
          <a:xfrm>
            <a:off x="5905351" y="1981200"/>
            <a:ext cx="381000" cy="381000"/>
          </a:xfrm>
          <a:prstGeom prst="rect">
            <a:avLst/>
          </a:prstGeom>
        </p:spPr>
      </p:pic>
      <p:pic>
        <p:nvPicPr>
          <p:cNvPr id="14" name="Image 12" descr="preencoded.png"/>
          <p:cNvPicPr>
            <a:picLocks noChangeAspect="1"/>
          </p:cNvPicPr>
          <p:nvPr/>
        </p:nvPicPr>
        <p:blipFill>
          <a:blip r:embed="rId10"/>
          <a:stretch>
            <a:fillRect/>
          </a:stretch>
        </p:blipFill>
        <p:spPr>
          <a:xfrm>
            <a:off x="5243215" y="4903470"/>
            <a:ext cx="123825" cy="190500"/>
          </a:xfrm>
          <a:prstGeom prst="rect">
            <a:avLst/>
          </a:prstGeom>
        </p:spPr>
      </p:pic>
      <p:pic>
        <p:nvPicPr>
          <p:cNvPr id="15" name="Image 13" descr="preencoded.png"/>
          <p:cNvPicPr>
            <a:picLocks noChangeAspect="1"/>
          </p:cNvPicPr>
          <p:nvPr/>
        </p:nvPicPr>
        <p:blipFill>
          <a:blip r:embed="rId11"/>
          <a:stretch>
            <a:fillRect/>
          </a:stretch>
        </p:blipFill>
        <p:spPr>
          <a:xfrm>
            <a:off x="7027515" y="4897383"/>
            <a:ext cx="123825" cy="190500"/>
          </a:xfrm>
          <a:prstGeom prst="rect">
            <a:avLst/>
          </a:prstGeom>
        </p:spPr>
      </p:pic>
      <p:pic>
        <p:nvPicPr>
          <p:cNvPr id="16" name="Image 14" descr="preencoded.png"/>
          <p:cNvPicPr>
            <a:picLocks noChangeAspect="1"/>
          </p:cNvPicPr>
          <p:nvPr/>
        </p:nvPicPr>
        <p:blipFill>
          <a:blip r:embed="rId15"/>
          <a:stretch>
            <a:fillRect/>
          </a:stretch>
        </p:blipFill>
        <p:spPr>
          <a:xfrm>
            <a:off x="8127950" y="1562100"/>
            <a:ext cx="3454301" cy="4000500"/>
          </a:xfrm>
          <a:prstGeom prst="rect">
            <a:avLst/>
          </a:prstGeom>
        </p:spPr>
      </p:pic>
      <p:pic>
        <p:nvPicPr>
          <p:cNvPr id="17" name="Image 15" descr="preencoded.png"/>
          <p:cNvPicPr>
            <a:picLocks noChangeAspect="1"/>
          </p:cNvPicPr>
          <p:nvPr/>
        </p:nvPicPr>
        <p:blipFill>
          <a:blip r:embed="rId16"/>
          <a:stretch>
            <a:fillRect/>
          </a:stretch>
        </p:blipFill>
        <p:spPr>
          <a:xfrm>
            <a:off x="9474101" y="1790700"/>
            <a:ext cx="762000" cy="762000"/>
          </a:xfrm>
          <a:prstGeom prst="rect">
            <a:avLst/>
          </a:prstGeom>
        </p:spPr>
      </p:pic>
      <p:pic>
        <p:nvPicPr>
          <p:cNvPr id="18" name="Image 16" descr="preencoded.png"/>
          <p:cNvPicPr>
            <a:picLocks noChangeAspect="1"/>
          </p:cNvPicPr>
          <p:nvPr/>
        </p:nvPicPr>
        <p:blipFill>
          <a:blip r:embed="rId17"/>
          <a:stretch>
            <a:fillRect/>
          </a:stretch>
        </p:blipFill>
        <p:spPr>
          <a:xfrm>
            <a:off x="9664601" y="1981200"/>
            <a:ext cx="381000" cy="381000"/>
          </a:xfrm>
          <a:prstGeom prst="rect">
            <a:avLst/>
          </a:prstGeom>
        </p:spPr>
      </p:pic>
      <p:pic>
        <p:nvPicPr>
          <p:cNvPr id="19" name="Image 17" descr="preencoded.png"/>
          <p:cNvPicPr>
            <a:picLocks noChangeAspect="1"/>
          </p:cNvPicPr>
          <p:nvPr/>
        </p:nvPicPr>
        <p:blipFill>
          <a:blip r:embed="rId10"/>
          <a:stretch>
            <a:fillRect/>
          </a:stretch>
        </p:blipFill>
        <p:spPr>
          <a:xfrm>
            <a:off x="8672066" y="4910137"/>
            <a:ext cx="123825" cy="190500"/>
          </a:xfrm>
          <a:prstGeom prst="rect">
            <a:avLst/>
          </a:prstGeom>
        </p:spPr>
      </p:pic>
      <p:pic>
        <p:nvPicPr>
          <p:cNvPr id="20" name="Image 18" descr="preencoded.png"/>
          <p:cNvPicPr>
            <a:picLocks noChangeAspect="1"/>
          </p:cNvPicPr>
          <p:nvPr/>
        </p:nvPicPr>
        <p:blipFill>
          <a:blip r:embed="rId11"/>
          <a:stretch>
            <a:fillRect/>
          </a:stretch>
        </p:blipFill>
        <p:spPr>
          <a:xfrm>
            <a:off x="11037987" y="4933950"/>
            <a:ext cx="123825" cy="190500"/>
          </a:xfrm>
          <a:prstGeom prst="rect">
            <a:avLst/>
          </a:prstGeom>
        </p:spPr>
      </p:pic>
      <p:pic>
        <p:nvPicPr>
          <p:cNvPr id="21" name="Image 19" descr="preencoded.png"/>
          <p:cNvPicPr>
            <a:picLocks noChangeAspect="1"/>
          </p:cNvPicPr>
          <p:nvPr/>
        </p:nvPicPr>
        <p:blipFill>
          <a:blip r:embed="rId18"/>
          <a:stretch>
            <a:fillRect/>
          </a:stretch>
        </p:blipFill>
        <p:spPr>
          <a:xfrm>
            <a:off x="1458516" y="5895975"/>
            <a:ext cx="152400" cy="152400"/>
          </a:xfrm>
          <a:prstGeom prst="rect">
            <a:avLst/>
          </a:prstGeom>
        </p:spPr>
      </p:pic>
      <p:sp>
        <p:nvSpPr>
          <p:cNvPr id="22"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ru-RU" sz="3158" b="1" dirty="0">
                <a:solidFill>
                  <a:srgbClr val="FFFFFF"/>
                </a:solidFill>
                <a:latin typeface="ui-sans-serif" pitchFamily="34" charset="0"/>
                <a:ea typeface="ui-sans-serif" pitchFamily="34" charset="-122"/>
                <a:cs typeface="ui-sans-serif" pitchFamily="34" charset="-120"/>
              </a:rPr>
              <a:t>Возможности </a:t>
            </a:r>
            <a:r>
              <a:rPr lang="en-US" sz="3158" b="1" dirty="0">
                <a:solidFill>
                  <a:srgbClr val="FFFFFF"/>
                </a:solidFill>
                <a:latin typeface="ui-sans-serif" pitchFamily="34" charset="0"/>
                <a:ea typeface="ui-sans-serif" pitchFamily="34" charset="-122"/>
                <a:cs typeface="ui-sans-serif" pitchFamily="34" charset="-120"/>
              </a:rPr>
              <a:t>Spring Boot</a:t>
            </a:r>
            <a:endParaRPr lang="en-US" sz="3158" dirty="0"/>
          </a:p>
        </p:txBody>
      </p:sp>
      <p:sp>
        <p:nvSpPr>
          <p:cNvPr id="23" name="Text 1"/>
          <p:cNvSpPr/>
          <p:nvPr/>
        </p:nvSpPr>
        <p:spPr>
          <a:xfrm>
            <a:off x="60960" y="990600"/>
            <a:ext cx="12070080" cy="248658"/>
          </a:xfrm>
          <a:prstGeom prst="rect">
            <a:avLst/>
          </a:prstGeom>
          <a:noFill/>
          <a:ln/>
        </p:spPr>
        <p:txBody>
          <a:bodyPr wrap="square" lIns="0" tIns="0" rIns="0" bIns="0" rtlCol="0" anchor="t">
            <a:spAutoFit/>
          </a:bodyPr>
          <a:lstStyle/>
          <a:p>
            <a:pPr marL="0" indent="0" algn="ctr">
              <a:lnSpc>
                <a:spcPts val="2100"/>
              </a:lnSpc>
              <a:buNone/>
            </a:pPr>
            <a:r>
              <a:rPr lang="ru-RU" sz="1380" dirty="0">
                <a:solidFill>
                  <a:srgbClr val="D1D5DB"/>
                </a:solidFill>
                <a:latin typeface="ui-sans-serif" pitchFamily="34" charset="0"/>
                <a:ea typeface="ui-sans-serif" pitchFamily="34" charset="-122"/>
                <a:cs typeface="ui-sans-serif" pitchFamily="34" charset="-120"/>
              </a:rPr>
              <a:t>Возможности, которые делают Spring Boot таким успешным</a:t>
            </a:r>
            <a:endParaRPr lang="en-US" sz="1380" dirty="0"/>
          </a:p>
        </p:txBody>
      </p:sp>
      <p:sp>
        <p:nvSpPr>
          <p:cNvPr id="24" name="Text 2"/>
          <p:cNvSpPr/>
          <p:nvPr/>
        </p:nvSpPr>
        <p:spPr>
          <a:xfrm>
            <a:off x="1002179" y="2705100"/>
            <a:ext cx="2669143" cy="286553"/>
          </a:xfrm>
          <a:prstGeom prst="rect">
            <a:avLst/>
          </a:prstGeom>
          <a:noFill/>
          <a:ln/>
        </p:spPr>
        <p:txBody>
          <a:bodyPr wrap="square" lIns="0" tIns="0" rIns="0" bIns="0" rtlCol="0" anchor="t">
            <a:spAutoFit/>
          </a:bodyPr>
          <a:lstStyle/>
          <a:p>
            <a:pPr marL="0" indent="0" algn="ctr">
              <a:lnSpc>
                <a:spcPts val="2400"/>
              </a:lnSpc>
              <a:buNone/>
            </a:pPr>
            <a:r>
              <a:rPr lang="ru-RU" sz="1646" b="1" dirty="0" err="1">
                <a:solidFill>
                  <a:srgbClr val="90EE90"/>
                </a:solidFill>
                <a:latin typeface="ui-sans-serif" pitchFamily="34" charset="0"/>
                <a:ea typeface="ui-sans-serif" pitchFamily="34" charset="-122"/>
                <a:cs typeface="ui-sans-serif" pitchFamily="34" charset="-120"/>
              </a:rPr>
              <a:t>Автоконфигурация</a:t>
            </a:r>
            <a:endParaRPr lang="en-US" sz="1646" dirty="0"/>
          </a:p>
        </p:txBody>
      </p:sp>
      <p:sp>
        <p:nvSpPr>
          <p:cNvPr id="25" name="Text 3"/>
          <p:cNvSpPr/>
          <p:nvPr/>
        </p:nvSpPr>
        <p:spPr>
          <a:xfrm>
            <a:off x="838200" y="3124200"/>
            <a:ext cx="2997101" cy="1365246"/>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D1D5DB"/>
                </a:solidFill>
                <a:latin typeface="ui-sans-serif" pitchFamily="34" charset="0"/>
                <a:ea typeface="ui-sans-serif" pitchFamily="34" charset="-122"/>
                <a:cs typeface="ui-sans-serif" pitchFamily="34" charset="-120"/>
              </a:rPr>
              <a:t>Spring Boot автоматически настраивает ваше приложение Spring на основе JAR-файлов, указанных в </a:t>
            </a:r>
            <a:r>
              <a:rPr lang="ru-RU" sz="1120" dirty="0" err="1">
                <a:solidFill>
                  <a:srgbClr val="D1D5DB"/>
                </a:solidFill>
                <a:latin typeface="ui-sans-serif" pitchFamily="34" charset="0"/>
                <a:ea typeface="ui-sans-serif" pitchFamily="34" charset="-122"/>
                <a:cs typeface="ui-sans-serif" pitchFamily="34" charset="-120"/>
              </a:rPr>
              <a:t>classpath</a:t>
            </a:r>
            <a:r>
              <a:rPr lang="ru-RU" sz="1120" dirty="0">
                <a:solidFill>
                  <a:srgbClr val="D1D5DB"/>
                </a:solidFill>
                <a:latin typeface="ui-sans-serif" pitchFamily="34" charset="0"/>
                <a:ea typeface="ui-sans-serif" pitchFamily="34" charset="-122"/>
                <a:cs typeface="ui-sans-serif" pitchFamily="34" charset="-120"/>
              </a:rPr>
              <a:t>. Эта «магия» значительно сокращает объём шаблонного кода конфигурации, который приходится писать разработчикам.</a:t>
            </a:r>
            <a:endParaRPr lang="en-US" sz="1120" dirty="0"/>
          </a:p>
        </p:txBody>
      </p:sp>
      <p:sp>
        <p:nvSpPr>
          <p:cNvPr id="26" name="Text 4"/>
          <p:cNvSpPr/>
          <p:nvPr/>
        </p:nvSpPr>
        <p:spPr>
          <a:xfrm>
            <a:off x="1055787" y="4895850"/>
            <a:ext cx="2723704" cy="441916"/>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9CA3AF"/>
                </a:solidFill>
                <a:latin typeface="ui-sans-serif" pitchFamily="34" charset="0"/>
                <a:ea typeface="ui-sans-serif" pitchFamily="34" charset="-122"/>
                <a:cs typeface="ui-sans-serif" pitchFamily="34" charset="-120"/>
              </a:rPr>
              <a:t>Меньше кода, больше внимания бизнес-логике</a:t>
            </a:r>
            <a:endParaRPr lang="en-US" sz="1120" dirty="0"/>
          </a:p>
        </p:txBody>
      </p:sp>
      <p:sp>
        <p:nvSpPr>
          <p:cNvPr id="27" name="Text 5"/>
          <p:cNvSpPr/>
          <p:nvPr/>
        </p:nvSpPr>
        <p:spPr>
          <a:xfrm>
            <a:off x="4826920" y="2705100"/>
            <a:ext cx="2538011" cy="286553"/>
          </a:xfrm>
          <a:prstGeom prst="rect">
            <a:avLst/>
          </a:prstGeom>
          <a:noFill/>
          <a:ln/>
        </p:spPr>
        <p:txBody>
          <a:bodyPr wrap="square" lIns="0" tIns="0" rIns="0" bIns="0" rtlCol="0" anchor="t">
            <a:spAutoFit/>
          </a:bodyPr>
          <a:lstStyle/>
          <a:p>
            <a:pPr marL="0" indent="0" algn="ctr">
              <a:lnSpc>
                <a:spcPts val="2400"/>
              </a:lnSpc>
              <a:buNone/>
            </a:pPr>
            <a:r>
              <a:rPr lang="ru-RU" sz="1646" b="1" dirty="0">
                <a:solidFill>
                  <a:srgbClr val="FFA500"/>
                </a:solidFill>
                <a:latin typeface="ui-sans-serif" pitchFamily="34" charset="0"/>
                <a:ea typeface="ui-sans-serif" pitchFamily="34" charset="-122"/>
                <a:cs typeface="ui-sans-serif" pitchFamily="34" charset="-120"/>
              </a:rPr>
              <a:t>Интегрированные серверы</a:t>
            </a:r>
            <a:endParaRPr lang="en-US" sz="1646" dirty="0"/>
          </a:p>
        </p:txBody>
      </p:sp>
      <p:sp>
        <p:nvSpPr>
          <p:cNvPr id="28" name="Text 6"/>
          <p:cNvSpPr/>
          <p:nvPr/>
        </p:nvSpPr>
        <p:spPr>
          <a:xfrm>
            <a:off x="4597301" y="3124200"/>
            <a:ext cx="2997250" cy="1365246"/>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D1D5DB"/>
                </a:solidFill>
                <a:latin typeface="ui-sans-serif" pitchFamily="34" charset="0"/>
                <a:ea typeface="ui-sans-serif" pitchFamily="34" charset="-122"/>
                <a:cs typeface="ui-sans-serif" pitchFamily="34" charset="-120"/>
              </a:rPr>
              <a:t>Spring Boot включает встроенные серверы, такие как </a:t>
            </a:r>
            <a:r>
              <a:rPr lang="ru-RU" sz="1120" dirty="0" err="1">
                <a:solidFill>
                  <a:srgbClr val="D1D5DB"/>
                </a:solidFill>
                <a:latin typeface="ui-sans-serif" pitchFamily="34" charset="0"/>
                <a:ea typeface="ui-sans-serif" pitchFamily="34" charset="-122"/>
                <a:cs typeface="ui-sans-serif" pitchFamily="34" charset="-120"/>
              </a:rPr>
              <a:t>Tomcat</a:t>
            </a:r>
            <a:r>
              <a:rPr lang="ru-RU" sz="1120" dirty="0">
                <a:solidFill>
                  <a:srgbClr val="D1D5DB"/>
                </a:solidFill>
                <a:latin typeface="ui-sans-serif" pitchFamily="34" charset="0"/>
                <a:ea typeface="ui-sans-serif" pitchFamily="34" charset="-122"/>
                <a:cs typeface="ui-sans-serif" pitchFamily="34" charset="-120"/>
              </a:rPr>
              <a:t>, </a:t>
            </a:r>
            <a:r>
              <a:rPr lang="ru-RU" sz="1120" dirty="0" err="1">
                <a:solidFill>
                  <a:srgbClr val="D1D5DB"/>
                </a:solidFill>
                <a:latin typeface="ui-sans-serif" pitchFamily="34" charset="0"/>
                <a:ea typeface="ui-sans-serif" pitchFamily="34" charset="-122"/>
                <a:cs typeface="ui-sans-serif" pitchFamily="34" charset="-120"/>
              </a:rPr>
              <a:t>Jetty</a:t>
            </a:r>
            <a:r>
              <a:rPr lang="ru-RU" sz="1120" dirty="0">
                <a:solidFill>
                  <a:srgbClr val="D1D5DB"/>
                </a:solidFill>
                <a:latin typeface="ui-sans-serif" pitchFamily="34" charset="0"/>
                <a:ea typeface="ui-sans-serif" pitchFamily="34" charset="-122"/>
                <a:cs typeface="ui-sans-serif" pitchFamily="34" charset="-120"/>
              </a:rPr>
              <a:t> или </a:t>
            </a:r>
            <a:r>
              <a:rPr lang="ru-RU" sz="1120" dirty="0" err="1">
                <a:solidFill>
                  <a:srgbClr val="D1D5DB"/>
                </a:solidFill>
                <a:latin typeface="ui-sans-serif" pitchFamily="34" charset="0"/>
                <a:ea typeface="ui-sans-serif" pitchFamily="34" charset="-122"/>
                <a:cs typeface="ui-sans-serif" pitchFamily="34" charset="-120"/>
              </a:rPr>
              <a:t>Undertow</a:t>
            </a:r>
            <a:r>
              <a:rPr lang="ru-RU" sz="1120" dirty="0">
                <a:solidFill>
                  <a:srgbClr val="D1D5DB"/>
                </a:solidFill>
                <a:latin typeface="ui-sans-serif" pitchFamily="34" charset="0"/>
                <a:ea typeface="ui-sans-serif" pitchFamily="34" charset="-122"/>
                <a:cs typeface="ui-sans-serif" pitchFamily="34" charset="-120"/>
              </a:rPr>
              <a:t>, непосредственно в исполняемый JAR-файл. Это устраняет необходимость в установке и настройке отдельного сервера, упрощая развертывание.</a:t>
            </a:r>
            <a:endParaRPr lang="en-US" sz="1120" dirty="0"/>
          </a:p>
        </p:txBody>
      </p:sp>
      <p:sp>
        <p:nvSpPr>
          <p:cNvPr id="29" name="Text 7"/>
          <p:cNvSpPr/>
          <p:nvPr/>
        </p:nvSpPr>
        <p:spPr>
          <a:xfrm>
            <a:off x="4986040" y="4895850"/>
            <a:ext cx="2381548" cy="211083"/>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9CA3AF"/>
                </a:solidFill>
                <a:latin typeface="ui-sans-serif" pitchFamily="34" charset="0"/>
                <a:ea typeface="ui-sans-serif" pitchFamily="34" charset="-122"/>
                <a:cs typeface="ui-sans-serif" pitchFamily="34" charset="-120"/>
              </a:rPr>
              <a:t>Один </a:t>
            </a:r>
            <a:r>
              <a:rPr lang="en-US" sz="1120" dirty="0">
                <a:solidFill>
                  <a:srgbClr val="9CA3AF"/>
                </a:solidFill>
                <a:latin typeface="ui-sans-serif" pitchFamily="34" charset="0"/>
                <a:ea typeface="ui-sans-serif" pitchFamily="34" charset="-122"/>
                <a:cs typeface="ui-sans-serif" pitchFamily="34" charset="-120"/>
              </a:rPr>
              <a:t>JAR-</a:t>
            </a:r>
            <a:r>
              <a:rPr lang="ru-RU" sz="1120" dirty="0">
                <a:solidFill>
                  <a:srgbClr val="9CA3AF"/>
                </a:solidFill>
                <a:latin typeface="ui-sans-serif" pitchFamily="34" charset="0"/>
                <a:ea typeface="ui-sans-serif" pitchFamily="34" charset="-122"/>
                <a:cs typeface="ui-sans-serif" pitchFamily="34" charset="-120"/>
              </a:rPr>
              <a:t>файл для всех</a:t>
            </a:r>
            <a:endParaRPr lang="en-US" sz="1120" dirty="0"/>
          </a:p>
        </p:txBody>
      </p:sp>
      <p:sp>
        <p:nvSpPr>
          <p:cNvPr id="30" name="Text 8"/>
          <p:cNvSpPr/>
          <p:nvPr/>
        </p:nvSpPr>
        <p:spPr>
          <a:xfrm>
            <a:off x="8757263" y="2705100"/>
            <a:ext cx="2195527" cy="304800"/>
          </a:xfrm>
          <a:prstGeom prst="rect">
            <a:avLst/>
          </a:prstGeom>
          <a:noFill/>
          <a:ln/>
        </p:spPr>
        <p:txBody>
          <a:bodyPr wrap="square" lIns="0" tIns="0" rIns="0" bIns="0" rtlCol="0" anchor="t">
            <a:spAutoFit/>
          </a:bodyPr>
          <a:lstStyle/>
          <a:p>
            <a:pPr marL="0" indent="0" algn="ctr">
              <a:lnSpc>
                <a:spcPts val="2400"/>
              </a:lnSpc>
              <a:buNone/>
            </a:pPr>
            <a:r>
              <a:rPr lang="en-US" sz="1646" b="1" dirty="0">
                <a:solidFill>
                  <a:srgbClr val="60A5FA"/>
                </a:solidFill>
                <a:latin typeface="ui-sans-serif" pitchFamily="34" charset="0"/>
                <a:ea typeface="ui-sans-serif" pitchFamily="34" charset="-122"/>
                <a:cs typeface="ui-sans-serif" pitchFamily="34" charset="-120"/>
              </a:rPr>
              <a:t>Spring Initializr</a:t>
            </a:r>
            <a:endParaRPr lang="en-US" sz="1646" dirty="0"/>
          </a:p>
        </p:txBody>
      </p:sp>
      <p:sp>
        <p:nvSpPr>
          <p:cNvPr id="31" name="Text 9"/>
          <p:cNvSpPr/>
          <p:nvPr/>
        </p:nvSpPr>
        <p:spPr>
          <a:xfrm>
            <a:off x="8356550" y="3124200"/>
            <a:ext cx="2997101" cy="1600200"/>
          </a:xfrm>
          <a:prstGeom prst="rect">
            <a:avLst/>
          </a:prstGeom>
          <a:noFill/>
          <a:ln/>
        </p:spPr>
        <p:txBody>
          <a:bodyPr wrap="square" lIns="0" tIns="0" rIns="0" bIns="0" rtlCol="0" anchor="t"/>
          <a:lstStyle/>
          <a:p>
            <a:pPr marL="0" indent="0" algn="ctr">
              <a:lnSpc>
                <a:spcPts val="1800"/>
              </a:lnSpc>
              <a:buNone/>
            </a:pPr>
            <a:r>
              <a:rPr lang="ru-RU" sz="1120" dirty="0">
                <a:solidFill>
                  <a:srgbClr val="D1D5DB"/>
                </a:solidFill>
                <a:latin typeface="ui-sans-serif" pitchFamily="34" charset="0"/>
                <a:ea typeface="ui-sans-serif" pitchFamily="34" charset="-122"/>
                <a:cs typeface="ui-sans-serif" pitchFamily="34" charset="-120"/>
              </a:rPr>
              <a:t>Веб-инструмент (</a:t>
            </a:r>
            <a:r>
              <a:rPr lang="ru-RU" sz="1120" dirty="0">
                <a:solidFill>
                  <a:srgbClr val="60A5FA"/>
                </a:solidFill>
                <a:ea typeface="ui-sans-serif" pitchFamily="34" charset="-122"/>
              </a:rPr>
              <a:t>start.spring.io</a:t>
            </a:r>
            <a:r>
              <a:rPr lang="ru-RU" sz="1120" dirty="0">
                <a:solidFill>
                  <a:srgbClr val="D1D5DB"/>
                </a:solidFill>
                <a:latin typeface="ui-sans-serif" pitchFamily="34" charset="0"/>
                <a:ea typeface="ui-sans-serif" pitchFamily="34" charset="-122"/>
                <a:cs typeface="ui-sans-serif" pitchFamily="34" charset="-120"/>
              </a:rPr>
              <a:t>), который обеспечивает быстрый способ создания структуры проекта Spring Boot со всеми необходимыми зависимостями и конфигурациями, выступая в качестве быстрой отправной точки для новых проектов.</a:t>
            </a:r>
            <a:endParaRPr lang="en-US" sz="1120" dirty="0"/>
          </a:p>
        </p:txBody>
      </p:sp>
      <p:sp>
        <p:nvSpPr>
          <p:cNvPr id="32" name="Text 10"/>
          <p:cNvSpPr/>
          <p:nvPr/>
        </p:nvSpPr>
        <p:spPr>
          <a:xfrm>
            <a:off x="8710166" y="4895850"/>
            <a:ext cx="2451646" cy="211083"/>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9CA3AF"/>
                </a:solidFill>
                <a:latin typeface="ui-sans-serif" pitchFamily="34" charset="0"/>
                <a:ea typeface="ui-sans-serif" pitchFamily="34" charset="-122"/>
                <a:cs typeface="ui-sans-serif" pitchFamily="34" charset="-120"/>
              </a:rPr>
              <a:t>Мгновенный старт вашего проекта</a:t>
            </a:r>
            <a:endParaRPr lang="en-US" sz="1120" dirty="0"/>
          </a:p>
        </p:txBody>
      </p:sp>
      <p:sp>
        <p:nvSpPr>
          <p:cNvPr id="33" name="Text 11"/>
          <p:cNvSpPr/>
          <p:nvPr/>
        </p:nvSpPr>
        <p:spPr>
          <a:xfrm>
            <a:off x="60960" y="5867400"/>
            <a:ext cx="12070080" cy="211083"/>
          </a:xfrm>
          <a:prstGeom prst="rect">
            <a:avLst/>
          </a:prstGeom>
          <a:noFill/>
          <a:ln/>
        </p:spPr>
        <p:txBody>
          <a:bodyPr wrap="square" lIns="0" tIns="0" rIns="0" bIns="0" rtlCol="0" anchor="t">
            <a:spAutoFit/>
          </a:bodyPr>
          <a:lstStyle/>
          <a:p>
            <a:pPr marL="0" indent="0" algn="ctr">
              <a:lnSpc>
                <a:spcPts val="1800"/>
              </a:lnSpc>
              <a:buNone/>
            </a:pPr>
            <a:r>
              <a:rPr lang="ru-RU" sz="1120" i="1" dirty="0">
                <a:solidFill>
                  <a:srgbClr val="9CA3AF"/>
                </a:solidFill>
                <a:latin typeface="ui-sans-serif" pitchFamily="34" charset="0"/>
                <a:ea typeface="ui-sans-serif" pitchFamily="34" charset="-122"/>
                <a:cs typeface="ui-sans-serif" pitchFamily="34" charset="-120"/>
              </a:rPr>
              <a:t>Эти особенности способствуют популярности Spring Boot как упрощенного и мощного инструмента разработки.</a:t>
            </a:r>
            <a:endParaRPr lang="en-US" sz="11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752600"/>
            <a:ext cx="2743200" cy="2019300"/>
          </a:xfrm>
          <a:prstGeom prst="rect">
            <a:avLst/>
          </a:prstGeom>
        </p:spPr>
      </p:pic>
      <p:pic>
        <p:nvPicPr>
          <p:cNvPr id="7" name="Image 5" descr="preencoded.png"/>
          <p:cNvPicPr>
            <a:picLocks noChangeAspect="1"/>
          </p:cNvPicPr>
          <p:nvPr/>
        </p:nvPicPr>
        <p:blipFill>
          <a:blip r:embed="rId8"/>
          <a:stretch>
            <a:fillRect/>
          </a:stretch>
        </p:blipFill>
        <p:spPr>
          <a:xfrm>
            <a:off x="800100" y="1943100"/>
            <a:ext cx="457200" cy="457200"/>
          </a:xfrm>
          <a:prstGeom prst="rect">
            <a:avLst/>
          </a:prstGeom>
        </p:spPr>
      </p:pic>
      <p:pic>
        <p:nvPicPr>
          <p:cNvPr id="8" name="Image 6" descr="preencoded.png"/>
          <p:cNvPicPr>
            <a:picLocks noChangeAspect="1"/>
          </p:cNvPicPr>
          <p:nvPr/>
        </p:nvPicPr>
        <p:blipFill>
          <a:blip r:embed="rId9"/>
          <a:stretch>
            <a:fillRect/>
          </a:stretch>
        </p:blipFill>
        <p:spPr>
          <a:xfrm>
            <a:off x="885825" y="2019300"/>
            <a:ext cx="285750" cy="304800"/>
          </a:xfrm>
          <a:prstGeom prst="rect">
            <a:avLst/>
          </a:prstGeom>
        </p:spPr>
      </p:pic>
      <p:pic>
        <p:nvPicPr>
          <p:cNvPr id="9" name="Image 7" descr="preencoded.png"/>
          <p:cNvPicPr>
            <a:picLocks noChangeAspect="1"/>
          </p:cNvPicPr>
          <p:nvPr/>
        </p:nvPicPr>
        <p:blipFill>
          <a:blip r:embed="rId10"/>
          <a:stretch>
            <a:fillRect/>
          </a:stretch>
        </p:blipFill>
        <p:spPr>
          <a:xfrm>
            <a:off x="800100" y="2552700"/>
            <a:ext cx="152400" cy="152400"/>
          </a:xfrm>
          <a:prstGeom prst="rect">
            <a:avLst/>
          </a:prstGeom>
        </p:spPr>
      </p:pic>
      <p:pic>
        <p:nvPicPr>
          <p:cNvPr id="10" name="Image 8" descr="preencoded.png"/>
          <p:cNvPicPr>
            <a:picLocks noChangeAspect="1"/>
          </p:cNvPicPr>
          <p:nvPr/>
        </p:nvPicPr>
        <p:blipFill>
          <a:blip r:embed="rId10"/>
          <a:stretch>
            <a:fillRect/>
          </a:stretch>
        </p:blipFill>
        <p:spPr>
          <a:xfrm>
            <a:off x="800100" y="2857500"/>
            <a:ext cx="152400" cy="152400"/>
          </a:xfrm>
          <a:prstGeom prst="rect">
            <a:avLst/>
          </a:prstGeom>
        </p:spPr>
      </p:pic>
      <p:pic>
        <p:nvPicPr>
          <p:cNvPr id="11" name="Image 9" descr="preencoded.png"/>
          <p:cNvPicPr>
            <a:picLocks noChangeAspect="1"/>
          </p:cNvPicPr>
          <p:nvPr/>
        </p:nvPicPr>
        <p:blipFill>
          <a:blip r:embed="rId10"/>
          <a:stretch>
            <a:fillRect/>
          </a:stretch>
        </p:blipFill>
        <p:spPr>
          <a:xfrm>
            <a:off x="800100" y="3390900"/>
            <a:ext cx="152400" cy="152400"/>
          </a:xfrm>
          <a:prstGeom prst="rect">
            <a:avLst/>
          </a:prstGeom>
        </p:spPr>
      </p:pic>
      <p:pic>
        <p:nvPicPr>
          <p:cNvPr id="12" name="Image 10" descr="preencoded.png"/>
          <p:cNvPicPr>
            <a:picLocks noChangeAspect="1"/>
          </p:cNvPicPr>
          <p:nvPr/>
        </p:nvPicPr>
        <p:blipFill>
          <a:blip r:embed="rId11"/>
          <a:stretch>
            <a:fillRect/>
          </a:stretch>
        </p:blipFill>
        <p:spPr>
          <a:xfrm>
            <a:off x="4724400" y="1866900"/>
            <a:ext cx="2743200" cy="1790700"/>
          </a:xfrm>
          <a:prstGeom prst="rect">
            <a:avLst/>
          </a:prstGeom>
        </p:spPr>
      </p:pic>
      <p:pic>
        <p:nvPicPr>
          <p:cNvPr id="13" name="Image 11" descr="preencoded.png"/>
          <p:cNvPicPr>
            <a:picLocks noChangeAspect="1"/>
          </p:cNvPicPr>
          <p:nvPr/>
        </p:nvPicPr>
        <p:blipFill>
          <a:blip r:embed="rId12"/>
          <a:stretch>
            <a:fillRect/>
          </a:stretch>
        </p:blipFill>
        <p:spPr>
          <a:xfrm>
            <a:off x="4914900" y="2057400"/>
            <a:ext cx="457200" cy="457200"/>
          </a:xfrm>
          <a:prstGeom prst="rect">
            <a:avLst/>
          </a:prstGeom>
        </p:spPr>
      </p:pic>
      <p:pic>
        <p:nvPicPr>
          <p:cNvPr id="14" name="Image 12" descr="preencoded.png"/>
          <p:cNvPicPr>
            <a:picLocks noChangeAspect="1"/>
          </p:cNvPicPr>
          <p:nvPr/>
        </p:nvPicPr>
        <p:blipFill>
          <a:blip r:embed="rId13"/>
          <a:stretch>
            <a:fillRect/>
          </a:stretch>
        </p:blipFill>
        <p:spPr>
          <a:xfrm>
            <a:off x="5000625" y="2133600"/>
            <a:ext cx="285750" cy="304800"/>
          </a:xfrm>
          <a:prstGeom prst="rect">
            <a:avLst/>
          </a:prstGeom>
        </p:spPr>
      </p:pic>
      <p:pic>
        <p:nvPicPr>
          <p:cNvPr id="15" name="Image 13" descr="preencoded.png"/>
          <p:cNvPicPr>
            <a:picLocks noChangeAspect="1"/>
          </p:cNvPicPr>
          <p:nvPr/>
        </p:nvPicPr>
        <p:blipFill>
          <a:blip r:embed="rId14"/>
          <a:stretch>
            <a:fillRect/>
          </a:stretch>
        </p:blipFill>
        <p:spPr>
          <a:xfrm>
            <a:off x="4914900" y="2667000"/>
            <a:ext cx="152400" cy="152400"/>
          </a:xfrm>
          <a:prstGeom prst="rect">
            <a:avLst/>
          </a:prstGeom>
        </p:spPr>
      </p:pic>
      <p:pic>
        <p:nvPicPr>
          <p:cNvPr id="16" name="Image 14" descr="preencoded.png"/>
          <p:cNvPicPr>
            <a:picLocks noChangeAspect="1"/>
          </p:cNvPicPr>
          <p:nvPr/>
        </p:nvPicPr>
        <p:blipFill>
          <a:blip r:embed="rId14"/>
          <a:stretch>
            <a:fillRect/>
          </a:stretch>
        </p:blipFill>
        <p:spPr>
          <a:xfrm>
            <a:off x="4914900" y="2971800"/>
            <a:ext cx="152400" cy="152400"/>
          </a:xfrm>
          <a:prstGeom prst="rect">
            <a:avLst/>
          </a:prstGeom>
        </p:spPr>
      </p:pic>
      <p:pic>
        <p:nvPicPr>
          <p:cNvPr id="17" name="Image 15" descr="preencoded.png"/>
          <p:cNvPicPr>
            <a:picLocks noChangeAspect="1"/>
          </p:cNvPicPr>
          <p:nvPr/>
        </p:nvPicPr>
        <p:blipFill>
          <a:blip r:embed="rId14"/>
          <a:stretch>
            <a:fillRect/>
          </a:stretch>
        </p:blipFill>
        <p:spPr>
          <a:xfrm>
            <a:off x="4914900" y="3276600"/>
            <a:ext cx="152400" cy="152400"/>
          </a:xfrm>
          <a:prstGeom prst="rect">
            <a:avLst/>
          </a:prstGeom>
        </p:spPr>
      </p:pic>
      <p:pic>
        <p:nvPicPr>
          <p:cNvPr id="18" name="Image 16" descr="preencoded.png"/>
          <p:cNvPicPr>
            <a:picLocks noChangeAspect="1"/>
          </p:cNvPicPr>
          <p:nvPr/>
        </p:nvPicPr>
        <p:blipFill>
          <a:blip r:embed="rId15"/>
          <a:stretch>
            <a:fillRect/>
          </a:stretch>
        </p:blipFill>
        <p:spPr>
          <a:xfrm>
            <a:off x="8839200" y="1524000"/>
            <a:ext cx="2743200" cy="2476500"/>
          </a:xfrm>
          <a:prstGeom prst="rect">
            <a:avLst/>
          </a:prstGeom>
        </p:spPr>
      </p:pic>
      <p:pic>
        <p:nvPicPr>
          <p:cNvPr id="19" name="Image 17" descr="preencoded.png"/>
          <p:cNvPicPr>
            <a:picLocks noChangeAspect="1"/>
          </p:cNvPicPr>
          <p:nvPr/>
        </p:nvPicPr>
        <p:blipFill>
          <a:blip r:embed="rId16"/>
          <a:stretch>
            <a:fillRect/>
          </a:stretch>
        </p:blipFill>
        <p:spPr>
          <a:xfrm>
            <a:off x="9029700" y="1714500"/>
            <a:ext cx="457200" cy="457200"/>
          </a:xfrm>
          <a:prstGeom prst="rect">
            <a:avLst/>
          </a:prstGeom>
        </p:spPr>
      </p:pic>
      <p:pic>
        <p:nvPicPr>
          <p:cNvPr id="20" name="Image 18" descr="preencoded.png"/>
          <p:cNvPicPr>
            <a:picLocks noChangeAspect="1"/>
          </p:cNvPicPr>
          <p:nvPr/>
        </p:nvPicPr>
        <p:blipFill>
          <a:blip r:embed="rId17"/>
          <a:stretch>
            <a:fillRect/>
          </a:stretch>
        </p:blipFill>
        <p:spPr>
          <a:xfrm>
            <a:off x="9158288" y="1790700"/>
            <a:ext cx="200025" cy="304800"/>
          </a:xfrm>
          <a:prstGeom prst="rect">
            <a:avLst/>
          </a:prstGeom>
        </p:spPr>
      </p:pic>
      <p:pic>
        <p:nvPicPr>
          <p:cNvPr id="21" name="Image 19" descr="preencoded.png"/>
          <p:cNvPicPr>
            <a:picLocks noChangeAspect="1"/>
          </p:cNvPicPr>
          <p:nvPr/>
        </p:nvPicPr>
        <p:blipFill>
          <a:blip r:embed="rId18"/>
          <a:stretch>
            <a:fillRect/>
          </a:stretch>
        </p:blipFill>
        <p:spPr>
          <a:xfrm>
            <a:off x="9029700" y="2324100"/>
            <a:ext cx="152400" cy="152400"/>
          </a:xfrm>
          <a:prstGeom prst="rect">
            <a:avLst/>
          </a:prstGeom>
        </p:spPr>
      </p:pic>
      <p:pic>
        <p:nvPicPr>
          <p:cNvPr id="22" name="Image 20" descr="preencoded.png"/>
          <p:cNvPicPr>
            <a:picLocks noChangeAspect="1"/>
          </p:cNvPicPr>
          <p:nvPr/>
        </p:nvPicPr>
        <p:blipFill>
          <a:blip r:embed="rId18"/>
          <a:stretch>
            <a:fillRect/>
          </a:stretch>
        </p:blipFill>
        <p:spPr>
          <a:xfrm>
            <a:off x="9029700" y="2857500"/>
            <a:ext cx="152400" cy="152400"/>
          </a:xfrm>
          <a:prstGeom prst="rect">
            <a:avLst/>
          </a:prstGeom>
        </p:spPr>
      </p:pic>
      <p:pic>
        <p:nvPicPr>
          <p:cNvPr id="23" name="Image 21" descr="preencoded.png"/>
          <p:cNvPicPr>
            <a:picLocks noChangeAspect="1"/>
          </p:cNvPicPr>
          <p:nvPr/>
        </p:nvPicPr>
        <p:blipFill>
          <a:blip r:embed="rId18"/>
          <a:stretch>
            <a:fillRect/>
          </a:stretch>
        </p:blipFill>
        <p:spPr>
          <a:xfrm>
            <a:off x="9029700" y="3390900"/>
            <a:ext cx="152400" cy="152400"/>
          </a:xfrm>
          <a:prstGeom prst="rect">
            <a:avLst/>
          </a:prstGeom>
        </p:spPr>
      </p:pic>
      <p:pic>
        <p:nvPicPr>
          <p:cNvPr id="24" name="Image 22" descr="preencoded.png"/>
          <p:cNvPicPr>
            <a:picLocks noChangeAspect="1"/>
          </p:cNvPicPr>
          <p:nvPr/>
        </p:nvPicPr>
        <p:blipFill>
          <a:blip r:embed="rId19"/>
          <a:stretch>
            <a:fillRect/>
          </a:stretch>
        </p:blipFill>
        <p:spPr>
          <a:xfrm>
            <a:off x="2169765" y="4305300"/>
            <a:ext cx="609600" cy="609600"/>
          </a:xfrm>
          <a:prstGeom prst="rect">
            <a:avLst/>
          </a:prstGeom>
        </p:spPr>
      </p:pic>
      <p:pic>
        <p:nvPicPr>
          <p:cNvPr id="25" name="Image 23" descr="preencoded.png"/>
          <p:cNvPicPr>
            <a:picLocks noChangeAspect="1"/>
          </p:cNvPicPr>
          <p:nvPr/>
        </p:nvPicPr>
        <p:blipFill>
          <a:blip r:embed="rId20"/>
          <a:stretch>
            <a:fillRect/>
          </a:stretch>
        </p:blipFill>
        <p:spPr>
          <a:xfrm>
            <a:off x="2388840" y="4457700"/>
            <a:ext cx="171450" cy="304800"/>
          </a:xfrm>
          <a:prstGeom prst="rect">
            <a:avLst/>
          </a:prstGeom>
        </p:spPr>
      </p:pic>
      <p:pic>
        <p:nvPicPr>
          <p:cNvPr id="26" name="Image 24" descr="preencoded.png"/>
          <p:cNvPicPr>
            <a:picLocks noChangeAspect="1"/>
          </p:cNvPicPr>
          <p:nvPr/>
        </p:nvPicPr>
        <p:blipFill>
          <a:blip r:embed="rId21"/>
          <a:stretch>
            <a:fillRect/>
          </a:stretch>
        </p:blipFill>
        <p:spPr>
          <a:xfrm>
            <a:off x="5930354" y="4305300"/>
            <a:ext cx="609600" cy="609600"/>
          </a:xfrm>
          <a:prstGeom prst="rect">
            <a:avLst/>
          </a:prstGeom>
        </p:spPr>
      </p:pic>
      <p:pic>
        <p:nvPicPr>
          <p:cNvPr id="27" name="Image 25" descr="preencoded.png"/>
          <p:cNvPicPr>
            <a:picLocks noChangeAspect="1"/>
          </p:cNvPicPr>
          <p:nvPr/>
        </p:nvPicPr>
        <p:blipFill>
          <a:blip r:embed="rId22"/>
          <a:stretch>
            <a:fillRect/>
          </a:stretch>
        </p:blipFill>
        <p:spPr>
          <a:xfrm>
            <a:off x="6149429" y="4457700"/>
            <a:ext cx="171450" cy="304800"/>
          </a:xfrm>
          <a:prstGeom prst="rect">
            <a:avLst/>
          </a:prstGeom>
        </p:spPr>
      </p:pic>
      <p:pic>
        <p:nvPicPr>
          <p:cNvPr id="28" name="Image 26" descr="preencoded.png"/>
          <p:cNvPicPr>
            <a:picLocks noChangeAspect="1"/>
          </p:cNvPicPr>
          <p:nvPr/>
        </p:nvPicPr>
        <p:blipFill>
          <a:blip r:embed="rId23"/>
          <a:stretch>
            <a:fillRect/>
          </a:stretch>
        </p:blipFill>
        <p:spPr>
          <a:xfrm>
            <a:off x="9551789" y="4305300"/>
            <a:ext cx="609600" cy="609600"/>
          </a:xfrm>
          <a:prstGeom prst="rect">
            <a:avLst/>
          </a:prstGeom>
        </p:spPr>
      </p:pic>
      <p:pic>
        <p:nvPicPr>
          <p:cNvPr id="29" name="Image 27" descr="preencoded.png"/>
          <p:cNvPicPr>
            <a:picLocks noChangeAspect="1"/>
          </p:cNvPicPr>
          <p:nvPr/>
        </p:nvPicPr>
        <p:blipFill>
          <a:blip r:embed="rId24"/>
          <a:stretch>
            <a:fillRect/>
          </a:stretch>
        </p:blipFill>
        <p:spPr>
          <a:xfrm>
            <a:off x="9770864" y="4457700"/>
            <a:ext cx="171450" cy="304800"/>
          </a:xfrm>
          <a:prstGeom prst="rect">
            <a:avLst/>
          </a:prstGeom>
        </p:spPr>
      </p:pic>
      <p:pic>
        <p:nvPicPr>
          <p:cNvPr id="30" name="Image 28" descr="preencoded.png"/>
          <p:cNvPicPr>
            <a:picLocks noChangeAspect="1"/>
          </p:cNvPicPr>
          <p:nvPr/>
        </p:nvPicPr>
        <p:blipFill>
          <a:blip r:embed="rId25"/>
          <a:stretch>
            <a:fillRect/>
          </a:stretch>
        </p:blipFill>
        <p:spPr>
          <a:xfrm>
            <a:off x="609600" y="5334000"/>
            <a:ext cx="10972800" cy="762000"/>
          </a:xfrm>
          <a:prstGeom prst="rect">
            <a:avLst/>
          </a:prstGeom>
        </p:spPr>
      </p:pic>
      <p:pic>
        <p:nvPicPr>
          <p:cNvPr id="31" name="Image 29" descr="preencoded.png"/>
          <p:cNvPicPr>
            <a:picLocks noChangeAspect="1"/>
          </p:cNvPicPr>
          <p:nvPr/>
        </p:nvPicPr>
        <p:blipFill>
          <a:blip r:embed="rId26"/>
          <a:stretch>
            <a:fillRect/>
          </a:stretch>
        </p:blipFill>
        <p:spPr>
          <a:xfrm>
            <a:off x="764977" y="5514975"/>
            <a:ext cx="152400" cy="152400"/>
          </a:xfrm>
          <a:prstGeom prst="rect">
            <a:avLst/>
          </a:prstGeom>
        </p:spPr>
      </p:pic>
      <p:sp>
        <p:nvSpPr>
          <p:cNvPr id="32"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ru-RU" sz="3158" b="1" dirty="0">
                <a:solidFill>
                  <a:srgbClr val="FFFFFF"/>
                </a:solidFill>
                <a:latin typeface="ui-sans-serif" pitchFamily="34" charset="0"/>
                <a:ea typeface="ui-sans-serif" pitchFamily="34" charset="-122"/>
                <a:cs typeface="ui-sans-serif" pitchFamily="34" charset="-120"/>
              </a:rPr>
              <a:t>Архитектура приложения</a:t>
            </a:r>
            <a:endParaRPr lang="en-US" sz="3158" dirty="0"/>
          </a:p>
        </p:txBody>
      </p:sp>
      <p:sp>
        <p:nvSpPr>
          <p:cNvPr id="33" name="Text 1"/>
          <p:cNvSpPr/>
          <p:nvPr/>
        </p:nvSpPr>
        <p:spPr>
          <a:xfrm>
            <a:off x="60960" y="990600"/>
            <a:ext cx="12070080" cy="286553"/>
          </a:xfrm>
          <a:prstGeom prst="rect">
            <a:avLst/>
          </a:prstGeom>
          <a:noFill/>
          <a:ln/>
        </p:spPr>
        <p:txBody>
          <a:bodyPr wrap="square" lIns="0" tIns="0" rIns="0" bIns="0" rtlCol="0" anchor="t">
            <a:spAutoFit/>
          </a:bodyPr>
          <a:lstStyle/>
          <a:p>
            <a:pPr marL="0" indent="0" algn="ctr">
              <a:lnSpc>
                <a:spcPts val="2400"/>
              </a:lnSpc>
              <a:buNone/>
            </a:pPr>
            <a:r>
              <a:rPr lang="ru-RU" sz="1646" dirty="0">
                <a:solidFill>
                  <a:srgbClr val="D1D5DB"/>
                </a:solidFill>
                <a:latin typeface="ui-sans-serif" pitchFamily="34" charset="0"/>
                <a:ea typeface="ui-sans-serif" pitchFamily="34" charset="-122"/>
                <a:cs typeface="ui-sans-serif" pitchFamily="34" charset="-120"/>
              </a:rPr>
              <a:t>Трехуровневая структура</a:t>
            </a:r>
            <a:endParaRPr lang="en-US" sz="1646" dirty="0"/>
          </a:p>
        </p:txBody>
      </p:sp>
      <p:sp>
        <p:nvSpPr>
          <p:cNvPr id="34" name="Text 2"/>
          <p:cNvSpPr/>
          <p:nvPr/>
        </p:nvSpPr>
        <p:spPr>
          <a:xfrm>
            <a:off x="1371600" y="2019300"/>
            <a:ext cx="1420356"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Controller</a:t>
            </a:r>
            <a:endParaRPr lang="en-US" sz="1646" dirty="0"/>
          </a:p>
        </p:txBody>
      </p:sp>
      <p:sp>
        <p:nvSpPr>
          <p:cNvPr id="35" name="Text 3"/>
          <p:cNvSpPr/>
          <p:nvPr/>
        </p:nvSpPr>
        <p:spPr>
          <a:xfrm>
            <a:off x="1028700" y="2514600"/>
            <a:ext cx="1967805"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Обрабатывает </a:t>
            </a:r>
            <a:r>
              <a:rPr lang="en-US" sz="1120" dirty="0">
                <a:solidFill>
                  <a:srgbClr val="D1D5DB"/>
                </a:solidFill>
                <a:latin typeface="ui-sans-serif" pitchFamily="34" charset="0"/>
                <a:ea typeface="ui-sans-serif" pitchFamily="34" charset="-122"/>
                <a:cs typeface="ui-sans-serif" pitchFamily="34" charset="-120"/>
              </a:rPr>
              <a:t>HTTP-</a:t>
            </a:r>
            <a:r>
              <a:rPr lang="ru-RU" sz="1120" dirty="0">
                <a:solidFill>
                  <a:srgbClr val="D1D5DB"/>
                </a:solidFill>
                <a:latin typeface="ui-sans-serif" pitchFamily="34" charset="0"/>
                <a:ea typeface="ui-sans-serif" pitchFamily="34" charset="-122"/>
                <a:cs typeface="ui-sans-serif" pitchFamily="34" charset="-120"/>
              </a:rPr>
              <a:t>запросы</a:t>
            </a:r>
            <a:endParaRPr lang="en-US" sz="1120" dirty="0"/>
          </a:p>
        </p:txBody>
      </p:sp>
      <p:sp>
        <p:nvSpPr>
          <p:cNvPr id="36" name="Text 4"/>
          <p:cNvSpPr/>
          <p:nvPr/>
        </p:nvSpPr>
        <p:spPr>
          <a:xfrm>
            <a:off x="1028700" y="2819400"/>
            <a:ext cx="2133600" cy="457200"/>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Сопоставляет </a:t>
            </a:r>
            <a:r>
              <a:rPr lang="en-US" sz="1120" dirty="0">
                <a:solidFill>
                  <a:srgbClr val="D1D5DB"/>
                </a:solidFill>
                <a:latin typeface="ui-sans-serif" pitchFamily="34" charset="0"/>
                <a:ea typeface="ui-sans-serif" pitchFamily="34" charset="-122"/>
                <a:cs typeface="ui-sans-serif" pitchFamily="34" charset="-120"/>
              </a:rPr>
              <a:t>URL-</a:t>
            </a:r>
            <a:r>
              <a:rPr lang="ru-RU" sz="1120" dirty="0">
                <a:solidFill>
                  <a:srgbClr val="D1D5DB"/>
                </a:solidFill>
                <a:latin typeface="ui-sans-serif" pitchFamily="34" charset="0"/>
                <a:ea typeface="ui-sans-serif" pitchFamily="34" charset="-122"/>
                <a:cs typeface="ui-sans-serif" pitchFamily="34" charset="-120"/>
              </a:rPr>
              <a:t>адреса с методами</a:t>
            </a:r>
            <a:endParaRPr lang="en-US" sz="1120" dirty="0"/>
          </a:p>
        </p:txBody>
      </p:sp>
      <p:sp>
        <p:nvSpPr>
          <p:cNvPr id="37" name="Text 5"/>
          <p:cNvSpPr/>
          <p:nvPr/>
        </p:nvSpPr>
        <p:spPr>
          <a:xfrm>
            <a:off x="1028700" y="3352800"/>
            <a:ext cx="1867123"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Возвращает ответы</a:t>
            </a:r>
            <a:endParaRPr lang="en-US" sz="1120" dirty="0"/>
          </a:p>
        </p:txBody>
      </p:sp>
      <p:sp>
        <p:nvSpPr>
          <p:cNvPr id="38" name="Text 6"/>
          <p:cNvSpPr/>
          <p:nvPr/>
        </p:nvSpPr>
        <p:spPr>
          <a:xfrm>
            <a:off x="5486400" y="2133600"/>
            <a:ext cx="104545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A500"/>
                </a:solidFill>
                <a:latin typeface="ui-sans-serif" pitchFamily="34" charset="0"/>
                <a:ea typeface="ui-sans-serif" pitchFamily="34" charset="-122"/>
                <a:cs typeface="ui-sans-serif" pitchFamily="34" charset="-120"/>
              </a:rPr>
              <a:t>Service</a:t>
            </a:r>
            <a:endParaRPr lang="en-US" sz="1646" dirty="0"/>
          </a:p>
        </p:txBody>
      </p:sp>
      <p:sp>
        <p:nvSpPr>
          <p:cNvPr id="39" name="Text 7"/>
          <p:cNvSpPr/>
          <p:nvPr/>
        </p:nvSpPr>
        <p:spPr>
          <a:xfrm>
            <a:off x="5143500" y="2628900"/>
            <a:ext cx="2191271"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Содержит бизнес-логику</a:t>
            </a:r>
            <a:endParaRPr lang="en-US" sz="1120" dirty="0"/>
          </a:p>
        </p:txBody>
      </p:sp>
      <p:sp>
        <p:nvSpPr>
          <p:cNvPr id="40" name="Text 8"/>
          <p:cNvSpPr/>
          <p:nvPr/>
        </p:nvSpPr>
        <p:spPr>
          <a:xfrm>
            <a:off x="5143500" y="2933700"/>
            <a:ext cx="2056046"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Организует операции</a:t>
            </a:r>
            <a:endParaRPr lang="en-US" sz="1120" dirty="0"/>
          </a:p>
        </p:txBody>
      </p:sp>
      <p:sp>
        <p:nvSpPr>
          <p:cNvPr id="41" name="Text 9"/>
          <p:cNvSpPr/>
          <p:nvPr/>
        </p:nvSpPr>
        <p:spPr>
          <a:xfrm>
            <a:off x="5143500" y="3238500"/>
            <a:ext cx="1779374" cy="211083"/>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Управляет транзакциями</a:t>
            </a:r>
            <a:endParaRPr lang="en-US" sz="1120" dirty="0"/>
          </a:p>
        </p:txBody>
      </p:sp>
      <p:sp>
        <p:nvSpPr>
          <p:cNvPr id="42" name="Text 10"/>
          <p:cNvSpPr/>
          <p:nvPr/>
        </p:nvSpPr>
        <p:spPr>
          <a:xfrm>
            <a:off x="9601200" y="1790700"/>
            <a:ext cx="153380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3C5FD"/>
                </a:solidFill>
                <a:latin typeface="ui-sans-serif" pitchFamily="34" charset="0"/>
                <a:ea typeface="ui-sans-serif" pitchFamily="34" charset="-122"/>
                <a:cs typeface="ui-sans-serif" pitchFamily="34" charset="-120"/>
              </a:rPr>
              <a:t>Repository</a:t>
            </a:r>
            <a:endParaRPr lang="en-US" sz="1646" dirty="0"/>
          </a:p>
        </p:txBody>
      </p:sp>
      <p:sp>
        <p:nvSpPr>
          <p:cNvPr id="43" name="Text 11"/>
          <p:cNvSpPr/>
          <p:nvPr/>
        </p:nvSpPr>
        <p:spPr>
          <a:xfrm>
            <a:off x="9258300" y="2286000"/>
            <a:ext cx="2133600" cy="441916"/>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Взаимодействует с базой данных</a:t>
            </a:r>
            <a:endParaRPr lang="en-US" sz="1120" dirty="0">
              <a:solidFill>
                <a:srgbClr val="D1D5DB"/>
              </a:solidFill>
              <a:latin typeface="ui-sans-serif" pitchFamily="34" charset="0"/>
              <a:ea typeface="ui-sans-serif" pitchFamily="34" charset="-122"/>
              <a:cs typeface="ui-sans-serif" pitchFamily="34" charset="-120"/>
            </a:endParaRPr>
          </a:p>
          <a:p>
            <a:pPr marL="0" indent="0" algn="l">
              <a:lnSpc>
                <a:spcPts val="1800"/>
              </a:lnSpc>
              <a:buNone/>
            </a:pPr>
            <a:endParaRPr lang="en-US" sz="1120" dirty="0"/>
          </a:p>
        </p:txBody>
      </p:sp>
      <p:sp>
        <p:nvSpPr>
          <p:cNvPr id="44" name="Text 12"/>
          <p:cNvSpPr/>
          <p:nvPr/>
        </p:nvSpPr>
        <p:spPr>
          <a:xfrm>
            <a:off x="9258300" y="2819400"/>
            <a:ext cx="2133600" cy="441916"/>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Выполняет операции </a:t>
            </a:r>
            <a:r>
              <a:rPr lang="en-US" sz="1120" dirty="0">
                <a:solidFill>
                  <a:srgbClr val="D1D5DB"/>
                </a:solidFill>
                <a:latin typeface="ui-sans-serif" pitchFamily="34" charset="0"/>
                <a:ea typeface="ui-sans-serif" pitchFamily="34" charset="-122"/>
                <a:cs typeface="ui-sans-serif" pitchFamily="34" charset="-120"/>
              </a:rPr>
              <a:t>CRUD</a:t>
            </a:r>
          </a:p>
          <a:p>
            <a:pPr marL="0" indent="0" algn="l">
              <a:lnSpc>
                <a:spcPts val="1800"/>
              </a:lnSpc>
              <a:buNone/>
            </a:pPr>
            <a:endParaRPr lang="en-US" sz="1120" dirty="0"/>
          </a:p>
        </p:txBody>
      </p:sp>
      <p:sp>
        <p:nvSpPr>
          <p:cNvPr id="45" name="Text 13"/>
          <p:cNvSpPr/>
          <p:nvPr/>
        </p:nvSpPr>
        <p:spPr>
          <a:xfrm>
            <a:off x="9258300" y="3352800"/>
            <a:ext cx="2133600" cy="457200"/>
          </a:xfrm>
          <a:prstGeom prst="rect">
            <a:avLst/>
          </a:prstGeom>
          <a:noFill/>
          <a:ln/>
        </p:spPr>
        <p:txBody>
          <a:bodyPr wrap="square" lIns="0" tIns="0" rIns="0" bIns="0" rtlCol="0" anchor="t">
            <a:spAutoFit/>
          </a:bodyPr>
          <a:lstStyle/>
          <a:p>
            <a:pPr marL="0" indent="0" algn="l">
              <a:lnSpc>
                <a:spcPts val="1800"/>
              </a:lnSpc>
              <a:buNone/>
            </a:pPr>
            <a:r>
              <a:rPr lang="ru-RU" sz="1120" dirty="0">
                <a:solidFill>
                  <a:srgbClr val="D1D5DB"/>
                </a:solidFill>
                <a:latin typeface="ui-sans-serif" pitchFamily="34" charset="0"/>
                <a:ea typeface="ui-sans-serif" pitchFamily="34" charset="-122"/>
                <a:cs typeface="ui-sans-serif" pitchFamily="34" charset="-120"/>
              </a:rPr>
              <a:t>Сопоставляет объекты со строками базы данных</a:t>
            </a:r>
            <a:endParaRPr lang="en-US" sz="1120" dirty="0"/>
          </a:p>
        </p:txBody>
      </p:sp>
      <p:sp>
        <p:nvSpPr>
          <p:cNvPr id="46" name="Text 14"/>
          <p:cNvSpPr/>
          <p:nvPr/>
        </p:nvSpPr>
        <p:spPr>
          <a:xfrm>
            <a:off x="1892900" y="4953000"/>
            <a:ext cx="1163330"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9CA3AF"/>
                </a:solidFill>
                <a:latin typeface="ui-sans-serif" pitchFamily="34" charset="0"/>
                <a:ea typeface="ui-sans-serif" pitchFamily="34" charset="-122"/>
                <a:cs typeface="ui-sans-serif" pitchFamily="34" charset="-120"/>
              </a:rPr>
              <a:t>HTTP Request</a:t>
            </a:r>
            <a:endParaRPr lang="en-US" sz="1120" dirty="0"/>
          </a:p>
        </p:txBody>
      </p:sp>
      <p:sp>
        <p:nvSpPr>
          <p:cNvPr id="47" name="Text 15"/>
          <p:cNvSpPr/>
          <p:nvPr/>
        </p:nvSpPr>
        <p:spPr>
          <a:xfrm>
            <a:off x="5619765" y="4953000"/>
            <a:ext cx="1230779"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9CA3AF"/>
                </a:solidFill>
                <a:latin typeface="ui-sans-serif" pitchFamily="34" charset="0"/>
                <a:ea typeface="ui-sans-serif" pitchFamily="34" charset="-122"/>
                <a:cs typeface="ui-sans-serif" pitchFamily="34" charset="-120"/>
              </a:rPr>
              <a:t>Business Logic</a:t>
            </a:r>
            <a:endParaRPr lang="en-US" sz="1120" dirty="0"/>
          </a:p>
        </p:txBody>
      </p:sp>
      <p:sp>
        <p:nvSpPr>
          <p:cNvPr id="48" name="Text 16"/>
          <p:cNvSpPr/>
          <p:nvPr/>
        </p:nvSpPr>
        <p:spPr>
          <a:xfrm>
            <a:off x="9427994" y="4953000"/>
            <a:ext cx="857190"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9CA3AF"/>
                </a:solidFill>
                <a:latin typeface="ui-sans-serif" pitchFamily="34" charset="0"/>
                <a:ea typeface="ui-sans-serif" pitchFamily="34" charset="-122"/>
                <a:cs typeface="ui-sans-serif" pitchFamily="34" charset="-120"/>
              </a:rPr>
              <a:t>JDBC/ORM</a:t>
            </a:r>
            <a:endParaRPr lang="en-US" sz="1120" dirty="0"/>
          </a:p>
        </p:txBody>
      </p:sp>
      <p:sp>
        <p:nvSpPr>
          <p:cNvPr id="49" name="Text 17"/>
          <p:cNvSpPr/>
          <p:nvPr/>
        </p:nvSpPr>
        <p:spPr>
          <a:xfrm>
            <a:off x="762000" y="5486400"/>
            <a:ext cx="10668000" cy="211083"/>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E5E7EB"/>
                </a:solidFill>
                <a:latin typeface="ui-sans-serif" pitchFamily="34" charset="0"/>
                <a:ea typeface="ui-sans-serif" pitchFamily="34" charset="-122"/>
                <a:cs typeface="ui-sans-serif" pitchFamily="34" charset="-120"/>
              </a:rPr>
              <a:t>This three-tier structure promotes separation of concerns and maintainability of the application, by clearly defining the responsibilities of each component.</a:t>
            </a:r>
            <a:endParaRPr lang="en-US" sz="11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813435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447675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524000"/>
            <a:ext cx="10972800" cy="857250"/>
          </a:xfrm>
          <a:prstGeom prst="rect">
            <a:avLst/>
          </a:prstGeom>
        </p:spPr>
      </p:pic>
      <p:pic>
        <p:nvPicPr>
          <p:cNvPr id="7" name="Image 5" descr="preencoded.png"/>
          <p:cNvPicPr>
            <a:picLocks noChangeAspect="1"/>
          </p:cNvPicPr>
          <p:nvPr/>
        </p:nvPicPr>
        <p:blipFill>
          <a:blip r:embed="rId8"/>
          <a:stretch>
            <a:fillRect/>
          </a:stretch>
        </p:blipFill>
        <p:spPr>
          <a:xfrm>
            <a:off x="762000" y="1676400"/>
            <a:ext cx="171450" cy="266700"/>
          </a:xfrm>
          <a:prstGeom prst="rect">
            <a:avLst/>
          </a:prstGeom>
        </p:spPr>
      </p:pic>
      <p:pic>
        <p:nvPicPr>
          <p:cNvPr id="8" name="Image 6" descr="preencoded.png"/>
          <p:cNvPicPr>
            <a:picLocks noChangeAspect="1"/>
          </p:cNvPicPr>
          <p:nvPr/>
        </p:nvPicPr>
        <p:blipFill>
          <a:blip r:embed="rId9"/>
          <a:stretch>
            <a:fillRect/>
          </a:stretch>
        </p:blipFill>
        <p:spPr>
          <a:xfrm>
            <a:off x="609600" y="2609850"/>
            <a:ext cx="5372100" cy="4076700"/>
          </a:xfrm>
          <a:prstGeom prst="rect">
            <a:avLst/>
          </a:prstGeom>
        </p:spPr>
      </p:pic>
      <p:pic>
        <p:nvPicPr>
          <p:cNvPr id="9" name="Image 7" descr="preencoded.png"/>
          <p:cNvPicPr>
            <a:picLocks noChangeAspect="1"/>
          </p:cNvPicPr>
          <p:nvPr/>
        </p:nvPicPr>
        <p:blipFill>
          <a:blip r:embed="rId10"/>
          <a:stretch>
            <a:fillRect/>
          </a:stretch>
        </p:blipFill>
        <p:spPr>
          <a:xfrm>
            <a:off x="800100" y="2800350"/>
            <a:ext cx="285750" cy="304800"/>
          </a:xfrm>
          <a:prstGeom prst="rect">
            <a:avLst/>
          </a:prstGeom>
        </p:spPr>
      </p:pic>
      <p:pic>
        <p:nvPicPr>
          <p:cNvPr id="10" name="Image 8" descr="preencoded.png"/>
          <p:cNvPicPr>
            <a:picLocks noChangeAspect="1"/>
          </p:cNvPicPr>
          <p:nvPr/>
        </p:nvPicPr>
        <p:blipFill>
          <a:blip r:embed="rId11"/>
          <a:stretch>
            <a:fillRect/>
          </a:stretch>
        </p:blipFill>
        <p:spPr>
          <a:xfrm>
            <a:off x="800100" y="3829050"/>
            <a:ext cx="4991100" cy="1828800"/>
          </a:xfrm>
          <a:prstGeom prst="rect">
            <a:avLst/>
          </a:prstGeom>
        </p:spPr>
      </p:pic>
      <p:pic>
        <p:nvPicPr>
          <p:cNvPr id="11" name="Image 9" descr="preencoded.png"/>
          <p:cNvPicPr>
            <a:picLocks noChangeAspect="1"/>
          </p:cNvPicPr>
          <p:nvPr/>
        </p:nvPicPr>
        <p:blipFill>
          <a:blip r:embed="rId12"/>
          <a:stretch>
            <a:fillRect/>
          </a:stretch>
        </p:blipFill>
        <p:spPr>
          <a:xfrm>
            <a:off x="800100" y="5838825"/>
            <a:ext cx="152400" cy="152400"/>
          </a:xfrm>
          <a:prstGeom prst="rect">
            <a:avLst/>
          </a:prstGeom>
        </p:spPr>
      </p:pic>
      <p:pic>
        <p:nvPicPr>
          <p:cNvPr id="12" name="Image 10" descr="preencoded.png"/>
          <p:cNvPicPr>
            <a:picLocks noChangeAspect="1"/>
          </p:cNvPicPr>
          <p:nvPr/>
        </p:nvPicPr>
        <p:blipFill>
          <a:blip r:embed="rId13"/>
          <a:stretch>
            <a:fillRect/>
          </a:stretch>
        </p:blipFill>
        <p:spPr>
          <a:xfrm>
            <a:off x="6210300" y="2609850"/>
            <a:ext cx="5372100" cy="4076700"/>
          </a:xfrm>
          <a:prstGeom prst="rect">
            <a:avLst/>
          </a:prstGeom>
        </p:spPr>
      </p:pic>
      <p:pic>
        <p:nvPicPr>
          <p:cNvPr id="13" name="Image 11" descr="preencoded.png"/>
          <p:cNvPicPr>
            <a:picLocks noChangeAspect="1"/>
          </p:cNvPicPr>
          <p:nvPr/>
        </p:nvPicPr>
        <p:blipFill>
          <a:blip r:embed="rId14"/>
          <a:stretch>
            <a:fillRect/>
          </a:stretch>
        </p:blipFill>
        <p:spPr>
          <a:xfrm>
            <a:off x="6326514" y="2764165"/>
            <a:ext cx="377171" cy="377171"/>
          </a:xfrm>
          <a:prstGeom prst="rect">
            <a:avLst/>
          </a:prstGeom>
        </p:spPr>
      </p:pic>
      <p:pic>
        <p:nvPicPr>
          <p:cNvPr id="14" name="Image 12" descr="preencoded.png"/>
          <p:cNvPicPr>
            <a:picLocks noChangeAspect="1"/>
          </p:cNvPicPr>
          <p:nvPr/>
        </p:nvPicPr>
        <p:blipFill>
          <a:blip r:embed="rId11"/>
          <a:stretch>
            <a:fillRect/>
          </a:stretch>
        </p:blipFill>
        <p:spPr>
          <a:xfrm>
            <a:off x="6400800" y="4057650"/>
            <a:ext cx="4991100" cy="1828800"/>
          </a:xfrm>
          <a:prstGeom prst="rect">
            <a:avLst/>
          </a:prstGeom>
        </p:spPr>
      </p:pic>
      <p:pic>
        <p:nvPicPr>
          <p:cNvPr id="15" name="Image 13" descr="preencoded.png"/>
          <p:cNvPicPr>
            <a:picLocks noChangeAspect="1"/>
          </p:cNvPicPr>
          <p:nvPr/>
        </p:nvPicPr>
        <p:blipFill>
          <a:blip r:embed="rId15"/>
          <a:stretch>
            <a:fillRect/>
          </a:stretch>
        </p:blipFill>
        <p:spPr>
          <a:xfrm>
            <a:off x="6400800" y="6067425"/>
            <a:ext cx="152400" cy="152400"/>
          </a:xfrm>
          <a:prstGeom prst="rect">
            <a:avLst/>
          </a:prstGeom>
        </p:spPr>
      </p:pic>
      <p:sp>
        <p:nvSpPr>
          <p:cNvPr id="16"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Repository and Database</a:t>
            </a:r>
            <a:endParaRPr lang="en-US" sz="3158" dirty="0"/>
          </a:p>
        </p:txBody>
      </p:sp>
      <p:sp>
        <p:nvSpPr>
          <p:cNvPr id="17" name="Text 1"/>
          <p:cNvSpPr/>
          <p:nvPr/>
        </p:nvSpPr>
        <p:spPr>
          <a:xfrm>
            <a:off x="60960" y="990600"/>
            <a:ext cx="12070080" cy="304800"/>
          </a:xfrm>
          <a:prstGeom prst="rect">
            <a:avLst/>
          </a:prstGeom>
          <a:noFill/>
          <a:ln/>
        </p:spPr>
        <p:txBody>
          <a:bodyPr wrap="square" lIns="0" tIns="0" rIns="0" bIns="0" rtlCol="0" anchor="t">
            <a:spAutoFit/>
          </a:bodyPr>
          <a:lstStyle/>
          <a:p>
            <a:pPr marL="0" indent="0" algn="ctr">
              <a:lnSpc>
                <a:spcPts val="2400"/>
              </a:lnSpc>
              <a:buNone/>
            </a:pPr>
            <a:r>
              <a:rPr lang="en-US" sz="1646" dirty="0">
                <a:solidFill>
                  <a:srgbClr val="D1D5DB"/>
                </a:solidFill>
                <a:latin typeface="ui-sans-serif" pitchFamily="34" charset="0"/>
                <a:ea typeface="ui-sans-serif" pitchFamily="34" charset="-122"/>
                <a:cs typeface="ui-sans-serif" pitchFamily="34" charset="-120"/>
              </a:rPr>
              <a:t>JDBC vs Spring Data JPA</a:t>
            </a:r>
            <a:endParaRPr lang="en-US" sz="1646" dirty="0"/>
          </a:p>
        </p:txBody>
      </p:sp>
      <p:sp>
        <p:nvSpPr>
          <p:cNvPr id="18" name="Text 2"/>
          <p:cNvSpPr/>
          <p:nvPr/>
        </p:nvSpPr>
        <p:spPr>
          <a:xfrm>
            <a:off x="1009650" y="1676400"/>
            <a:ext cx="10668000" cy="513987"/>
          </a:xfrm>
          <a:prstGeom prst="rect">
            <a:avLst/>
          </a:prstGeom>
          <a:noFill/>
          <a:ln/>
        </p:spPr>
        <p:txBody>
          <a:bodyPr wrap="square" lIns="0" tIns="0" rIns="0" bIns="0" rtlCol="0" anchor="t">
            <a:spAutoFit/>
          </a:bodyPr>
          <a:lstStyle/>
          <a:p>
            <a:pPr marL="0" indent="0">
              <a:lnSpc>
                <a:spcPts val="2100"/>
              </a:lnSpc>
              <a:buNone/>
            </a:pPr>
            <a:r>
              <a:rPr lang="ru-RU" sz="1260" dirty="0">
                <a:solidFill>
                  <a:srgbClr val="E5E7EB"/>
                </a:solidFill>
                <a:latin typeface="ui-sans-serif" pitchFamily="34" charset="0"/>
                <a:ea typeface="ui-sans-serif" pitchFamily="34" charset="-122"/>
                <a:cs typeface="ui-sans-serif" pitchFamily="34" charset="-120"/>
              </a:rPr>
              <a:t>Паттерн «</a:t>
            </a:r>
            <a:r>
              <a:rPr lang="en-US" sz="1260" dirty="0">
                <a:solidFill>
                  <a:srgbClr val="E5E7EB"/>
                </a:solidFill>
                <a:latin typeface="ui-sans-serif" pitchFamily="34" charset="0"/>
                <a:ea typeface="ui-sans-serif" pitchFamily="34" charset="-122"/>
                <a:cs typeface="ui-sans-serif" pitchFamily="34" charset="-120"/>
              </a:rPr>
              <a:t>Repository</a:t>
            </a:r>
            <a:r>
              <a:rPr lang="ru-RU" sz="1260" dirty="0">
                <a:solidFill>
                  <a:srgbClr val="E5E7EB"/>
                </a:solidFill>
                <a:latin typeface="ui-sans-serif" pitchFamily="34" charset="0"/>
                <a:ea typeface="ui-sans-serif" pitchFamily="34" charset="-122"/>
                <a:cs typeface="ui-sans-serif" pitchFamily="34" charset="-120"/>
              </a:rPr>
              <a:t>» представляет собой уровень абстракции, который отделяет бизнес-логику от операций с базой данных, что упрощает разработку и обслуживание приложений.</a:t>
            </a:r>
            <a:endParaRPr lang="en-US" sz="1260" dirty="0"/>
          </a:p>
        </p:txBody>
      </p:sp>
      <p:sp>
        <p:nvSpPr>
          <p:cNvPr id="19" name="Text 3"/>
          <p:cNvSpPr/>
          <p:nvPr/>
        </p:nvSpPr>
        <p:spPr>
          <a:xfrm>
            <a:off x="1200150" y="2800350"/>
            <a:ext cx="4881696"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E5E7EB"/>
                </a:solidFill>
                <a:latin typeface="ui-sans-serif" pitchFamily="34" charset="0"/>
                <a:ea typeface="ui-sans-serif" pitchFamily="34" charset="-122"/>
                <a:cs typeface="ui-sans-serif" pitchFamily="34" charset="-120"/>
              </a:rPr>
              <a:t>JDBC (Java Database Connectivity)</a:t>
            </a:r>
            <a:endParaRPr lang="en-US" sz="1646" dirty="0"/>
          </a:p>
        </p:txBody>
      </p:sp>
      <p:sp>
        <p:nvSpPr>
          <p:cNvPr id="20" name="Text 4"/>
          <p:cNvSpPr/>
          <p:nvPr/>
        </p:nvSpPr>
        <p:spPr>
          <a:xfrm>
            <a:off x="800100" y="3257550"/>
            <a:ext cx="4991100" cy="457200"/>
          </a:xfrm>
          <a:prstGeom prst="rect">
            <a:avLst/>
          </a:prstGeom>
          <a:noFill/>
          <a:ln/>
        </p:spPr>
        <p:txBody>
          <a:bodyPr wrap="square" lIns="0" tIns="0" rIns="0" bIns="0" rtlCol="0" anchor="t">
            <a:spAutoFit/>
          </a:bodyPr>
          <a:lstStyle/>
          <a:p>
            <a:pPr marL="0" indent="0">
              <a:lnSpc>
                <a:spcPts val="1800"/>
              </a:lnSpc>
              <a:buNone/>
            </a:pPr>
            <a:r>
              <a:rPr lang="ru-RU" sz="1120" dirty="0">
                <a:solidFill>
                  <a:srgbClr val="D1D5DB"/>
                </a:solidFill>
                <a:latin typeface="ui-sans-serif" pitchFamily="34" charset="0"/>
                <a:ea typeface="ui-sans-serif" pitchFamily="34" charset="-122"/>
                <a:cs typeface="ui-sans-serif" pitchFamily="34" charset="-120"/>
              </a:rPr>
              <a:t>Низкоуровневый API для взаимодействия с базами данных, требующий шаблонного кода для выполнения стандартных операций.</a:t>
            </a:r>
            <a:endParaRPr lang="en-US" sz="1120" dirty="0"/>
          </a:p>
        </p:txBody>
      </p:sp>
      <p:sp>
        <p:nvSpPr>
          <p:cNvPr id="21" name="Text 5"/>
          <p:cNvSpPr/>
          <p:nvPr/>
        </p:nvSpPr>
        <p:spPr>
          <a:xfrm>
            <a:off x="952500" y="4000500"/>
            <a:ext cx="7762280" cy="9144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monospace" pitchFamily="34" charset="0"/>
                <a:ea typeface="ui-monospace" pitchFamily="34" charset="-122"/>
                <a:cs typeface="ui-monospace" pitchFamily="34" charset="-120"/>
              </a:rPr>
              <a:t>Connection conn = DriverManager.getConnection("jdbc:mysql://localhost/mydb", "user", "password");</a:t>
            </a:r>
            <a:endParaRPr lang="en-US" sz="980" dirty="0"/>
          </a:p>
          <a:p>
            <a:pPr marL="0" indent="0">
              <a:lnSpc>
                <a:spcPts val="1500"/>
              </a:lnSpc>
              <a:buNone/>
            </a:pPr>
            <a:r>
              <a:rPr lang="en-US" sz="980" dirty="0">
                <a:solidFill>
                  <a:srgbClr val="D1D5DB"/>
                </a:solidFill>
                <a:latin typeface="ui-monospace" pitchFamily="34" charset="0"/>
                <a:ea typeface="ui-monospace" pitchFamily="34" charset="-122"/>
                <a:cs typeface="ui-monospace" pitchFamily="34" charset="-120"/>
              </a:rPr>
              <a:t>PreparedStatement ps = conn.prepareStatement("SELECT * FROM users WHERE id = ?");</a:t>
            </a:r>
            <a:endParaRPr lang="en-US" sz="980" dirty="0"/>
          </a:p>
          <a:p>
            <a:pPr marL="0" indent="0">
              <a:lnSpc>
                <a:spcPts val="1500"/>
              </a:lnSpc>
              <a:buNone/>
            </a:pPr>
            <a:r>
              <a:rPr lang="en-US" sz="980" dirty="0">
                <a:solidFill>
                  <a:srgbClr val="D1D5DB"/>
                </a:solidFill>
                <a:latin typeface="ui-monospace" pitchFamily="34" charset="0"/>
                <a:ea typeface="ui-monospace" pitchFamily="34" charset="-122"/>
                <a:cs typeface="ui-monospace" pitchFamily="34" charset="-120"/>
              </a:rPr>
              <a:t>ps.setLong(1, userId);</a:t>
            </a:r>
            <a:endParaRPr lang="en-US" sz="980" dirty="0"/>
          </a:p>
          <a:p>
            <a:pPr marL="0" indent="0">
              <a:lnSpc>
                <a:spcPts val="1500"/>
              </a:lnSpc>
              <a:buNone/>
            </a:pPr>
            <a:r>
              <a:rPr lang="en-US" sz="980" dirty="0">
                <a:solidFill>
                  <a:srgbClr val="D1D5DB"/>
                </a:solidFill>
                <a:latin typeface="ui-monospace" pitchFamily="34" charset="0"/>
                <a:ea typeface="ui-monospace" pitchFamily="34" charset="-122"/>
                <a:cs typeface="ui-monospace" pitchFamily="34" charset="-120"/>
              </a:rPr>
              <a:t>ResultSet rs = ps.executeQuery();</a:t>
            </a:r>
            <a:endParaRPr lang="en-US" sz="980" dirty="0"/>
          </a:p>
          <a:p>
            <a:pPr marL="0" indent="0">
              <a:lnSpc>
                <a:spcPts val="1500"/>
              </a:lnSpc>
              <a:buNone/>
            </a:pPr>
            <a:r>
              <a:rPr lang="en-US" sz="980" dirty="0">
                <a:solidFill>
                  <a:srgbClr val="D1D5DB"/>
                </a:solidFill>
                <a:latin typeface="ui-monospace" pitchFamily="34" charset="0"/>
                <a:ea typeface="ui-monospace" pitchFamily="34" charset="-122"/>
                <a:cs typeface="ui-monospace" pitchFamily="34" charset="-120"/>
              </a:rPr>
              <a:t>// ... process ResultSet ...</a:t>
            </a:r>
            <a:endParaRPr lang="en-US" sz="980" dirty="0"/>
          </a:p>
        </p:txBody>
      </p:sp>
      <p:sp>
        <p:nvSpPr>
          <p:cNvPr id="22" name="Text 6"/>
          <p:cNvSpPr/>
          <p:nvPr/>
        </p:nvSpPr>
        <p:spPr>
          <a:xfrm>
            <a:off x="1028700" y="5810250"/>
            <a:ext cx="5490210" cy="211083"/>
          </a:xfrm>
          <a:prstGeom prst="rect">
            <a:avLst/>
          </a:prstGeom>
          <a:noFill/>
          <a:ln/>
        </p:spPr>
        <p:txBody>
          <a:bodyPr wrap="square" lIns="0" tIns="0" rIns="0" bIns="0" rtlCol="0" anchor="t">
            <a:spAutoFit/>
          </a:bodyPr>
          <a:lstStyle/>
          <a:p>
            <a:pPr marL="0" indent="0">
              <a:lnSpc>
                <a:spcPts val="1800"/>
              </a:lnSpc>
              <a:buNone/>
            </a:pPr>
            <a:r>
              <a:rPr lang="ru-RU" sz="1120" dirty="0">
                <a:solidFill>
                  <a:srgbClr val="F87171"/>
                </a:solidFill>
                <a:latin typeface="ui-sans-serif" pitchFamily="34" charset="0"/>
                <a:ea typeface="ui-sans-serif" pitchFamily="34" charset="-122"/>
                <a:cs typeface="ui-sans-serif" pitchFamily="34" charset="-120"/>
              </a:rPr>
              <a:t>Большой объем кода для простых операций</a:t>
            </a:r>
            <a:endParaRPr lang="en-US" sz="1120" dirty="0"/>
          </a:p>
        </p:txBody>
      </p:sp>
      <p:sp>
        <p:nvSpPr>
          <p:cNvPr id="23" name="Text 7"/>
          <p:cNvSpPr/>
          <p:nvPr/>
        </p:nvSpPr>
        <p:spPr>
          <a:xfrm>
            <a:off x="6743700" y="2800350"/>
            <a:ext cx="2223195"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Spring Data JPA</a:t>
            </a:r>
            <a:endParaRPr lang="en-US" sz="1646" dirty="0"/>
          </a:p>
        </p:txBody>
      </p:sp>
      <p:sp>
        <p:nvSpPr>
          <p:cNvPr id="24" name="Text 8"/>
          <p:cNvSpPr/>
          <p:nvPr/>
        </p:nvSpPr>
        <p:spPr>
          <a:xfrm>
            <a:off x="6400800" y="3257550"/>
            <a:ext cx="4991100" cy="441916"/>
          </a:xfrm>
          <a:prstGeom prst="rect">
            <a:avLst/>
          </a:prstGeom>
          <a:noFill/>
          <a:ln/>
        </p:spPr>
        <p:txBody>
          <a:bodyPr wrap="square" lIns="0" tIns="0" rIns="0" bIns="0" rtlCol="0" anchor="t">
            <a:spAutoFit/>
          </a:bodyPr>
          <a:lstStyle/>
          <a:p>
            <a:pPr marL="0" indent="0">
              <a:lnSpc>
                <a:spcPts val="1800"/>
              </a:lnSpc>
              <a:buNone/>
            </a:pPr>
            <a:r>
              <a:rPr lang="ru-RU" sz="1120" dirty="0">
                <a:solidFill>
                  <a:srgbClr val="E5E7EB"/>
                </a:solidFill>
                <a:latin typeface="ui-sans-serif" pitchFamily="34" charset="0"/>
                <a:ea typeface="ui-sans-serif" pitchFamily="34" charset="-122"/>
                <a:cs typeface="ui-sans-serif" pitchFamily="34" charset="-120"/>
              </a:rPr>
              <a:t>Абстракция более высокого уровня, позволяющая разработчикам определять интерфейсы доступа к данным с меньшим объемом кода.</a:t>
            </a:r>
            <a:endParaRPr lang="en-US" sz="1120" dirty="0"/>
          </a:p>
        </p:txBody>
      </p:sp>
      <p:sp>
        <p:nvSpPr>
          <p:cNvPr id="25" name="Text 9"/>
          <p:cNvSpPr/>
          <p:nvPr/>
        </p:nvSpPr>
        <p:spPr>
          <a:xfrm>
            <a:off x="6553200" y="4229100"/>
            <a:ext cx="5361682" cy="723900"/>
          </a:xfrm>
          <a:prstGeom prst="rect">
            <a:avLst/>
          </a:prstGeom>
          <a:noFill/>
          <a:ln/>
        </p:spPr>
        <p:txBody>
          <a:bodyPr wrap="square" lIns="0" tIns="0" rIns="0" bIns="0" rtlCol="0" anchor="t">
            <a:spAutoFit/>
          </a:bodyPr>
          <a:lstStyle/>
          <a:p>
            <a:pPr marL="0" indent="0">
              <a:lnSpc>
                <a:spcPts val="1500"/>
              </a:lnSpc>
              <a:buNone/>
            </a:pPr>
            <a:r>
              <a:rPr lang="en-US" sz="980" dirty="0">
                <a:solidFill>
                  <a:srgbClr val="E5E7EB"/>
                </a:solidFill>
                <a:latin typeface="ui-monospace" pitchFamily="34" charset="0"/>
                <a:ea typeface="ui-monospace" pitchFamily="34" charset="-122"/>
                <a:cs typeface="ui-monospace" pitchFamily="34" charset="-120"/>
              </a:rPr>
              <a:t>public interface UserRepository extends JpaRepository&lt;User, Long&gt; {</a:t>
            </a:r>
            <a:endParaRPr lang="en-US" sz="980" dirty="0"/>
          </a:p>
          <a:p>
            <a:pPr marL="0" indent="0">
              <a:lnSpc>
                <a:spcPts val="1500"/>
              </a:lnSpc>
              <a:buNone/>
            </a:pPr>
            <a:r>
              <a:rPr lang="en-US" sz="980" dirty="0">
                <a:solidFill>
                  <a:srgbClr val="E5E7EB"/>
                </a:solidFill>
                <a:latin typeface="ui-monospace" pitchFamily="34" charset="0"/>
                <a:ea typeface="ui-monospace" pitchFamily="34" charset="-122"/>
                <a:cs typeface="ui-monospace" pitchFamily="34" charset="-120"/>
              </a:rPr>
              <a:t>    // Méthode de requête personnalisée</a:t>
            </a:r>
            <a:endParaRPr lang="en-US" sz="980" dirty="0"/>
          </a:p>
          <a:p>
            <a:pPr marL="0" indent="0">
              <a:lnSpc>
                <a:spcPts val="1500"/>
              </a:lnSpc>
              <a:buNone/>
            </a:pPr>
            <a:r>
              <a:rPr lang="en-US" sz="980" dirty="0">
                <a:solidFill>
                  <a:srgbClr val="E5E7EB"/>
                </a:solidFill>
                <a:latin typeface="ui-monospace" pitchFamily="34" charset="0"/>
                <a:ea typeface="ui-monospace" pitchFamily="34" charset="-122"/>
                <a:cs typeface="ui-monospace" pitchFamily="34" charset="-120"/>
              </a:rPr>
              <a:t>    List&lt;User&gt; findByLastName(String lastName);</a:t>
            </a:r>
            <a:endParaRPr lang="en-US" sz="980" dirty="0"/>
          </a:p>
          <a:p>
            <a:pPr marL="0" indent="0">
              <a:lnSpc>
                <a:spcPts val="1500"/>
              </a:lnSpc>
              <a:buNone/>
            </a:pPr>
            <a:r>
              <a:rPr lang="en-US" sz="980" dirty="0">
                <a:solidFill>
                  <a:srgbClr val="E5E7EB"/>
                </a:solidFill>
                <a:latin typeface="ui-monospace" pitchFamily="34" charset="0"/>
                <a:ea typeface="ui-monospace" pitchFamily="34" charset="-122"/>
                <a:cs typeface="ui-monospace" pitchFamily="34" charset="-120"/>
              </a:rPr>
              <a:t>}</a:t>
            </a:r>
            <a:endParaRPr lang="en-US" sz="980" dirty="0"/>
          </a:p>
        </p:txBody>
      </p:sp>
      <p:sp>
        <p:nvSpPr>
          <p:cNvPr id="26" name="Text 10"/>
          <p:cNvSpPr/>
          <p:nvPr/>
        </p:nvSpPr>
        <p:spPr>
          <a:xfrm>
            <a:off x="6629400" y="6038850"/>
            <a:ext cx="4991100" cy="211083"/>
          </a:xfrm>
          <a:prstGeom prst="rect">
            <a:avLst/>
          </a:prstGeom>
          <a:noFill/>
          <a:ln/>
        </p:spPr>
        <p:txBody>
          <a:bodyPr wrap="square" lIns="0" tIns="0" rIns="0" bIns="0" rtlCol="0" anchor="t">
            <a:spAutoFit/>
          </a:bodyPr>
          <a:lstStyle/>
          <a:p>
            <a:pPr marL="0" indent="0">
              <a:lnSpc>
                <a:spcPts val="1800"/>
              </a:lnSpc>
              <a:buNone/>
            </a:pPr>
            <a:r>
              <a:rPr lang="ru-RU" sz="1120" dirty="0">
                <a:solidFill>
                  <a:srgbClr val="4ADE80"/>
                </a:solidFill>
                <a:latin typeface="ui-sans-serif" pitchFamily="34" charset="0"/>
                <a:ea typeface="ui-sans-serif" pitchFamily="34" charset="-122"/>
                <a:cs typeface="ui-sans-serif" pitchFamily="34" charset="-120"/>
              </a:rPr>
              <a:t>Автоматическая генерация реализаций для распространенных операций CRUD</a:t>
            </a:r>
            <a:endParaRPr lang="en-US" sz="1120" dirty="0"/>
          </a:p>
        </p:txBody>
      </p:sp>
      <p:sp>
        <p:nvSpPr>
          <p:cNvPr id="27" name="Text 11"/>
          <p:cNvSpPr/>
          <p:nvPr/>
        </p:nvSpPr>
        <p:spPr>
          <a:xfrm>
            <a:off x="762000" y="7067550"/>
            <a:ext cx="10668000" cy="211083"/>
          </a:xfrm>
          <a:prstGeom prst="rect">
            <a:avLst/>
          </a:prstGeom>
          <a:noFill/>
          <a:ln/>
        </p:spPr>
        <p:txBody>
          <a:bodyPr wrap="square" lIns="0" tIns="0" rIns="0" bIns="0" rtlCol="0" anchor="t">
            <a:spAutoFit/>
          </a:bodyPr>
          <a:lstStyle/>
          <a:p>
            <a:pPr marL="0" indent="0" algn="ctr">
              <a:lnSpc>
                <a:spcPts val="1800"/>
              </a:lnSpc>
              <a:buNone/>
            </a:pPr>
            <a:r>
              <a:rPr lang="ru-RU" sz="1120" dirty="0">
                <a:solidFill>
                  <a:srgbClr val="E5E7EB"/>
                </a:solidFill>
                <a:latin typeface="ui-sans-serif" pitchFamily="34" charset="0"/>
                <a:ea typeface="ui-sans-serif" pitchFamily="34" charset="-122"/>
                <a:cs typeface="ui-sans-serif" pitchFamily="34" charset="-120"/>
              </a:rPr>
              <a:t>Spring Data JPA значительно сокращает объем кода, необходимого для доступа к данным, тем самым оптимизируя разработку и снижая риск ошибок.</a:t>
            </a:r>
            <a:endParaRPr lang="en-US" sz="11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3533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6957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485900"/>
            <a:ext cx="10972800" cy="533400"/>
          </a:xfrm>
          <a:prstGeom prst="rect">
            <a:avLst/>
          </a:prstGeom>
        </p:spPr>
      </p:pic>
      <p:pic>
        <p:nvPicPr>
          <p:cNvPr id="7" name="Image 5" descr="preencoded.png"/>
          <p:cNvPicPr>
            <a:picLocks noChangeAspect="1"/>
          </p:cNvPicPr>
          <p:nvPr/>
        </p:nvPicPr>
        <p:blipFill>
          <a:blip r:embed="rId8"/>
          <a:stretch>
            <a:fillRect/>
          </a:stretch>
        </p:blipFill>
        <p:spPr>
          <a:xfrm>
            <a:off x="1845171" y="1666875"/>
            <a:ext cx="152400" cy="152400"/>
          </a:xfrm>
          <a:prstGeom prst="rect">
            <a:avLst/>
          </a:prstGeom>
        </p:spPr>
      </p:pic>
      <p:pic>
        <p:nvPicPr>
          <p:cNvPr id="8" name="Image 6" descr="preencoded.png"/>
          <p:cNvPicPr>
            <a:picLocks noChangeAspect="1"/>
          </p:cNvPicPr>
          <p:nvPr/>
        </p:nvPicPr>
        <p:blipFill>
          <a:blip r:embed="rId9"/>
          <a:stretch>
            <a:fillRect/>
          </a:stretch>
        </p:blipFill>
        <p:spPr>
          <a:xfrm>
            <a:off x="609600" y="2247900"/>
            <a:ext cx="3505200" cy="2286000"/>
          </a:xfrm>
          <a:prstGeom prst="rect">
            <a:avLst/>
          </a:prstGeom>
        </p:spPr>
      </p:pic>
      <p:pic>
        <p:nvPicPr>
          <p:cNvPr id="9" name="Image 7" descr="preencoded.png"/>
          <p:cNvPicPr>
            <a:picLocks noChangeAspect="1"/>
          </p:cNvPicPr>
          <p:nvPr/>
        </p:nvPicPr>
        <p:blipFill>
          <a:blip r:embed="rId10"/>
          <a:stretch>
            <a:fillRect/>
          </a:stretch>
        </p:blipFill>
        <p:spPr>
          <a:xfrm>
            <a:off x="800100" y="2514600"/>
            <a:ext cx="422970" cy="457200"/>
          </a:xfrm>
          <a:prstGeom prst="rect">
            <a:avLst/>
          </a:prstGeom>
        </p:spPr>
      </p:pic>
      <p:pic>
        <p:nvPicPr>
          <p:cNvPr id="10" name="Image 8" descr="preencoded.png"/>
          <p:cNvPicPr>
            <a:picLocks noChangeAspect="1"/>
          </p:cNvPicPr>
          <p:nvPr/>
        </p:nvPicPr>
        <p:blipFill>
          <a:blip r:embed="rId11"/>
          <a:stretch>
            <a:fillRect/>
          </a:stretch>
        </p:blipFill>
        <p:spPr>
          <a:xfrm>
            <a:off x="897285" y="2590800"/>
            <a:ext cx="228600" cy="304800"/>
          </a:xfrm>
          <a:prstGeom prst="rect">
            <a:avLst/>
          </a:prstGeom>
        </p:spPr>
      </p:pic>
      <p:pic>
        <p:nvPicPr>
          <p:cNvPr id="11" name="Image 9" descr="preencoded.png"/>
          <p:cNvPicPr>
            <a:picLocks noChangeAspect="1"/>
          </p:cNvPicPr>
          <p:nvPr/>
        </p:nvPicPr>
        <p:blipFill>
          <a:blip r:embed="rId12"/>
          <a:stretch>
            <a:fillRect/>
          </a:stretch>
        </p:blipFill>
        <p:spPr>
          <a:xfrm>
            <a:off x="800100" y="3981450"/>
            <a:ext cx="133350" cy="133350"/>
          </a:xfrm>
          <a:prstGeom prst="rect">
            <a:avLst/>
          </a:prstGeom>
        </p:spPr>
      </p:pic>
      <p:pic>
        <p:nvPicPr>
          <p:cNvPr id="12" name="Image 10" descr="preencoded.png"/>
          <p:cNvPicPr>
            <a:picLocks noChangeAspect="1"/>
          </p:cNvPicPr>
          <p:nvPr/>
        </p:nvPicPr>
        <p:blipFill>
          <a:blip r:embed="rId12"/>
          <a:stretch>
            <a:fillRect/>
          </a:stretch>
        </p:blipFill>
        <p:spPr>
          <a:xfrm>
            <a:off x="800100" y="4171950"/>
            <a:ext cx="133350" cy="133350"/>
          </a:xfrm>
          <a:prstGeom prst="rect">
            <a:avLst/>
          </a:prstGeom>
        </p:spPr>
      </p:pic>
      <p:pic>
        <p:nvPicPr>
          <p:cNvPr id="13" name="Image 11" descr="preencoded.png"/>
          <p:cNvPicPr>
            <a:picLocks noChangeAspect="1"/>
          </p:cNvPicPr>
          <p:nvPr/>
        </p:nvPicPr>
        <p:blipFill>
          <a:blip r:embed="rId9"/>
          <a:stretch>
            <a:fillRect/>
          </a:stretch>
        </p:blipFill>
        <p:spPr>
          <a:xfrm>
            <a:off x="4343400" y="2247900"/>
            <a:ext cx="3505200" cy="2286000"/>
          </a:xfrm>
          <a:prstGeom prst="rect">
            <a:avLst/>
          </a:prstGeom>
        </p:spPr>
      </p:pic>
      <p:pic>
        <p:nvPicPr>
          <p:cNvPr id="14" name="Image 12" descr="preencoded.png"/>
          <p:cNvPicPr>
            <a:picLocks noChangeAspect="1"/>
          </p:cNvPicPr>
          <p:nvPr/>
        </p:nvPicPr>
        <p:blipFill>
          <a:blip r:embed="rId13"/>
          <a:stretch>
            <a:fillRect/>
          </a:stretch>
        </p:blipFill>
        <p:spPr>
          <a:xfrm>
            <a:off x="4533900" y="2438400"/>
            <a:ext cx="457200" cy="457200"/>
          </a:xfrm>
          <a:prstGeom prst="rect">
            <a:avLst/>
          </a:prstGeom>
        </p:spPr>
      </p:pic>
      <p:pic>
        <p:nvPicPr>
          <p:cNvPr id="15" name="Image 13" descr="preencoded.png"/>
          <p:cNvPicPr>
            <a:picLocks noChangeAspect="1"/>
          </p:cNvPicPr>
          <p:nvPr/>
        </p:nvPicPr>
        <p:blipFill>
          <a:blip r:embed="rId14"/>
          <a:stretch>
            <a:fillRect/>
          </a:stretch>
        </p:blipFill>
        <p:spPr>
          <a:xfrm>
            <a:off x="4648200" y="2514600"/>
            <a:ext cx="228600" cy="304800"/>
          </a:xfrm>
          <a:prstGeom prst="rect">
            <a:avLst/>
          </a:prstGeom>
        </p:spPr>
      </p:pic>
      <p:pic>
        <p:nvPicPr>
          <p:cNvPr id="16" name="Image 14" descr="preencoded.png"/>
          <p:cNvPicPr>
            <a:picLocks noChangeAspect="1"/>
          </p:cNvPicPr>
          <p:nvPr/>
        </p:nvPicPr>
        <p:blipFill>
          <a:blip r:embed="rId12"/>
          <a:stretch>
            <a:fillRect/>
          </a:stretch>
        </p:blipFill>
        <p:spPr>
          <a:xfrm>
            <a:off x="4533900" y="3829050"/>
            <a:ext cx="133350" cy="133350"/>
          </a:xfrm>
          <a:prstGeom prst="rect">
            <a:avLst/>
          </a:prstGeom>
        </p:spPr>
      </p:pic>
      <p:pic>
        <p:nvPicPr>
          <p:cNvPr id="17" name="Image 15" descr="preencoded.png"/>
          <p:cNvPicPr>
            <a:picLocks noChangeAspect="1"/>
          </p:cNvPicPr>
          <p:nvPr/>
        </p:nvPicPr>
        <p:blipFill>
          <a:blip r:embed="rId12"/>
          <a:stretch>
            <a:fillRect/>
          </a:stretch>
        </p:blipFill>
        <p:spPr>
          <a:xfrm>
            <a:off x="4533900" y="4019550"/>
            <a:ext cx="133350" cy="133350"/>
          </a:xfrm>
          <a:prstGeom prst="rect">
            <a:avLst/>
          </a:prstGeom>
        </p:spPr>
      </p:pic>
      <p:pic>
        <p:nvPicPr>
          <p:cNvPr id="18" name="Image 16" descr="preencoded.png"/>
          <p:cNvPicPr>
            <a:picLocks noChangeAspect="1"/>
          </p:cNvPicPr>
          <p:nvPr/>
        </p:nvPicPr>
        <p:blipFill>
          <a:blip r:embed="rId9"/>
          <a:stretch>
            <a:fillRect/>
          </a:stretch>
        </p:blipFill>
        <p:spPr>
          <a:xfrm>
            <a:off x="8077200" y="2247900"/>
            <a:ext cx="3505200" cy="2286000"/>
          </a:xfrm>
          <a:prstGeom prst="rect">
            <a:avLst/>
          </a:prstGeom>
        </p:spPr>
      </p:pic>
      <p:pic>
        <p:nvPicPr>
          <p:cNvPr id="19" name="Image 17" descr="preencoded.png"/>
          <p:cNvPicPr>
            <a:picLocks noChangeAspect="1"/>
          </p:cNvPicPr>
          <p:nvPr/>
        </p:nvPicPr>
        <p:blipFill>
          <a:blip r:embed="rId15"/>
          <a:stretch>
            <a:fillRect/>
          </a:stretch>
        </p:blipFill>
        <p:spPr>
          <a:xfrm>
            <a:off x="8267700" y="2438400"/>
            <a:ext cx="457200" cy="457200"/>
          </a:xfrm>
          <a:prstGeom prst="rect">
            <a:avLst/>
          </a:prstGeom>
        </p:spPr>
      </p:pic>
      <p:pic>
        <p:nvPicPr>
          <p:cNvPr id="20" name="Image 18" descr="preencoded.png"/>
          <p:cNvPicPr>
            <a:picLocks noChangeAspect="1"/>
          </p:cNvPicPr>
          <p:nvPr/>
        </p:nvPicPr>
        <p:blipFill>
          <a:blip r:embed="rId16"/>
          <a:stretch>
            <a:fillRect/>
          </a:stretch>
        </p:blipFill>
        <p:spPr>
          <a:xfrm>
            <a:off x="8367712" y="2514600"/>
            <a:ext cx="257175" cy="304800"/>
          </a:xfrm>
          <a:prstGeom prst="rect">
            <a:avLst/>
          </a:prstGeom>
        </p:spPr>
      </p:pic>
      <p:pic>
        <p:nvPicPr>
          <p:cNvPr id="21" name="Image 19" descr="preencoded.png"/>
          <p:cNvPicPr>
            <a:picLocks noChangeAspect="1"/>
          </p:cNvPicPr>
          <p:nvPr/>
        </p:nvPicPr>
        <p:blipFill>
          <a:blip r:embed="rId12"/>
          <a:stretch>
            <a:fillRect/>
          </a:stretch>
        </p:blipFill>
        <p:spPr>
          <a:xfrm>
            <a:off x="8267700" y="3829050"/>
            <a:ext cx="133350" cy="133350"/>
          </a:xfrm>
          <a:prstGeom prst="rect">
            <a:avLst/>
          </a:prstGeom>
        </p:spPr>
      </p:pic>
      <p:pic>
        <p:nvPicPr>
          <p:cNvPr id="22" name="Image 20" descr="preencoded.png"/>
          <p:cNvPicPr>
            <a:picLocks noChangeAspect="1"/>
          </p:cNvPicPr>
          <p:nvPr/>
        </p:nvPicPr>
        <p:blipFill>
          <a:blip r:embed="rId12"/>
          <a:stretch>
            <a:fillRect/>
          </a:stretch>
        </p:blipFill>
        <p:spPr>
          <a:xfrm>
            <a:off x="8267700" y="4019550"/>
            <a:ext cx="133350" cy="133350"/>
          </a:xfrm>
          <a:prstGeom prst="rect">
            <a:avLst/>
          </a:prstGeom>
        </p:spPr>
      </p:pic>
      <p:pic>
        <p:nvPicPr>
          <p:cNvPr id="23" name="Image 21" descr="preencoded.png"/>
          <p:cNvPicPr>
            <a:picLocks noChangeAspect="1"/>
          </p:cNvPicPr>
          <p:nvPr/>
        </p:nvPicPr>
        <p:blipFill>
          <a:blip r:embed="rId17"/>
          <a:stretch>
            <a:fillRect/>
          </a:stretch>
        </p:blipFill>
        <p:spPr>
          <a:xfrm>
            <a:off x="609600" y="4762500"/>
            <a:ext cx="3505200" cy="2133600"/>
          </a:xfrm>
          <a:prstGeom prst="rect">
            <a:avLst/>
          </a:prstGeom>
        </p:spPr>
      </p:pic>
      <p:pic>
        <p:nvPicPr>
          <p:cNvPr id="24" name="Image 22" descr="preencoded.png"/>
          <p:cNvPicPr>
            <a:picLocks noChangeAspect="1"/>
          </p:cNvPicPr>
          <p:nvPr/>
        </p:nvPicPr>
        <p:blipFill>
          <a:blip r:embed="rId18"/>
          <a:stretch>
            <a:fillRect/>
          </a:stretch>
        </p:blipFill>
        <p:spPr>
          <a:xfrm>
            <a:off x="800100" y="4953000"/>
            <a:ext cx="457200" cy="457200"/>
          </a:xfrm>
          <a:prstGeom prst="rect">
            <a:avLst/>
          </a:prstGeom>
        </p:spPr>
      </p:pic>
      <p:pic>
        <p:nvPicPr>
          <p:cNvPr id="25" name="Image 23" descr="preencoded.png"/>
          <p:cNvPicPr>
            <a:picLocks noChangeAspect="1"/>
          </p:cNvPicPr>
          <p:nvPr/>
        </p:nvPicPr>
        <p:blipFill>
          <a:blip r:embed="rId19"/>
          <a:stretch>
            <a:fillRect/>
          </a:stretch>
        </p:blipFill>
        <p:spPr>
          <a:xfrm>
            <a:off x="928688" y="5029200"/>
            <a:ext cx="200025" cy="304800"/>
          </a:xfrm>
          <a:prstGeom prst="rect">
            <a:avLst/>
          </a:prstGeom>
        </p:spPr>
      </p:pic>
      <p:pic>
        <p:nvPicPr>
          <p:cNvPr id="26" name="Image 24" descr="preencoded.png"/>
          <p:cNvPicPr>
            <a:picLocks noChangeAspect="1"/>
          </p:cNvPicPr>
          <p:nvPr/>
        </p:nvPicPr>
        <p:blipFill>
          <a:blip r:embed="rId12"/>
          <a:stretch>
            <a:fillRect/>
          </a:stretch>
        </p:blipFill>
        <p:spPr>
          <a:xfrm>
            <a:off x="800100" y="6343650"/>
            <a:ext cx="133350" cy="133350"/>
          </a:xfrm>
          <a:prstGeom prst="rect">
            <a:avLst/>
          </a:prstGeom>
        </p:spPr>
      </p:pic>
      <p:pic>
        <p:nvPicPr>
          <p:cNvPr id="27" name="Image 25" descr="preencoded.png"/>
          <p:cNvPicPr>
            <a:picLocks noChangeAspect="1"/>
          </p:cNvPicPr>
          <p:nvPr/>
        </p:nvPicPr>
        <p:blipFill>
          <a:blip r:embed="rId12"/>
          <a:stretch>
            <a:fillRect/>
          </a:stretch>
        </p:blipFill>
        <p:spPr>
          <a:xfrm>
            <a:off x="800100" y="6534150"/>
            <a:ext cx="133350" cy="133350"/>
          </a:xfrm>
          <a:prstGeom prst="rect">
            <a:avLst/>
          </a:prstGeom>
        </p:spPr>
      </p:pic>
      <p:pic>
        <p:nvPicPr>
          <p:cNvPr id="28" name="Image 26" descr="preencoded.png"/>
          <p:cNvPicPr>
            <a:picLocks noChangeAspect="1"/>
          </p:cNvPicPr>
          <p:nvPr/>
        </p:nvPicPr>
        <p:blipFill>
          <a:blip r:embed="rId17"/>
          <a:stretch>
            <a:fillRect/>
          </a:stretch>
        </p:blipFill>
        <p:spPr>
          <a:xfrm>
            <a:off x="4343400" y="4762500"/>
            <a:ext cx="3505200" cy="2133600"/>
          </a:xfrm>
          <a:prstGeom prst="rect">
            <a:avLst/>
          </a:prstGeom>
        </p:spPr>
      </p:pic>
      <p:pic>
        <p:nvPicPr>
          <p:cNvPr id="29" name="Image 27" descr="preencoded.png"/>
          <p:cNvPicPr>
            <a:picLocks noChangeAspect="1"/>
          </p:cNvPicPr>
          <p:nvPr/>
        </p:nvPicPr>
        <p:blipFill>
          <a:blip r:embed="rId13"/>
          <a:stretch>
            <a:fillRect/>
          </a:stretch>
        </p:blipFill>
        <p:spPr>
          <a:xfrm>
            <a:off x="4533900" y="4953000"/>
            <a:ext cx="457200" cy="457200"/>
          </a:xfrm>
          <a:prstGeom prst="rect">
            <a:avLst/>
          </a:prstGeom>
        </p:spPr>
      </p:pic>
      <p:pic>
        <p:nvPicPr>
          <p:cNvPr id="30" name="Image 28" descr="preencoded.png"/>
          <p:cNvPicPr>
            <a:picLocks noChangeAspect="1"/>
          </p:cNvPicPr>
          <p:nvPr/>
        </p:nvPicPr>
        <p:blipFill>
          <a:blip r:embed="rId20"/>
          <a:stretch>
            <a:fillRect/>
          </a:stretch>
        </p:blipFill>
        <p:spPr>
          <a:xfrm>
            <a:off x="4648200" y="5029200"/>
            <a:ext cx="228600" cy="304800"/>
          </a:xfrm>
          <a:prstGeom prst="rect">
            <a:avLst/>
          </a:prstGeom>
        </p:spPr>
      </p:pic>
      <p:pic>
        <p:nvPicPr>
          <p:cNvPr id="31" name="Image 29" descr="preencoded.png"/>
          <p:cNvPicPr>
            <a:picLocks noChangeAspect="1"/>
          </p:cNvPicPr>
          <p:nvPr/>
        </p:nvPicPr>
        <p:blipFill>
          <a:blip r:embed="rId12"/>
          <a:stretch>
            <a:fillRect/>
          </a:stretch>
        </p:blipFill>
        <p:spPr>
          <a:xfrm>
            <a:off x="4533900" y="6343650"/>
            <a:ext cx="133350" cy="133350"/>
          </a:xfrm>
          <a:prstGeom prst="rect">
            <a:avLst/>
          </a:prstGeom>
        </p:spPr>
      </p:pic>
      <p:pic>
        <p:nvPicPr>
          <p:cNvPr id="32" name="Image 30" descr="preencoded.png"/>
          <p:cNvPicPr>
            <a:picLocks noChangeAspect="1"/>
          </p:cNvPicPr>
          <p:nvPr/>
        </p:nvPicPr>
        <p:blipFill>
          <a:blip r:embed="rId12"/>
          <a:stretch>
            <a:fillRect/>
          </a:stretch>
        </p:blipFill>
        <p:spPr>
          <a:xfrm>
            <a:off x="4533900" y="6534150"/>
            <a:ext cx="133350" cy="133350"/>
          </a:xfrm>
          <a:prstGeom prst="rect">
            <a:avLst/>
          </a:prstGeom>
        </p:spPr>
      </p:pic>
      <p:pic>
        <p:nvPicPr>
          <p:cNvPr id="33" name="Image 31" descr="preencoded.png"/>
          <p:cNvPicPr>
            <a:picLocks noChangeAspect="1"/>
          </p:cNvPicPr>
          <p:nvPr/>
        </p:nvPicPr>
        <p:blipFill>
          <a:blip r:embed="rId21"/>
          <a:stretch>
            <a:fillRect/>
          </a:stretch>
        </p:blipFill>
        <p:spPr>
          <a:xfrm>
            <a:off x="8077200" y="4762500"/>
            <a:ext cx="3505200" cy="2133600"/>
          </a:xfrm>
          <a:prstGeom prst="rect">
            <a:avLst/>
          </a:prstGeom>
        </p:spPr>
      </p:pic>
      <p:pic>
        <p:nvPicPr>
          <p:cNvPr id="34" name="Image 32" descr="preencoded.png"/>
          <p:cNvPicPr>
            <a:picLocks noChangeAspect="1"/>
          </p:cNvPicPr>
          <p:nvPr/>
        </p:nvPicPr>
        <p:blipFill>
          <a:blip r:embed="rId22"/>
          <a:stretch>
            <a:fillRect/>
          </a:stretch>
        </p:blipFill>
        <p:spPr>
          <a:xfrm>
            <a:off x="8267700" y="4953000"/>
            <a:ext cx="457200" cy="457200"/>
          </a:xfrm>
          <a:prstGeom prst="rect">
            <a:avLst/>
          </a:prstGeom>
        </p:spPr>
      </p:pic>
      <p:pic>
        <p:nvPicPr>
          <p:cNvPr id="35" name="Image 33" descr="preencoded.png"/>
          <p:cNvPicPr>
            <a:picLocks noChangeAspect="1"/>
          </p:cNvPicPr>
          <p:nvPr/>
        </p:nvPicPr>
        <p:blipFill>
          <a:blip r:embed="rId23"/>
          <a:stretch>
            <a:fillRect/>
          </a:stretch>
        </p:blipFill>
        <p:spPr>
          <a:xfrm>
            <a:off x="8307714" y="4993014"/>
            <a:ext cx="377171" cy="377171"/>
          </a:xfrm>
          <a:prstGeom prst="rect">
            <a:avLst/>
          </a:prstGeom>
        </p:spPr>
      </p:pic>
      <p:pic>
        <p:nvPicPr>
          <p:cNvPr id="36" name="Image 34" descr="preencoded.png"/>
          <p:cNvPicPr>
            <a:picLocks noChangeAspect="1"/>
          </p:cNvPicPr>
          <p:nvPr/>
        </p:nvPicPr>
        <p:blipFill>
          <a:blip r:embed="rId24"/>
          <a:stretch>
            <a:fillRect/>
          </a:stretch>
        </p:blipFill>
        <p:spPr>
          <a:xfrm>
            <a:off x="9296400" y="6324600"/>
            <a:ext cx="152400" cy="152400"/>
          </a:xfrm>
          <a:prstGeom prst="rect">
            <a:avLst/>
          </a:prstGeom>
        </p:spPr>
      </p:pic>
      <p:pic>
        <p:nvPicPr>
          <p:cNvPr id="37" name="Image 35" descr="preencoded.png"/>
          <p:cNvPicPr>
            <a:picLocks noChangeAspect="1"/>
          </p:cNvPicPr>
          <p:nvPr/>
        </p:nvPicPr>
        <p:blipFill>
          <a:blip r:embed="rId24"/>
          <a:stretch>
            <a:fillRect/>
          </a:stretch>
        </p:blipFill>
        <p:spPr>
          <a:xfrm>
            <a:off x="9525000" y="6324600"/>
            <a:ext cx="152400" cy="152400"/>
          </a:xfrm>
          <a:prstGeom prst="rect">
            <a:avLst/>
          </a:prstGeom>
        </p:spPr>
      </p:pic>
      <p:pic>
        <p:nvPicPr>
          <p:cNvPr id="38" name="Image 36" descr="preencoded.png"/>
          <p:cNvPicPr>
            <a:picLocks noChangeAspect="1"/>
          </p:cNvPicPr>
          <p:nvPr/>
        </p:nvPicPr>
        <p:blipFill>
          <a:blip r:embed="rId24"/>
          <a:stretch>
            <a:fillRect/>
          </a:stretch>
        </p:blipFill>
        <p:spPr>
          <a:xfrm>
            <a:off x="9753600" y="6324600"/>
            <a:ext cx="152400" cy="152400"/>
          </a:xfrm>
          <a:prstGeom prst="rect">
            <a:avLst/>
          </a:prstGeom>
        </p:spPr>
      </p:pic>
      <p:pic>
        <p:nvPicPr>
          <p:cNvPr id="39" name="Image 37" descr="preencoded.png"/>
          <p:cNvPicPr>
            <a:picLocks noChangeAspect="1"/>
          </p:cNvPicPr>
          <p:nvPr/>
        </p:nvPicPr>
        <p:blipFill>
          <a:blip r:embed="rId24"/>
          <a:stretch>
            <a:fillRect/>
          </a:stretch>
        </p:blipFill>
        <p:spPr>
          <a:xfrm>
            <a:off x="9982200" y="6324600"/>
            <a:ext cx="152400" cy="152400"/>
          </a:xfrm>
          <a:prstGeom prst="rect">
            <a:avLst/>
          </a:prstGeom>
        </p:spPr>
      </p:pic>
      <p:pic>
        <p:nvPicPr>
          <p:cNvPr id="40" name="Image 38" descr="preencoded.png"/>
          <p:cNvPicPr>
            <a:picLocks noChangeAspect="1"/>
          </p:cNvPicPr>
          <p:nvPr/>
        </p:nvPicPr>
        <p:blipFill>
          <a:blip r:embed="rId24"/>
          <a:stretch>
            <a:fillRect/>
          </a:stretch>
        </p:blipFill>
        <p:spPr>
          <a:xfrm>
            <a:off x="10210800" y="6324600"/>
            <a:ext cx="152400" cy="152400"/>
          </a:xfrm>
          <a:prstGeom prst="rect">
            <a:avLst/>
          </a:prstGeom>
        </p:spPr>
      </p:pic>
      <p:sp>
        <p:nvSpPr>
          <p:cNvPr id="41"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Design Patterns</a:t>
            </a:r>
            <a:endParaRPr lang="en-US" sz="3158" dirty="0"/>
          </a:p>
        </p:txBody>
      </p:sp>
      <p:sp>
        <p:nvSpPr>
          <p:cNvPr id="42" name="Text 1"/>
          <p:cNvSpPr/>
          <p:nvPr/>
        </p:nvSpPr>
        <p:spPr>
          <a:xfrm>
            <a:off x="60960" y="990600"/>
            <a:ext cx="12070080" cy="266700"/>
          </a:xfrm>
          <a:prstGeom prst="rect">
            <a:avLst/>
          </a:prstGeom>
          <a:noFill/>
          <a:ln/>
        </p:spPr>
        <p:txBody>
          <a:bodyPr wrap="square" lIns="0" tIns="0" rIns="0" bIns="0" rtlCol="0" anchor="t">
            <a:spAutoFit/>
          </a:bodyPr>
          <a:lstStyle/>
          <a:p>
            <a:pPr marL="0" indent="0" algn="ctr">
              <a:lnSpc>
                <a:spcPts val="2100"/>
              </a:lnSpc>
              <a:buNone/>
            </a:pPr>
            <a:r>
              <a:rPr lang="en-US" sz="1380" dirty="0">
                <a:solidFill>
                  <a:srgbClr val="D1D5DB"/>
                </a:solidFill>
                <a:latin typeface="ui-sans-serif" pitchFamily="34" charset="0"/>
                <a:ea typeface="ui-sans-serif" pitchFamily="34" charset="-122"/>
                <a:cs typeface="ui-sans-serif" pitchFamily="34" charset="-120"/>
              </a:rPr>
              <a:t>Utilisés dans Spring Boot</a:t>
            </a:r>
            <a:endParaRPr lang="en-US" sz="1380" dirty="0"/>
          </a:p>
        </p:txBody>
      </p:sp>
      <p:sp>
        <p:nvSpPr>
          <p:cNvPr id="43" name="Text 2"/>
          <p:cNvSpPr/>
          <p:nvPr/>
        </p:nvSpPr>
        <p:spPr>
          <a:xfrm>
            <a:off x="228600" y="1638300"/>
            <a:ext cx="11734800"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E5E7EB"/>
                </a:solidFill>
                <a:latin typeface="ui-sans-serif" pitchFamily="34" charset="0"/>
                <a:ea typeface="ui-sans-serif" pitchFamily="34" charset="-122"/>
                <a:cs typeface="ui-sans-serif" pitchFamily="34" charset="-120"/>
              </a:rPr>
              <a:t>Spring Framework utilise lourdement ces patterns de conception pour atteindre sa flexibilité et son pouvoir.</a:t>
            </a:r>
            <a:endParaRPr lang="en-US" sz="1120" dirty="0"/>
          </a:p>
        </p:txBody>
      </p:sp>
      <p:sp>
        <p:nvSpPr>
          <p:cNvPr id="44" name="Text 3"/>
          <p:cNvSpPr/>
          <p:nvPr/>
        </p:nvSpPr>
        <p:spPr>
          <a:xfrm>
            <a:off x="1337370" y="2438400"/>
            <a:ext cx="2586930" cy="6096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Dependency Injection</a:t>
            </a:r>
            <a:endParaRPr lang="en-US" sz="1646" dirty="0"/>
          </a:p>
        </p:txBody>
      </p:sp>
      <p:sp>
        <p:nvSpPr>
          <p:cNvPr id="45" name="Text 4"/>
          <p:cNvSpPr/>
          <p:nvPr/>
        </p:nvSpPr>
        <p:spPr>
          <a:xfrm>
            <a:off x="800100" y="31623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Transfère la responsabilité de la création et du gestionnaire d'objets vers le conteneur Spring.</a:t>
            </a:r>
            <a:endParaRPr lang="en-US" sz="1120" dirty="0"/>
          </a:p>
        </p:txBody>
      </p:sp>
      <p:sp>
        <p:nvSpPr>
          <p:cNvPr id="46" name="Text 5"/>
          <p:cNvSpPr/>
          <p:nvPr/>
        </p:nvSpPr>
        <p:spPr>
          <a:xfrm>
            <a:off x="1009650" y="39624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Réduit la couplage</a:t>
            </a:r>
            <a:endParaRPr lang="en-US" sz="980" dirty="0"/>
          </a:p>
        </p:txBody>
      </p:sp>
      <p:sp>
        <p:nvSpPr>
          <p:cNvPr id="47" name="Text 6"/>
          <p:cNvSpPr/>
          <p:nvPr/>
        </p:nvSpPr>
        <p:spPr>
          <a:xfrm>
            <a:off x="1009650" y="41529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Simplifie les tests</a:t>
            </a:r>
            <a:endParaRPr lang="en-US" sz="980" dirty="0"/>
          </a:p>
        </p:txBody>
      </p:sp>
      <p:sp>
        <p:nvSpPr>
          <p:cNvPr id="48" name="Text 7"/>
          <p:cNvSpPr/>
          <p:nvPr/>
        </p:nvSpPr>
        <p:spPr>
          <a:xfrm>
            <a:off x="5105400" y="2514600"/>
            <a:ext cx="1355035"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Singleton</a:t>
            </a:r>
            <a:endParaRPr lang="en-US" sz="1646" dirty="0"/>
          </a:p>
        </p:txBody>
      </p:sp>
      <p:sp>
        <p:nvSpPr>
          <p:cNvPr id="49" name="Text 8"/>
          <p:cNvSpPr/>
          <p:nvPr/>
        </p:nvSpPr>
        <p:spPr>
          <a:xfrm>
            <a:off x="4533900" y="30099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Assure qu'une seule instance d'une classe est créée et la même instance est retournée à toutes les demandes.</a:t>
            </a:r>
            <a:endParaRPr lang="en-US" sz="1120" dirty="0"/>
          </a:p>
        </p:txBody>
      </p:sp>
      <p:sp>
        <p:nvSpPr>
          <p:cNvPr id="50" name="Text 9"/>
          <p:cNvSpPr/>
          <p:nvPr/>
        </p:nvSpPr>
        <p:spPr>
          <a:xfrm>
            <a:off x="4743450" y="38100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Partage d'état</a:t>
            </a:r>
            <a:endParaRPr lang="en-US" sz="980" dirty="0"/>
          </a:p>
        </p:txBody>
      </p:sp>
      <p:sp>
        <p:nvSpPr>
          <p:cNvPr id="51" name="Text 10"/>
          <p:cNvSpPr/>
          <p:nvPr/>
        </p:nvSpPr>
        <p:spPr>
          <a:xfrm>
            <a:off x="4743450" y="40005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Optimisation des ressources</a:t>
            </a:r>
            <a:endParaRPr lang="en-US" sz="980" dirty="0"/>
          </a:p>
        </p:txBody>
      </p:sp>
      <p:sp>
        <p:nvSpPr>
          <p:cNvPr id="52" name="Text 11"/>
          <p:cNvSpPr/>
          <p:nvPr/>
        </p:nvSpPr>
        <p:spPr>
          <a:xfrm>
            <a:off x="8839200" y="2514600"/>
            <a:ext cx="1056754"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Factory</a:t>
            </a:r>
            <a:endParaRPr lang="en-US" sz="1646" dirty="0"/>
          </a:p>
        </p:txBody>
      </p:sp>
      <p:sp>
        <p:nvSpPr>
          <p:cNvPr id="53" name="Text 12"/>
          <p:cNvSpPr/>
          <p:nvPr/>
        </p:nvSpPr>
        <p:spPr>
          <a:xfrm>
            <a:off x="8267700" y="30099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Crée des objets sans exposer la logique de création, seuls les objets créés sont exposés.</a:t>
            </a:r>
            <a:endParaRPr lang="en-US" sz="1120" dirty="0"/>
          </a:p>
        </p:txBody>
      </p:sp>
      <p:sp>
        <p:nvSpPr>
          <p:cNvPr id="54" name="Text 13"/>
          <p:cNvSpPr/>
          <p:nvPr/>
        </p:nvSpPr>
        <p:spPr>
          <a:xfrm>
            <a:off x="8477250" y="38100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Encapsulation de la création</a:t>
            </a:r>
            <a:endParaRPr lang="en-US" sz="980" dirty="0"/>
          </a:p>
        </p:txBody>
      </p:sp>
      <p:sp>
        <p:nvSpPr>
          <p:cNvPr id="55" name="Text 14"/>
          <p:cNvSpPr/>
          <p:nvPr/>
        </p:nvSpPr>
        <p:spPr>
          <a:xfrm>
            <a:off x="8477250" y="40005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Interface client indépendante</a:t>
            </a:r>
            <a:endParaRPr lang="en-US" sz="980" dirty="0"/>
          </a:p>
        </p:txBody>
      </p:sp>
      <p:sp>
        <p:nvSpPr>
          <p:cNvPr id="56" name="Text 15"/>
          <p:cNvSpPr/>
          <p:nvPr/>
        </p:nvSpPr>
        <p:spPr>
          <a:xfrm>
            <a:off x="1371600" y="5029200"/>
            <a:ext cx="807259"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Proxy</a:t>
            </a:r>
            <a:endParaRPr lang="en-US" sz="1646" dirty="0"/>
          </a:p>
        </p:txBody>
      </p:sp>
      <p:sp>
        <p:nvSpPr>
          <p:cNvPr id="57" name="Text 16"/>
          <p:cNvSpPr/>
          <p:nvPr/>
        </p:nvSpPr>
        <p:spPr>
          <a:xfrm>
            <a:off x="800100" y="55245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Fournit une interface pour accéder à un autre objet, en ajoutant des fonctionnalités.</a:t>
            </a:r>
            <a:endParaRPr lang="en-US" sz="1120" dirty="0"/>
          </a:p>
        </p:txBody>
      </p:sp>
      <p:sp>
        <p:nvSpPr>
          <p:cNvPr id="58" name="Text 17"/>
          <p:cNvSpPr/>
          <p:nvPr/>
        </p:nvSpPr>
        <p:spPr>
          <a:xfrm>
            <a:off x="1009650" y="63246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Contrôle d'accès</a:t>
            </a:r>
            <a:endParaRPr lang="en-US" sz="980" dirty="0"/>
          </a:p>
        </p:txBody>
      </p:sp>
      <p:sp>
        <p:nvSpPr>
          <p:cNvPr id="59" name="Text 18"/>
          <p:cNvSpPr/>
          <p:nvPr/>
        </p:nvSpPr>
        <p:spPr>
          <a:xfrm>
            <a:off x="1009650" y="65151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Journalisation, transaction</a:t>
            </a:r>
            <a:endParaRPr lang="en-US" sz="980" dirty="0"/>
          </a:p>
        </p:txBody>
      </p:sp>
      <p:sp>
        <p:nvSpPr>
          <p:cNvPr id="60" name="Text 19"/>
          <p:cNvSpPr/>
          <p:nvPr/>
        </p:nvSpPr>
        <p:spPr>
          <a:xfrm>
            <a:off x="5105400" y="5029200"/>
            <a:ext cx="2457629"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Template Method</a:t>
            </a:r>
            <a:endParaRPr lang="en-US" sz="1646" dirty="0"/>
          </a:p>
        </p:txBody>
      </p:sp>
      <p:sp>
        <p:nvSpPr>
          <p:cNvPr id="61" name="Text 20"/>
          <p:cNvSpPr/>
          <p:nvPr/>
        </p:nvSpPr>
        <p:spPr>
          <a:xfrm>
            <a:off x="4533900" y="55245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Définit la structure d'une méthode, en laissant certaines étapes pour les sous-classes.</a:t>
            </a:r>
            <a:endParaRPr lang="en-US" sz="1120" dirty="0"/>
          </a:p>
        </p:txBody>
      </p:sp>
      <p:sp>
        <p:nvSpPr>
          <p:cNvPr id="62" name="Text 21"/>
          <p:cNvSpPr/>
          <p:nvPr/>
        </p:nvSpPr>
        <p:spPr>
          <a:xfrm>
            <a:off x="4743450" y="63246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Algorithmes avec des étapes</a:t>
            </a:r>
            <a:endParaRPr lang="en-US" sz="980" dirty="0"/>
          </a:p>
        </p:txBody>
      </p:sp>
      <p:sp>
        <p:nvSpPr>
          <p:cNvPr id="63" name="Text 22"/>
          <p:cNvSpPr/>
          <p:nvPr/>
        </p:nvSpPr>
        <p:spPr>
          <a:xfrm>
            <a:off x="4743450" y="6515100"/>
            <a:ext cx="34366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Moins de surcharge</a:t>
            </a:r>
            <a:endParaRPr lang="en-US" sz="980" dirty="0"/>
          </a:p>
        </p:txBody>
      </p:sp>
      <p:sp>
        <p:nvSpPr>
          <p:cNvPr id="64" name="Text 23"/>
          <p:cNvSpPr/>
          <p:nvPr/>
        </p:nvSpPr>
        <p:spPr>
          <a:xfrm>
            <a:off x="8839200" y="5029200"/>
            <a:ext cx="1595199"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A500"/>
                </a:solidFill>
                <a:latin typeface="ui-sans-serif" pitchFamily="34" charset="0"/>
                <a:ea typeface="ui-sans-serif" pitchFamily="34" charset="-122"/>
                <a:cs typeface="ui-sans-serif" pitchFamily="34" charset="-120"/>
              </a:rPr>
              <a:t>Intégration</a:t>
            </a:r>
            <a:endParaRPr lang="en-US" sz="1646" dirty="0"/>
          </a:p>
        </p:txBody>
      </p:sp>
      <p:sp>
        <p:nvSpPr>
          <p:cNvPr id="65" name="Text 24"/>
          <p:cNvSpPr/>
          <p:nvPr/>
        </p:nvSpPr>
        <p:spPr>
          <a:xfrm>
            <a:off x="8267700" y="5524500"/>
            <a:ext cx="3124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Spring Boot utilise ces patterns pour créer une architecture flexible et puissante.</a:t>
            </a:r>
            <a:endParaRPr lang="en-US" sz="11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2600325" y="1143000"/>
            <a:ext cx="2743200" cy="1524000"/>
          </a:xfrm>
          <a:prstGeom prst="rect">
            <a:avLst/>
          </a:prstGeom>
        </p:spPr>
      </p:pic>
      <p:pic>
        <p:nvPicPr>
          <p:cNvPr id="7" name="Image 5" descr="preencoded.png"/>
          <p:cNvPicPr>
            <a:picLocks noChangeAspect="1"/>
          </p:cNvPicPr>
          <p:nvPr/>
        </p:nvPicPr>
        <p:blipFill>
          <a:blip r:embed="rId8"/>
          <a:stretch>
            <a:fillRect/>
          </a:stretch>
        </p:blipFill>
        <p:spPr>
          <a:xfrm>
            <a:off x="3800475" y="1143000"/>
            <a:ext cx="342900" cy="381000"/>
          </a:xfrm>
          <a:prstGeom prst="rect">
            <a:avLst/>
          </a:prstGeom>
        </p:spPr>
      </p:pic>
      <p:pic>
        <p:nvPicPr>
          <p:cNvPr id="8" name="Image 6" descr="preencoded.png"/>
          <p:cNvPicPr>
            <a:picLocks noChangeAspect="1"/>
          </p:cNvPicPr>
          <p:nvPr/>
        </p:nvPicPr>
        <p:blipFill>
          <a:blip r:embed="rId9"/>
          <a:stretch>
            <a:fillRect/>
          </a:stretch>
        </p:blipFill>
        <p:spPr>
          <a:xfrm>
            <a:off x="5486400" y="1895475"/>
            <a:ext cx="1219200" cy="19050"/>
          </a:xfrm>
          <a:prstGeom prst="rect">
            <a:avLst/>
          </a:prstGeom>
        </p:spPr>
      </p:pic>
      <p:pic>
        <p:nvPicPr>
          <p:cNvPr id="9" name="Image 7" descr="preencoded.png"/>
          <p:cNvPicPr>
            <a:picLocks noChangeAspect="1"/>
          </p:cNvPicPr>
          <p:nvPr/>
        </p:nvPicPr>
        <p:blipFill>
          <a:blip r:embed="rId10"/>
          <a:stretch>
            <a:fillRect/>
          </a:stretch>
        </p:blipFill>
        <p:spPr>
          <a:xfrm>
            <a:off x="6848475" y="1143000"/>
            <a:ext cx="2743200" cy="1524000"/>
          </a:xfrm>
          <a:prstGeom prst="rect">
            <a:avLst/>
          </a:prstGeom>
        </p:spPr>
      </p:pic>
      <p:pic>
        <p:nvPicPr>
          <p:cNvPr id="10" name="Image 8" descr="preencoded.png"/>
          <p:cNvPicPr>
            <a:picLocks noChangeAspect="1"/>
          </p:cNvPicPr>
          <p:nvPr/>
        </p:nvPicPr>
        <p:blipFill>
          <a:blip r:embed="rId11"/>
          <a:stretch>
            <a:fillRect/>
          </a:stretch>
        </p:blipFill>
        <p:spPr>
          <a:xfrm>
            <a:off x="8024812" y="1028700"/>
            <a:ext cx="390525" cy="381000"/>
          </a:xfrm>
          <a:prstGeom prst="rect">
            <a:avLst/>
          </a:prstGeom>
        </p:spPr>
      </p:pic>
      <p:pic>
        <p:nvPicPr>
          <p:cNvPr id="11" name="Image 9" descr="preencoded.png"/>
          <p:cNvPicPr>
            <a:picLocks noChangeAspect="1"/>
          </p:cNvPicPr>
          <p:nvPr/>
        </p:nvPicPr>
        <p:blipFill>
          <a:blip r:embed="rId12"/>
          <a:stretch>
            <a:fillRect/>
          </a:stretch>
        </p:blipFill>
        <p:spPr>
          <a:xfrm>
            <a:off x="609600" y="2971800"/>
            <a:ext cx="5372100" cy="2171700"/>
          </a:xfrm>
          <a:prstGeom prst="rect">
            <a:avLst/>
          </a:prstGeom>
        </p:spPr>
      </p:pic>
      <p:pic>
        <p:nvPicPr>
          <p:cNvPr id="12" name="Image 10" descr="preencoded.png"/>
          <p:cNvPicPr>
            <a:picLocks noChangeAspect="1"/>
          </p:cNvPicPr>
          <p:nvPr/>
        </p:nvPicPr>
        <p:blipFill>
          <a:blip r:embed="rId13"/>
          <a:stretch>
            <a:fillRect/>
          </a:stretch>
        </p:blipFill>
        <p:spPr>
          <a:xfrm>
            <a:off x="800100" y="3314700"/>
            <a:ext cx="257175" cy="304800"/>
          </a:xfrm>
          <a:prstGeom prst="rect">
            <a:avLst/>
          </a:prstGeom>
        </p:spPr>
      </p:pic>
      <p:pic>
        <p:nvPicPr>
          <p:cNvPr id="13" name="Image 11" descr="preencoded.png"/>
          <p:cNvPicPr>
            <a:picLocks noChangeAspect="1"/>
          </p:cNvPicPr>
          <p:nvPr/>
        </p:nvPicPr>
        <p:blipFill>
          <a:blip r:embed="rId14"/>
          <a:stretch>
            <a:fillRect/>
          </a:stretch>
        </p:blipFill>
        <p:spPr>
          <a:xfrm>
            <a:off x="800100" y="3924300"/>
            <a:ext cx="152400" cy="152400"/>
          </a:xfrm>
          <a:prstGeom prst="rect">
            <a:avLst/>
          </a:prstGeom>
        </p:spPr>
      </p:pic>
      <p:pic>
        <p:nvPicPr>
          <p:cNvPr id="14" name="Image 12" descr="preencoded.png"/>
          <p:cNvPicPr>
            <a:picLocks noChangeAspect="1"/>
          </p:cNvPicPr>
          <p:nvPr/>
        </p:nvPicPr>
        <p:blipFill>
          <a:blip r:embed="rId14"/>
          <a:stretch>
            <a:fillRect/>
          </a:stretch>
        </p:blipFill>
        <p:spPr>
          <a:xfrm>
            <a:off x="800100" y="4229100"/>
            <a:ext cx="152400" cy="152400"/>
          </a:xfrm>
          <a:prstGeom prst="rect">
            <a:avLst/>
          </a:prstGeom>
        </p:spPr>
      </p:pic>
      <p:pic>
        <p:nvPicPr>
          <p:cNvPr id="15" name="Image 13" descr="preencoded.png"/>
          <p:cNvPicPr>
            <a:picLocks noChangeAspect="1"/>
          </p:cNvPicPr>
          <p:nvPr/>
        </p:nvPicPr>
        <p:blipFill>
          <a:blip r:embed="rId14"/>
          <a:stretch>
            <a:fillRect/>
          </a:stretch>
        </p:blipFill>
        <p:spPr>
          <a:xfrm>
            <a:off x="800100" y="4533900"/>
            <a:ext cx="152400" cy="152400"/>
          </a:xfrm>
          <a:prstGeom prst="rect">
            <a:avLst/>
          </a:prstGeom>
        </p:spPr>
      </p:pic>
      <p:pic>
        <p:nvPicPr>
          <p:cNvPr id="16" name="Image 14" descr="preencoded.png"/>
          <p:cNvPicPr>
            <a:picLocks noChangeAspect="1"/>
          </p:cNvPicPr>
          <p:nvPr/>
        </p:nvPicPr>
        <p:blipFill>
          <a:blip r:embed="rId15"/>
          <a:stretch>
            <a:fillRect/>
          </a:stretch>
        </p:blipFill>
        <p:spPr>
          <a:xfrm>
            <a:off x="6210300" y="2971800"/>
            <a:ext cx="5372100" cy="2171700"/>
          </a:xfrm>
          <a:prstGeom prst="rect">
            <a:avLst/>
          </a:prstGeom>
        </p:spPr>
      </p:pic>
      <p:pic>
        <p:nvPicPr>
          <p:cNvPr id="17" name="Image 15" descr="preencoded.png"/>
          <p:cNvPicPr>
            <a:picLocks noChangeAspect="1"/>
          </p:cNvPicPr>
          <p:nvPr/>
        </p:nvPicPr>
        <p:blipFill>
          <a:blip r:embed="rId16"/>
          <a:stretch>
            <a:fillRect/>
          </a:stretch>
        </p:blipFill>
        <p:spPr>
          <a:xfrm>
            <a:off x="6400800" y="3162300"/>
            <a:ext cx="285750" cy="304800"/>
          </a:xfrm>
          <a:prstGeom prst="rect">
            <a:avLst/>
          </a:prstGeom>
        </p:spPr>
      </p:pic>
      <p:pic>
        <p:nvPicPr>
          <p:cNvPr id="18" name="Image 16" descr="preencoded.png"/>
          <p:cNvPicPr>
            <a:picLocks noChangeAspect="1"/>
          </p:cNvPicPr>
          <p:nvPr/>
        </p:nvPicPr>
        <p:blipFill>
          <a:blip r:embed="rId14"/>
          <a:stretch>
            <a:fillRect/>
          </a:stretch>
        </p:blipFill>
        <p:spPr>
          <a:xfrm>
            <a:off x="6400800" y="3619500"/>
            <a:ext cx="152400" cy="152400"/>
          </a:xfrm>
          <a:prstGeom prst="rect">
            <a:avLst/>
          </a:prstGeom>
        </p:spPr>
      </p:pic>
      <p:pic>
        <p:nvPicPr>
          <p:cNvPr id="19" name="Image 17" descr="preencoded.png"/>
          <p:cNvPicPr>
            <a:picLocks noChangeAspect="1"/>
          </p:cNvPicPr>
          <p:nvPr/>
        </p:nvPicPr>
        <p:blipFill>
          <a:blip r:embed="rId14"/>
          <a:stretch>
            <a:fillRect/>
          </a:stretch>
        </p:blipFill>
        <p:spPr>
          <a:xfrm>
            <a:off x="6400800" y="3924300"/>
            <a:ext cx="152400" cy="152400"/>
          </a:xfrm>
          <a:prstGeom prst="rect">
            <a:avLst/>
          </a:prstGeom>
        </p:spPr>
      </p:pic>
      <p:pic>
        <p:nvPicPr>
          <p:cNvPr id="20" name="Image 18" descr="preencoded.png"/>
          <p:cNvPicPr>
            <a:picLocks noChangeAspect="1"/>
          </p:cNvPicPr>
          <p:nvPr/>
        </p:nvPicPr>
        <p:blipFill>
          <a:blip r:embed="rId14"/>
          <a:stretch>
            <a:fillRect/>
          </a:stretch>
        </p:blipFill>
        <p:spPr>
          <a:xfrm>
            <a:off x="6400800" y="4229100"/>
            <a:ext cx="152400" cy="152400"/>
          </a:xfrm>
          <a:prstGeom prst="rect">
            <a:avLst/>
          </a:prstGeom>
        </p:spPr>
      </p:pic>
      <p:pic>
        <p:nvPicPr>
          <p:cNvPr id="21" name="Image 19" descr="preencoded.png"/>
          <p:cNvPicPr>
            <a:picLocks noChangeAspect="1"/>
          </p:cNvPicPr>
          <p:nvPr/>
        </p:nvPicPr>
        <p:blipFill>
          <a:blip r:embed="rId17"/>
          <a:stretch>
            <a:fillRect/>
          </a:stretch>
        </p:blipFill>
        <p:spPr>
          <a:xfrm>
            <a:off x="609600" y="5372100"/>
            <a:ext cx="10972800" cy="1028700"/>
          </a:xfrm>
          <a:prstGeom prst="rect">
            <a:avLst/>
          </a:prstGeom>
        </p:spPr>
      </p:pic>
      <p:pic>
        <p:nvPicPr>
          <p:cNvPr id="22" name="Image 20" descr="preencoded.png"/>
          <p:cNvPicPr>
            <a:picLocks noChangeAspect="1"/>
          </p:cNvPicPr>
          <p:nvPr/>
        </p:nvPicPr>
        <p:blipFill>
          <a:blip r:embed="rId18"/>
          <a:stretch>
            <a:fillRect/>
          </a:stretch>
        </p:blipFill>
        <p:spPr>
          <a:xfrm>
            <a:off x="725815" y="5526414"/>
            <a:ext cx="377171" cy="377171"/>
          </a:xfrm>
          <a:prstGeom prst="rect">
            <a:avLst/>
          </a:prstGeom>
        </p:spPr>
      </p:pic>
      <p:pic>
        <p:nvPicPr>
          <p:cNvPr id="23" name="Image 21" descr="preencoded.png"/>
          <p:cNvPicPr>
            <a:picLocks noChangeAspect="1"/>
          </p:cNvPicPr>
          <p:nvPr/>
        </p:nvPicPr>
        <p:blipFill>
          <a:blip r:embed="rId19"/>
          <a:stretch>
            <a:fillRect/>
          </a:stretch>
        </p:blipFill>
        <p:spPr>
          <a:xfrm>
            <a:off x="800100" y="6019800"/>
            <a:ext cx="152400" cy="152400"/>
          </a:xfrm>
          <a:prstGeom prst="rect">
            <a:avLst/>
          </a:prstGeom>
        </p:spPr>
      </p:pic>
      <p:pic>
        <p:nvPicPr>
          <p:cNvPr id="24" name="Image 22" descr="preencoded.png"/>
          <p:cNvPicPr>
            <a:picLocks noChangeAspect="1"/>
          </p:cNvPicPr>
          <p:nvPr/>
        </p:nvPicPr>
        <p:blipFill>
          <a:blip r:embed="rId20"/>
          <a:stretch>
            <a:fillRect/>
          </a:stretch>
        </p:blipFill>
        <p:spPr>
          <a:xfrm>
            <a:off x="4381500" y="6019800"/>
            <a:ext cx="152400" cy="152400"/>
          </a:xfrm>
          <a:prstGeom prst="rect">
            <a:avLst/>
          </a:prstGeom>
        </p:spPr>
      </p:pic>
      <p:pic>
        <p:nvPicPr>
          <p:cNvPr id="25" name="Image 23" descr="preencoded.png"/>
          <p:cNvPicPr>
            <a:picLocks noChangeAspect="1"/>
          </p:cNvPicPr>
          <p:nvPr/>
        </p:nvPicPr>
        <p:blipFill>
          <a:blip r:embed="rId21"/>
          <a:stretch>
            <a:fillRect/>
          </a:stretch>
        </p:blipFill>
        <p:spPr>
          <a:xfrm>
            <a:off x="7962900" y="6019800"/>
            <a:ext cx="152400" cy="152400"/>
          </a:xfrm>
          <a:prstGeom prst="rect">
            <a:avLst/>
          </a:prstGeom>
        </p:spPr>
      </p:pic>
      <p:sp>
        <p:nvSpPr>
          <p:cNvPr id="26"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SOA et Microservices</a:t>
            </a:r>
            <a:endParaRPr lang="en-US" sz="3158" dirty="0"/>
          </a:p>
        </p:txBody>
      </p:sp>
      <p:sp>
        <p:nvSpPr>
          <p:cNvPr id="27" name="Text 1"/>
          <p:cNvSpPr/>
          <p:nvPr/>
        </p:nvSpPr>
        <p:spPr>
          <a:xfrm>
            <a:off x="3405336" y="1600200"/>
            <a:ext cx="1246495"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E5E7EB"/>
                </a:solidFill>
                <a:latin typeface="ui-sans-serif" pitchFamily="34" charset="0"/>
                <a:ea typeface="ui-sans-serif" pitchFamily="34" charset="-122"/>
                <a:cs typeface="ui-sans-serif" pitchFamily="34" charset="-120"/>
              </a:rPr>
              <a:t>Monolith</a:t>
            </a:r>
            <a:endParaRPr lang="en-US" sz="1646" dirty="0"/>
          </a:p>
        </p:txBody>
      </p:sp>
      <p:sp>
        <p:nvSpPr>
          <p:cNvPr id="28" name="Text 2"/>
          <p:cNvSpPr/>
          <p:nvPr/>
        </p:nvSpPr>
        <p:spPr>
          <a:xfrm>
            <a:off x="2752725" y="1981200"/>
            <a:ext cx="2438400" cy="6858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9CA3AF"/>
                </a:solidFill>
                <a:latin typeface="ui-sans-serif" pitchFamily="34" charset="0"/>
                <a:ea typeface="ui-sans-serif" pitchFamily="34" charset="-122"/>
                <a:cs typeface="ui-sans-serif" pitchFamily="34" charset="-120"/>
              </a:rPr>
              <a:t>Une seule application gérant tout le business logic et la gestion des données</a:t>
            </a:r>
            <a:endParaRPr lang="en-US" sz="1120" dirty="0"/>
          </a:p>
        </p:txBody>
      </p:sp>
      <p:sp>
        <p:nvSpPr>
          <p:cNvPr id="29" name="Text 3"/>
          <p:cNvSpPr/>
          <p:nvPr/>
        </p:nvSpPr>
        <p:spPr>
          <a:xfrm>
            <a:off x="7335589" y="1485900"/>
            <a:ext cx="194586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Microservices</a:t>
            </a:r>
            <a:endParaRPr lang="en-US" sz="1646" dirty="0"/>
          </a:p>
        </p:txBody>
      </p:sp>
      <p:sp>
        <p:nvSpPr>
          <p:cNvPr id="30" name="Text 4"/>
          <p:cNvSpPr/>
          <p:nvPr/>
        </p:nvSpPr>
        <p:spPr>
          <a:xfrm>
            <a:off x="7000875" y="1866900"/>
            <a:ext cx="2438400" cy="9144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E5E7EB"/>
                </a:solidFill>
                <a:latin typeface="ui-sans-serif" pitchFamily="34" charset="0"/>
                <a:ea typeface="ui-sans-serif" pitchFamily="34" charset="-122"/>
                <a:cs typeface="ui-sans-serif" pitchFamily="34" charset="-120"/>
              </a:rPr>
              <a:t>Application décomposée en services indépendants communiquant via des API légères</a:t>
            </a:r>
            <a:endParaRPr lang="en-US" sz="1120" dirty="0"/>
          </a:p>
        </p:txBody>
      </p:sp>
      <p:sp>
        <p:nvSpPr>
          <p:cNvPr id="31" name="Text 5"/>
          <p:cNvSpPr/>
          <p:nvPr/>
        </p:nvSpPr>
        <p:spPr>
          <a:xfrm>
            <a:off x="1171575" y="3162300"/>
            <a:ext cx="4619625" cy="6096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SOA (Service-Oriented Architecture)</a:t>
            </a:r>
            <a:endParaRPr lang="en-US" sz="1646" dirty="0"/>
          </a:p>
        </p:txBody>
      </p:sp>
      <p:sp>
        <p:nvSpPr>
          <p:cNvPr id="32" name="Text 6"/>
          <p:cNvSpPr/>
          <p:nvPr/>
        </p:nvSpPr>
        <p:spPr>
          <a:xfrm>
            <a:off x="1028700" y="3886200"/>
            <a:ext cx="2432908"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Architecture orientée service</a:t>
            </a:r>
            <a:endParaRPr lang="en-US" sz="1120" dirty="0"/>
          </a:p>
        </p:txBody>
      </p:sp>
      <p:sp>
        <p:nvSpPr>
          <p:cNvPr id="33" name="Text 7"/>
          <p:cNvSpPr/>
          <p:nvPr/>
        </p:nvSpPr>
        <p:spPr>
          <a:xfrm>
            <a:off x="1028700" y="4191000"/>
            <a:ext cx="5055885"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Evolution vers des approches plus distribuées et modulaires</a:t>
            </a:r>
            <a:endParaRPr lang="en-US" sz="1120" dirty="0"/>
          </a:p>
        </p:txBody>
      </p:sp>
      <p:sp>
        <p:nvSpPr>
          <p:cNvPr id="34" name="Text 8"/>
          <p:cNvSpPr/>
          <p:nvPr/>
        </p:nvSpPr>
        <p:spPr>
          <a:xfrm>
            <a:off x="1028700" y="4495800"/>
            <a:ext cx="4762500" cy="4572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Monolithes deviennent difficiles à mettre à l'échelle et à déployer à mesure qu'ils grandissent</a:t>
            </a:r>
            <a:endParaRPr lang="en-US" sz="1120" dirty="0"/>
          </a:p>
        </p:txBody>
      </p:sp>
      <p:sp>
        <p:nvSpPr>
          <p:cNvPr id="35" name="Text 9"/>
          <p:cNvSpPr/>
          <p:nvPr/>
        </p:nvSpPr>
        <p:spPr>
          <a:xfrm>
            <a:off x="6800850" y="3162300"/>
            <a:ext cx="4121423"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Avantages des microservices</a:t>
            </a:r>
            <a:endParaRPr lang="en-US" sz="1646" dirty="0"/>
          </a:p>
        </p:txBody>
      </p:sp>
      <p:sp>
        <p:nvSpPr>
          <p:cNvPr id="36" name="Text 10"/>
          <p:cNvSpPr/>
          <p:nvPr/>
        </p:nvSpPr>
        <p:spPr>
          <a:xfrm>
            <a:off x="6629400" y="3581400"/>
            <a:ext cx="1665104"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Meilleure scalabilité</a:t>
            </a:r>
            <a:endParaRPr lang="en-US" sz="1120" dirty="0"/>
          </a:p>
        </p:txBody>
      </p:sp>
      <p:sp>
        <p:nvSpPr>
          <p:cNvPr id="37" name="Text 11"/>
          <p:cNvSpPr/>
          <p:nvPr/>
        </p:nvSpPr>
        <p:spPr>
          <a:xfrm>
            <a:off x="6629400" y="3886200"/>
            <a:ext cx="2032308"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Médecine plus résiliente</a:t>
            </a:r>
            <a:endParaRPr lang="en-US" sz="1120" dirty="0"/>
          </a:p>
        </p:txBody>
      </p:sp>
      <p:sp>
        <p:nvSpPr>
          <p:cNvPr id="38" name="Text 12"/>
          <p:cNvSpPr/>
          <p:nvPr/>
        </p:nvSpPr>
        <p:spPr>
          <a:xfrm>
            <a:off x="6629400" y="4191000"/>
            <a:ext cx="1422648"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D1D5DB"/>
                </a:solidFill>
                <a:latin typeface="ui-sans-serif" pitchFamily="34" charset="0"/>
                <a:ea typeface="ui-sans-serif" pitchFamily="34" charset="-122"/>
                <a:cs typeface="ui-sans-serif" pitchFamily="34" charset="-120"/>
              </a:rPr>
              <a:t>Flexibilité accrue</a:t>
            </a:r>
            <a:endParaRPr lang="en-US" sz="1120" dirty="0"/>
          </a:p>
        </p:txBody>
      </p:sp>
      <p:sp>
        <p:nvSpPr>
          <p:cNvPr id="39" name="Text 13"/>
          <p:cNvSpPr/>
          <p:nvPr/>
        </p:nvSpPr>
        <p:spPr>
          <a:xfrm>
            <a:off x="1143000" y="5562600"/>
            <a:ext cx="4291355"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Boot comme outil idéal</a:t>
            </a:r>
            <a:endParaRPr lang="en-US" sz="1646" dirty="0"/>
          </a:p>
        </p:txBody>
      </p:sp>
      <p:sp>
        <p:nvSpPr>
          <p:cNvPr id="40" name="Text 14"/>
          <p:cNvSpPr/>
          <p:nvPr/>
        </p:nvSpPr>
        <p:spPr>
          <a:xfrm>
            <a:off x="1028700" y="5981700"/>
            <a:ext cx="1925568"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Développement rapide</a:t>
            </a:r>
            <a:endParaRPr lang="en-US" sz="1120" dirty="0"/>
          </a:p>
        </p:txBody>
      </p:sp>
      <p:sp>
        <p:nvSpPr>
          <p:cNvPr id="41" name="Text 15"/>
          <p:cNvSpPr/>
          <p:nvPr/>
        </p:nvSpPr>
        <p:spPr>
          <a:xfrm>
            <a:off x="4610100" y="5981700"/>
            <a:ext cx="1480438"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Serveurs intégrés</a:t>
            </a:r>
            <a:endParaRPr lang="en-US" sz="1120" dirty="0"/>
          </a:p>
        </p:txBody>
      </p:sp>
      <p:sp>
        <p:nvSpPr>
          <p:cNvPr id="42" name="Text 16"/>
          <p:cNvSpPr/>
          <p:nvPr/>
        </p:nvSpPr>
        <p:spPr>
          <a:xfrm>
            <a:off x="8191500" y="5981700"/>
            <a:ext cx="3196620"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Simplifie la création et le déploiement</a:t>
            </a:r>
            <a:endParaRPr lang="en-US" sz="112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5"/>
          <a:stretch>
            <a:fillRect/>
          </a:stretch>
        </p:blipFill>
        <p:spPr>
          <a:xfrm>
            <a:off x="9753600" y="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3200400"/>
            <a:ext cx="3657600" cy="3657600"/>
          </a:xfrm>
          <a:prstGeom prst="rect">
            <a:avLst/>
          </a:prstGeom>
        </p:spPr>
      </p:pic>
      <p:pic>
        <p:nvPicPr>
          <p:cNvPr id="6" name="Image 4" descr="preencoded.png"/>
          <p:cNvPicPr>
            <a:picLocks noChangeAspect="1"/>
          </p:cNvPicPr>
          <p:nvPr/>
        </p:nvPicPr>
        <p:blipFill>
          <a:blip r:embed="rId7"/>
          <a:stretch>
            <a:fillRect/>
          </a:stretch>
        </p:blipFill>
        <p:spPr>
          <a:xfrm>
            <a:off x="609600" y="1143000"/>
            <a:ext cx="4438650" cy="3962400"/>
          </a:xfrm>
          <a:prstGeom prst="rect">
            <a:avLst/>
          </a:prstGeom>
        </p:spPr>
      </p:pic>
      <p:pic>
        <p:nvPicPr>
          <p:cNvPr id="7" name="Image 5" descr="preencoded.png"/>
          <p:cNvPicPr>
            <a:picLocks noChangeAspect="1"/>
          </p:cNvPicPr>
          <p:nvPr/>
        </p:nvPicPr>
        <p:blipFill>
          <a:blip r:embed="rId8"/>
          <a:stretch>
            <a:fillRect/>
          </a:stretch>
        </p:blipFill>
        <p:spPr>
          <a:xfrm>
            <a:off x="800100" y="1333500"/>
            <a:ext cx="361950" cy="342900"/>
          </a:xfrm>
          <a:prstGeom prst="rect">
            <a:avLst/>
          </a:prstGeom>
        </p:spPr>
      </p:pic>
      <p:pic>
        <p:nvPicPr>
          <p:cNvPr id="8" name="Image 6" descr="preencoded.png"/>
          <p:cNvPicPr>
            <a:picLocks noChangeAspect="1"/>
          </p:cNvPicPr>
          <p:nvPr/>
        </p:nvPicPr>
        <p:blipFill>
          <a:blip r:embed="rId9"/>
          <a:stretch>
            <a:fillRect/>
          </a:stretch>
        </p:blipFill>
        <p:spPr>
          <a:xfrm>
            <a:off x="800100" y="2476500"/>
            <a:ext cx="152400" cy="152400"/>
          </a:xfrm>
          <a:prstGeom prst="rect">
            <a:avLst/>
          </a:prstGeom>
        </p:spPr>
      </p:pic>
      <p:pic>
        <p:nvPicPr>
          <p:cNvPr id="9" name="Image 7" descr="preencoded.png"/>
          <p:cNvPicPr>
            <a:picLocks noChangeAspect="1"/>
          </p:cNvPicPr>
          <p:nvPr/>
        </p:nvPicPr>
        <p:blipFill>
          <a:blip r:embed="rId9"/>
          <a:stretch>
            <a:fillRect/>
          </a:stretch>
        </p:blipFill>
        <p:spPr>
          <a:xfrm>
            <a:off x="800100" y="2781300"/>
            <a:ext cx="152400" cy="152400"/>
          </a:xfrm>
          <a:prstGeom prst="rect">
            <a:avLst/>
          </a:prstGeom>
        </p:spPr>
      </p:pic>
      <p:pic>
        <p:nvPicPr>
          <p:cNvPr id="10" name="Image 8" descr="preencoded.png"/>
          <p:cNvPicPr>
            <a:picLocks noChangeAspect="1"/>
          </p:cNvPicPr>
          <p:nvPr/>
        </p:nvPicPr>
        <p:blipFill>
          <a:blip r:embed="rId9"/>
          <a:stretch>
            <a:fillRect/>
          </a:stretch>
        </p:blipFill>
        <p:spPr>
          <a:xfrm>
            <a:off x="800100" y="3086100"/>
            <a:ext cx="152400" cy="152400"/>
          </a:xfrm>
          <a:prstGeom prst="rect">
            <a:avLst/>
          </a:prstGeom>
        </p:spPr>
      </p:pic>
      <p:pic>
        <p:nvPicPr>
          <p:cNvPr id="11" name="Image 9" descr="preencoded.png"/>
          <p:cNvPicPr>
            <a:picLocks noChangeAspect="1"/>
          </p:cNvPicPr>
          <p:nvPr/>
        </p:nvPicPr>
        <p:blipFill>
          <a:blip r:embed="rId9"/>
          <a:stretch>
            <a:fillRect/>
          </a:stretch>
        </p:blipFill>
        <p:spPr>
          <a:xfrm>
            <a:off x="800100" y="3390900"/>
            <a:ext cx="152400" cy="152400"/>
          </a:xfrm>
          <a:prstGeom prst="rect">
            <a:avLst/>
          </a:prstGeom>
        </p:spPr>
      </p:pic>
      <p:pic>
        <p:nvPicPr>
          <p:cNvPr id="12" name="Image 10" descr="preencoded.png"/>
          <p:cNvPicPr>
            <a:picLocks noChangeAspect="1"/>
          </p:cNvPicPr>
          <p:nvPr/>
        </p:nvPicPr>
        <p:blipFill>
          <a:blip r:embed="rId10"/>
          <a:stretch>
            <a:fillRect/>
          </a:stretch>
        </p:blipFill>
        <p:spPr>
          <a:xfrm>
            <a:off x="5276850" y="1143000"/>
            <a:ext cx="6305550" cy="1295400"/>
          </a:xfrm>
          <a:prstGeom prst="rect">
            <a:avLst/>
          </a:prstGeom>
        </p:spPr>
      </p:pic>
      <p:pic>
        <p:nvPicPr>
          <p:cNvPr id="13" name="Image 11" descr="preencoded.png"/>
          <p:cNvPicPr>
            <a:picLocks noChangeAspect="1"/>
          </p:cNvPicPr>
          <p:nvPr/>
        </p:nvPicPr>
        <p:blipFill>
          <a:blip r:embed="rId11"/>
          <a:stretch>
            <a:fillRect/>
          </a:stretch>
        </p:blipFill>
        <p:spPr>
          <a:xfrm>
            <a:off x="5467350" y="1333500"/>
            <a:ext cx="285750" cy="342900"/>
          </a:xfrm>
          <a:prstGeom prst="rect">
            <a:avLst/>
          </a:prstGeom>
        </p:spPr>
      </p:pic>
      <p:pic>
        <p:nvPicPr>
          <p:cNvPr id="14" name="Image 12" descr="preencoded.png"/>
          <p:cNvPicPr>
            <a:picLocks noChangeAspect="1"/>
          </p:cNvPicPr>
          <p:nvPr/>
        </p:nvPicPr>
        <p:blipFill>
          <a:blip r:embed="rId12"/>
          <a:stretch>
            <a:fillRect/>
          </a:stretch>
        </p:blipFill>
        <p:spPr>
          <a:xfrm>
            <a:off x="5276850" y="2590800"/>
            <a:ext cx="6305550" cy="2514600"/>
          </a:xfrm>
          <a:prstGeom prst="rect">
            <a:avLst/>
          </a:prstGeom>
        </p:spPr>
      </p:pic>
      <p:pic>
        <p:nvPicPr>
          <p:cNvPr id="15" name="Image 13" descr="preencoded.png"/>
          <p:cNvPicPr>
            <a:picLocks noChangeAspect="1"/>
          </p:cNvPicPr>
          <p:nvPr/>
        </p:nvPicPr>
        <p:blipFill>
          <a:blip r:embed="rId13"/>
          <a:stretch>
            <a:fillRect/>
          </a:stretch>
        </p:blipFill>
        <p:spPr>
          <a:xfrm>
            <a:off x="5429250" y="3619500"/>
            <a:ext cx="1399133" cy="838200"/>
          </a:xfrm>
          <a:prstGeom prst="rect">
            <a:avLst/>
          </a:prstGeom>
        </p:spPr>
      </p:pic>
      <p:pic>
        <p:nvPicPr>
          <p:cNvPr id="16" name="Image 14" descr="preencoded.png"/>
          <p:cNvPicPr>
            <a:picLocks noChangeAspect="1"/>
          </p:cNvPicPr>
          <p:nvPr/>
        </p:nvPicPr>
        <p:blipFill>
          <a:blip r:embed="rId14"/>
          <a:stretch>
            <a:fillRect/>
          </a:stretch>
        </p:blipFill>
        <p:spPr>
          <a:xfrm>
            <a:off x="6014442" y="3733800"/>
            <a:ext cx="228600" cy="304800"/>
          </a:xfrm>
          <a:prstGeom prst="rect">
            <a:avLst/>
          </a:prstGeom>
        </p:spPr>
      </p:pic>
      <p:pic>
        <p:nvPicPr>
          <p:cNvPr id="17" name="Image 15" descr="preencoded.png"/>
          <p:cNvPicPr>
            <a:picLocks noChangeAspect="1"/>
          </p:cNvPicPr>
          <p:nvPr/>
        </p:nvPicPr>
        <p:blipFill>
          <a:blip r:embed="rId15"/>
          <a:stretch>
            <a:fillRect/>
          </a:stretch>
        </p:blipFill>
        <p:spPr>
          <a:xfrm>
            <a:off x="7257008" y="3790950"/>
            <a:ext cx="171450" cy="266700"/>
          </a:xfrm>
          <a:prstGeom prst="rect">
            <a:avLst/>
          </a:prstGeom>
        </p:spPr>
      </p:pic>
      <p:pic>
        <p:nvPicPr>
          <p:cNvPr id="18" name="Image 16" descr="preencoded.png"/>
          <p:cNvPicPr>
            <a:picLocks noChangeAspect="1"/>
          </p:cNvPicPr>
          <p:nvPr/>
        </p:nvPicPr>
        <p:blipFill>
          <a:blip r:embed="rId16"/>
          <a:stretch>
            <a:fillRect/>
          </a:stretch>
        </p:blipFill>
        <p:spPr>
          <a:xfrm>
            <a:off x="7857232" y="3619500"/>
            <a:ext cx="1399133" cy="838200"/>
          </a:xfrm>
          <a:prstGeom prst="rect">
            <a:avLst/>
          </a:prstGeom>
        </p:spPr>
      </p:pic>
      <p:pic>
        <p:nvPicPr>
          <p:cNvPr id="19" name="Image 17" descr="preencoded.png"/>
          <p:cNvPicPr>
            <a:picLocks noChangeAspect="1"/>
          </p:cNvPicPr>
          <p:nvPr/>
        </p:nvPicPr>
        <p:blipFill>
          <a:blip r:embed="rId17"/>
          <a:stretch>
            <a:fillRect/>
          </a:stretch>
        </p:blipFill>
        <p:spPr>
          <a:xfrm>
            <a:off x="8456712" y="3733800"/>
            <a:ext cx="200025" cy="304800"/>
          </a:xfrm>
          <a:prstGeom prst="rect">
            <a:avLst/>
          </a:prstGeom>
        </p:spPr>
      </p:pic>
      <p:pic>
        <p:nvPicPr>
          <p:cNvPr id="20" name="Image 18" descr="preencoded.png"/>
          <p:cNvPicPr>
            <a:picLocks noChangeAspect="1"/>
          </p:cNvPicPr>
          <p:nvPr/>
        </p:nvPicPr>
        <p:blipFill>
          <a:blip r:embed="rId15"/>
          <a:stretch>
            <a:fillRect/>
          </a:stretch>
        </p:blipFill>
        <p:spPr>
          <a:xfrm>
            <a:off x="9557742" y="3790950"/>
            <a:ext cx="171450" cy="266700"/>
          </a:xfrm>
          <a:prstGeom prst="rect">
            <a:avLst/>
          </a:prstGeom>
        </p:spPr>
      </p:pic>
      <p:pic>
        <p:nvPicPr>
          <p:cNvPr id="21" name="Image 19" descr="preencoded.png"/>
          <p:cNvPicPr>
            <a:picLocks noChangeAspect="1"/>
          </p:cNvPicPr>
          <p:nvPr/>
        </p:nvPicPr>
        <p:blipFill>
          <a:blip r:embed="rId18"/>
          <a:stretch>
            <a:fillRect/>
          </a:stretch>
        </p:blipFill>
        <p:spPr>
          <a:xfrm>
            <a:off x="10030718" y="3619500"/>
            <a:ext cx="1399133" cy="838200"/>
          </a:xfrm>
          <a:prstGeom prst="rect">
            <a:avLst/>
          </a:prstGeom>
        </p:spPr>
      </p:pic>
      <p:pic>
        <p:nvPicPr>
          <p:cNvPr id="22" name="Image 20" descr="preencoded.png"/>
          <p:cNvPicPr>
            <a:picLocks noChangeAspect="1"/>
          </p:cNvPicPr>
          <p:nvPr/>
        </p:nvPicPr>
        <p:blipFill>
          <a:blip r:embed="rId19"/>
          <a:stretch>
            <a:fillRect/>
          </a:stretch>
        </p:blipFill>
        <p:spPr>
          <a:xfrm>
            <a:off x="10587335" y="3733800"/>
            <a:ext cx="285750" cy="304800"/>
          </a:xfrm>
          <a:prstGeom prst="rect">
            <a:avLst/>
          </a:prstGeom>
        </p:spPr>
      </p:pic>
      <p:pic>
        <p:nvPicPr>
          <p:cNvPr id="23" name="Image 21" descr="preencoded.png"/>
          <p:cNvPicPr>
            <a:picLocks noChangeAspect="1"/>
          </p:cNvPicPr>
          <p:nvPr/>
        </p:nvPicPr>
        <p:blipFill>
          <a:blip r:embed="rId20"/>
          <a:stretch>
            <a:fillRect/>
          </a:stretch>
        </p:blipFill>
        <p:spPr>
          <a:xfrm>
            <a:off x="609600" y="5257800"/>
            <a:ext cx="10972800" cy="1028700"/>
          </a:xfrm>
          <a:prstGeom prst="rect">
            <a:avLst/>
          </a:prstGeom>
        </p:spPr>
      </p:pic>
      <p:pic>
        <p:nvPicPr>
          <p:cNvPr id="24" name="Image 22" descr="preencoded.png"/>
          <p:cNvPicPr>
            <a:picLocks noChangeAspect="1"/>
          </p:cNvPicPr>
          <p:nvPr/>
        </p:nvPicPr>
        <p:blipFill>
          <a:blip r:embed="rId21"/>
          <a:stretch>
            <a:fillRect/>
          </a:stretch>
        </p:blipFill>
        <p:spPr>
          <a:xfrm>
            <a:off x="762000" y="5448300"/>
            <a:ext cx="285750" cy="304800"/>
          </a:xfrm>
          <a:prstGeom prst="rect">
            <a:avLst/>
          </a:prstGeom>
        </p:spPr>
      </p:pic>
      <p:sp>
        <p:nvSpPr>
          <p:cNvPr id="25" name="Text 0"/>
          <p:cNvSpPr/>
          <p:nvPr/>
        </p:nvSpPr>
        <p:spPr>
          <a:xfrm>
            <a:off x="60960" y="457200"/>
            <a:ext cx="12070080" cy="457200"/>
          </a:xfrm>
          <a:prstGeom prst="rect">
            <a:avLst/>
          </a:prstGeom>
          <a:noFill/>
          <a:ln/>
        </p:spPr>
        <p:txBody>
          <a:bodyPr wrap="square" lIns="0" tIns="0" rIns="0" bIns="0" rtlCol="0" anchor="t">
            <a:spAutoFit/>
          </a:bodyPr>
          <a:lstStyle/>
          <a:p>
            <a:pPr marL="0" indent="0" algn="ctr">
              <a:lnSpc>
                <a:spcPts val="3600"/>
              </a:lnSpc>
              <a:buNone/>
            </a:pPr>
            <a:r>
              <a:rPr lang="en-US" sz="3158" b="1" dirty="0">
                <a:solidFill>
                  <a:srgbClr val="FFFFFF"/>
                </a:solidFill>
                <a:latin typeface="ui-sans-serif" pitchFamily="34" charset="0"/>
                <a:ea typeface="ui-sans-serif" pitchFamily="34" charset="-122"/>
                <a:cs typeface="ui-sans-serif" pitchFamily="34" charset="-120"/>
              </a:rPr>
              <a:t>Spring Cloud et Eureka</a:t>
            </a:r>
            <a:endParaRPr lang="en-US" sz="3158" dirty="0"/>
          </a:p>
        </p:txBody>
      </p:sp>
      <p:sp>
        <p:nvSpPr>
          <p:cNvPr id="26" name="Text 1"/>
          <p:cNvSpPr/>
          <p:nvPr/>
        </p:nvSpPr>
        <p:spPr>
          <a:xfrm>
            <a:off x="1276350" y="1352550"/>
            <a:ext cx="1820466"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FFFFFF"/>
                </a:solidFill>
                <a:latin typeface="ui-sans-serif" pitchFamily="34" charset="0"/>
                <a:ea typeface="ui-sans-serif" pitchFamily="34" charset="-122"/>
                <a:cs typeface="ui-sans-serif" pitchFamily="34" charset="-120"/>
              </a:rPr>
              <a:t>Spring Cloud</a:t>
            </a:r>
            <a:endParaRPr lang="en-US" sz="1646" dirty="0"/>
          </a:p>
        </p:txBody>
      </p:sp>
      <p:sp>
        <p:nvSpPr>
          <p:cNvPr id="27" name="Text 2"/>
          <p:cNvSpPr/>
          <p:nvPr/>
        </p:nvSpPr>
        <p:spPr>
          <a:xfrm>
            <a:off x="800100" y="1828800"/>
            <a:ext cx="40576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Collection d'outils fournissant des modèles communs dans les systèmes distribués.</a:t>
            </a:r>
            <a:endParaRPr lang="en-US" sz="1120" dirty="0"/>
          </a:p>
        </p:txBody>
      </p:sp>
      <p:sp>
        <p:nvSpPr>
          <p:cNvPr id="28" name="Text 3"/>
          <p:cNvSpPr/>
          <p:nvPr/>
        </p:nvSpPr>
        <p:spPr>
          <a:xfrm>
            <a:off x="1028700" y="2438400"/>
            <a:ext cx="2244313"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E5E7EB"/>
                </a:solidFill>
                <a:latin typeface="ui-sans-serif" pitchFamily="34" charset="0"/>
                <a:ea typeface="ui-sans-serif" pitchFamily="34" charset="-122"/>
                <a:cs typeface="ui-sans-serif" pitchFamily="34" charset="-120"/>
              </a:rPr>
              <a:t>Gestion des configurations</a:t>
            </a:r>
            <a:endParaRPr lang="en-US" sz="1120" dirty="0"/>
          </a:p>
        </p:txBody>
      </p:sp>
      <p:sp>
        <p:nvSpPr>
          <p:cNvPr id="29" name="Text 4"/>
          <p:cNvSpPr/>
          <p:nvPr/>
        </p:nvSpPr>
        <p:spPr>
          <a:xfrm>
            <a:off x="1028700" y="2743200"/>
            <a:ext cx="1977301"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E5E7EB"/>
                </a:solidFill>
                <a:latin typeface="ui-sans-serif" pitchFamily="34" charset="0"/>
                <a:ea typeface="ui-sans-serif" pitchFamily="34" charset="-122"/>
                <a:cs typeface="ui-sans-serif" pitchFamily="34" charset="-120"/>
              </a:rPr>
              <a:t>Découverte de services</a:t>
            </a:r>
            <a:endParaRPr lang="en-US" sz="1120" dirty="0"/>
          </a:p>
        </p:txBody>
      </p:sp>
      <p:sp>
        <p:nvSpPr>
          <p:cNvPr id="30" name="Text 5"/>
          <p:cNvSpPr/>
          <p:nvPr/>
        </p:nvSpPr>
        <p:spPr>
          <a:xfrm>
            <a:off x="1028700" y="3048000"/>
            <a:ext cx="1320984"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E5E7EB"/>
                </a:solidFill>
                <a:latin typeface="ui-sans-serif" pitchFamily="34" charset="0"/>
                <a:ea typeface="ui-sans-serif" pitchFamily="34" charset="-122"/>
                <a:cs typeface="ui-sans-serif" pitchFamily="34" charset="-120"/>
              </a:rPr>
              <a:t>Circuit breakers</a:t>
            </a:r>
            <a:endParaRPr lang="en-US" sz="1120" dirty="0"/>
          </a:p>
        </p:txBody>
      </p:sp>
      <p:sp>
        <p:nvSpPr>
          <p:cNvPr id="31" name="Text 6"/>
          <p:cNvSpPr/>
          <p:nvPr/>
        </p:nvSpPr>
        <p:spPr>
          <a:xfrm>
            <a:off x="1028700" y="3352800"/>
            <a:ext cx="1539047" cy="2286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E5E7EB"/>
                </a:solidFill>
                <a:latin typeface="ui-sans-serif" pitchFamily="34" charset="0"/>
                <a:ea typeface="ui-sans-serif" pitchFamily="34" charset="-122"/>
                <a:cs typeface="ui-sans-serif" pitchFamily="34" charset="-120"/>
              </a:rPr>
              <a:t>Routing intelligent</a:t>
            </a:r>
            <a:endParaRPr lang="en-US" sz="1120" dirty="0"/>
          </a:p>
        </p:txBody>
      </p:sp>
      <p:sp>
        <p:nvSpPr>
          <p:cNvPr id="32" name="Text 7"/>
          <p:cNvSpPr/>
          <p:nvPr/>
        </p:nvSpPr>
        <p:spPr>
          <a:xfrm>
            <a:off x="5867400" y="1352550"/>
            <a:ext cx="4143688"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90EE90"/>
                </a:solidFill>
                <a:latin typeface="ui-sans-serif" pitchFamily="34" charset="0"/>
                <a:ea typeface="ui-sans-serif" pitchFamily="34" charset="-122"/>
                <a:cs typeface="ui-sans-serif" pitchFamily="34" charset="-120"/>
              </a:rPr>
              <a:t>Eureka (Spring Cloud Netflix)</a:t>
            </a:r>
            <a:endParaRPr lang="en-US" sz="1646" dirty="0"/>
          </a:p>
        </p:txBody>
      </p:sp>
      <p:sp>
        <p:nvSpPr>
          <p:cNvPr id="33" name="Text 8"/>
          <p:cNvSpPr/>
          <p:nvPr/>
        </p:nvSpPr>
        <p:spPr>
          <a:xfrm>
            <a:off x="5467350" y="1790700"/>
            <a:ext cx="59245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E5E7EB"/>
                </a:solidFill>
                <a:latin typeface="ui-sans-serif" pitchFamily="34" charset="0"/>
                <a:ea typeface="ui-sans-serif" pitchFamily="34" charset="-122"/>
                <a:cs typeface="ui-sans-serif" pitchFamily="34" charset="-120"/>
              </a:rPr>
              <a:t>Serveur de découverte de services permettant aux microservices de s'enregistrer et de découvrir d'autres services.</a:t>
            </a:r>
            <a:endParaRPr lang="en-US" sz="1120" dirty="0"/>
          </a:p>
        </p:txBody>
      </p:sp>
      <p:sp>
        <p:nvSpPr>
          <p:cNvPr id="34" name="Text 9"/>
          <p:cNvSpPr/>
          <p:nvPr/>
        </p:nvSpPr>
        <p:spPr>
          <a:xfrm>
            <a:off x="5429250" y="2743200"/>
            <a:ext cx="6600825"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FFFFFF"/>
                </a:solidFill>
                <a:latin typeface="ui-sans-serif" pitchFamily="34" charset="0"/>
                <a:ea typeface="ui-sans-serif" pitchFamily="34" charset="-122"/>
                <a:cs typeface="ui-sans-serif" pitchFamily="34" charset="-120"/>
              </a:rPr>
              <a:t>Processus de Découverte de Services</a:t>
            </a:r>
            <a:endParaRPr lang="en-US" sz="1380" dirty="0"/>
          </a:p>
        </p:txBody>
      </p:sp>
      <p:sp>
        <p:nvSpPr>
          <p:cNvPr id="35" name="Text 10"/>
          <p:cNvSpPr/>
          <p:nvPr/>
        </p:nvSpPr>
        <p:spPr>
          <a:xfrm>
            <a:off x="5485023" y="4114800"/>
            <a:ext cx="1287587"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FFFFFF"/>
                </a:solidFill>
                <a:latin typeface="ui-sans-serif" pitchFamily="34" charset="0"/>
                <a:ea typeface="ui-sans-serif" pitchFamily="34" charset="-122"/>
                <a:cs typeface="ui-sans-serif" pitchFamily="34" charset="-120"/>
              </a:rPr>
              <a:t>Microservice</a:t>
            </a:r>
            <a:endParaRPr lang="en-US" sz="1120" dirty="0"/>
          </a:p>
        </p:txBody>
      </p:sp>
      <p:sp>
        <p:nvSpPr>
          <p:cNvPr id="36" name="Text 11"/>
          <p:cNvSpPr/>
          <p:nvPr/>
        </p:nvSpPr>
        <p:spPr>
          <a:xfrm>
            <a:off x="6828383" y="4095750"/>
            <a:ext cx="1131734"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Enregistrement</a:t>
            </a:r>
            <a:endParaRPr lang="en-US" sz="980" dirty="0"/>
          </a:p>
        </p:txBody>
      </p:sp>
      <p:sp>
        <p:nvSpPr>
          <p:cNvPr id="37" name="Text 12"/>
          <p:cNvSpPr/>
          <p:nvPr/>
        </p:nvSpPr>
        <p:spPr>
          <a:xfrm>
            <a:off x="7913005" y="4114800"/>
            <a:ext cx="1287587"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FFFFFF"/>
                </a:solidFill>
                <a:latin typeface="ui-sans-serif" pitchFamily="34" charset="0"/>
                <a:ea typeface="ui-sans-serif" pitchFamily="34" charset="-122"/>
                <a:cs typeface="ui-sans-serif" pitchFamily="34" charset="-120"/>
              </a:rPr>
              <a:t>Eureka</a:t>
            </a:r>
            <a:endParaRPr lang="en-US" sz="1120" dirty="0"/>
          </a:p>
        </p:txBody>
      </p:sp>
      <p:sp>
        <p:nvSpPr>
          <p:cNvPr id="38" name="Text 13"/>
          <p:cNvSpPr/>
          <p:nvPr/>
        </p:nvSpPr>
        <p:spPr>
          <a:xfrm>
            <a:off x="9256365" y="4095750"/>
            <a:ext cx="851788"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D1D5DB"/>
                </a:solidFill>
                <a:latin typeface="ui-sans-serif" pitchFamily="34" charset="0"/>
                <a:ea typeface="ui-sans-serif" pitchFamily="34" charset="-122"/>
                <a:cs typeface="ui-sans-serif" pitchFamily="34" charset="-120"/>
              </a:rPr>
              <a:t>Découverte</a:t>
            </a:r>
            <a:endParaRPr lang="en-US" sz="980" dirty="0"/>
          </a:p>
        </p:txBody>
      </p:sp>
      <p:sp>
        <p:nvSpPr>
          <p:cNvPr id="39" name="Text 14"/>
          <p:cNvSpPr/>
          <p:nvPr/>
        </p:nvSpPr>
        <p:spPr>
          <a:xfrm>
            <a:off x="10086491" y="4114800"/>
            <a:ext cx="1287587" cy="228600"/>
          </a:xfrm>
          <a:prstGeom prst="rect">
            <a:avLst/>
          </a:prstGeom>
          <a:noFill/>
          <a:ln/>
        </p:spPr>
        <p:txBody>
          <a:bodyPr wrap="square" lIns="0" tIns="0" rIns="0" bIns="0" rtlCol="0" anchor="t">
            <a:spAutoFit/>
          </a:bodyPr>
          <a:lstStyle/>
          <a:p>
            <a:pPr marL="0" indent="0" algn="ctr">
              <a:lnSpc>
                <a:spcPts val="1800"/>
              </a:lnSpc>
              <a:buNone/>
            </a:pPr>
            <a:r>
              <a:rPr lang="en-US" sz="1120" dirty="0">
                <a:solidFill>
                  <a:srgbClr val="FFFFFF"/>
                </a:solidFill>
                <a:latin typeface="ui-sans-serif" pitchFamily="34" charset="0"/>
                <a:ea typeface="ui-sans-serif" pitchFamily="34" charset="-122"/>
                <a:cs typeface="ui-sans-serif" pitchFamily="34" charset="-120"/>
              </a:rPr>
              <a:t>Client</a:t>
            </a:r>
            <a:endParaRPr lang="en-US" sz="1120" dirty="0"/>
          </a:p>
        </p:txBody>
      </p:sp>
      <p:sp>
        <p:nvSpPr>
          <p:cNvPr id="40" name="Text 15"/>
          <p:cNvSpPr/>
          <p:nvPr/>
        </p:nvSpPr>
        <p:spPr>
          <a:xfrm>
            <a:off x="1162050" y="5410200"/>
            <a:ext cx="11294745"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FFFFFF"/>
                </a:solidFill>
                <a:latin typeface="ui-sans-serif" pitchFamily="34" charset="0"/>
                <a:ea typeface="ui-sans-serif" pitchFamily="34" charset="-122"/>
                <a:cs typeface="ui-sans-serif" pitchFamily="34" charset="-120"/>
              </a:rPr>
              <a:t>Équilibrage de charge</a:t>
            </a:r>
            <a:endParaRPr lang="en-US" sz="1380" dirty="0"/>
          </a:p>
        </p:txBody>
      </p:sp>
      <p:sp>
        <p:nvSpPr>
          <p:cNvPr id="41" name="Text 16"/>
          <p:cNvSpPr/>
          <p:nvPr/>
        </p:nvSpPr>
        <p:spPr>
          <a:xfrm>
            <a:off x="1162050" y="5676900"/>
            <a:ext cx="102679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D1D5DB"/>
                </a:solidFill>
                <a:latin typeface="ui-sans-serif" pitchFamily="34" charset="0"/>
                <a:ea typeface="ui-sans-serif" pitchFamily="34" charset="-122"/>
                <a:cs typeface="ui-sans-serif" pitchFamily="34" charset="-120"/>
              </a:rPr>
              <a:t>Eureka fournit une liste d'instances de service disponibles, permettant aux équilibreurs de charge côté client (comme Spring Cloud Ribbon) de distribuer les requêtes across ces instances, améliorant la tolérance aux pannes et les performances.</a:t>
            </a:r>
            <a:endParaRPr lang="en-US" sz="112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1452</Words>
  <Application>Microsoft Office PowerPoint</Application>
  <PresentationFormat>Widescreen</PresentationFormat>
  <Paragraphs>273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Bassel alshayeb</cp:lastModifiedBy>
  <cp:revision>20</cp:revision>
  <dcterms:created xsi:type="dcterms:W3CDTF">2025-09-23T12:17:10Z</dcterms:created>
  <dcterms:modified xsi:type="dcterms:W3CDTF">2025-09-26T20:08:39Z</dcterms:modified>
</cp:coreProperties>
</file>