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slideLayout" Target="../slideLayouts/slideLayout1.xml"/><Relationship Id="rId1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0-10.png"/><Relationship Id="rId11" Type="http://schemas.openxmlformats.org/officeDocument/2006/relationships/image" Target="../media/image-10-11.png"/><Relationship Id="rId12" Type="http://schemas.openxmlformats.org/officeDocument/2006/relationships/image" Target="../media/image-10-12.png"/><Relationship Id="rId13" Type="http://schemas.openxmlformats.org/officeDocument/2006/relationships/image" Target="../media/image-10-13.png"/><Relationship Id="rId14" Type="http://schemas.openxmlformats.org/officeDocument/2006/relationships/image" Target="../media/image-10-14.png"/><Relationship Id="rId15" Type="http://schemas.openxmlformats.org/officeDocument/2006/relationships/image" Target="../media/image-10-15.png"/><Relationship Id="rId16" Type="http://schemas.openxmlformats.org/officeDocument/2006/relationships/image" Target="../media/image-10-16.png"/><Relationship Id="rId17" Type="http://schemas.openxmlformats.org/officeDocument/2006/relationships/image" Target="../media/image-10-17.png"/><Relationship Id="rId18" Type="http://schemas.openxmlformats.org/officeDocument/2006/relationships/image" Target="../media/image-10-18.png"/><Relationship Id="rId19" Type="http://schemas.openxmlformats.org/officeDocument/2006/relationships/image" Target="../media/image-10-19.png"/><Relationship Id="rId20" Type="http://schemas.openxmlformats.org/officeDocument/2006/relationships/image" Target="../media/image-10-20.png"/><Relationship Id="rId21" Type="http://schemas.openxmlformats.org/officeDocument/2006/relationships/image" Target="../media/image-10-21.png"/><Relationship Id="rId22" Type="http://schemas.openxmlformats.org/officeDocument/2006/relationships/image" Target="../media/image-10-22.png"/><Relationship Id="rId23" Type="http://schemas.openxmlformats.org/officeDocument/2006/relationships/slideLayout" Target="../slideLayouts/slideLayout1.xml"/><Relationship Id="rId2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image" Target="../media/image-11-9.png"/><Relationship Id="rId10" Type="http://schemas.openxmlformats.org/officeDocument/2006/relationships/image" Target="../media/image-11-10.png"/><Relationship Id="rId11" Type="http://schemas.openxmlformats.org/officeDocument/2006/relationships/image" Target="../media/image-11-11.png"/><Relationship Id="rId12" Type="http://schemas.openxmlformats.org/officeDocument/2006/relationships/image" Target="../media/image-11-12.png"/><Relationship Id="rId13" Type="http://schemas.openxmlformats.org/officeDocument/2006/relationships/image" Target="../media/image-11-13.png"/><Relationship Id="rId14" Type="http://schemas.openxmlformats.org/officeDocument/2006/relationships/image" Target="../media/image-11-14.png"/><Relationship Id="rId15" Type="http://schemas.openxmlformats.org/officeDocument/2006/relationships/image" Target="../media/image-11-15.png"/><Relationship Id="rId16" Type="http://schemas.openxmlformats.org/officeDocument/2006/relationships/image" Target="../media/image-11-16.png"/><Relationship Id="rId17" Type="http://schemas.openxmlformats.org/officeDocument/2006/relationships/image" Target="../media/image-11-17.png"/><Relationship Id="rId18" Type="http://schemas.openxmlformats.org/officeDocument/2006/relationships/image" Target="../media/image-11-18.png"/><Relationship Id="rId19" Type="http://schemas.openxmlformats.org/officeDocument/2006/relationships/slideLayout" Target="../slideLayouts/slideLayout1.xml"/><Relationship Id="rId20"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image" Target="../media/image-12-10.png"/><Relationship Id="rId11" Type="http://schemas.openxmlformats.org/officeDocument/2006/relationships/image" Target="../media/image-12-11.png"/><Relationship Id="rId12" Type="http://schemas.openxmlformats.org/officeDocument/2006/relationships/image" Target="../media/image-12-12.png"/><Relationship Id="rId13" Type="http://schemas.openxmlformats.org/officeDocument/2006/relationships/image" Target="../media/image-12-13.png"/><Relationship Id="rId14" Type="http://schemas.openxmlformats.org/officeDocument/2006/relationships/image" Target="../media/image-12-14.png"/><Relationship Id="rId15" Type="http://schemas.openxmlformats.org/officeDocument/2006/relationships/image" Target="../media/image-12-15.png"/><Relationship Id="rId16" Type="http://schemas.openxmlformats.org/officeDocument/2006/relationships/image" Target="../media/image-12-16.png"/><Relationship Id="rId17" Type="http://schemas.openxmlformats.org/officeDocument/2006/relationships/image" Target="../media/image-12-17.png"/><Relationship Id="rId18" Type="http://schemas.openxmlformats.org/officeDocument/2006/relationships/image" Target="../media/image-12-18.png"/><Relationship Id="rId19" Type="http://schemas.openxmlformats.org/officeDocument/2006/relationships/image" Target="../media/image-12-19.png"/><Relationship Id="rId20" Type="http://schemas.openxmlformats.org/officeDocument/2006/relationships/image" Target="../media/image-12-20.png"/><Relationship Id="rId21" Type="http://schemas.openxmlformats.org/officeDocument/2006/relationships/image" Target="../media/image-12-21.png"/><Relationship Id="rId22" Type="http://schemas.openxmlformats.org/officeDocument/2006/relationships/image" Target="../media/image-12-22.png"/><Relationship Id="rId23" Type="http://schemas.openxmlformats.org/officeDocument/2006/relationships/image" Target="../media/image-12-23.png"/><Relationship Id="rId24" Type="http://schemas.openxmlformats.org/officeDocument/2006/relationships/image" Target="../media/image-12-24.png"/><Relationship Id="rId25" Type="http://schemas.openxmlformats.org/officeDocument/2006/relationships/image" Target="../media/image-12-25.png"/><Relationship Id="rId26" Type="http://schemas.openxmlformats.org/officeDocument/2006/relationships/image" Target="../media/image-12-26.png"/><Relationship Id="rId27" Type="http://schemas.openxmlformats.org/officeDocument/2006/relationships/image" Target="../media/image-12-27.png"/><Relationship Id="rId28" Type="http://schemas.openxmlformats.org/officeDocument/2006/relationships/image" Target="../media/image-12-28.png"/><Relationship Id="rId29" Type="http://schemas.openxmlformats.org/officeDocument/2006/relationships/image" Target="../media/image-12-29.png"/><Relationship Id="rId30" Type="http://schemas.openxmlformats.org/officeDocument/2006/relationships/image" Target="../media/image-12-30.png"/><Relationship Id="rId31" Type="http://schemas.openxmlformats.org/officeDocument/2006/relationships/image" Target="../media/image-12-31.png"/><Relationship Id="rId32" Type="http://schemas.openxmlformats.org/officeDocument/2006/relationships/image" Target="../media/image-12-32.png"/><Relationship Id="rId33" Type="http://schemas.openxmlformats.org/officeDocument/2006/relationships/image" Target="../media/image-12-33.png"/><Relationship Id="rId34" Type="http://schemas.openxmlformats.org/officeDocument/2006/relationships/slideLayout" Target="../slideLayouts/slideLayout1.xml"/><Relationship Id="rId3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image" Target="../media/image-13-9.png"/><Relationship Id="rId10" Type="http://schemas.openxmlformats.org/officeDocument/2006/relationships/image" Target="../media/image-13-10.png"/><Relationship Id="rId11" Type="http://schemas.openxmlformats.org/officeDocument/2006/relationships/image" Target="../media/image-13-11.png"/><Relationship Id="rId12" Type="http://schemas.openxmlformats.org/officeDocument/2006/relationships/image" Target="../media/image-13-12.png"/><Relationship Id="rId13" Type="http://schemas.openxmlformats.org/officeDocument/2006/relationships/image" Target="../media/image-13-13.png"/><Relationship Id="rId14" Type="http://schemas.openxmlformats.org/officeDocument/2006/relationships/image" Target="../media/image-13-14.png"/><Relationship Id="rId15" Type="http://schemas.openxmlformats.org/officeDocument/2006/relationships/slideLayout" Target="../slideLayouts/slideLayout1.xml"/><Relationship Id="rId16"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2-10.png"/><Relationship Id="rId11" Type="http://schemas.openxmlformats.org/officeDocument/2006/relationships/image" Target="../media/image-2-11.png"/><Relationship Id="rId12" Type="http://schemas.openxmlformats.org/officeDocument/2006/relationships/image" Target="../media/image-2-12.png"/><Relationship Id="rId13" Type="http://schemas.openxmlformats.org/officeDocument/2006/relationships/image" Target="../media/image-2-13.png"/><Relationship Id="rId14" Type="http://schemas.openxmlformats.org/officeDocument/2006/relationships/image" Target="../media/image-2-14.png"/><Relationship Id="rId15" Type="http://schemas.openxmlformats.org/officeDocument/2006/relationships/image" Target="../media/image-2-15.png"/><Relationship Id="rId16" Type="http://schemas.openxmlformats.org/officeDocument/2006/relationships/image" Target="../media/image-2-16.png"/><Relationship Id="rId17" Type="http://schemas.openxmlformats.org/officeDocument/2006/relationships/image" Target="../media/image-2-17.png"/><Relationship Id="rId18" Type="http://schemas.openxmlformats.org/officeDocument/2006/relationships/image" Target="../media/image-2-18.png"/><Relationship Id="rId19" Type="http://schemas.openxmlformats.org/officeDocument/2006/relationships/image" Target="../media/image-2-19.png"/><Relationship Id="rId20" Type="http://schemas.openxmlformats.org/officeDocument/2006/relationships/slideLayout" Target="../slideLayouts/slideLayout1.xml"/><Relationship Id="rId21"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3-10.png"/><Relationship Id="rId11" Type="http://schemas.openxmlformats.org/officeDocument/2006/relationships/image" Target="../media/image-3-11.png"/><Relationship Id="rId12" Type="http://schemas.openxmlformats.org/officeDocument/2006/relationships/image" Target="../media/image-3-12.png"/><Relationship Id="rId13" Type="http://schemas.openxmlformats.org/officeDocument/2006/relationships/image" Target="../media/image-3-13.png"/><Relationship Id="rId14" Type="http://schemas.openxmlformats.org/officeDocument/2006/relationships/image" Target="../media/image-3-14.png"/><Relationship Id="rId15" Type="http://schemas.openxmlformats.org/officeDocument/2006/relationships/image" Target="../media/image-3-15.png"/><Relationship Id="rId16" Type="http://schemas.openxmlformats.org/officeDocument/2006/relationships/image" Target="../media/image-3-16.png"/><Relationship Id="rId17" Type="http://schemas.openxmlformats.org/officeDocument/2006/relationships/image" Target="../media/image-3-17.png"/><Relationship Id="rId18" Type="http://schemas.openxmlformats.org/officeDocument/2006/relationships/image" Target="../media/image-3-18.png"/><Relationship Id="rId19" Type="http://schemas.openxmlformats.org/officeDocument/2006/relationships/image" Target="../media/image-3-19.png"/><Relationship Id="rId20" Type="http://schemas.openxmlformats.org/officeDocument/2006/relationships/image" Target="../media/image-3-20.png"/><Relationship Id="rId21" Type="http://schemas.openxmlformats.org/officeDocument/2006/relationships/image" Target="../media/image-3-21.png"/><Relationship Id="rId22" Type="http://schemas.openxmlformats.org/officeDocument/2006/relationships/image" Target="../media/image-3-22.png"/><Relationship Id="rId23" Type="http://schemas.openxmlformats.org/officeDocument/2006/relationships/image" Target="../media/image-3-23.png"/><Relationship Id="rId24" Type="http://schemas.openxmlformats.org/officeDocument/2006/relationships/image" Target="../media/image-3-24.png"/><Relationship Id="rId25" Type="http://schemas.openxmlformats.org/officeDocument/2006/relationships/image" Target="../media/image-3-25.png"/><Relationship Id="rId26" Type="http://schemas.openxmlformats.org/officeDocument/2006/relationships/image" Target="../media/image-3-26.png"/><Relationship Id="rId27" Type="http://schemas.openxmlformats.org/officeDocument/2006/relationships/image" Target="../media/image-3-27.png"/><Relationship Id="rId28" Type="http://schemas.openxmlformats.org/officeDocument/2006/relationships/image" Target="../media/image-3-28.png"/><Relationship Id="rId29" Type="http://schemas.openxmlformats.org/officeDocument/2006/relationships/image" Target="../media/image-3-29.png"/><Relationship Id="rId30" Type="http://schemas.openxmlformats.org/officeDocument/2006/relationships/image" Target="../media/image-3-30.png"/><Relationship Id="rId31" Type="http://schemas.openxmlformats.org/officeDocument/2006/relationships/image" Target="../media/image-3-31.png"/><Relationship Id="rId32" Type="http://schemas.openxmlformats.org/officeDocument/2006/relationships/image" Target="../media/image-3-32.png"/><Relationship Id="rId33" Type="http://schemas.openxmlformats.org/officeDocument/2006/relationships/slideLayout" Target="../slideLayouts/slideLayout1.xml"/><Relationship Id="rId3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4-10.png"/><Relationship Id="rId11" Type="http://schemas.openxmlformats.org/officeDocument/2006/relationships/image" Target="../media/image-4-11.png"/><Relationship Id="rId12" Type="http://schemas.openxmlformats.org/officeDocument/2006/relationships/image" Target="../media/image-4-12.png"/><Relationship Id="rId13" Type="http://schemas.openxmlformats.org/officeDocument/2006/relationships/image" Target="../media/image-4-13.png"/><Relationship Id="rId14" Type="http://schemas.openxmlformats.org/officeDocument/2006/relationships/image" Target="../media/image-4-14.png"/><Relationship Id="rId15" Type="http://schemas.openxmlformats.org/officeDocument/2006/relationships/image" Target="../media/image-4-15.png"/><Relationship Id="rId16" Type="http://schemas.openxmlformats.org/officeDocument/2006/relationships/image" Target="../media/image-4-16.png"/><Relationship Id="rId17" Type="http://schemas.openxmlformats.org/officeDocument/2006/relationships/image" Target="../media/image-4-17.png"/><Relationship Id="rId18" Type="http://schemas.openxmlformats.org/officeDocument/2006/relationships/image" Target="../media/image-4-18.png"/><Relationship Id="rId19" Type="http://schemas.openxmlformats.org/officeDocument/2006/relationships/image" Target="../media/image-4-19.png"/><Relationship Id="rId20" Type="http://schemas.openxmlformats.org/officeDocument/2006/relationships/image" Target="../media/image-4-20.png"/><Relationship Id="rId21" Type="http://schemas.openxmlformats.org/officeDocument/2006/relationships/slideLayout" Target="../slideLayouts/slideLayout1.xml"/><Relationship Id="rId2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5-10.png"/><Relationship Id="rId11" Type="http://schemas.openxmlformats.org/officeDocument/2006/relationships/image" Target="../media/image-5-11.png"/><Relationship Id="rId12" Type="http://schemas.openxmlformats.org/officeDocument/2006/relationships/image" Target="../media/image-5-12.png"/><Relationship Id="rId13" Type="http://schemas.openxmlformats.org/officeDocument/2006/relationships/image" Target="../media/image-5-13.png"/><Relationship Id="rId14" Type="http://schemas.openxmlformats.org/officeDocument/2006/relationships/image" Target="../media/image-5-14.png"/><Relationship Id="rId15" Type="http://schemas.openxmlformats.org/officeDocument/2006/relationships/image" Target="../media/image-5-15.png"/><Relationship Id="rId16" Type="http://schemas.openxmlformats.org/officeDocument/2006/relationships/image" Target="../media/image-5-16.png"/><Relationship Id="rId17" Type="http://schemas.openxmlformats.org/officeDocument/2006/relationships/image" Target="../media/image-5-17.png"/><Relationship Id="rId18" Type="http://schemas.openxmlformats.org/officeDocument/2006/relationships/image" Target="../media/image-5-18.png"/><Relationship Id="rId19" Type="http://schemas.openxmlformats.org/officeDocument/2006/relationships/image" Target="../media/image-5-19.png"/><Relationship Id="rId20" Type="http://schemas.openxmlformats.org/officeDocument/2006/relationships/image" Target="../media/image-5-20.png"/><Relationship Id="rId21" Type="http://schemas.openxmlformats.org/officeDocument/2006/relationships/image" Target="../media/image-5-21.png"/><Relationship Id="rId22" Type="http://schemas.openxmlformats.org/officeDocument/2006/relationships/image" Target="../media/image-5-22.png"/><Relationship Id="rId23" Type="http://schemas.openxmlformats.org/officeDocument/2006/relationships/image" Target="../media/image-5-23.png"/><Relationship Id="rId24" Type="http://schemas.openxmlformats.org/officeDocument/2006/relationships/image" Target="../media/image-5-24.png"/><Relationship Id="rId25" Type="http://schemas.openxmlformats.org/officeDocument/2006/relationships/image" Target="../media/image-5-25.png"/><Relationship Id="rId26" Type="http://schemas.openxmlformats.org/officeDocument/2006/relationships/image" Target="../media/image-5-26.png"/><Relationship Id="rId27" Type="http://schemas.openxmlformats.org/officeDocument/2006/relationships/image" Target="../media/image-5-27.png"/><Relationship Id="rId28" Type="http://schemas.openxmlformats.org/officeDocument/2006/relationships/image" Target="../media/image-5-28.png"/><Relationship Id="rId29" Type="http://schemas.openxmlformats.org/officeDocument/2006/relationships/image" Target="../media/image-5-29.png"/><Relationship Id="rId30" Type="http://schemas.openxmlformats.org/officeDocument/2006/relationships/image" Target="../media/image-5-30.png"/><Relationship Id="rId31" Type="http://schemas.openxmlformats.org/officeDocument/2006/relationships/slideLayout" Target="../slideLayouts/slideLayout1.xml"/><Relationship Id="rId3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0" Type="http://schemas.openxmlformats.org/officeDocument/2006/relationships/image" Target="../media/image-6-10.png"/><Relationship Id="rId11" Type="http://schemas.openxmlformats.org/officeDocument/2006/relationships/image" Target="../media/image-6-11.png"/><Relationship Id="rId12" Type="http://schemas.openxmlformats.org/officeDocument/2006/relationships/image" Target="../media/image-6-12.png"/><Relationship Id="rId13" Type="http://schemas.openxmlformats.org/officeDocument/2006/relationships/image" Target="../media/image-6-13.png"/><Relationship Id="rId14" Type="http://schemas.openxmlformats.org/officeDocument/2006/relationships/image" Target="../media/image-6-14.png"/><Relationship Id="rId15" Type="http://schemas.openxmlformats.org/officeDocument/2006/relationships/slideLayout" Target="../slideLayouts/slideLayout1.xml"/><Relationship Id="rId1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image" Target="../media/image-7-10.png"/><Relationship Id="rId11" Type="http://schemas.openxmlformats.org/officeDocument/2006/relationships/image" Target="../media/image-7-11.png"/><Relationship Id="rId12" Type="http://schemas.openxmlformats.org/officeDocument/2006/relationships/image" Target="../media/image-7-12.png"/><Relationship Id="rId13" Type="http://schemas.openxmlformats.org/officeDocument/2006/relationships/image" Target="../media/image-7-13.png"/><Relationship Id="rId14" Type="http://schemas.openxmlformats.org/officeDocument/2006/relationships/image" Target="../media/image-7-14.png"/><Relationship Id="rId15" Type="http://schemas.openxmlformats.org/officeDocument/2006/relationships/image" Target="../media/image-7-15.png"/><Relationship Id="rId16" Type="http://schemas.openxmlformats.org/officeDocument/2006/relationships/image" Target="../media/image-7-16.png"/><Relationship Id="rId17" Type="http://schemas.openxmlformats.org/officeDocument/2006/relationships/image" Target="../media/image-7-17.png"/><Relationship Id="rId18" Type="http://schemas.openxmlformats.org/officeDocument/2006/relationships/image" Target="../media/image-7-18.png"/><Relationship Id="rId19" Type="http://schemas.openxmlformats.org/officeDocument/2006/relationships/image" Target="../media/image-7-19.png"/><Relationship Id="rId20" Type="http://schemas.openxmlformats.org/officeDocument/2006/relationships/image" Target="../media/image-7-20.png"/><Relationship Id="rId21" Type="http://schemas.openxmlformats.org/officeDocument/2006/relationships/image" Target="../media/image-7-21.png"/><Relationship Id="rId22" Type="http://schemas.openxmlformats.org/officeDocument/2006/relationships/image" Target="../media/image-7-22.png"/><Relationship Id="rId23" Type="http://schemas.openxmlformats.org/officeDocument/2006/relationships/image" Target="../media/image-7-23.png"/><Relationship Id="rId24" Type="http://schemas.openxmlformats.org/officeDocument/2006/relationships/image" Target="../media/image-7-24.png"/><Relationship Id="rId25" Type="http://schemas.openxmlformats.org/officeDocument/2006/relationships/image" Target="../media/image-7-25.png"/><Relationship Id="rId26" Type="http://schemas.openxmlformats.org/officeDocument/2006/relationships/image" Target="../media/image-7-26.png"/><Relationship Id="rId27" Type="http://schemas.openxmlformats.org/officeDocument/2006/relationships/image" Target="../media/image-7-27.png"/><Relationship Id="rId28" Type="http://schemas.openxmlformats.org/officeDocument/2006/relationships/image" Target="../media/image-7-28.png"/><Relationship Id="rId29" Type="http://schemas.openxmlformats.org/officeDocument/2006/relationships/image" Target="../media/image-7-29.png"/><Relationship Id="rId30" Type="http://schemas.openxmlformats.org/officeDocument/2006/relationships/image" Target="../media/image-7-30.png"/><Relationship Id="rId31" Type="http://schemas.openxmlformats.org/officeDocument/2006/relationships/image" Target="../media/image-7-31.png"/><Relationship Id="rId32" Type="http://schemas.openxmlformats.org/officeDocument/2006/relationships/image" Target="../media/image-7-32.png"/><Relationship Id="rId33" Type="http://schemas.openxmlformats.org/officeDocument/2006/relationships/image" Target="../media/image-7-33.png"/><Relationship Id="rId34" Type="http://schemas.openxmlformats.org/officeDocument/2006/relationships/image" Target="../media/image-7-34.png"/><Relationship Id="rId35" Type="http://schemas.openxmlformats.org/officeDocument/2006/relationships/image" Target="../media/image-7-35.png"/><Relationship Id="rId36" Type="http://schemas.openxmlformats.org/officeDocument/2006/relationships/image" Target="../media/image-7-36.png"/><Relationship Id="rId37" Type="http://schemas.openxmlformats.org/officeDocument/2006/relationships/image" Target="../media/image-7-37.png"/><Relationship Id="rId38" Type="http://schemas.openxmlformats.org/officeDocument/2006/relationships/image" Target="../media/image-7-38.png"/><Relationship Id="rId39" Type="http://schemas.openxmlformats.org/officeDocument/2006/relationships/image" Target="../media/image-7-39.png"/><Relationship Id="rId40" Type="http://schemas.openxmlformats.org/officeDocument/2006/relationships/slideLayout" Target="../slideLayouts/slideLayout1.xml"/><Relationship Id="rId41"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image" Target="../media/image-8-11.png"/><Relationship Id="rId12" Type="http://schemas.openxmlformats.org/officeDocument/2006/relationships/image" Target="../media/image-8-12.png"/><Relationship Id="rId13" Type="http://schemas.openxmlformats.org/officeDocument/2006/relationships/image" Target="../media/image-8-13.png"/><Relationship Id="rId14" Type="http://schemas.openxmlformats.org/officeDocument/2006/relationships/image" Target="../media/image-8-14.png"/><Relationship Id="rId15" Type="http://schemas.openxmlformats.org/officeDocument/2006/relationships/image" Target="../media/image-8-15.png"/><Relationship Id="rId16" Type="http://schemas.openxmlformats.org/officeDocument/2006/relationships/image" Target="../media/image-8-16.png"/><Relationship Id="rId17" Type="http://schemas.openxmlformats.org/officeDocument/2006/relationships/image" Target="../media/image-8-17.png"/><Relationship Id="rId18" Type="http://schemas.openxmlformats.org/officeDocument/2006/relationships/image" Target="../media/image-8-18.png"/><Relationship Id="rId19" Type="http://schemas.openxmlformats.org/officeDocument/2006/relationships/image" Target="../media/image-8-19.png"/><Relationship Id="rId20" Type="http://schemas.openxmlformats.org/officeDocument/2006/relationships/image" Target="../media/image-8-20.png"/><Relationship Id="rId21" Type="http://schemas.openxmlformats.org/officeDocument/2006/relationships/image" Target="../media/image-8-21.png"/><Relationship Id="rId22" Type="http://schemas.openxmlformats.org/officeDocument/2006/relationships/image" Target="../media/image-8-22.png"/><Relationship Id="rId23" Type="http://schemas.openxmlformats.org/officeDocument/2006/relationships/image" Target="../media/image-8-23.png"/><Relationship Id="rId24" Type="http://schemas.openxmlformats.org/officeDocument/2006/relationships/image" Target="../media/image-8-24.png"/><Relationship Id="rId25" Type="http://schemas.openxmlformats.org/officeDocument/2006/relationships/slideLayout" Target="../slideLayouts/slideLayout1.xml"/><Relationship Id="rId2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9-10.png"/><Relationship Id="rId11" Type="http://schemas.openxmlformats.org/officeDocument/2006/relationships/image" Target="../media/image-9-11.png"/><Relationship Id="rId12" Type="http://schemas.openxmlformats.org/officeDocument/2006/relationships/image" Target="../media/image-9-12.png"/><Relationship Id="rId13" Type="http://schemas.openxmlformats.org/officeDocument/2006/relationships/image" Target="../media/image-9-13.png"/><Relationship Id="rId14" Type="http://schemas.openxmlformats.org/officeDocument/2006/relationships/image" Target="../media/image-9-14.png"/><Relationship Id="rId15" Type="http://schemas.openxmlformats.org/officeDocument/2006/relationships/image" Target="../media/image-9-15.png"/><Relationship Id="rId16" Type="http://schemas.openxmlformats.org/officeDocument/2006/relationships/image" Target="../media/image-9-16.png"/><Relationship Id="rId17" Type="http://schemas.openxmlformats.org/officeDocument/2006/relationships/image" Target="../media/image-9-17.png"/><Relationship Id="rId18" Type="http://schemas.openxmlformats.org/officeDocument/2006/relationships/image" Target="../media/image-9-18.png"/><Relationship Id="rId19" Type="http://schemas.openxmlformats.org/officeDocument/2006/relationships/image" Target="../media/image-9-19.png"/><Relationship Id="rId20" Type="http://schemas.openxmlformats.org/officeDocument/2006/relationships/image" Target="../media/image-9-20.png"/><Relationship Id="rId21" Type="http://schemas.openxmlformats.org/officeDocument/2006/relationships/image" Target="../media/image-9-21.png"/><Relationship Id="rId22" Type="http://schemas.openxmlformats.org/officeDocument/2006/relationships/image" Target="../media/image-9-22.png"/><Relationship Id="rId23" Type="http://schemas.openxmlformats.org/officeDocument/2006/relationships/image" Target="../media/image-9-23.png"/><Relationship Id="rId24" Type="http://schemas.openxmlformats.org/officeDocument/2006/relationships/slideLayout" Target="../slideLayouts/slideLayout1.xml"/><Relationship Id="rId2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5638800" y="2609850"/>
            <a:ext cx="914400" cy="914400"/>
          </a:xfrm>
          <a:prstGeom prst="rect">
            <a:avLst/>
          </a:prstGeom>
        </p:spPr>
      </p:pic>
      <p:pic>
        <p:nvPicPr>
          <p:cNvPr id="7" name="Image 5" descr="preencoded.png">    </p:cNvPr>
          <p:cNvPicPr>
            <a:picLocks noChangeAspect="1"/>
          </p:cNvPicPr>
          <p:nvPr/>
        </p:nvPicPr>
        <p:blipFill>
          <a:blip r:embed="rId6"/>
          <a:stretch>
            <a:fillRect/>
          </a:stretch>
        </p:blipFill>
        <p:spPr>
          <a:xfrm>
            <a:off x="5772711" y="2743761"/>
            <a:ext cx="646578" cy="646579"/>
          </a:xfrm>
          <a:prstGeom prst="rect">
            <a:avLst/>
          </a:prstGeom>
        </p:spPr>
      </p:pic>
      <p:pic>
        <p:nvPicPr>
          <p:cNvPr id="8" name="Image 6" descr="preencoded.png">    </p:cNvPr>
          <p:cNvPicPr>
            <a:picLocks noChangeAspect="1"/>
          </p:cNvPicPr>
          <p:nvPr/>
        </p:nvPicPr>
        <p:blipFill>
          <a:blip r:embed="rId7"/>
          <a:stretch>
            <a:fillRect/>
          </a:stretch>
        </p:blipFill>
        <p:spPr>
          <a:xfrm>
            <a:off x="5581650" y="6438900"/>
            <a:ext cx="114300" cy="114300"/>
          </a:xfrm>
          <a:prstGeom prst="rect">
            <a:avLst/>
          </a:prstGeom>
        </p:spPr>
      </p:pic>
      <p:pic>
        <p:nvPicPr>
          <p:cNvPr id="9" name="Image 7" descr="preencoded.png">    </p:cNvPr>
          <p:cNvPicPr>
            <a:picLocks noChangeAspect="1"/>
          </p:cNvPicPr>
          <p:nvPr/>
        </p:nvPicPr>
        <p:blipFill>
          <a:blip r:embed="rId8"/>
          <a:stretch>
            <a:fillRect/>
          </a:stretch>
        </p:blipFill>
        <p:spPr>
          <a:xfrm>
            <a:off x="5810250" y="6438900"/>
            <a:ext cx="114300" cy="114300"/>
          </a:xfrm>
          <a:prstGeom prst="rect">
            <a:avLst/>
          </a:prstGeom>
        </p:spPr>
      </p:pic>
      <p:pic>
        <p:nvPicPr>
          <p:cNvPr id="10" name="Image 8" descr="preencoded.png">    </p:cNvPr>
          <p:cNvPicPr>
            <a:picLocks noChangeAspect="1"/>
          </p:cNvPicPr>
          <p:nvPr/>
        </p:nvPicPr>
        <p:blipFill>
          <a:blip r:embed="rId9"/>
          <a:stretch>
            <a:fillRect/>
          </a:stretch>
        </p:blipFill>
        <p:spPr>
          <a:xfrm>
            <a:off x="6038850" y="6438900"/>
            <a:ext cx="114300" cy="114300"/>
          </a:xfrm>
          <a:prstGeom prst="rect">
            <a:avLst/>
          </a:prstGeom>
        </p:spPr>
      </p:pic>
      <p:pic>
        <p:nvPicPr>
          <p:cNvPr id="11" name="Image 9" descr="preencoded.png">    </p:cNvPr>
          <p:cNvPicPr>
            <a:picLocks noChangeAspect="1"/>
          </p:cNvPicPr>
          <p:nvPr/>
        </p:nvPicPr>
        <p:blipFill>
          <a:blip r:embed="rId10"/>
          <a:stretch>
            <a:fillRect/>
          </a:stretch>
        </p:blipFill>
        <p:spPr>
          <a:xfrm>
            <a:off x="6267450" y="6438900"/>
            <a:ext cx="114300" cy="114300"/>
          </a:xfrm>
          <a:prstGeom prst="rect">
            <a:avLst/>
          </a:prstGeom>
        </p:spPr>
      </p:pic>
      <p:pic>
        <p:nvPicPr>
          <p:cNvPr id="12" name="Image 10" descr="preencoded.png">    </p:cNvPr>
          <p:cNvPicPr>
            <a:picLocks noChangeAspect="1"/>
          </p:cNvPicPr>
          <p:nvPr/>
        </p:nvPicPr>
        <p:blipFill>
          <a:blip r:embed="rId11"/>
          <a:stretch>
            <a:fillRect/>
          </a:stretch>
        </p:blipFill>
        <p:spPr>
          <a:xfrm>
            <a:off x="6496050" y="6438900"/>
            <a:ext cx="114300" cy="114300"/>
          </a:xfrm>
          <a:prstGeom prst="rect">
            <a:avLst/>
          </a:prstGeom>
        </p:spPr>
      </p:pic>
      <p:sp>
        <p:nvSpPr>
          <p:cNvPr id="13" name="Text 0"/>
          <p:cNvSpPr/>
          <p:nvPr/>
        </p:nvSpPr>
        <p:spPr>
          <a:xfrm>
            <a:off x="1887490" y="1123950"/>
            <a:ext cx="8416870" cy="571500"/>
          </a:xfrm>
          <a:prstGeom prst="rect">
            <a:avLst/>
          </a:prstGeom>
          <a:noFill/>
          <a:ln/>
        </p:spPr>
        <p:txBody>
          <a:bodyPr wrap="square" lIns="0" tIns="0" rIns="0" bIns="0" rtlCol="0" anchor="t"/>
          <a:lstStyle/>
          <a:p>
            <a:pPr algn="ctr" indent="0" marL="0">
              <a:lnSpc>
                <a:spcPts val="4500"/>
              </a:lnSpc>
              <a:buNone/>
            </a:pPr>
            <a:r>
              <a:rPr lang="en-US" sz="3840" b="1" dirty="0">
                <a:solidFill>
                  <a:srgbClr val="FFFFFF"/>
                </a:solidFill>
                <a:latin typeface="ui-sans-serif" pitchFamily="34" charset="0"/>
                <a:ea typeface="ui-sans-serif" pitchFamily="34" charset="-122"/>
                <a:cs typeface="ui-sans-serif" pitchFamily="34" charset="-120"/>
              </a:rPr>
              <a:t>Application</a:t>
            </a:r>
            <a:pPr algn="ctr" indent="0" marL="0">
              <a:lnSpc>
                <a:spcPts val="4500"/>
              </a:lnSpc>
              <a:buNone/>
            </a:pPr>
            <a:r>
              <a:rPr lang="en-US" sz="3840" b="1" dirty="0">
                <a:solidFill>
                  <a:srgbClr val="90EE90"/>
                </a:solidFill>
                <a:latin typeface="ui-sans-serif" pitchFamily="34" charset="0"/>
                <a:ea typeface="ui-sans-serif" pitchFamily="34" charset="-122"/>
                <a:cs typeface="ui-sans-serif" pitchFamily="34" charset="-120"/>
              </a:rPr>
              <a:t>Spring Boot</a:t>
            </a:r>
            <a:endParaRPr lang="en-US" sz="3840" dirty="0"/>
          </a:p>
        </p:txBody>
      </p:sp>
      <p:sp>
        <p:nvSpPr>
          <p:cNvPr id="14" name="Text 1"/>
          <p:cNvSpPr/>
          <p:nvPr/>
        </p:nvSpPr>
        <p:spPr>
          <a:xfrm>
            <a:off x="1887490" y="1847850"/>
            <a:ext cx="8416870" cy="304800"/>
          </a:xfrm>
          <a:prstGeom prst="rect">
            <a:avLst/>
          </a:prstGeom>
          <a:noFill/>
          <a:ln/>
        </p:spPr>
        <p:txBody>
          <a:bodyPr wrap="square" lIns="0" tIns="0" rIns="0" bIns="0" rtlCol="0" anchor="t">
            <a:spAutoFit/>
          </a:bodyPr>
          <a:lstStyle/>
          <a:p>
            <a:pPr algn="ctr" indent="0" marL="0">
              <a:lnSpc>
                <a:spcPts val="2400"/>
              </a:lnSpc>
              <a:buNone/>
            </a:pPr>
            <a:r>
              <a:rPr lang="en-US" sz="1646" dirty="0">
                <a:solidFill>
                  <a:srgbClr val="D1D5DB"/>
                </a:solidFill>
                <a:latin typeface="ui-sans-serif" pitchFamily="34" charset="0"/>
                <a:ea typeface="ui-sans-serif" pitchFamily="34" charset="-122"/>
                <a:cs typeface="ui-sans-serif" pitchFamily="34" charset="-120"/>
              </a:rPr>
              <a:t>Pour les applications web</a:t>
            </a:r>
            <a:endParaRPr lang="en-US" sz="1646" dirty="0"/>
          </a:p>
        </p:txBody>
      </p:sp>
      <p:sp>
        <p:nvSpPr>
          <p:cNvPr id="15" name="Text 2"/>
          <p:cNvSpPr/>
          <p:nvPr/>
        </p:nvSpPr>
        <p:spPr>
          <a:xfrm>
            <a:off x="3424245" y="4286250"/>
            <a:ext cx="5343361" cy="266700"/>
          </a:xfrm>
          <a:prstGeom prst="rect">
            <a:avLst/>
          </a:prstGeom>
          <a:noFill/>
          <a:ln/>
        </p:spPr>
        <p:txBody>
          <a:bodyPr wrap="square" lIns="0" tIns="0" rIns="0" bIns="0" rtlCol="0" anchor="t">
            <a:spAutoFit/>
          </a:bodyPr>
          <a:lstStyle/>
          <a:p>
            <a:pPr algn="ctr" indent="0" marL="0">
              <a:lnSpc>
                <a:spcPts val="2100"/>
              </a:lnSpc>
              <a:buNone/>
            </a:pPr>
            <a:r>
              <a:rPr lang="en-US" sz="1380" dirty="0">
                <a:solidFill>
                  <a:srgbClr val="E5E7EB"/>
                </a:solidFill>
                <a:latin typeface="ui-sans-serif" pitchFamily="34" charset="0"/>
                <a:ea typeface="ui-sans-serif" pitchFamily="34" charset="-122"/>
                <a:cs typeface="ui-sans-serif" pitchFamily="34" charset="-120"/>
              </a:rPr>
              <a:t>Bassel Alshayeb</a:t>
            </a:r>
            <a:endParaRPr lang="en-US" sz="1380" dirty="0"/>
          </a:p>
        </p:txBody>
      </p:sp>
      <p:sp>
        <p:nvSpPr>
          <p:cNvPr id="16" name="Text 3"/>
          <p:cNvSpPr/>
          <p:nvPr/>
        </p:nvSpPr>
        <p:spPr>
          <a:xfrm>
            <a:off x="3424245" y="4629150"/>
            <a:ext cx="5343361" cy="266700"/>
          </a:xfrm>
          <a:prstGeom prst="rect">
            <a:avLst/>
          </a:prstGeom>
          <a:noFill/>
          <a:ln/>
        </p:spPr>
        <p:txBody>
          <a:bodyPr wrap="square" lIns="0" tIns="0" rIns="0" bIns="0" rtlCol="0" anchor="t">
            <a:spAutoFit/>
          </a:bodyPr>
          <a:lstStyle/>
          <a:p>
            <a:pPr algn="ctr" indent="0" marL="0">
              <a:lnSpc>
                <a:spcPts val="2100"/>
              </a:lnSpc>
              <a:buNone/>
            </a:pPr>
            <a:r>
              <a:rPr lang="en-US" sz="1260" dirty="0">
                <a:solidFill>
                  <a:srgbClr val="9CA3AF"/>
                </a:solidFill>
                <a:latin typeface="ui-sans-serif" pitchFamily="34" charset="0"/>
                <a:ea typeface="ui-sans-serif" pitchFamily="34" charset="-122"/>
                <a:cs typeface="ui-sans-serif" pitchFamily="34" charset="-120"/>
              </a:rPr>
              <a:t>Студент</a:t>
            </a:r>
            <a:endParaRPr lang="en-US" sz="1260" dirty="0"/>
          </a:p>
        </p:txBody>
      </p:sp>
      <p:sp>
        <p:nvSpPr>
          <p:cNvPr id="17" name="Text 4"/>
          <p:cNvSpPr/>
          <p:nvPr/>
        </p:nvSpPr>
        <p:spPr>
          <a:xfrm>
            <a:off x="3424245" y="5124450"/>
            <a:ext cx="5343361" cy="266700"/>
          </a:xfrm>
          <a:prstGeom prst="rect">
            <a:avLst/>
          </a:prstGeom>
          <a:noFill/>
          <a:ln/>
        </p:spPr>
        <p:txBody>
          <a:bodyPr wrap="square" lIns="0" tIns="0" rIns="0" bIns="0" rtlCol="0" anchor="t">
            <a:spAutoFit/>
          </a:bodyPr>
          <a:lstStyle/>
          <a:p>
            <a:pPr algn="ctr" indent="0" marL="0">
              <a:lnSpc>
                <a:spcPts val="2100"/>
              </a:lnSpc>
              <a:buNone/>
            </a:pPr>
            <a:r>
              <a:rPr lang="en-US" sz="1380" dirty="0">
                <a:solidFill>
                  <a:srgbClr val="E5E7EB"/>
                </a:solidFill>
                <a:latin typeface="ui-sans-serif" pitchFamily="34" charset="0"/>
                <a:ea typeface="ui-sans-serif" pitchFamily="34" charset="-122"/>
                <a:cs typeface="ui-sans-serif" pitchFamily="34" charset="-120"/>
              </a:rPr>
              <a:t>Научный руководитель: к.ф.-м.н. И. В. Зеленчук</a:t>
            </a:r>
            <a:endParaRPr lang="en-US" sz="1380" dirty="0"/>
          </a:p>
        </p:txBody>
      </p:sp>
      <p:sp>
        <p:nvSpPr>
          <p:cNvPr id="18" name="Text 5"/>
          <p:cNvSpPr/>
          <p:nvPr/>
        </p:nvSpPr>
        <p:spPr>
          <a:xfrm>
            <a:off x="3424245" y="5467350"/>
            <a:ext cx="5343361" cy="266700"/>
          </a:xfrm>
          <a:prstGeom prst="rect">
            <a:avLst/>
          </a:prstGeom>
          <a:noFill/>
          <a:ln/>
        </p:spPr>
        <p:txBody>
          <a:bodyPr wrap="square" lIns="0" tIns="0" rIns="0" bIns="0" rtlCol="0" anchor="t">
            <a:spAutoFit/>
          </a:bodyPr>
          <a:lstStyle/>
          <a:p>
            <a:pPr algn="ctr" indent="0" marL="0">
              <a:lnSpc>
                <a:spcPts val="2100"/>
              </a:lnSpc>
              <a:buNone/>
            </a:pPr>
            <a:r>
              <a:rPr lang="en-US" sz="1260" dirty="0">
                <a:solidFill>
                  <a:srgbClr val="9CA3AF"/>
                </a:solidFill>
                <a:latin typeface="ui-sans-serif" pitchFamily="34" charset="0"/>
                <a:ea typeface="ui-sans-serif" pitchFamily="34" charset="-122"/>
                <a:cs typeface="ui-sans-serif" pitchFamily="34" charset="-120"/>
              </a:rPr>
              <a:t>СПБГУ</a:t>
            </a:r>
            <a:endParaRPr lang="en-US" sz="12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85800" y="1524000"/>
            <a:ext cx="3505200" cy="3657600"/>
          </a:xfrm>
          <a:prstGeom prst="rect">
            <a:avLst/>
          </a:prstGeom>
        </p:spPr>
      </p:pic>
      <p:pic>
        <p:nvPicPr>
          <p:cNvPr id="7" name="Image 5" descr="preencoded.png">    </p:cNvPr>
          <p:cNvPicPr>
            <a:picLocks noChangeAspect="1"/>
          </p:cNvPicPr>
          <p:nvPr/>
        </p:nvPicPr>
        <p:blipFill>
          <a:blip r:embed="rId6"/>
          <a:stretch>
            <a:fillRect/>
          </a:stretch>
        </p:blipFill>
        <p:spPr>
          <a:xfrm>
            <a:off x="838200" y="1676400"/>
            <a:ext cx="285750" cy="304800"/>
          </a:xfrm>
          <a:prstGeom prst="rect">
            <a:avLst/>
          </a:prstGeom>
        </p:spPr>
      </p:pic>
      <p:pic>
        <p:nvPicPr>
          <p:cNvPr id="8" name="Image 6" descr="preencoded.png">    </p:cNvPr>
          <p:cNvPicPr>
            <a:picLocks noChangeAspect="1"/>
          </p:cNvPicPr>
          <p:nvPr/>
        </p:nvPicPr>
        <p:blipFill>
          <a:blip r:embed="rId7"/>
          <a:stretch>
            <a:fillRect/>
          </a:stretch>
        </p:blipFill>
        <p:spPr>
          <a:xfrm>
            <a:off x="838200" y="2095500"/>
            <a:ext cx="3200400" cy="2438400"/>
          </a:xfrm>
          <a:prstGeom prst="rect">
            <a:avLst/>
          </a:prstGeom>
        </p:spPr>
      </p:pic>
      <p:pic>
        <p:nvPicPr>
          <p:cNvPr id="9" name="Image 7" descr="preencoded.png">    </p:cNvPr>
          <p:cNvPicPr>
            <a:picLocks noChangeAspect="1"/>
          </p:cNvPicPr>
          <p:nvPr/>
        </p:nvPicPr>
        <p:blipFill>
          <a:blip r:embed="rId8"/>
          <a:stretch>
            <a:fillRect/>
          </a:stretch>
        </p:blipFill>
        <p:spPr>
          <a:xfrm>
            <a:off x="4343400" y="1524000"/>
            <a:ext cx="3505200" cy="3657600"/>
          </a:xfrm>
          <a:prstGeom prst="rect">
            <a:avLst/>
          </a:prstGeom>
        </p:spPr>
      </p:pic>
      <p:pic>
        <p:nvPicPr>
          <p:cNvPr id="10" name="Image 8" descr="preencoded.png">    </p:cNvPr>
          <p:cNvPicPr>
            <a:picLocks noChangeAspect="1"/>
          </p:cNvPicPr>
          <p:nvPr/>
        </p:nvPicPr>
        <p:blipFill>
          <a:blip r:embed="rId9"/>
          <a:stretch>
            <a:fillRect/>
          </a:stretch>
        </p:blipFill>
        <p:spPr>
          <a:xfrm>
            <a:off x="4495800" y="1676400"/>
            <a:ext cx="285750" cy="304800"/>
          </a:xfrm>
          <a:prstGeom prst="rect">
            <a:avLst/>
          </a:prstGeom>
        </p:spPr>
      </p:pic>
      <p:pic>
        <p:nvPicPr>
          <p:cNvPr id="11" name="Image 9" descr="preencoded.png">    </p:cNvPr>
          <p:cNvPicPr>
            <a:picLocks noChangeAspect="1"/>
          </p:cNvPicPr>
          <p:nvPr/>
        </p:nvPicPr>
        <p:blipFill>
          <a:blip r:embed="rId10"/>
          <a:stretch>
            <a:fillRect/>
          </a:stretch>
        </p:blipFill>
        <p:spPr>
          <a:xfrm>
            <a:off x="4495800" y="2095500"/>
            <a:ext cx="3200400" cy="2438400"/>
          </a:xfrm>
          <a:prstGeom prst="rect">
            <a:avLst/>
          </a:prstGeom>
        </p:spPr>
      </p:pic>
      <p:pic>
        <p:nvPicPr>
          <p:cNvPr id="12" name="Image 10" descr="preencoded.png">    </p:cNvPr>
          <p:cNvPicPr>
            <a:picLocks noChangeAspect="1"/>
          </p:cNvPicPr>
          <p:nvPr/>
        </p:nvPicPr>
        <p:blipFill>
          <a:blip r:embed="rId11"/>
          <a:stretch>
            <a:fillRect/>
          </a:stretch>
        </p:blipFill>
        <p:spPr>
          <a:xfrm>
            <a:off x="8001000" y="1524000"/>
            <a:ext cx="3505200" cy="3657600"/>
          </a:xfrm>
          <a:prstGeom prst="rect">
            <a:avLst/>
          </a:prstGeom>
        </p:spPr>
      </p:pic>
      <p:pic>
        <p:nvPicPr>
          <p:cNvPr id="13" name="Image 11" descr="preencoded.png">    </p:cNvPr>
          <p:cNvPicPr>
            <a:picLocks noChangeAspect="1"/>
          </p:cNvPicPr>
          <p:nvPr/>
        </p:nvPicPr>
        <p:blipFill>
          <a:blip r:embed="rId12"/>
          <a:stretch>
            <a:fillRect/>
          </a:stretch>
        </p:blipFill>
        <p:spPr>
          <a:xfrm>
            <a:off x="8153400" y="1676400"/>
            <a:ext cx="200025" cy="304800"/>
          </a:xfrm>
          <a:prstGeom prst="rect">
            <a:avLst/>
          </a:prstGeom>
        </p:spPr>
      </p:pic>
      <p:pic>
        <p:nvPicPr>
          <p:cNvPr id="14" name="Image 12" descr="preencoded.png">    </p:cNvPr>
          <p:cNvPicPr>
            <a:picLocks noChangeAspect="1"/>
          </p:cNvPicPr>
          <p:nvPr/>
        </p:nvPicPr>
        <p:blipFill>
          <a:blip r:embed="rId13"/>
          <a:stretch>
            <a:fillRect/>
          </a:stretch>
        </p:blipFill>
        <p:spPr>
          <a:xfrm>
            <a:off x="8153400" y="2095500"/>
            <a:ext cx="3200400" cy="2438400"/>
          </a:xfrm>
          <a:prstGeom prst="rect">
            <a:avLst/>
          </a:prstGeom>
        </p:spPr>
      </p:pic>
      <p:pic>
        <p:nvPicPr>
          <p:cNvPr id="15" name="Image 13" descr="preencoded.png">    </p:cNvPr>
          <p:cNvPicPr>
            <a:picLocks noChangeAspect="1"/>
          </p:cNvPicPr>
          <p:nvPr/>
        </p:nvPicPr>
        <p:blipFill>
          <a:blip r:embed="rId14"/>
          <a:stretch>
            <a:fillRect/>
          </a:stretch>
        </p:blipFill>
        <p:spPr>
          <a:xfrm>
            <a:off x="4225528" y="3082230"/>
            <a:ext cx="171450" cy="190500"/>
          </a:xfrm>
          <a:prstGeom prst="rect">
            <a:avLst/>
          </a:prstGeom>
        </p:spPr>
      </p:pic>
      <p:pic>
        <p:nvPicPr>
          <p:cNvPr id="16" name="Image 14" descr="preencoded.png">    </p:cNvPr>
          <p:cNvPicPr>
            <a:picLocks noChangeAspect="1"/>
          </p:cNvPicPr>
          <p:nvPr/>
        </p:nvPicPr>
        <p:blipFill>
          <a:blip r:embed="rId15"/>
          <a:stretch>
            <a:fillRect/>
          </a:stretch>
        </p:blipFill>
        <p:spPr>
          <a:xfrm>
            <a:off x="7956352" y="3082230"/>
            <a:ext cx="171450" cy="190500"/>
          </a:xfrm>
          <a:prstGeom prst="rect">
            <a:avLst/>
          </a:prstGeom>
        </p:spPr>
      </p:pic>
      <p:pic>
        <p:nvPicPr>
          <p:cNvPr id="17" name="Image 15" descr="preencoded.png">    </p:cNvPr>
          <p:cNvPicPr>
            <a:picLocks noChangeAspect="1"/>
          </p:cNvPicPr>
          <p:nvPr/>
        </p:nvPicPr>
        <p:blipFill>
          <a:blip r:embed="rId16"/>
          <a:stretch>
            <a:fillRect/>
          </a:stretch>
        </p:blipFill>
        <p:spPr>
          <a:xfrm>
            <a:off x="609600" y="5410200"/>
            <a:ext cx="10972800" cy="952500"/>
          </a:xfrm>
          <a:prstGeom prst="rect">
            <a:avLst/>
          </a:prstGeom>
        </p:spPr>
      </p:pic>
      <p:pic>
        <p:nvPicPr>
          <p:cNvPr id="18" name="Image 16" descr="preencoded.png">    </p:cNvPr>
          <p:cNvPicPr>
            <a:picLocks noChangeAspect="1"/>
          </p:cNvPicPr>
          <p:nvPr/>
        </p:nvPicPr>
        <p:blipFill>
          <a:blip r:embed="rId17"/>
          <a:stretch>
            <a:fillRect/>
          </a:stretch>
        </p:blipFill>
        <p:spPr>
          <a:xfrm>
            <a:off x="762000" y="5562600"/>
            <a:ext cx="228600" cy="304800"/>
          </a:xfrm>
          <a:prstGeom prst="rect">
            <a:avLst/>
          </a:prstGeom>
        </p:spPr>
      </p:pic>
      <p:pic>
        <p:nvPicPr>
          <p:cNvPr id="19" name="Image 17" descr="preencoded.png">    </p:cNvPr>
          <p:cNvPicPr>
            <a:picLocks noChangeAspect="1"/>
          </p:cNvPicPr>
          <p:nvPr/>
        </p:nvPicPr>
        <p:blipFill>
          <a:blip r:embed="rId18"/>
          <a:stretch>
            <a:fillRect/>
          </a:stretch>
        </p:blipFill>
        <p:spPr>
          <a:xfrm>
            <a:off x="762000" y="6019800"/>
            <a:ext cx="114300" cy="152400"/>
          </a:xfrm>
          <a:prstGeom prst="rect">
            <a:avLst/>
          </a:prstGeom>
        </p:spPr>
      </p:pic>
      <p:pic>
        <p:nvPicPr>
          <p:cNvPr id="20" name="Image 18" descr="preencoded.png">    </p:cNvPr>
          <p:cNvPicPr>
            <a:picLocks noChangeAspect="1"/>
          </p:cNvPicPr>
          <p:nvPr/>
        </p:nvPicPr>
        <p:blipFill>
          <a:blip r:embed="rId19"/>
          <a:stretch>
            <a:fillRect/>
          </a:stretch>
        </p:blipFill>
        <p:spPr>
          <a:xfrm>
            <a:off x="3396704" y="5981700"/>
            <a:ext cx="133350" cy="228600"/>
          </a:xfrm>
          <a:prstGeom prst="rect">
            <a:avLst/>
          </a:prstGeom>
        </p:spPr>
      </p:pic>
      <p:pic>
        <p:nvPicPr>
          <p:cNvPr id="21" name="Image 19" descr="preencoded.png">    </p:cNvPr>
          <p:cNvPicPr>
            <a:picLocks noChangeAspect="1"/>
          </p:cNvPicPr>
          <p:nvPr/>
        </p:nvPicPr>
        <p:blipFill>
          <a:blip r:embed="rId20"/>
          <a:stretch>
            <a:fillRect/>
          </a:stretch>
        </p:blipFill>
        <p:spPr>
          <a:xfrm>
            <a:off x="4902398" y="6019800"/>
            <a:ext cx="114300" cy="152400"/>
          </a:xfrm>
          <a:prstGeom prst="rect">
            <a:avLst/>
          </a:prstGeom>
        </p:spPr>
      </p:pic>
      <p:pic>
        <p:nvPicPr>
          <p:cNvPr id="22" name="Image 20" descr="preencoded.png">    </p:cNvPr>
          <p:cNvPicPr>
            <a:picLocks noChangeAspect="1"/>
          </p:cNvPicPr>
          <p:nvPr/>
        </p:nvPicPr>
        <p:blipFill>
          <a:blip r:embed="rId21"/>
          <a:stretch>
            <a:fillRect/>
          </a:stretch>
        </p:blipFill>
        <p:spPr>
          <a:xfrm>
            <a:off x="7616130" y="5981700"/>
            <a:ext cx="133350" cy="228600"/>
          </a:xfrm>
          <a:prstGeom prst="rect">
            <a:avLst/>
          </a:prstGeom>
        </p:spPr>
      </p:pic>
      <p:pic>
        <p:nvPicPr>
          <p:cNvPr id="23" name="Image 21" descr="preencoded.png">    </p:cNvPr>
          <p:cNvPicPr>
            <a:picLocks noChangeAspect="1"/>
          </p:cNvPicPr>
          <p:nvPr/>
        </p:nvPicPr>
        <p:blipFill>
          <a:blip r:embed="rId22"/>
          <a:stretch>
            <a:fillRect/>
          </a:stretch>
        </p:blipFill>
        <p:spPr>
          <a:xfrm>
            <a:off x="9121825" y="6019800"/>
            <a:ext cx="114300" cy="152400"/>
          </a:xfrm>
          <a:prstGeom prst="rect">
            <a:avLst/>
          </a:prstGeom>
        </p:spPr>
      </p:pic>
      <p:sp>
        <p:nvSpPr>
          <p:cNvPr id="24"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Exemple d'Application (REST API)</a:t>
            </a:r>
            <a:endParaRPr lang="en-US" sz="3158" dirty="0"/>
          </a:p>
        </p:txBody>
      </p:sp>
      <p:sp>
        <p:nvSpPr>
          <p:cNvPr id="25" name="Text 1"/>
          <p:cNvSpPr/>
          <p:nvPr/>
        </p:nvSpPr>
        <p:spPr>
          <a:xfrm>
            <a:off x="60960" y="990600"/>
            <a:ext cx="12070080" cy="304800"/>
          </a:xfrm>
          <a:prstGeom prst="rect">
            <a:avLst/>
          </a:prstGeom>
          <a:noFill/>
          <a:ln/>
        </p:spPr>
        <p:txBody>
          <a:bodyPr wrap="square" lIns="0" tIns="0" rIns="0" bIns="0" rtlCol="0" anchor="t">
            <a:spAutoFit/>
          </a:bodyPr>
          <a:lstStyle/>
          <a:p>
            <a:pPr algn="ctr" indent="0" marL="0">
              <a:lnSpc>
                <a:spcPts val="2400"/>
              </a:lnSpc>
              <a:buNone/>
            </a:pPr>
            <a:r>
              <a:rPr lang="en-US" sz="1646" dirty="0">
                <a:solidFill>
                  <a:srgbClr val="D1D5DB"/>
                </a:solidFill>
                <a:latin typeface="ui-sans-serif" pitchFamily="34" charset="0"/>
                <a:ea typeface="ui-sans-serif" pitchFamily="34" charset="-122"/>
                <a:cs typeface="ui-sans-serif" pitchFamily="34" charset="-120"/>
              </a:rPr>
              <a:t>To-Do REST API</a:t>
            </a:r>
            <a:endParaRPr lang="en-US" sz="1646" dirty="0"/>
          </a:p>
        </p:txBody>
      </p:sp>
      <p:sp>
        <p:nvSpPr>
          <p:cNvPr id="26" name="Text 2"/>
          <p:cNvSpPr/>
          <p:nvPr/>
        </p:nvSpPr>
        <p:spPr>
          <a:xfrm>
            <a:off x="1238250" y="1676400"/>
            <a:ext cx="1420356"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Controller</a:t>
            </a:r>
            <a:endParaRPr lang="en-US" sz="1646" dirty="0"/>
          </a:p>
        </p:txBody>
      </p:sp>
      <p:sp>
        <p:nvSpPr>
          <p:cNvPr id="27" name="Text 3"/>
          <p:cNvSpPr/>
          <p:nvPr/>
        </p:nvSpPr>
        <p:spPr>
          <a:xfrm>
            <a:off x="952500" y="2219325"/>
            <a:ext cx="1320492"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@RestController</a:t>
            </a:r>
            <a:endParaRPr lang="en-US" sz="980" dirty="0"/>
          </a:p>
        </p:txBody>
      </p:sp>
      <p:sp>
        <p:nvSpPr>
          <p:cNvPr id="28" name="Text 4"/>
          <p:cNvSpPr/>
          <p:nvPr/>
        </p:nvSpPr>
        <p:spPr>
          <a:xfrm>
            <a:off x="952500" y="2405955"/>
            <a:ext cx="1320492"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@RequestMapping</a:t>
            </a:r>
            <a:endParaRPr lang="en-US" sz="980" dirty="0"/>
          </a:p>
        </p:txBody>
      </p:sp>
      <p:sp>
        <p:nvSpPr>
          <p:cNvPr id="29" name="Text 5"/>
          <p:cNvSpPr/>
          <p:nvPr/>
        </p:nvSpPr>
        <p:spPr>
          <a:xfrm>
            <a:off x="2152948" y="2405955"/>
            <a:ext cx="8807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30" name="Text 6"/>
          <p:cNvSpPr/>
          <p:nvPr/>
        </p:nvSpPr>
        <p:spPr>
          <a:xfrm>
            <a:off x="2233017" y="2405955"/>
            <a:ext cx="1056427"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F6E05E"/>
                </a:solidFill>
                <a:latin typeface="ui-monospace" pitchFamily="34" charset="0"/>
                <a:ea typeface="ui-monospace" pitchFamily="34" charset="-122"/>
                <a:cs typeface="ui-monospace" pitchFamily="34" charset="-120"/>
              </a:rPr>
              <a:t>"/api/todos"</a:t>
            </a:r>
            <a:endParaRPr lang="en-US" sz="980" dirty="0"/>
          </a:p>
        </p:txBody>
      </p:sp>
      <p:sp>
        <p:nvSpPr>
          <p:cNvPr id="31" name="Text 7"/>
          <p:cNvSpPr/>
          <p:nvPr/>
        </p:nvSpPr>
        <p:spPr>
          <a:xfrm>
            <a:off x="3193405" y="2405955"/>
            <a:ext cx="8807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32" name="Text 8"/>
          <p:cNvSpPr/>
          <p:nvPr/>
        </p:nvSpPr>
        <p:spPr>
          <a:xfrm>
            <a:off x="952500" y="2592586"/>
            <a:ext cx="1056427"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public class</a:t>
            </a:r>
            <a:endParaRPr lang="en-US" sz="980" dirty="0"/>
          </a:p>
        </p:txBody>
      </p:sp>
      <p:sp>
        <p:nvSpPr>
          <p:cNvPr id="33" name="Text 9"/>
          <p:cNvSpPr/>
          <p:nvPr/>
        </p:nvSpPr>
        <p:spPr>
          <a:xfrm>
            <a:off x="1992957" y="2592586"/>
            <a:ext cx="123241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FFA500"/>
                </a:solidFill>
                <a:latin typeface="ui-monospace" pitchFamily="34" charset="0"/>
                <a:ea typeface="ui-monospace" pitchFamily="34" charset="-122"/>
                <a:cs typeface="ui-monospace" pitchFamily="34" charset="-120"/>
              </a:rPr>
              <a:t>TodoController</a:t>
            </a:r>
            <a:endParaRPr lang="en-US" sz="980" dirty="0"/>
          </a:p>
        </p:txBody>
      </p:sp>
      <p:sp>
        <p:nvSpPr>
          <p:cNvPr id="34" name="Text 10"/>
          <p:cNvSpPr/>
          <p:nvPr/>
        </p:nvSpPr>
        <p:spPr>
          <a:xfrm>
            <a:off x="3113336" y="2592586"/>
            <a:ext cx="2553072" cy="525661"/>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35" name="Text 11"/>
          <p:cNvSpPr/>
          <p:nvPr/>
        </p:nvSpPr>
        <p:spPr>
          <a:xfrm>
            <a:off x="1272629" y="2965847"/>
            <a:ext cx="1144339"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private final</a:t>
            </a:r>
            <a:endParaRPr lang="en-US" sz="980" dirty="0"/>
          </a:p>
        </p:txBody>
      </p:sp>
      <p:sp>
        <p:nvSpPr>
          <p:cNvPr id="36" name="Text 12"/>
          <p:cNvSpPr/>
          <p:nvPr/>
        </p:nvSpPr>
        <p:spPr>
          <a:xfrm>
            <a:off x="2393007" y="2965847"/>
            <a:ext cx="968350"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FFA500"/>
                </a:solidFill>
                <a:latin typeface="ui-monospace" pitchFamily="34" charset="0"/>
                <a:ea typeface="ui-monospace" pitchFamily="34" charset="-122"/>
                <a:cs typeface="ui-monospace" pitchFamily="34" charset="-120"/>
              </a:rPr>
              <a:t>TodoService</a:t>
            </a:r>
            <a:endParaRPr lang="en-US" sz="980" dirty="0"/>
          </a:p>
        </p:txBody>
      </p:sp>
      <p:sp>
        <p:nvSpPr>
          <p:cNvPr id="37" name="Text 13"/>
          <p:cNvSpPr/>
          <p:nvPr/>
        </p:nvSpPr>
        <p:spPr>
          <a:xfrm>
            <a:off x="3273326" y="2965847"/>
            <a:ext cx="3697248" cy="525661"/>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todoService;</a:t>
            </a:r>
            <a:endParaRPr lang="en-US" sz="980" dirty="0"/>
          </a:p>
        </p:txBody>
      </p:sp>
      <p:sp>
        <p:nvSpPr>
          <p:cNvPr id="38" name="Text 14"/>
          <p:cNvSpPr/>
          <p:nvPr/>
        </p:nvSpPr>
        <p:spPr>
          <a:xfrm>
            <a:off x="1272629" y="3339108"/>
            <a:ext cx="528295"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public</a:t>
            </a:r>
            <a:endParaRPr lang="en-US" sz="980" dirty="0"/>
          </a:p>
        </p:txBody>
      </p:sp>
      <p:sp>
        <p:nvSpPr>
          <p:cNvPr id="39" name="Text 15"/>
          <p:cNvSpPr/>
          <p:nvPr/>
        </p:nvSpPr>
        <p:spPr>
          <a:xfrm>
            <a:off x="1752898" y="3339108"/>
            <a:ext cx="4577522" cy="33903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TodoController(TodoService todoService) {</a:t>
            </a:r>
            <a:endParaRPr lang="en-US" sz="980" dirty="0"/>
          </a:p>
        </p:txBody>
      </p:sp>
      <p:sp>
        <p:nvSpPr>
          <p:cNvPr id="40" name="Text 16"/>
          <p:cNvSpPr/>
          <p:nvPr/>
        </p:nvSpPr>
        <p:spPr>
          <a:xfrm>
            <a:off x="1592759" y="3525738"/>
            <a:ext cx="352142"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this</a:t>
            </a:r>
            <a:endParaRPr lang="en-US" sz="980" dirty="0"/>
          </a:p>
        </p:txBody>
      </p:sp>
      <p:sp>
        <p:nvSpPr>
          <p:cNvPr id="41" name="Text 17"/>
          <p:cNvSpPr/>
          <p:nvPr/>
        </p:nvSpPr>
        <p:spPr>
          <a:xfrm>
            <a:off x="1912888" y="3525738"/>
            <a:ext cx="3121075" cy="712291"/>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.todoService = todoService;</a:t>
            </a:r>
            <a:endParaRPr lang="en-US" sz="980" dirty="0"/>
          </a:p>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    }</a:t>
            </a:r>
            <a:endParaRPr lang="en-US" sz="980" dirty="0"/>
          </a:p>
        </p:txBody>
      </p:sp>
      <p:sp>
        <p:nvSpPr>
          <p:cNvPr id="42" name="Text 18"/>
          <p:cNvSpPr/>
          <p:nvPr/>
        </p:nvSpPr>
        <p:spPr>
          <a:xfrm>
            <a:off x="1272629" y="4085630"/>
            <a:ext cx="968350"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@GetMapping</a:t>
            </a:r>
            <a:endParaRPr lang="en-US" sz="980" dirty="0"/>
          </a:p>
        </p:txBody>
      </p:sp>
      <p:sp>
        <p:nvSpPr>
          <p:cNvPr id="43" name="Text 19"/>
          <p:cNvSpPr/>
          <p:nvPr/>
        </p:nvSpPr>
        <p:spPr>
          <a:xfrm>
            <a:off x="1272629" y="4272260"/>
            <a:ext cx="528295"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public</a:t>
            </a:r>
            <a:endParaRPr lang="en-US" sz="980" dirty="0"/>
          </a:p>
        </p:txBody>
      </p:sp>
      <p:sp>
        <p:nvSpPr>
          <p:cNvPr id="44" name="Text 20"/>
          <p:cNvSpPr/>
          <p:nvPr/>
        </p:nvSpPr>
        <p:spPr>
          <a:xfrm>
            <a:off x="1752898" y="4272260"/>
            <a:ext cx="3257193" cy="33903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List&lt;Todo&gt; getAllTodos() {</a:t>
            </a:r>
            <a:endParaRPr lang="en-US" sz="980" dirty="0"/>
          </a:p>
        </p:txBody>
      </p:sp>
      <p:sp>
        <p:nvSpPr>
          <p:cNvPr id="45" name="Text 21"/>
          <p:cNvSpPr/>
          <p:nvPr/>
        </p:nvSpPr>
        <p:spPr>
          <a:xfrm>
            <a:off x="1592759" y="4458891"/>
            <a:ext cx="2464832"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718096"/>
                </a:solidFill>
                <a:latin typeface="ui-monospace" pitchFamily="34" charset="0"/>
                <a:ea typeface="ui-monospace" pitchFamily="34" charset="-122"/>
                <a:cs typeface="ui-monospace" pitchFamily="34" charset="-120"/>
              </a:rPr>
              <a:t>// @GetMapping -&gt; Controller</a:t>
            </a:r>
            <a:endParaRPr lang="en-US" sz="980" dirty="0"/>
          </a:p>
        </p:txBody>
      </p:sp>
      <p:sp>
        <p:nvSpPr>
          <p:cNvPr id="46" name="Text 22"/>
          <p:cNvSpPr/>
          <p:nvPr/>
        </p:nvSpPr>
        <p:spPr>
          <a:xfrm>
            <a:off x="1592759" y="4645521"/>
            <a:ext cx="528295"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return</a:t>
            </a:r>
            <a:endParaRPr lang="en-US" sz="980" dirty="0"/>
          </a:p>
        </p:txBody>
      </p:sp>
      <p:sp>
        <p:nvSpPr>
          <p:cNvPr id="47" name="Text 23"/>
          <p:cNvSpPr/>
          <p:nvPr/>
        </p:nvSpPr>
        <p:spPr>
          <a:xfrm>
            <a:off x="2073027" y="4645521"/>
            <a:ext cx="2112690"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todoService.findAll();</a:t>
            </a:r>
            <a:endParaRPr lang="en-US" sz="980" dirty="0"/>
          </a:p>
        </p:txBody>
      </p:sp>
      <p:sp>
        <p:nvSpPr>
          <p:cNvPr id="48" name="Text 24"/>
          <p:cNvSpPr/>
          <p:nvPr/>
        </p:nvSpPr>
        <p:spPr>
          <a:xfrm>
            <a:off x="3993654" y="4645521"/>
            <a:ext cx="1144339"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718096"/>
                </a:solidFill>
                <a:latin typeface="ui-monospace" pitchFamily="34" charset="0"/>
                <a:ea typeface="ui-monospace" pitchFamily="34" charset="-122"/>
                <a:cs typeface="ui-monospace" pitchFamily="34" charset="-120"/>
              </a:rPr>
              <a:t>// -&gt; Service</a:t>
            </a:r>
            <a:endParaRPr lang="en-US" sz="980" dirty="0"/>
          </a:p>
        </p:txBody>
      </p:sp>
      <p:sp>
        <p:nvSpPr>
          <p:cNvPr id="49" name="Text 25"/>
          <p:cNvSpPr/>
          <p:nvPr/>
        </p:nvSpPr>
        <p:spPr>
          <a:xfrm>
            <a:off x="5033963" y="4832152"/>
            <a:ext cx="440219" cy="525661"/>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50" name="Text 26"/>
          <p:cNvSpPr/>
          <p:nvPr/>
        </p:nvSpPr>
        <p:spPr>
          <a:xfrm>
            <a:off x="1272629" y="5205413"/>
            <a:ext cx="2552745"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718096"/>
                </a:solidFill>
                <a:latin typeface="ui-monospace" pitchFamily="34" charset="0"/>
                <a:ea typeface="ui-monospace" pitchFamily="34" charset="-122"/>
                <a:cs typeface="ui-monospace" pitchFamily="34" charset="-120"/>
              </a:rPr>
              <a:t>// ... autres opérations CRUD</a:t>
            </a:r>
            <a:endParaRPr lang="en-US" sz="980" dirty="0"/>
          </a:p>
        </p:txBody>
      </p:sp>
      <p:sp>
        <p:nvSpPr>
          <p:cNvPr id="51" name="Text 27"/>
          <p:cNvSpPr/>
          <p:nvPr/>
        </p:nvSpPr>
        <p:spPr>
          <a:xfrm>
            <a:off x="3593306" y="5392043"/>
            <a:ext cx="8807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52" name="Text 28"/>
          <p:cNvSpPr/>
          <p:nvPr/>
        </p:nvSpPr>
        <p:spPr>
          <a:xfrm>
            <a:off x="4895850" y="1676400"/>
            <a:ext cx="1045458"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60A5FA"/>
                </a:solidFill>
                <a:latin typeface="ui-sans-serif" pitchFamily="34" charset="0"/>
                <a:ea typeface="ui-sans-serif" pitchFamily="34" charset="-122"/>
                <a:cs typeface="ui-sans-serif" pitchFamily="34" charset="-120"/>
              </a:rPr>
              <a:t>Service</a:t>
            </a:r>
            <a:endParaRPr lang="en-US" sz="1646" dirty="0"/>
          </a:p>
        </p:txBody>
      </p:sp>
      <p:sp>
        <p:nvSpPr>
          <p:cNvPr id="53" name="Text 29"/>
          <p:cNvSpPr/>
          <p:nvPr/>
        </p:nvSpPr>
        <p:spPr>
          <a:xfrm>
            <a:off x="4610100" y="2219325"/>
            <a:ext cx="704284"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@Service</a:t>
            </a:r>
            <a:endParaRPr lang="en-US" sz="980" dirty="0"/>
          </a:p>
        </p:txBody>
      </p:sp>
      <p:sp>
        <p:nvSpPr>
          <p:cNvPr id="54" name="Text 30"/>
          <p:cNvSpPr/>
          <p:nvPr/>
        </p:nvSpPr>
        <p:spPr>
          <a:xfrm>
            <a:off x="4610100" y="2405955"/>
            <a:ext cx="1056427"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public class</a:t>
            </a:r>
            <a:endParaRPr lang="en-US" sz="980" dirty="0"/>
          </a:p>
        </p:txBody>
      </p:sp>
      <p:sp>
        <p:nvSpPr>
          <p:cNvPr id="55" name="Text 31"/>
          <p:cNvSpPr/>
          <p:nvPr/>
        </p:nvSpPr>
        <p:spPr>
          <a:xfrm>
            <a:off x="5650557" y="2405955"/>
            <a:ext cx="968350"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FFA500"/>
                </a:solidFill>
                <a:latin typeface="ui-monospace" pitchFamily="34" charset="0"/>
                <a:ea typeface="ui-monospace" pitchFamily="34" charset="-122"/>
                <a:cs typeface="ui-monospace" pitchFamily="34" charset="-120"/>
              </a:rPr>
              <a:t>TodoService</a:t>
            </a:r>
            <a:endParaRPr lang="en-US" sz="980" dirty="0"/>
          </a:p>
        </p:txBody>
      </p:sp>
      <p:sp>
        <p:nvSpPr>
          <p:cNvPr id="56" name="Text 32"/>
          <p:cNvSpPr/>
          <p:nvPr/>
        </p:nvSpPr>
        <p:spPr>
          <a:xfrm>
            <a:off x="6530876" y="2405955"/>
            <a:ext cx="2289006" cy="525661"/>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57" name="Text 33"/>
          <p:cNvSpPr/>
          <p:nvPr/>
        </p:nvSpPr>
        <p:spPr>
          <a:xfrm>
            <a:off x="4930229" y="2779216"/>
            <a:ext cx="1144339"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private final</a:t>
            </a:r>
            <a:endParaRPr lang="en-US" sz="980" dirty="0"/>
          </a:p>
        </p:txBody>
      </p:sp>
      <p:sp>
        <p:nvSpPr>
          <p:cNvPr id="58" name="Text 34"/>
          <p:cNvSpPr/>
          <p:nvPr/>
        </p:nvSpPr>
        <p:spPr>
          <a:xfrm>
            <a:off x="6050607" y="2779216"/>
            <a:ext cx="123241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FFA500"/>
                </a:solidFill>
                <a:latin typeface="ui-monospace" pitchFamily="34" charset="0"/>
                <a:ea typeface="ui-monospace" pitchFamily="34" charset="-122"/>
                <a:cs typeface="ui-monospace" pitchFamily="34" charset="-120"/>
              </a:rPr>
              <a:t>TodoRepository</a:t>
            </a:r>
            <a:endParaRPr lang="en-US" sz="980" dirty="0"/>
          </a:p>
        </p:txBody>
      </p:sp>
      <p:sp>
        <p:nvSpPr>
          <p:cNvPr id="59" name="Text 35"/>
          <p:cNvSpPr/>
          <p:nvPr/>
        </p:nvSpPr>
        <p:spPr>
          <a:xfrm>
            <a:off x="7170986" y="2779216"/>
            <a:ext cx="4225379" cy="525661"/>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todoRepository;</a:t>
            </a:r>
            <a:endParaRPr lang="en-US" sz="980" dirty="0"/>
          </a:p>
        </p:txBody>
      </p:sp>
      <p:sp>
        <p:nvSpPr>
          <p:cNvPr id="60" name="Text 36"/>
          <p:cNvSpPr/>
          <p:nvPr/>
        </p:nvSpPr>
        <p:spPr>
          <a:xfrm>
            <a:off x="4930229" y="3152477"/>
            <a:ext cx="528295"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public</a:t>
            </a:r>
            <a:endParaRPr lang="en-US" sz="980" dirty="0"/>
          </a:p>
        </p:txBody>
      </p:sp>
      <p:sp>
        <p:nvSpPr>
          <p:cNvPr id="61" name="Text 37"/>
          <p:cNvSpPr/>
          <p:nvPr/>
        </p:nvSpPr>
        <p:spPr>
          <a:xfrm>
            <a:off x="5410498" y="3152477"/>
            <a:ext cx="4841587" cy="33903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TodoService(TodoRepository todoRepository) {</a:t>
            </a:r>
            <a:endParaRPr lang="en-US" sz="980" dirty="0"/>
          </a:p>
        </p:txBody>
      </p:sp>
      <p:sp>
        <p:nvSpPr>
          <p:cNvPr id="62" name="Text 38"/>
          <p:cNvSpPr/>
          <p:nvPr/>
        </p:nvSpPr>
        <p:spPr>
          <a:xfrm>
            <a:off x="5250359" y="3339108"/>
            <a:ext cx="352142"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this</a:t>
            </a:r>
            <a:endParaRPr lang="en-US" sz="980" dirty="0"/>
          </a:p>
        </p:txBody>
      </p:sp>
      <p:sp>
        <p:nvSpPr>
          <p:cNvPr id="63" name="Text 39"/>
          <p:cNvSpPr/>
          <p:nvPr/>
        </p:nvSpPr>
        <p:spPr>
          <a:xfrm>
            <a:off x="5570488" y="3339108"/>
            <a:ext cx="3601194" cy="712291"/>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.todoRepository = todoRepository;</a:t>
            </a:r>
            <a:endParaRPr lang="en-US" sz="980" dirty="0"/>
          </a:p>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    }</a:t>
            </a:r>
            <a:endParaRPr lang="en-US" sz="980" dirty="0"/>
          </a:p>
        </p:txBody>
      </p:sp>
      <p:sp>
        <p:nvSpPr>
          <p:cNvPr id="64" name="Text 40"/>
          <p:cNvSpPr/>
          <p:nvPr/>
        </p:nvSpPr>
        <p:spPr>
          <a:xfrm>
            <a:off x="4930229" y="3898999"/>
            <a:ext cx="528295"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public</a:t>
            </a:r>
            <a:endParaRPr lang="en-US" sz="980" dirty="0"/>
          </a:p>
        </p:txBody>
      </p:sp>
      <p:sp>
        <p:nvSpPr>
          <p:cNvPr id="65" name="Text 41"/>
          <p:cNvSpPr/>
          <p:nvPr/>
        </p:nvSpPr>
        <p:spPr>
          <a:xfrm>
            <a:off x="5410498" y="3898999"/>
            <a:ext cx="2905051" cy="33903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List&lt;Todo&gt; findAll() {</a:t>
            </a:r>
            <a:endParaRPr lang="en-US" sz="980" dirty="0"/>
          </a:p>
        </p:txBody>
      </p:sp>
      <p:sp>
        <p:nvSpPr>
          <p:cNvPr id="66" name="Text 42"/>
          <p:cNvSpPr/>
          <p:nvPr/>
        </p:nvSpPr>
        <p:spPr>
          <a:xfrm>
            <a:off x="5250359" y="4085630"/>
            <a:ext cx="2112690"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718096"/>
                </a:solidFill>
                <a:latin typeface="ui-monospace" pitchFamily="34" charset="0"/>
                <a:ea typeface="ui-monospace" pitchFamily="34" charset="-122"/>
                <a:cs typeface="ui-monospace" pitchFamily="34" charset="-120"/>
              </a:rPr>
              <a:t>// Service -&gt; Repository</a:t>
            </a:r>
            <a:endParaRPr lang="en-US" sz="980" dirty="0"/>
          </a:p>
        </p:txBody>
      </p:sp>
      <p:sp>
        <p:nvSpPr>
          <p:cNvPr id="67" name="Text 43"/>
          <p:cNvSpPr/>
          <p:nvPr/>
        </p:nvSpPr>
        <p:spPr>
          <a:xfrm>
            <a:off x="5250359" y="4272260"/>
            <a:ext cx="528295"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return</a:t>
            </a:r>
            <a:endParaRPr lang="en-US" sz="980" dirty="0"/>
          </a:p>
        </p:txBody>
      </p:sp>
      <p:sp>
        <p:nvSpPr>
          <p:cNvPr id="68" name="Text 44"/>
          <p:cNvSpPr/>
          <p:nvPr/>
        </p:nvSpPr>
        <p:spPr>
          <a:xfrm>
            <a:off x="5730627" y="4272260"/>
            <a:ext cx="3201144" cy="712291"/>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todoRepository.findAll();</a:t>
            </a:r>
            <a:endParaRPr lang="en-US" sz="980" dirty="0"/>
          </a:p>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    }</a:t>
            </a:r>
            <a:endParaRPr lang="en-US" sz="980" dirty="0"/>
          </a:p>
        </p:txBody>
      </p:sp>
      <p:sp>
        <p:nvSpPr>
          <p:cNvPr id="69" name="Text 45"/>
          <p:cNvSpPr/>
          <p:nvPr/>
        </p:nvSpPr>
        <p:spPr>
          <a:xfrm>
            <a:off x="4930229" y="4832152"/>
            <a:ext cx="1848624"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718096"/>
                </a:solidFill>
                <a:latin typeface="ui-monospace" pitchFamily="34" charset="0"/>
                <a:ea typeface="ui-monospace" pitchFamily="34" charset="-122"/>
                <a:cs typeface="ui-monospace" pitchFamily="34" charset="-120"/>
              </a:rPr>
              <a:t>// ... logique métier</a:t>
            </a:r>
            <a:endParaRPr lang="en-US" sz="980" dirty="0"/>
          </a:p>
        </p:txBody>
      </p:sp>
      <p:sp>
        <p:nvSpPr>
          <p:cNvPr id="70" name="Text 46"/>
          <p:cNvSpPr/>
          <p:nvPr/>
        </p:nvSpPr>
        <p:spPr>
          <a:xfrm>
            <a:off x="6610796" y="5018782"/>
            <a:ext cx="8807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71" name="Text 47"/>
          <p:cNvSpPr/>
          <p:nvPr/>
        </p:nvSpPr>
        <p:spPr>
          <a:xfrm>
            <a:off x="8467725" y="1676400"/>
            <a:ext cx="1533808"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C084FC"/>
                </a:solidFill>
                <a:latin typeface="ui-sans-serif" pitchFamily="34" charset="0"/>
                <a:ea typeface="ui-sans-serif" pitchFamily="34" charset="-122"/>
                <a:cs typeface="ui-sans-serif" pitchFamily="34" charset="-120"/>
              </a:rPr>
              <a:t>Repository</a:t>
            </a:r>
            <a:endParaRPr lang="en-US" sz="1646" dirty="0"/>
          </a:p>
        </p:txBody>
      </p:sp>
      <p:sp>
        <p:nvSpPr>
          <p:cNvPr id="72" name="Text 48"/>
          <p:cNvSpPr/>
          <p:nvPr/>
        </p:nvSpPr>
        <p:spPr>
          <a:xfrm>
            <a:off x="8267700" y="2219325"/>
            <a:ext cx="968350"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@Repository</a:t>
            </a:r>
            <a:endParaRPr lang="en-US" sz="980" dirty="0"/>
          </a:p>
        </p:txBody>
      </p:sp>
      <p:sp>
        <p:nvSpPr>
          <p:cNvPr id="73" name="Text 49"/>
          <p:cNvSpPr/>
          <p:nvPr/>
        </p:nvSpPr>
        <p:spPr>
          <a:xfrm>
            <a:off x="8267700" y="2405955"/>
            <a:ext cx="1408405"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public interface</a:t>
            </a:r>
            <a:endParaRPr lang="en-US" sz="980" dirty="0"/>
          </a:p>
        </p:txBody>
      </p:sp>
      <p:sp>
        <p:nvSpPr>
          <p:cNvPr id="74" name="Text 50"/>
          <p:cNvSpPr/>
          <p:nvPr/>
        </p:nvSpPr>
        <p:spPr>
          <a:xfrm>
            <a:off x="9628138" y="2405955"/>
            <a:ext cx="123241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FFA500"/>
                </a:solidFill>
                <a:latin typeface="ui-monospace" pitchFamily="34" charset="0"/>
                <a:ea typeface="ui-monospace" pitchFamily="34" charset="-122"/>
                <a:cs typeface="ui-monospace" pitchFamily="34" charset="-120"/>
              </a:rPr>
              <a:t>TodoRepository</a:t>
            </a:r>
            <a:endParaRPr lang="en-US" sz="980" dirty="0"/>
          </a:p>
        </p:txBody>
      </p:sp>
      <p:sp>
        <p:nvSpPr>
          <p:cNvPr id="75" name="Text 51"/>
          <p:cNvSpPr/>
          <p:nvPr/>
        </p:nvSpPr>
        <p:spPr>
          <a:xfrm>
            <a:off x="10828586" y="2405955"/>
            <a:ext cx="616208"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90EE90"/>
                </a:solidFill>
                <a:latin typeface="ui-monospace" pitchFamily="34" charset="0"/>
                <a:ea typeface="ui-monospace" pitchFamily="34" charset="-122"/>
                <a:cs typeface="ui-monospace" pitchFamily="34" charset="-120"/>
              </a:rPr>
              <a:t>extends</a:t>
            </a:r>
            <a:endParaRPr lang="en-US" sz="980" dirty="0"/>
          </a:p>
        </p:txBody>
      </p:sp>
      <p:sp>
        <p:nvSpPr>
          <p:cNvPr id="76" name="Text 52"/>
          <p:cNvSpPr/>
          <p:nvPr/>
        </p:nvSpPr>
        <p:spPr>
          <a:xfrm>
            <a:off x="11388775" y="2405955"/>
            <a:ext cx="5898014" cy="33903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JpaRepository&lt;Todo, Long&gt; {</a:t>
            </a:r>
            <a:endParaRPr lang="en-US" sz="980" dirty="0"/>
          </a:p>
        </p:txBody>
      </p:sp>
      <p:sp>
        <p:nvSpPr>
          <p:cNvPr id="77" name="Text 53"/>
          <p:cNvSpPr/>
          <p:nvPr/>
        </p:nvSpPr>
        <p:spPr>
          <a:xfrm>
            <a:off x="8587829" y="2592586"/>
            <a:ext cx="5281642"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718096"/>
                </a:solidFill>
                <a:latin typeface="ui-monospace" pitchFamily="34" charset="0"/>
                <a:ea typeface="ui-monospace" pitchFamily="34" charset="-122"/>
                <a:cs typeface="ui-monospace" pitchFamily="34" charset="-120"/>
              </a:rPr>
              <a:t>// Spring Data JPA fournit automatiquement des méthodes CRUD</a:t>
            </a:r>
            <a:endParaRPr lang="en-US" sz="980" dirty="0"/>
          </a:p>
        </p:txBody>
      </p:sp>
      <p:sp>
        <p:nvSpPr>
          <p:cNvPr id="78" name="Text 54"/>
          <p:cNvSpPr/>
          <p:nvPr/>
        </p:nvSpPr>
        <p:spPr>
          <a:xfrm>
            <a:off x="8587829" y="2779216"/>
            <a:ext cx="3609171"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718096"/>
                </a:solidFill>
                <a:latin typeface="ui-monospace" pitchFamily="34" charset="0"/>
                <a:ea typeface="ui-monospace" pitchFamily="34" charset="-122"/>
                <a:cs typeface="ui-monospace" pitchFamily="34" charset="-120"/>
              </a:rPr>
              <a:t>// todoRepository.findAll() -&gt; Repository</a:t>
            </a:r>
            <a:endParaRPr lang="en-US" sz="980" dirty="0"/>
          </a:p>
        </p:txBody>
      </p:sp>
      <p:sp>
        <p:nvSpPr>
          <p:cNvPr id="79" name="Text 55"/>
          <p:cNvSpPr/>
          <p:nvPr/>
        </p:nvSpPr>
        <p:spPr>
          <a:xfrm>
            <a:off x="8587829" y="2965847"/>
            <a:ext cx="334510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718096"/>
                </a:solidFill>
                <a:latin typeface="ui-monospace" pitchFamily="34" charset="0"/>
                <a:ea typeface="ui-monospace" pitchFamily="34" charset="-122"/>
                <a:cs typeface="ui-monospace" pitchFamily="34" charset="-120"/>
              </a:rPr>
              <a:t>// Interaction avec la base de données</a:t>
            </a:r>
            <a:endParaRPr lang="en-US" sz="980" dirty="0"/>
          </a:p>
        </p:txBody>
      </p:sp>
      <p:sp>
        <p:nvSpPr>
          <p:cNvPr id="80" name="Text 56"/>
          <p:cNvSpPr/>
          <p:nvPr/>
        </p:nvSpPr>
        <p:spPr>
          <a:xfrm>
            <a:off x="11628834" y="3152477"/>
            <a:ext cx="88076" cy="152400"/>
          </a:xfrm>
          <a:prstGeom prst="rect">
            <a:avLst/>
          </a:prstGeom>
          <a:noFill/>
          <a:ln/>
        </p:spPr>
        <p:txBody>
          <a:bodyPr wrap="square" lIns="0" tIns="0" rIns="0" bIns="0" rtlCol="0" anchor="t">
            <a:spAutoFit/>
          </a:bodyPr>
          <a:lstStyle/>
          <a:p>
            <a:pPr indent="0" marL="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81" name="Text 57"/>
          <p:cNvSpPr/>
          <p:nvPr/>
        </p:nvSpPr>
        <p:spPr>
          <a:xfrm>
            <a:off x="1104900" y="5581650"/>
            <a:ext cx="2803059" cy="266700"/>
          </a:xfrm>
          <a:prstGeom prst="rect">
            <a:avLst/>
          </a:prstGeom>
          <a:noFill/>
          <a:ln/>
        </p:spPr>
        <p:txBody>
          <a:bodyPr wrap="square" lIns="0" tIns="0" rIns="0" bIns="0" rtlCol="0" anchor="t">
            <a:spAutoFit/>
          </a:bodyPr>
          <a:lstStyle/>
          <a:p>
            <a:pPr indent="0" marL="0">
              <a:lnSpc>
                <a:spcPts val="2100"/>
              </a:lnSpc>
              <a:buNone/>
            </a:pPr>
            <a:r>
              <a:rPr lang="en-US" sz="1380" b="1" dirty="0">
                <a:solidFill>
                  <a:srgbClr val="FFFFFF"/>
                </a:solidFill>
                <a:latin typeface="ui-sans-serif" pitchFamily="34" charset="0"/>
                <a:ea typeface="ui-sans-serif" pitchFamily="34" charset="-122"/>
                <a:cs typeface="ui-sans-serif" pitchFamily="34" charset="-120"/>
              </a:rPr>
              <a:t>Fonctionnement du flux</a:t>
            </a:r>
            <a:endParaRPr lang="en-US" sz="1380" dirty="0"/>
          </a:p>
        </p:txBody>
      </p:sp>
      <p:sp>
        <p:nvSpPr>
          <p:cNvPr id="82" name="Text 58"/>
          <p:cNvSpPr/>
          <p:nvPr/>
        </p:nvSpPr>
        <p:spPr>
          <a:xfrm>
            <a:off x="952500" y="5981700"/>
            <a:ext cx="1179046" cy="2286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Requête HTTP</a:t>
            </a:r>
            <a:endParaRPr lang="en-US" sz="1120" dirty="0"/>
          </a:p>
        </p:txBody>
      </p:sp>
      <p:sp>
        <p:nvSpPr>
          <p:cNvPr id="83" name="Text 59"/>
          <p:cNvSpPr/>
          <p:nvPr/>
        </p:nvSpPr>
        <p:spPr>
          <a:xfrm>
            <a:off x="5092898" y="5981700"/>
            <a:ext cx="1265977" cy="2286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Logique métier</a:t>
            </a:r>
            <a:endParaRPr lang="en-US" sz="1120" dirty="0"/>
          </a:p>
        </p:txBody>
      </p:sp>
      <p:sp>
        <p:nvSpPr>
          <p:cNvPr id="84" name="Text 60"/>
          <p:cNvSpPr/>
          <p:nvPr/>
        </p:nvSpPr>
        <p:spPr>
          <a:xfrm>
            <a:off x="9312325" y="5981700"/>
            <a:ext cx="2329279" cy="2286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Accès à la base de données</a:t>
            </a:r>
            <a:endParaRPr lang="en-US" sz="112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961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385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619250"/>
            <a:ext cx="228600" cy="304800"/>
          </a:xfrm>
          <a:prstGeom prst="rect">
            <a:avLst/>
          </a:prstGeom>
        </p:spPr>
      </p:pic>
      <p:pic>
        <p:nvPicPr>
          <p:cNvPr id="7" name="Image 5" descr="preencoded.png">    </p:cNvPr>
          <p:cNvPicPr>
            <a:picLocks noChangeAspect="1"/>
          </p:cNvPicPr>
          <p:nvPr/>
        </p:nvPicPr>
        <p:blipFill>
          <a:blip r:embed="rId6"/>
          <a:stretch>
            <a:fillRect/>
          </a:stretch>
        </p:blipFill>
        <p:spPr>
          <a:xfrm>
            <a:off x="609600" y="2095500"/>
            <a:ext cx="3555950" cy="1104900"/>
          </a:xfrm>
          <a:prstGeom prst="rect">
            <a:avLst/>
          </a:prstGeom>
        </p:spPr>
      </p:pic>
      <p:pic>
        <p:nvPicPr>
          <p:cNvPr id="8" name="Image 6" descr="preencoded.png">    </p:cNvPr>
          <p:cNvPicPr>
            <a:picLocks noChangeAspect="1"/>
          </p:cNvPicPr>
          <p:nvPr/>
        </p:nvPicPr>
        <p:blipFill>
          <a:blip r:embed="rId7"/>
          <a:stretch>
            <a:fillRect/>
          </a:stretch>
        </p:blipFill>
        <p:spPr>
          <a:xfrm>
            <a:off x="762000" y="2247900"/>
            <a:ext cx="142875" cy="266700"/>
          </a:xfrm>
          <a:prstGeom prst="rect">
            <a:avLst/>
          </a:prstGeom>
        </p:spPr>
      </p:pic>
      <p:pic>
        <p:nvPicPr>
          <p:cNvPr id="9" name="Image 7" descr="preencoded.png">    </p:cNvPr>
          <p:cNvPicPr>
            <a:picLocks noChangeAspect="1"/>
          </p:cNvPicPr>
          <p:nvPr/>
        </p:nvPicPr>
        <p:blipFill>
          <a:blip r:embed="rId8"/>
          <a:stretch>
            <a:fillRect/>
          </a:stretch>
        </p:blipFill>
        <p:spPr>
          <a:xfrm>
            <a:off x="4317950" y="2095500"/>
            <a:ext cx="3555950" cy="1104900"/>
          </a:xfrm>
          <a:prstGeom prst="rect">
            <a:avLst/>
          </a:prstGeom>
        </p:spPr>
      </p:pic>
      <p:pic>
        <p:nvPicPr>
          <p:cNvPr id="10" name="Image 8" descr="preencoded.png">    </p:cNvPr>
          <p:cNvPicPr>
            <a:picLocks noChangeAspect="1"/>
          </p:cNvPicPr>
          <p:nvPr/>
        </p:nvPicPr>
        <p:blipFill>
          <a:blip r:embed="rId9"/>
          <a:stretch>
            <a:fillRect/>
          </a:stretch>
        </p:blipFill>
        <p:spPr>
          <a:xfrm>
            <a:off x="4470350" y="2247900"/>
            <a:ext cx="219075" cy="266700"/>
          </a:xfrm>
          <a:prstGeom prst="rect">
            <a:avLst/>
          </a:prstGeom>
        </p:spPr>
      </p:pic>
      <p:pic>
        <p:nvPicPr>
          <p:cNvPr id="11" name="Image 9" descr="preencoded.png">    </p:cNvPr>
          <p:cNvPicPr>
            <a:picLocks noChangeAspect="1"/>
          </p:cNvPicPr>
          <p:nvPr/>
        </p:nvPicPr>
        <p:blipFill>
          <a:blip r:embed="rId10"/>
          <a:stretch>
            <a:fillRect/>
          </a:stretch>
        </p:blipFill>
        <p:spPr>
          <a:xfrm>
            <a:off x="8026301" y="2095500"/>
            <a:ext cx="3556099" cy="1104900"/>
          </a:xfrm>
          <a:prstGeom prst="rect">
            <a:avLst/>
          </a:prstGeom>
        </p:spPr>
      </p:pic>
      <p:pic>
        <p:nvPicPr>
          <p:cNvPr id="12" name="Image 10" descr="preencoded.png">    </p:cNvPr>
          <p:cNvPicPr>
            <a:picLocks noChangeAspect="1"/>
          </p:cNvPicPr>
          <p:nvPr/>
        </p:nvPicPr>
        <p:blipFill>
          <a:blip r:embed="rId11"/>
          <a:stretch>
            <a:fillRect/>
          </a:stretch>
        </p:blipFill>
        <p:spPr>
          <a:xfrm>
            <a:off x="8178701" y="2247900"/>
            <a:ext cx="219075" cy="266700"/>
          </a:xfrm>
          <a:prstGeom prst="rect">
            <a:avLst/>
          </a:prstGeom>
        </p:spPr>
      </p:pic>
      <p:pic>
        <p:nvPicPr>
          <p:cNvPr id="13" name="Image 11" descr="preencoded.png">    </p:cNvPr>
          <p:cNvPicPr>
            <a:picLocks noChangeAspect="1"/>
          </p:cNvPicPr>
          <p:nvPr/>
        </p:nvPicPr>
        <p:blipFill>
          <a:blip r:embed="rId12"/>
          <a:stretch>
            <a:fillRect/>
          </a:stretch>
        </p:blipFill>
        <p:spPr>
          <a:xfrm>
            <a:off x="609600" y="3448050"/>
            <a:ext cx="228600" cy="304800"/>
          </a:xfrm>
          <a:prstGeom prst="rect">
            <a:avLst/>
          </a:prstGeom>
        </p:spPr>
      </p:pic>
      <p:pic>
        <p:nvPicPr>
          <p:cNvPr id="14" name="Image 12" descr="preencoded.png">    </p:cNvPr>
          <p:cNvPicPr>
            <a:picLocks noChangeAspect="1"/>
          </p:cNvPicPr>
          <p:nvPr/>
        </p:nvPicPr>
        <p:blipFill>
          <a:blip r:embed="rId13"/>
          <a:stretch>
            <a:fillRect/>
          </a:stretch>
        </p:blipFill>
        <p:spPr>
          <a:xfrm>
            <a:off x="609600" y="3924300"/>
            <a:ext cx="5410200" cy="1104900"/>
          </a:xfrm>
          <a:prstGeom prst="rect">
            <a:avLst/>
          </a:prstGeom>
        </p:spPr>
      </p:pic>
      <p:pic>
        <p:nvPicPr>
          <p:cNvPr id="15" name="Image 13" descr="preencoded.png">    </p:cNvPr>
          <p:cNvPicPr>
            <a:picLocks noChangeAspect="1"/>
          </p:cNvPicPr>
          <p:nvPr/>
        </p:nvPicPr>
        <p:blipFill>
          <a:blip r:embed="rId14"/>
          <a:stretch>
            <a:fillRect/>
          </a:stretch>
        </p:blipFill>
        <p:spPr>
          <a:xfrm>
            <a:off x="762000" y="4076700"/>
            <a:ext cx="190500" cy="266700"/>
          </a:xfrm>
          <a:prstGeom prst="rect">
            <a:avLst/>
          </a:prstGeom>
        </p:spPr>
      </p:pic>
      <p:pic>
        <p:nvPicPr>
          <p:cNvPr id="16" name="Image 14" descr="preencoded.png">    </p:cNvPr>
          <p:cNvPicPr>
            <a:picLocks noChangeAspect="1"/>
          </p:cNvPicPr>
          <p:nvPr/>
        </p:nvPicPr>
        <p:blipFill>
          <a:blip r:embed="rId15"/>
          <a:stretch>
            <a:fillRect/>
          </a:stretch>
        </p:blipFill>
        <p:spPr>
          <a:xfrm>
            <a:off x="6172200" y="3924300"/>
            <a:ext cx="5410200" cy="1104900"/>
          </a:xfrm>
          <a:prstGeom prst="rect">
            <a:avLst/>
          </a:prstGeom>
        </p:spPr>
      </p:pic>
      <p:pic>
        <p:nvPicPr>
          <p:cNvPr id="17" name="Image 15" descr="preencoded.png">    </p:cNvPr>
          <p:cNvPicPr>
            <a:picLocks noChangeAspect="1"/>
          </p:cNvPicPr>
          <p:nvPr/>
        </p:nvPicPr>
        <p:blipFill>
          <a:blip r:embed="rId16"/>
          <a:stretch>
            <a:fillRect/>
          </a:stretch>
        </p:blipFill>
        <p:spPr>
          <a:xfrm>
            <a:off x="6324600" y="4076700"/>
            <a:ext cx="142875" cy="266700"/>
          </a:xfrm>
          <a:prstGeom prst="rect">
            <a:avLst/>
          </a:prstGeom>
        </p:spPr>
      </p:pic>
      <p:pic>
        <p:nvPicPr>
          <p:cNvPr id="18" name="Image 16" descr="preencoded.png">    </p:cNvPr>
          <p:cNvPicPr>
            <a:picLocks noChangeAspect="1"/>
          </p:cNvPicPr>
          <p:nvPr/>
        </p:nvPicPr>
        <p:blipFill>
          <a:blip r:embed="rId17"/>
          <a:stretch>
            <a:fillRect/>
          </a:stretch>
        </p:blipFill>
        <p:spPr>
          <a:xfrm>
            <a:off x="609600" y="5334000"/>
            <a:ext cx="10972800" cy="1104900"/>
          </a:xfrm>
          <a:prstGeom prst="rect">
            <a:avLst/>
          </a:prstGeom>
        </p:spPr>
      </p:pic>
      <p:pic>
        <p:nvPicPr>
          <p:cNvPr id="19" name="Image 17" descr="preencoded.png">    </p:cNvPr>
          <p:cNvPicPr>
            <a:picLocks noChangeAspect="1"/>
          </p:cNvPicPr>
          <p:nvPr/>
        </p:nvPicPr>
        <p:blipFill>
          <a:blip r:embed="rId18"/>
          <a:stretch>
            <a:fillRect/>
          </a:stretch>
        </p:blipFill>
        <p:spPr>
          <a:xfrm>
            <a:off x="778818" y="5524500"/>
            <a:ext cx="238125" cy="190500"/>
          </a:xfrm>
          <a:prstGeom prst="rect">
            <a:avLst/>
          </a:prstGeom>
        </p:spPr>
      </p:pic>
      <p:sp>
        <p:nvSpPr>
          <p:cNvPr id="20"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Avantages et Inconvénients</a:t>
            </a:r>
            <a:endParaRPr lang="en-US" sz="3158" dirty="0"/>
          </a:p>
        </p:txBody>
      </p:sp>
      <p:sp>
        <p:nvSpPr>
          <p:cNvPr id="21" name="Text 1"/>
          <p:cNvSpPr/>
          <p:nvPr/>
        </p:nvSpPr>
        <p:spPr>
          <a:xfrm>
            <a:off x="60960" y="990600"/>
            <a:ext cx="12070080" cy="304800"/>
          </a:xfrm>
          <a:prstGeom prst="rect">
            <a:avLst/>
          </a:prstGeom>
          <a:noFill/>
          <a:ln/>
        </p:spPr>
        <p:txBody>
          <a:bodyPr wrap="square" lIns="0" tIns="0" rIns="0" bIns="0" rtlCol="0" anchor="t">
            <a:spAutoFit/>
          </a:bodyPr>
          <a:lstStyle/>
          <a:p>
            <a:pPr algn="ctr" indent="0" marL="0">
              <a:lnSpc>
                <a:spcPts val="2400"/>
              </a:lnSpc>
              <a:buNone/>
            </a:pPr>
            <a:r>
              <a:rPr lang="en-US" sz="1646" dirty="0">
                <a:solidFill>
                  <a:srgbClr val="D1D5DB"/>
                </a:solidFill>
                <a:latin typeface="ui-sans-serif" pitchFamily="34" charset="0"/>
                <a:ea typeface="ui-sans-serif" pitchFamily="34" charset="-122"/>
                <a:cs typeface="ui-sans-serif" pitchFamily="34" charset="-120"/>
              </a:rPr>
              <a:t>Analyse critique de Spring Boot</a:t>
            </a:r>
            <a:endParaRPr lang="en-US" sz="1646" dirty="0"/>
          </a:p>
        </p:txBody>
      </p:sp>
      <p:sp>
        <p:nvSpPr>
          <p:cNvPr id="22" name="Text 2"/>
          <p:cNvSpPr/>
          <p:nvPr/>
        </p:nvSpPr>
        <p:spPr>
          <a:xfrm>
            <a:off x="952500" y="1600200"/>
            <a:ext cx="1860575" cy="342900"/>
          </a:xfrm>
          <a:prstGeom prst="rect">
            <a:avLst/>
          </a:prstGeom>
          <a:noFill/>
          <a:ln/>
        </p:spPr>
        <p:txBody>
          <a:bodyPr wrap="square" lIns="0" tIns="0" rIns="0" bIns="0" rtlCol="0" anchor="t">
            <a:spAutoFit/>
          </a:bodyPr>
          <a:lstStyle/>
          <a:p>
            <a:pPr indent="0" marL="0">
              <a:lnSpc>
                <a:spcPts val="2700"/>
              </a:lnSpc>
              <a:buNone/>
            </a:pPr>
            <a:r>
              <a:rPr lang="en-US" sz="2040" b="1" dirty="0">
                <a:solidFill>
                  <a:srgbClr val="4ADE80"/>
                </a:solidFill>
                <a:latin typeface="ui-sans-serif" pitchFamily="34" charset="0"/>
                <a:ea typeface="ui-sans-serif" pitchFamily="34" charset="-122"/>
                <a:cs typeface="ui-sans-serif" pitchFamily="34" charset="-120"/>
              </a:rPr>
              <a:t>Avantages</a:t>
            </a:r>
            <a:endParaRPr lang="en-US" sz="2040" dirty="0"/>
          </a:p>
        </p:txBody>
      </p:sp>
      <p:sp>
        <p:nvSpPr>
          <p:cNvPr id="23" name="Text 3"/>
          <p:cNvSpPr/>
          <p:nvPr/>
        </p:nvSpPr>
        <p:spPr>
          <a:xfrm>
            <a:off x="981075" y="2247900"/>
            <a:ext cx="2694191" cy="266700"/>
          </a:xfrm>
          <a:prstGeom prst="rect">
            <a:avLst/>
          </a:prstGeom>
          <a:noFill/>
          <a:ln/>
        </p:spPr>
        <p:txBody>
          <a:bodyPr wrap="square" lIns="0" tIns="0" rIns="0" bIns="0" rtlCol="0" anchor="t">
            <a:spAutoFit/>
          </a:bodyPr>
          <a:lstStyle/>
          <a:p>
            <a:pPr indent="0" marL="0">
              <a:lnSpc>
                <a:spcPts val="2100"/>
              </a:lnSpc>
              <a:buNone/>
            </a:pPr>
            <a:r>
              <a:rPr lang="en-US" sz="1380" b="1" dirty="0">
                <a:solidFill>
                  <a:srgbClr val="86EFAC"/>
                </a:solidFill>
                <a:latin typeface="ui-sans-serif" pitchFamily="34" charset="0"/>
                <a:ea typeface="ui-sans-serif" pitchFamily="34" charset="-122"/>
                <a:cs typeface="ui-sans-serif" pitchFamily="34" charset="-120"/>
              </a:rPr>
              <a:t>Développement rapide</a:t>
            </a:r>
            <a:endParaRPr lang="en-US" sz="1380" dirty="0"/>
          </a:p>
        </p:txBody>
      </p:sp>
      <p:sp>
        <p:nvSpPr>
          <p:cNvPr id="24" name="Text 4"/>
          <p:cNvSpPr/>
          <p:nvPr/>
        </p:nvSpPr>
        <p:spPr>
          <a:xfrm>
            <a:off x="762000" y="2590800"/>
            <a:ext cx="325115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Réduit la configuration boilerplate et accélère le cycle de développement</a:t>
            </a:r>
            <a:endParaRPr lang="en-US" sz="1120" dirty="0"/>
          </a:p>
        </p:txBody>
      </p:sp>
      <p:sp>
        <p:nvSpPr>
          <p:cNvPr id="25" name="Text 5"/>
          <p:cNvSpPr/>
          <p:nvPr/>
        </p:nvSpPr>
        <p:spPr>
          <a:xfrm>
            <a:off x="4765625" y="2247900"/>
            <a:ext cx="2248406" cy="266700"/>
          </a:xfrm>
          <a:prstGeom prst="rect">
            <a:avLst/>
          </a:prstGeom>
          <a:noFill/>
          <a:ln/>
        </p:spPr>
        <p:txBody>
          <a:bodyPr wrap="square" lIns="0" tIns="0" rIns="0" bIns="0" rtlCol="0" anchor="t">
            <a:spAutoFit/>
          </a:bodyPr>
          <a:lstStyle/>
          <a:p>
            <a:pPr indent="0" marL="0">
              <a:lnSpc>
                <a:spcPts val="2100"/>
              </a:lnSpc>
              <a:buNone/>
            </a:pPr>
            <a:r>
              <a:rPr lang="en-US" sz="1380" b="1" dirty="0">
                <a:solidFill>
                  <a:srgbClr val="86EFAC"/>
                </a:solidFill>
                <a:latin typeface="ui-sans-serif" pitchFamily="34" charset="0"/>
                <a:ea typeface="ui-sans-serif" pitchFamily="34" charset="-122"/>
                <a:cs typeface="ui-sans-serif" pitchFamily="34" charset="-120"/>
              </a:rPr>
              <a:t>Écosystème Spring</a:t>
            </a:r>
            <a:endParaRPr lang="en-US" sz="1380" dirty="0"/>
          </a:p>
        </p:txBody>
      </p:sp>
      <p:sp>
        <p:nvSpPr>
          <p:cNvPr id="26" name="Text 6"/>
          <p:cNvSpPr/>
          <p:nvPr/>
        </p:nvSpPr>
        <p:spPr>
          <a:xfrm>
            <a:off x="4470350" y="2590800"/>
            <a:ext cx="325115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Profite de la richesse des modules et des extensions disponibles</a:t>
            </a:r>
            <a:endParaRPr lang="en-US" sz="1120" dirty="0"/>
          </a:p>
        </p:txBody>
      </p:sp>
      <p:sp>
        <p:nvSpPr>
          <p:cNvPr id="27" name="Text 7"/>
          <p:cNvSpPr/>
          <p:nvPr/>
        </p:nvSpPr>
        <p:spPr>
          <a:xfrm>
            <a:off x="8473976" y="2247900"/>
            <a:ext cx="3141777" cy="266700"/>
          </a:xfrm>
          <a:prstGeom prst="rect">
            <a:avLst/>
          </a:prstGeom>
          <a:noFill/>
          <a:ln/>
        </p:spPr>
        <p:txBody>
          <a:bodyPr wrap="square" lIns="0" tIns="0" rIns="0" bIns="0" rtlCol="0" anchor="t">
            <a:spAutoFit/>
          </a:bodyPr>
          <a:lstStyle/>
          <a:p>
            <a:pPr indent="0" marL="0">
              <a:lnSpc>
                <a:spcPts val="2100"/>
              </a:lnSpc>
              <a:buNone/>
            </a:pPr>
            <a:r>
              <a:rPr lang="en-US" sz="1380" b="1" dirty="0">
                <a:solidFill>
                  <a:srgbClr val="86EFAC"/>
                </a:solidFill>
                <a:latin typeface="ui-sans-serif" pitchFamily="34" charset="0"/>
                <a:ea typeface="ui-sans-serif" pitchFamily="34" charset="-122"/>
                <a:cs typeface="ui-sans-serif" pitchFamily="34" charset="-120"/>
              </a:rPr>
              <a:t>Support des microservices</a:t>
            </a:r>
            <a:endParaRPr lang="en-US" sz="1380" dirty="0"/>
          </a:p>
        </p:txBody>
      </p:sp>
      <p:sp>
        <p:nvSpPr>
          <p:cNvPr id="28" name="Text 8"/>
          <p:cNvSpPr/>
          <p:nvPr/>
        </p:nvSpPr>
        <p:spPr>
          <a:xfrm>
            <a:off x="8178701" y="2590800"/>
            <a:ext cx="3251299"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Facilite la création et le déploiement d'applications distribuées</a:t>
            </a:r>
            <a:endParaRPr lang="en-US" sz="1120" dirty="0"/>
          </a:p>
        </p:txBody>
      </p:sp>
      <p:sp>
        <p:nvSpPr>
          <p:cNvPr id="29" name="Text 9"/>
          <p:cNvSpPr/>
          <p:nvPr/>
        </p:nvSpPr>
        <p:spPr>
          <a:xfrm>
            <a:off x="952500" y="3429000"/>
            <a:ext cx="2490698" cy="342900"/>
          </a:xfrm>
          <a:prstGeom prst="rect">
            <a:avLst/>
          </a:prstGeom>
          <a:noFill/>
          <a:ln/>
        </p:spPr>
        <p:txBody>
          <a:bodyPr wrap="square" lIns="0" tIns="0" rIns="0" bIns="0" rtlCol="0" anchor="t">
            <a:spAutoFit/>
          </a:bodyPr>
          <a:lstStyle/>
          <a:p>
            <a:pPr indent="0" marL="0">
              <a:lnSpc>
                <a:spcPts val="2700"/>
              </a:lnSpc>
              <a:buNone/>
            </a:pPr>
            <a:r>
              <a:rPr lang="en-US" sz="2040" b="1" dirty="0">
                <a:solidFill>
                  <a:srgbClr val="F97316"/>
                </a:solidFill>
                <a:latin typeface="ui-sans-serif" pitchFamily="34" charset="0"/>
                <a:ea typeface="ui-sans-serif" pitchFamily="34" charset="-122"/>
                <a:cs typeface="ui-sans-serif" pitchFamily="34" charset="-120"/>
              </a:rPr>
              <a:t>Inconvénients</a:t>
            </a:r>
            <a:endParaRPr lang="en-US" sz="2040" dirty="0"/>
          </a:p>
        </p:txBody>
      </p:sp>
      <p:sp>
        <p:nvSpPr>
          <p:cNvPr id="30" name="Text 10"/>
          <p:cNvSpPr/>
          <p:nvPr/>
        </p:nvSpPr>
        <p:spPr>
          <a:xfrm>
            <a:off x="1028700" y="4076700"/>
            <a:ext cx="2148870" cy="266700"/>
          </a:xfrm>
          <a:prstGeom prst="rect">
            <a:avLst/>
          </a:prstGeom>
          <a:noFill/>
          <a:ln/>
        </p:spPr>
        <p:txBody>
          <a:bodyPr wrap="square" lIns="0" tIns="0" rIns="0" bIns="0" rtlCol="0" anchor="t">
            <a:spAutoFit/>
          </a:bodyPr>
          <a:lstStyle/>
          <a:p>
            <a:pPr indent="0" marL="0">
              <a:lnSpc>
                <a:spcPts val="2100"/>
              </a:lnSpc>
              <a:buNone/>
            </a:pPr>
            <a:r>
              <a:rPr lang="en-US" sz="1380" b="1" dirty="0">
                <a:solidFill>
                  <a:srgbClr val="FDBA74"/>
                </a:solidFill>
                <a:latin typeface="ui-sans-serif" pitchFamily="34" charset="0"/>
                <a:ea typeface="ui-sans-serif" pitchFamily="34" charset="-122"/>
                <a:cs typeface="ui-sans-serif" pitchFamily="34" charset="-120"/>
              </a:rPr>
              <a:t>"Magie" excessive</a:t>
            </a:r>
            <a:endParaRPr lang="en-US" sz="1380" dirty="0"/>
          </a:p>
        </p:txBody>
      </p:sp>
      <p:sp>
        <p:nvSpPr>
          <p:cNvPr id="31" name="Text 11"/>
          <p:cNvSpPr/>
          <p:nvPr/>
        </p:nvSpPr>
        <p:spPr>
          <a:xfrm>
            <a:off x="762000" y="4419600"/>
            <a:ext cx="510540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La configuration automatique peut cacher la complexité réelle et rendre le débogage plus difficile</a:t>
            </a:r>
            <a:endParaRPr lang="en-US" sz="1120" dirty="0"/>
          </a:p>
        </p:txBody>
      </p:sp>
      <p:sp>
        <p:nvSpPr>
          <p:cNvPr id="32" name="Text 12"/>
          <p:cNvSpPr/>
          <p:nvPr/>
        </p:nvSpPr>
        <p:spPr>
          <a:xfrm>
            <a:off x="6543675" y="4076700"/>
            <a:ext cx="2052280" cy="266700"/>
          </a:xfrm>
          <a:prstGeom prst="rect">
            <a:avLst/>
          </a:prstGeom>
          <a:noFill/>
          <a:ln/>
        </p:spPr>
        <p:txBody>
          <a:bodyPr wrap="square" lIns="0" tIns="0" rIns="0" bIns="0" rtlCol="0" anchor="t">
            <a:spAutoFit/>
          </a:bodyPr>
          <a:lstStyle/>
          <a:p>
            <a:pPr indent="0" marL="0">
              <a:lnSpc>
                <a:spcPts val="2100"/>
              </a:lnSpc>
              <a:buNone/>
            </a:pPr>
            <a:r>
              <a:rPr lang="en-US" sz="1380" b="1" dirty="0">
                <a:solidFill>
                  <a:srgbClr val="FDBA74"/>
                </a:solidFill>
                <a:latin typeface="ui-sans-serif" pitchFamily="34" charset="0"/>
                <a:ea typeface="ui-sans-serif" pitchFamily="34" charset="-122"/>
                <a:cs typeface="ui-sans-serif" pitchFamily="34" charset="-120"/>
              </a:rPr>
              <a:t>Taille du JAR final</a:t>
            </a:r>
            <a:endParaRPr lang="en-US" sz="1380" dirty="0"/>
          </a:p>
        </p:txBody>
      </p:sp>
      <p:sp>
        <p:nvSpPr>
          <p:cNvPr id="33" name="Text 13"/>
          <p:cNvSpPr/>
          <p:nvPr/>
        </p:nvSpPr>
        <p:spPr>
          <a:xfrm>
            <a:off x="6324600" y="4419600"/>
            <a:ext cx="510540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L'empaquetage contenant le serveur intégré peut entraîner des fichiers JAR plus volumineux</a:t>
            </a:r>
            <a:endParaRPr lang="en-US" sz="1120" dirty="0"/>
          </a:p>
        </p:txBody>
      </p:sp>
      <p:sp>
        <p:nvSpPr>
          <p:cNvPr id="34" name="Text 14"/>
          <p:cNvSpPr/>
          <p:nvPr/>
        </p:nvSpPr>
        <p:spPr>
          <a:xfrm>
            <a:off x="762000" y="5486400"/>
            <a:ext cx="10668000" cy="800100"/>
          </a:xfrm>
          <a:prstGeom prst="rect">
            <a:avLst/>
          </a:prstGeom>
          <a:noFill/>
          <a:ln/>
        </p:spPr>
        <p:txBody>
          <a:bodyPr wrap="square" lIns="0" tIns="0" rIns="0" bIns="0" rtlCol="0" anchor="t">
            <a:spAutoFit/>
          </a:bodyPr>
          <a:lstStyle/>
          <a:p>
            <a:pPr algn="ctr" indent="0" marL="0">
              <a:lnSpc>
                <a:spcPts val="2100"/>
              </a:lnSpc>
              <a:buNone/>
            </a:pPr>
            <a:r>
              <a:rPr lang="en-US" sz="1380" dirty="0">
                <a:solidFill>
                  <a:srgbClr val="E5E7EB"/>
                </a:solidFill>
                <a:latin typeface="ui-sans-serif" pitchFamily="34" charset="0"/>
                <a:ea typeface="ui-sans-serif" pitchFamily="34" charset="-122"/>
                <a:cs typeface="ui-sans-serif" pitchFamily="34" charset="-120"/>
              </a:rPr>
              <a:t>Spring Boot est idéal pour les projets où la rapidité de développement et la simplicité de configuration sont prioritaires, mais il convient de bien peser ses options pour les applications critiques où la taille du binaire et la configuration fine sont des préoccupations.</a:t>
            </a:r>
            <a:endParaRPr lang="en-US" sz="13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600200"/>
            <a:ext cx="3454301" cy="3581400"/>
          </a:xfrm>
          <a:prstGeom prst="rect">
            <a:avLst/>
          </a:prstGeom>
        </p:spPr>
      </p:pic>
      <p:pic>
        <p:nvPicPr>
          <p:cNvPr id="7" name="Image 5" descr="preencoded.png">    </p:cNvPr>
          <p:cNvPicPr>
            <a:picLocks noChangeAspect="1"/>
          </p:cNvPicPr>
          <p:nvPr/>
        </p:nvPicPr>
        <p:blipFill>
          <a:blip r:embed="rId6"/>
          <a:stretch>
            <a:fillRect/>
          </a:stretch>
        </p:blipFill>
        <p:spPr>
          <a:xfrm>
            <a:off x="1955750" y="1828800"/>
            <a:ext cx="762000" cy="762000"/>
          </a:xfrm>
          <a:prstGeom prst="rect">
            <a:avLst/>
          </a:prstGeom>
        </p:spPr>
      </p:pic>
      <p:pic>
        <p:nvPicPr>
          <p:cNvPr id="8" name="Image 6" descr="preencoded.png">    </p:cNvPr>
          <p:cNvPicPr>
            <a:picLocks noChangeAspect="1"/>
          </p:cNvPicPr>
          <p:nvPr/>
        </p:nvPicPr>
        <p:blipFill>
          <a:blip r:embed="rId7"/>
          <a:stretch>
            <a:fillRect/>
          </a:stretch>
        </p:blipFill>
        <p:spPr>
          <a:xfrm>
            <a:off x="2208163" y="2019300"/>
            <a:ext cx="257175" cy="381000"/>
          </a:xfrm>
          <a:prstGeom prst="rect">
            <a:avLst/>
          </a:prstGeom>
        </p:spPr>
      </p:pic>
      <p:pic>
        <p:nvPicPr>
          <p:cNvPr id="9" name="Image 7" descr="preencoded.png">    </p:cNvPr>
          <p:cNvPicPr>
            <a:picLocks noChangeAspect="1"/>
          </p:cNvPicPr>
          <p:nvPr/>
        </p:nvPicPr>
        <p:blipFill>
          <a:blip r:embed="rId8"/>
          <a:stretch>
            <a:fillRect/>
          </a:stretch>
        </p:blipFill>
        <p:spPr>
          <a:xfrm>
            <a:off x="838200" y="3200400"/>
            <a:ext cx="152400" cy="152400"/>
          </a:xfrm>
          <a:prstGeom prst="rect">
            <a:avLst/>
          </a:prstGeom>
        </p:spPr>
      </p:pic>
      <p:pic>
        <p:nvPicPr>
          <p:cNvPr id="10" name="Image 8" descr="preencoded.png">    </p:cNvPr>
          <p:cNvPicPr>
            <a:picLocks noChangeAspect="1"/>
          </p:cNvPicPr>
          <p:nvPr/>
        </p:nvPicPr>
        <p:blipFill>
          <a:blip r:embed="rId9"/>
          <a:stretch>
            <a:fillRect/>
          </a:stretch>
        </p:blipFill>
        <p:spPr>
          <a:xfrm>
            <a:off x="838200" y="3543300"/>
            <a:ext cx="152400" cy="152400"/>
          </a:xfrm>
          <a:prstGeom prst="rect">
            <a:avLst/>
          </a:prstGeom>
        </p:spPr>
      </p:pic>
      <p:pic>
        <p:nvPicPr>
          <p:cNvPr id="11" name="Image 9" descr="preencoded.png">    </p:cNvPr>
          <p:cNvPicPr>
            <a:picLocks noChangeAspect="1"/>
          </p:cNvPicPr>
          <p:nvPr/>
        </p:nvPicPr>
        <p:blipFill>
          <a:blip r:embed="rId10"/>
          <a:stretch>
            <a:fillRect/>
          </a:stretch>
        </p:blipFill>
        <p:spPr>
          <a:xfrm>
            <a:off x="838200" y="3886200"/>
            <a:ext cx="152400" cy="152400"/>
          </a:xfrm>
          <a:prstGeom prst="rect">
            <a:avLst/>
          </a:prstGeom>
        </p:spPr>
      </p:pic>
      <p:pic>
        <p:nvPicPr>
          <p:cNvPr id="12" name="Image 10" descr="preencoded.png">    </p:cNvPr>
          <p:cNvPicPr>
            <a:picLocks noChangeAspect="1"/>
          </p:cNvPicPr>
          <p:nvPr/>
        </p:nvPicPr>
        <p:blipFill>
          <a:blip r:embed="rId11"/>
          <a:stretch>
            <a:fillRect/>
          </a:stretch>
        </p:blipFill>
        <p:spPr>
          <a:xfrm>
            <a:off x="838200" y="4229100"/>
            <a:ext cx="2997101" cy="723900"/>
          </a:xfrm>
          <a:prstGeom prst="rect">
            <a:avLst/>
          </a:prstGeom>
        </p:spPr>
      </p:pic>
      <p:pic>
        <p:nvPicPr>
          <p:cNvPr id="13" name="Image 11" descr="preencoded.png">    </p:cNvPr>
          <p:cNvPicPr>
            <a:picLocks noChangeAspect="1"/>
          </p:cNvPicPr>
          <p:nvPr/>
        </p:nvPicPr>
        <p:blipFill>
          <a:blip r:embed="rId12"/>
          <a:stretch>
            <a:fillRect/>
          </a:stretch>
        </p:blipFill>
        <p:spPr>
          <a:xfrm>
            <a:off x="838200" y="4400550"/>
            <a:ext cx="123825" cy="133350"/>
          </a:xfrm>
          <a:prstGeom prst="rect">
            <a:avLst/>
          </a:prstGeom>
        </p:spPr>
      </p:pic>
      <p:pic>
        <p:nvPicPr>
          <p:cNvPr id="14" name="Image 12" descr="preencoded.png">    </p:cNvPr>
          <p:cNvPicPr>
            <a:picLocks noChangeAspect="1"/>
          </p:cNvPicPr>
          <p:nvPr/>
        </p:nvPicPr>
        <p:blipFill>
          <a:blip r:embed="rId13"/>
          <a:stretch>
            <a:fillRect/>
          </a:stretch>
        </p:blipFill>
        <p:spPr>
          <a:xfrm>
            <a:off x="1602581" y="4781550"/>
            <a:ext cx="123825" cy="133350"/>
          </a:xfrm>
          <a:prstGeom prst="rect">
            <a:avLst/>
          </a:prstGeom>
        </p:spPr>
      </p:pic>
      <p:pic>
        <p:nvPicPr>
          <p:cNvPr id="15" name="Image 13" descr="preencoded.png">    </p:cNvPr>
          <p:cNvPicPr>
            <a:picLocks noChangeAspect="1"/>
          </p:cNvPicPr>
          <p:nvPr/>
        </p:nvPicPr>
        <p:blipFill>
          <a:blip r:embed="rId14"/>
          <a:stretch>
            <a:fillRect/>
          </a:stretch>
        </p:blipFill>
        <p:spPr>
          <a:xfrm>
            <a:off x="4368701" y="1600200"/>
            <a:ext cx="3454450" cy="3581400"/>
          </a:xfrm>
          <a:prstGeom prst="rect">
            <a:avLst/>
          </a:prstGeom>
        </p:spPr>
      </p:pic>
      <p:pic>
        <p:nvPicPr>
          <p:cNvPr id="16" name="Image 14" descr="preencoded.png">    </p:cNvPr>
          <p:cNvPicPr>
            <a:picLocks noChangeAspect="1"/>
          </p:cNvPicPr>
          <p:nvPr/>
        </p:nvPicPr>
        <p:blipFill>
          <a:blip r:embed="rId15"/>
          <a:stretch>
            <a:fillRect/>
          </a:stretch>
        </p:blipFill>
        <p:spPr>
          <a:xfrm>
            <a:off x="5714851" y="1828800"/>
            <a:ext cx="762000" cy="762000"/>
          </a:xfrm>
          <a:prstGeom prst="rect">
            <a:avLst/>
          </a:prstGeom>
        </p:spPr>
      </p:pic>
      <p:pic>
        <p:nvPicPr>
          <p:cNvPr id="17" name="Image 15" descr="preencoded.png">    </p:cNvPr>
          <p:cNvPicPr>
            <a:picLocks noChangeAspect="1"/>
          </p:cNvPicPr>
          <p:nvPr/>
        </p:nvPicPr>
        <p:blipFill>
          <a:blip r:embed="rId16"/>
          <a:stretch>
            <a:fillRect/>
          </a:stretch>
        </p:blipFill>
        <p:spPr>
          <a:xfrm>
            <a:off x="5924401" y="2019300"/>
            <a:ext cx="342900" cy="381000"/>
          </a:xfrm>
          <a:prstGeom prst="rect">
            <a:avLst/>
          </a:prstGeom>
        </p:spPr>
      </p:pic>
      <p:pic>
        <p:nvPicPr>
          <p:cNvPr id="18" name="Image 16" descr="preencoded.png">    </p:cNvPr>
          <p:cNvPicPr>
            <a:picLocks noChangeAspect="1"/>
          </p:cNvPicPr>
          <p:nvPr/>
        </p:nvPicPr>
        <p:blipFill>
          <a:blip r:embed="rId17"/>
          <a:stretch>
            <a:fillRect/>
          </a:stretch>
        </p:blipFill>
        <p:spPr>
          <a:xfrm>
            <a:off x="4597301" y="3200400"/>
            <a:ext cx="152400" cy="152400"/>
          </a:xfrm>
          <a:prstGeom prst="rect">
            <a:avLst/>
          </a:prstGeom>
        </p:spPr>
      </p:pic>
      <p:pic>
        <p:nvPicPr>
          <p:cNvPr id="19" name="Image 17" descr="preencoded.png">    </p:cNvPr>
          <p:cNvPicPr>
            <a:picLocks noChangeAspect="1"/>
          </p:cNvPicPr>
          <p:nvPr/>
        </p:nvPicPr>
        <p:blipFill>
          <a:blip r:embed="rId18"/>
          <a:stretch>
            <a:fillRect/>
          </a:stretch>
        </p:blipFill>
        <p:spPr>
          <a:xfrm>
            <a:off x="4597301" y="3543300"/>
            <a:ext cx="152400" cy="152400"/>
          </a:xfrm>
          <a:prstGeom prst="rect">
            <a:avLst/>
          </a:prstGeom>
        </p:spPr>
      </p:pic>
      <p:pic>
        <p:nvPicPr>
          <p:cNvPr id="20" name="Image 18" descr="preencoded.png">    </p:cNvPr>
          <p:cNvPicPr>
            <a:picLocks noChangeAspect="1"/>
          </p:cNvPicPr>
          <p:nvPr/>
        </p:nvPicPr>
        <p:blipFill>
          <a:blip r:embed="rId19"/>
          <a:stretch>
            <a:fillRect/>
          </a:stretch>
        </p:blipFill>
        <p:spPr>
          <a:xfrm>
            <a:off x="4597301" y="3886200"/>
            <a:ext cx="152400" cy="152400"/>
          </a:xfrm>
          <a:prstGeom prst="rect">
            <a:avLst/>
          </a:prstGeom>
        </p:spPr>
      </p:pic>
      <p:pic>
        <p:nvPicPr>
          <p:cNvPr id="21" name="Image 19" descr="preencoded.png">    </p:cNvPr>
          <p:cNvPicPr>
            <a:picLocks noChangeAspect="1"/>
          </p:cNvPicPr>
          <p:nvPr/>
        </p:nvPicPr>
        <p:blipFill>
          <a:blip r:embed="rId20"/>
          <a:stretch>
            <a:fillRect/>
          </a:stretch>
        </p:blipFill>
        <p:spPr>
          <a:xfrm>
            <a:off x="4597301" y="4229100"/>
            <a:ext cx="2997250" cy="723900"/>
          </a:xfrm>
          <a:prstGeom prst="rect">
            <a:avLst/>
          </a:prstGeom>
        </p:spPr>
      </p:pic>
      <p:pic>
        <p:nvPicPr>
          <p:cNvPr id="22" name="Image 20" descr="preencoded.png">    </p:cNvPr>
          <p:cNvPicPr>
            <a:picLocks noChangeAspect="1"/>
          </p:cNvPicPr>
          <p:nvPr/>
        </p:nvPicPr>
        <p:blipFill>
          <a:blip r:embed="rId21"/>
          <a:stretch>
            <a:fillRect/>
          </a:stretch>
        </p:blipFill>
        <p:spPr>
          <a:xfrm>
            <a:off x="4597301" y="4400550"/>
            <a:ext cx="123825" cy="133350"/>
          </a:xfrm>
          <a:prstGeom prst="rect">
            <a:avLst/>
          </a:prstGeom>
        </p:spPr>
      </p:pic>
      <p:pic>
        <p:nvPicPr>
          <p:cNvPr id="23" name="Image 21" descr="preencoded.png">    </p:cNvPr>
          <p:cNvPicPr>
            <a:picLocks noChangeAspect="1"/>
          </p:cNvPicPr>
          <p:nvPr/>
        </p:nvPicPr>
        <p:blipFill>
          <a:blip r:embed="rId22"/>
          <a:stretch>
            <a:fillRect/>
          </a:stretch>
        </p:blipFill>
        <p:spPr>
          <a:xfrm>
            <a:off x="5321796" y="4781550"/>
            <a:ext cx="123825" cy="133350"/>
          </a:xfrm>
          <a:prstGeom prst="rect">
            <a:avLst/>
          </a:prstGeom>
        </p:spPr>
      </p:pic>
      <p:pic>
        <p:nvPicPr>
          <p:cNvPr id="24" name="Image 22" descr="preencoded.png">    </p:cNvPr>
          <p:cNvPicPr>
            <a:picLocks noChangeAspect="1"/>
          </p:cNvPicPr>
          <p:nvPr/>
        </p:nvPicPr>
        <p:blipFill>
          <a:blip r:embed="rId23"/>
          <a:stretch>
            <a:fillRect/>
          </a:stretch>
        </p:blipFill>
        <p:spPr>
          <a:xfrm>
            <a:off x="8127950" y="1600200"/>
            <a:ext cx="3454301" cy="3581400"/>
          </a:xfrm>
          <a:prstGeom prst="rect">
            <a:avLst/>
          </a:prstGeom>
        </p:spPr>
      </p:pic>
      <p:pic>
        <p:nvPicPr>
          <p:cNvPr id="25" name="Image 23" descr="preencoded.png">    </p:cNvPr>
          <p:cNvPicPr>
            <a:picLocks noChangeAspect="1"/>
          </p:cNvPicPr>
          <p:nvPr/>
        </p:nvPicPr>
        <p:blipFill>
          <a:blip r:embed="rId24"/>
          <a:stretch>
            <a:fillRect/>
          </a:stretch>
        </p:blipFill>
        <p:spPr>
          <a:xfrm>
            <a:off x="9474101" y="1828800"/>
            <a:ext cx="762000" cy="762000"/>
          </a:xfrm>
          <a:prstGeom prst="rect">
            <a:avLst/>
          </a:prstGeom>
        </p:spPr>
      </p:pic>
      <p:pic>
        <p:nvPicPr>
          <p:cNvPr id="26" name="Image 24" descr="preencoded.png">    </p:cNvPr>
          <p:cNvPicPr>
            <a:picLocks noChangeAspect="1"/>
          </p:cNvPicPr>
          <p:nvPr/>
        </p:nvPicPr>
        <p:blipFill>
          <a:blip r:embed="rId25"/>
          <a:stretch>
            <a:fillRect/>
          </a:stretch>
        </p:blipFill>
        <p:spPr>
          <a:xfrm>
            <a:off x="9659838" y="2019300"/>
            <a:ext cx="390525" cy="381000"/>
          </a:xfrm>
          <a:prstGeom prst="rect">
            <a:avLst/>
          </a:prstGeom>
        </p:spPr>
      </p:pic>
      <p:pic>
        <p:nvPicPr>
          <p:cNvPr id="27" name="Image 25" descr="preencoded.png">    </p:cNvPr>
          <p:cNvPicPr>
            <a:picLocks noChangeAspect="1"/>
          </p:cNvPicPr>
          <p:nvPr/>
        </p:nvPicPr>
        <p:blipFill>
          <a:blip r:embed="rId26"/>
          <a:stretch>
            <a:fillRect/>
          </a:stretch>
        </p:blipFill>
        <p:spPr>
          <a:xfrm>
            <a:off x="8356550" y="3200400"/>
            <a:ext cx="152400" cy="152400"/>
          </a:xfrm>
          <a:prstGeom prst="rect">
            <a:avLst/>
          </a:prstGeom>
        </p:spPr>
      </p:pic>
      <p:pic>
        <p:nvPicPr>
          <p:cNvPr id="28" name="Image 26" descr="preencoded.png">    </p:cNvPr>
          <p:cNvPicPr>
            <a:picLocks noChangeAspect="1"/>
          </p:cNvPicPr>
          <p:nvPr/>
        </p:nvPicPr>
        <p:blipFill>
          <a:blip r:embed="rId27"/>
          <a:stretch>
            <a:fillRect/>
          </a:stretch>
        </p:blipFill>
        <p:spPr>
          <a:xfrm>
            <a:off x="8356550" y="3543300"/>
            <a:ext cx="152400" cy="152400"/>
          </a:xfrm>
          <a:prstGeom prst="rect">
            <a:avLst/>
          </a:prstGeom>
        </p:spPr>
      </p:pic>
      <p:pic>
        <p:nvPicPr>
          <p:cNvPr id="29" name="Image 27" descr="preencoded.png">    </p:cNvPr>
          <p:cNvPicPr>
            <a:picLocks noChangeAspect="1"/>
          </p:cNvPicPr>
          <p:nvPr/>
        </p:nvPicPr>
        <p:blipFill>
          <a:blip r:embed="rId28"/>
          <a:stretch>
            <a:fillRect/>
          </a:stretch>
        </p:blipFill>
        <p:spPr>
          <a:xfrm>
            <a:off x="8356550" y="3886200"/>
            <a:ext cx="152400" cy="152400"/>
          </a:xfrm>
          <a:prstGeom prst="rect">
            <a:avLst/>
          </a:prstGeom>
        </p:spPr>
      </p:pic>
      <p:pic>
        <p:nvPicPr>
          <p:cNvPr id="30" name="Image 28" descr="preencoded.png">    </p:cNvPr>
          <p:cNvPicPr>
            <a:picLocks noChangeAspect="1"/>
          </p:cNvPicPr>
          <p:nvPr/>
        </p:nvPicPr>
        <p:blipFill>
          <a:blip r:embed="rId29"/>
          <a:stretch>
            <a:fillRect/>
          </a:stretch>
        </p:blipFill>
        <p:spPr>
          <a:xfrm>
            <a:off x="8356550" y="4229100"/>
            <a:ext cx="2997101" cy="723900"/>
          </a:xfrm>
          <a:prstGeom prst="rect">
            <a:avLst/>
          </a:prstGeom>
        </p:spPr>
      </p:pic>
      <p:pic>
        <p:nvPicPr>
          <p:cNvPr id="31" name="Image 29" descr="preencoded.png">    </p:cNvPr>
          <p:cNvPicPr>
            <a:picLocks noChangeAspect="1"/>
          </p:cNvPicPr>
          <p:nvPr/>
        </p:nvPicPr>
        <p:blipFill>
          <a:blip r:embed="rId30"/>
          <a:stretch>
            <a:fillRect/>
          </a:stretch>
        </p:blipFill>
        <p:spPr>
          <a:xfrm>
            <a:off x="8356550" y="4400550"/>
            <a:ext cx="123825" cy="133350"/>
          </a:xfrm>
          <a:prstGeom prst="rect">
            <a:avLst/>
          </a:prstGeom>
        </p:spPr>
      </p:pic>
      <p:pic>
        <p:nvPicPr>
          <p:cNvPr id="32" name="Image 30" descr="preencoded.png">    </p:cNvPr>
          <p:cNvPicPr>
            <a:picLocks noChangeAspect="1"/>
          </p:cNvPicPr>
          <p:nvPr/>
        </p:nvPicPr>
        <p:blipFill>
          <a:blip r:embed="rId31"/>
          <a:stretch>
            <a:fillRect/>
          </a:stretch>
        </p:blipFill>
        <p:spPr>
          <a:xfrm>
            <a:off x="9080302" y="4781550"/>
            <a:ext cx="123825" cy="133350"/>
          </a:xfrm>
          <a:prstGeom prst="rect">
            <a:avLst/>
          </a:prstGeom>
        </p:spPr>
      </p:pic>
      <p:pic>
        <p:nvPicPr>
          <p:cNvPr id="33" name="Image 31" descr="preencoded.png">    </p:cNvPr>
          <p:cNvPicPr>
            <a:picLocks noChangeAspect="1"/>
          </p:cNvPicPr>
          <p:nvPr/>
        </p:nvPicPr>
        <p:blipFill>
          <a:blip r:embed="rId32"/>
          <a:stretch>
            <a:fillRect/>
          </a:stretch>
        </p:blipFill>
        <p:spPr>
          <a:xfrm>
            <a:off x="609600" y="5410200"/>
            <a:ext cx="10972800" cy="495300"/>
          </a:xfrm>
          <a:prstGeom prst="rect">
            <a:avLst/>
          </a:prstGeom>
        </p:spPr>
      </p:pic>
      <p:pic>
        <p:nvPicPr>
          <p:cNvPr id="34" name="Image 32" descr="preencoded.png">    </p:cNvPr>
          <p:cNvPicPr>
            <a:picLocks noChangeAspect="1"/>
          </p:cNvPicPr>
          <p:nvPr/>
        </p:nvPicPr>
        <p:blipFill>
          <a:blip r:embed="rId33"/>
          <a:stretch>
            <a:fillRect/>
          </a:stretch>
        </p:blipFill>
        <p:spPr>
          <a:xfrm>
            <a:off x="1874193" y="5553075"/>
            <a:ext cx="133350" cy="171450"/>
          </a:xfrm>
          <a:prstGeom prst="rect">
            <a:avLst/>
          </a:prstGeom>
        </p:spPr>
      </p:pic>
      <p:sp>
        <p:nvSpPr>
          <p:cNvPr id="35"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Applications Réelles</a:t>
            </a:r>
            <a:endParaRPr lang="en-US" sz="3158" dirty="0"/>
          </a:p>
        </p:txBody>
      </p:sp>
      <p:sp>
        <p:nvSpPr>
          <p:cNvPr id="36" name="Text 1"/>
          <p:cNvSpPr/>
          <p:nvPr/>
        </p:nvSpPr>
        <p:spPr>
          <a:xfrm>
            <a:off x="60960" y="990600"/>
            <a:ext cx="12070080" cy="304800"/>
          </a:xfrm>
          <a:prstGeom prst="rect">
            <a:avLst/>
          </a:prstGeom>
          <a:noFill/>
          <a:ln/>
        </p:spPr>
        <p:txBody>
          <a:bodyPr wrap="square" lIns="0" tIns="0" rIns="0" bIns="0" rtlCol="0" anchor="t">
            <a:spAutoFit/>
          </a:bodyPr>
          <a:lstStyle/>
          <a:p>
            <a:pPr algn="ctr" indent="0" marL="0">
              <a:lnSpc>
                <a:spcPts val="2400"/>
              </a:lnSpc>
              <a:buNone/>
            </a:pPr>
            <a:r>
              <a:rPr lang="en-US" sz="1646" dirty="0">
                <a:solidFill>
                  <a:srgbClr val="D1D5DB"/>
                </a:solidFill>
                <a:latin typeface="ui-sans-serif" pitchFamily="34" charset="0"/>
                <a:ea typeface="ui-sans-serif" pitchFamily="34" charset="-122"/>
                <a:cs typeface="ui-sans-serif" pitchFamily="34" charset="-120"/>
              </a:rPr>
              <a:t>Utilisations concretes de Spring Boot</a:t>
            </a:r>
            <a:endParaRPr lang="en-US" sz="1646" dirty="0"/>
          </a:p>
        </p:txBody>
      </p:sp>
      <p:sp>
        <p:nvSpPr>
          <p:cNvPr id="37" name="Text 2"/>
          <p:cNvSpPr/>
          <p:nvPr/>
        </p:nvSpPr>
        <p:spPr>
          <a:xfrm>
            <a:off x="887462" y="2705100"/>
            <a:ext cx="3188271"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FFFFFF"/>
                </a:solidFill>
                <a:latin typeface="ui-sans-serif" pitchFamily="34" charset="0"/>
                <a:ea typeface="ui-sans-serif" pitchFamily="34" charset="-122"/>
                <a:cs typeface="ui-sans-serif" pitchFamily="34" charset="-120"/>
              </a:rPr>
              <a:t>Systèmes d'Entreprise</a:t>
            </a:r>
            <a:endParaRPr lang="en-US" sz="1646" dirty="0"/>
          </a:p>
        </p:txBody>
      </p:sp>
      <p:sp>
        <p:nvSpPr>
          <p:cNvPr id="38" name="Text 3"/>
          <p:cNvSpPr/>
          <p:nvPr/>
        </p:nvSpPr>
        <p:spPr>
          <a:xfrm>
            <a:off x="1066800" y="3162300"/>
            <a:ext cx="2936483"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Applications robustes et évolutives</a:t>
            </a:r>
            <a:endParaRPr lang="en-US" sz="1120" dirty="0"/>
          </a:p>
        </p:txBody>
      </p:sp>
      <p:sp>
        <p:nvSpPr>
          <p:cNvPr id="39" name="Text 4"/>
          <p:cNvSpPr/>
          <p:nvPr/>
        </p:nvSpPr>
        <p:spPr>
          <a:xfrm>
            <a:off x="1066800" y="3505200"/>
            <a:ext cx="2621831"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Gestion de données complexes</a:t>
            </a:r>
            <a:endParaRPr lang="en-US" sz="1120" dirty="0"/>
          </a:p>
        </p:txBody>
      </p:sp>
      <p:sp>
        <p:nvSpPr>
          <p:cNvPr id="40" name="Text 5"/>
          <p:cNvSpPr/>
          <p:nvPr/>
        </p:nvSpPr>
        <p:spPr>
          <a:xfrm>
            <a:off x="1066800" y="3848100"/>
            <a:ext cx="2960385"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Intégration avec d'autres systèmes</a:t>
            </a:r>
            <a:endParaRPr lang="en-US" sz="1120" dirty="0"/>
          </a:p>
        </p:txBody>
      </p:sp>
      <p:sp>
        <p:nvSpPr>
          <p:cNvPr id="41" name="Text 6"/>
          <p:cNvSpPr/>
          <p:nvPr/>
        </p:nvSpPr>
        <p:spPr>
          <a:xfrm>
            <a:off x="1000125" y="4381500"/>
            <a:ext cx="2997101" cy="571500"/>
          </a:xfrm>
          <a:prstGeom prst="rect">
            <a:avLst/>
          </a:prstGeom>
          <a:noFill/>
          <a:ln/>
        </p:spPr>
        <p:txBody>
          <a:bodyPr wrap="square" lIns="0" tIns="0" rIns="0" bIns="0" rtlCol="0" anchor="t">
            <a:spAutoFit/>
          </a:bodyPr>
          <a:lstStyle/>
          <a:p>
            <a:pPr indent="0" marL="0">
              <a:lnSpc>
                <a:spcPts val="1500"/>
              </a:lnSpc>
              <a:buNone/>
            </a:pPr>
            <a:r>
              <a:rPr lang="en-US" sz="980" i="1" dirty="0">
                <a:solidFill>
                  <a:srgbClr val="9CA3AF"/>
                </a:solidFill>
                <a:latin typeface="ui-sans-serif" pitchFamily="34" charset="0"/>
                <a:ea typeface="ui-sans-serif" pitchFamily="34" charset="-122"/>
                <a:cs typeface="ui-sans-serif" pitchFamily="34" charset="-120"/>
              </a:rPr>
              <a:t>Spring Boot est idéal pour créer des applications d'entreprise robustes et évolutives</a:t>
            </a:r>
            <a:endParaRPr lang="en-US" sz="980" dirty="0"/>
          </a:p>
        </p:txBody>
      </p:sp>
      <p:sp>
        <p:nvSpPr>
          <p:cNvPr id="42" name="Text 7"/>
          <p:cNvSpPr/>
          <p:nvPr/>
        </p:nvSpPr>
        <p:spPr>
          <a:xfrm>
            <a:off x="5514975" y="2705100"/>
            <a:ext cx="1278091"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FFFFFF"/>
                </a:solidFill>
                <a:latin typeface="ui-sans-serif" pitchFamily="34" charset="0"/>
                <a:ea typeface="ui-sans-serif" pitchFamily="34" charset="-122"/>
                <a:cs typeface="ui-sans-serif" pitchFamily="34" charset="-120"/>
              </a:rPr>
              <a:t>API REST</a:t>
            </a:r>
            <a:endParaRPr lang="en-US" sz="1646" dirty="0"/>
          </a:p>
        </p:txBody>
      </p:sp>
      <p:sp>
        <p:nvSpPr>
          <p:cNvPr id="43" name="Text 8"/>
          <p:cNvSpPr/>
          <p:nvPr/>
        </p:nvSpPr>
        <p:spPr>
          <a:xfrm>
            <a:off x="4825901" y="3162300"/>
            <a:ext cx="2191598"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Services web performants</a:t>
            </a:r>
            <a:endParaRPr lang="en-US" sz="1120" dirty="0"/>
          </a:p>
        </p:txBody>
      </p:sp>
      <p:sp>
        <p:nvSpPr>
          <p:cNvPr id="44" name="Text 9"/>
          <p:cNvSpPr/>
          <p:nvPr/>
        </p:nvSpPr>
        <p:spPr>
          <a:xfrm>
            <a:off x="4825901" y="3505200"/>
            <a:ext cx="2685514"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Interface simple et maintenable</a:t>
            </a:r>
            <a:endParaRPr lang="en-US" sz="1120" dirty="0"/>
          </a:p>
        </p:txBody>
      </p:sp>
      <p:sp>
        <p:nvSpPr>
          <p:cNvPr id="45" name="Text 10"/>
          <p:cNvSpPr/>
          <p:nvPr/>
        </p:nvSpPr>
        <p:spPr>
          <a:xfrm>
            <a:off x="4825901" y="3848100"/>
            <a:ext cx="2893918"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Facile à consommer par les clients</a:t>
            </a:r>
            <a:endParaRPr lang="en-US" sz="1120" dirty="0"/>
          </a:p>
        </p:txBody>
      </p:sp>
      <p:sp>
        <p:nvSpPr>
          <p:cNvPr id="46" name="Text 11"/>
          <p:cNvSpPr/>
          <p:nvPr/>
        </p:nvSpPr>
        <p:spPr>
          <a:xfrm>
            <a:off x="4759226" y="4381500"/>
            <a:ext cx="2997250" cy="571500"/>
          </a:xfrm>
          <a:prstGeom prst="rect">
            <a:avLst/>
          </a:prstGeom>
          <a:noFill/>
          <a:ln/>
        </p:spPr>
        <p:txBody>
          <a:bodyPr wrap="square" lIns="0" tIns="0" rIns="0" bIns="0" rtlCol="0" anchor="t">
            <a:spAutoFit/>
          </a:bodyPr>
          <a:lstStyle/>
          <a:p>
            <a:pPr indent="0" marL="0">
              <a:lnSpc>
                <a:spcPts val="1500"/>
              </a:lnSpc>
              <a:buNone/>
            </a:pPr>
            <a:r>
              <a:rPr lang="en-US" sz="980" i="1" dirty="0">
                <a:solidFill>
                  <a:srgbClr val="9CA3AF"/>
                </a:solidFill>
                <a:latin typeface="ui-sans-serif" pitchFamily="34" charset="0"/>
                <a:ea typeface="ui-sans-serif" pitchFamily="34" charset="-122"/>
                <a:cs typeface="ui-sans-serif" pitchFamily="34" charset="-120"/>
              </a:rPr>
              <a:t>Spring Boot simplifie la création d'API REST hautement performantes et facile à maintenir</a:t>
            </a:r>
            <a:endParaRPr lang="en-US" sz="980" dirty="0"/>
          </a:p>
        </p:txBody>
      </p:sp>
      <p:sp>
        <p:nvSpPr>
          <p:cNvPr id="47" name="Text 12"/>
          <p:cNvSpPr/>
          <p:nvPr/>
        </p:nvSpPr>
        <p:spPr>
          <a:xfrm>
            <a:off x="8970615" y="2705100"/>
            <a:ext cx="1945868"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FFFFFF"/>
                </a:solidFill>
                <a:latin typeface="ui-sans-serif" pitchFamily="34" charset="0"/>
                <a:ea typeface="ui-sans-serif" pitchFamily="34" charset="-122"/>
                <a:cs typeface="ui-sans-serif" pitchFamily="34" charset="-120"/>
              </a:rPr>
              <a:t>Microservices</a:t>
            </a:r>
            <a:endParaRPr lang="en-US" sz="1646" dirty="0"/>
          </a:p>
        </p:txBody>
      </p:sp>
      <p:sp>
        <p:nvSpPr>
          <p:cNvPr id="48" name="Text 13"/>
          <p:cNvSpPr/>
          <p:nvPr/>
        </p:nvSpPr>
        <p:spPr>
          <a:xfrm>
            <a:off x="8585150" y="3162300"/>
            <a:ext cx="1693590"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Systèmes distribués</a:t>
            </a:r>
            <a:endParaRPr lang="en-US" sz="1120" dirty="0"/>
          </a:p>
        </p:txBody>
      </p:sp>
      <p:sp>
        <p:nvSpPr>
          <p:cNvPr id="49" name="Text 14"/>
          <p:cNvSpPr/>
          <p:nvPr/>
        </p:nvSpPr>
        <p:spPr>
          <a:xfrm>
            <a:off x="8585150" y="3505200"/>
            <a:ext cx="2657192"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Services indépendants et petits</a:t>
            </a:r>
            <a:endParaRPr lang="en-US" sz="1120" dirty="0"/>
          </a:p>
        </p:txBody>
      </p:sp>
      <p:sp>
        <p:nvSpPr>
          <p:cNvPr id="50" name="Text 15"/>
          <p:cNvSpPr/>
          <p:nvPr/>
        </p:nvSpPr>
        <p:spPr>
          <a:xfrm>
            <a:off x="8585150" y="3848100"/>
            <a:ext cx="2609880"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Communication via API légères</a:t>
            </a:r>
            <a:endParaRPr lang="en-US" sz="1120" dirty="0"/>
          </a:p>
        </p:txBody>
      </p:sp>
      <p:sp>
        <p:nvSpPr>
          <p:cNvPr id="51" name="Text 16"/>
          <p:cNvSpPr/>
          <p:nvPr/>
        </p:nvSpPr>
        <p:spPr>
          <a:xfrm>
            <a:off x="8518475" y="4381500"/>
            <a:ext cx="2997101" cy="571500"/>
          </a:xfrm>
          <a:prstGeom prst="rect">
            <a:avLst/>
          </a:prstGeom>
          <a:noFill/>
          <a:ln/>
        </p:spPr>
        <p:txBody>
          <a:bodyPr wrap="square" lIns="0" tIns="0" rIns="0" bIns="0" rtlCol="0" anchor="t">
            <a:spAutoFit/>
          </a:bodyPr>
          <a:lstStyle/>
          <a:p>
            <a:pPr indent="0" marL="0">
              <a:lnSpc>
                <a:spcPts val="1500"/>
              </a:lnSpc>
              <a:buNone/>
            </a:pPr>
            <a:r>
              <a:rPr lang="en-US" sz="980" i="1" dirty="0">
                <a:solidFill>
                  <a:srgbClr val="9CA3AF"/>
                </a:solidFill>
                <a:latin typeface="ui-sans-serif" pitchFamily="34" charset="0"/>
                <a:ea typeface="ui-sans-serif" pitchFamily="34" charset="-122"/>
                <a:cs typeface="ui-sans-serif" pitchFamily="34" charset="-120"/>
              </a:rPr>
              <a:t>Spring Boot est idéal pour créer des microservices avec une configuration simplifiée</a:t>
            </a:r>
            <a:endParaRPr lang="en-US" sz="980" dirty="0"/>
          </a:p>
        </p:txBody>
      </p:sp>
      <p:sp>
        <p:nvSpPr>
          <p:cNvPr id="52" name="Text 17"/>
          <p:cNvSpPr/>
          <p:nvPr/>
        </p:nvSpPr>
        <p:spPr>
          <a:xfrm>
            <a:off x="186690" y="5524500"/>
            <a:ext cx="11818620" cy="266700"/>
          </a:xfrm>
          <a:prstGeom prst="rect">
            <a:avLst/>
          </a:prstGeom>
          <a:noFill/>
          <a:ln/>
        </p:spPr>
        <p:txBody>
          <a:bodyPr wrap="square" lIns="0" tIns="0" rIns="0" bIns="0" rtlCol="0" anchor="t">
            <a:spAutoFit/>
          </a:bodyPr>
          <a:lstStyle/>
          <a:p>
            <a:pPr algn="ctr" indent="0" marL="0">
              <a:lnSpc>
                <a:spcPts val="2100"/>
              </a:lnSpc>
              <a:buNone/>
            </a:pPr>
            <a:r>
              <a:rPr lang="en-US" sz="1260" dirty="0">
                <a:solidFill>
                  <a:srgbClr val="E5E7EB"/>
                </a:solidFill>
                <a:latin typeface="ui-sans-serif" pitchFamily="34" charset="0"/>
                <a:ea typeface="ui-sans-serif" pitchFamily="34" charset="-122"/>
                <a:cs typeface="ui-sans-serif" pitchFamily="34" charset="-120"/>
              </a:rPr>
              <a:t>Spring Boot s'adapte à diverses architectures d'applications, des monolithes aux microservices</a:t>
            </a:r>
            <a:endParaRPr lang="en-US" sz="126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80772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44196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219200"/>
            <a:ext cx="10972800" cy="1828800"/>
          </a:xfrm>
          <a:prstGeom prst="rect">
            <a:avLst/>
          </a:prstGeom>
        </p:spPr>
      </p:pic>
      <p:pic>
        <p:nvPicPr>
          <p:cNvPr id="7" name="Image 5" descr="preencoded.png">    </p:cNvPr>
          <p:cNvPicPr>
            <a:picLocks noChangeAspect="1"/>
          </p:cNvPicPr>
          <p:nvPr/>
        </p:nvPicPr>
        <p:blipFill>
          <a:blip r:embed="rId6"/>
          <a:stretch>
            <a:fillRect/>
          </a:stretch>
        </p:blipFill>
        <p:spPr>
          <a:xfrm>
            <a:off x="2033439" y="1524000"/>
            <a:ext cx="257175" cy="381000"/>
          </a:xfrm>
          <a:prstGeom prst="rect">
            <a:avLst/>
          </a:prstGeom>
        </p:spPr>
      </p:pic>
      <p:pic>
        <p:nvPicPr>
          <p:cNvPr id="8" name="Image 6" descr="preencoded.png">    </p:cNvPr>
          <p:cNvPicPr>
            <a:picLocks noChangeAspect="1"/>
          </p:cNvPicPr>
          <p:nvPr/>
        </p:nvPicPr>
        <p:blipFill>
          <a:blip r:embed="rId7"/>
          <a:stretch>
            <a:fillRect/>
          </a:stretch>
        </p:blipFill>
        <p:spPr>
          <a:xfrm>
            <a:off x="609600" y="3352800"/>
            <a:ext cx="3505200" cy="2133600"/>
          </a:xfrm>
          <a:prstGeom prst="rect">
            <a:avLst/>
          </a:prstGeom>
        </p:spPr>
      </p:pic>
      <p:pic>
        <p:nvPicPr>
          <p:cNvPr id="9" name="Image 7" descr="preencoded.png">    </p:cNvPr>
          <p:cNvPicPr>
            <a:picLocks noChangeAspect="1"/>
          </p:cNvPicPr>
          <p:nvPr/>
        </p:nvPicPr>
        <p:blipFill>
          <a:blip r:embed="rId8"/>
          <a:stretch>
            <a:fillRect/>
          </a:stretch>
        </p:blipFill>
        <p:spPr>
          <a:xfrm>
            <a:off x="2219325" y="3543300"/>
            <a:ext cx="285750" cy="342900"/>
          </a:xfrm>
          <a:prstGeom prst="rect">
            <a:avLst/>
          </a:prstGeom>
        </p:spPr>
      </p:pic>
      <p:pic>
        <p:nvPicPr>
          <p:cNvPr id="10" name="Image 8" descr="preencoded.png">    </p:cNvPr>
          <p:cNvPicPr>
            <a:picLocks noChangeAspect="1"/>
          </p:cNvPicPr>
          <p:nvPr/>
        </p:nvPicPr>
        <p:blipFill>
          <a:blip r:embed="rId9"/>
          <a:stretch>
            <a:fillRect/>
          </a:stretch>
        </p:blipFill>
        <p:spPr>
          <a:xfrm>
            <a:off x="4343400" y="3352800"/>
            <a:ext cx="3505200" cy="2133600"/>
          </a:xfrm>
          <a:prstGeom prst="rect">
            <a:avLst/>
          </a:prstGeom>
        </p:spPr>
      </p:pic>
      <p:pic>
        <p:nvPicPr>
          <p:cNvPr id="11" name="Image 9" descr="preencoded.png">    </p:cNvPr>
          <p:cNvPicPr>
            <a:picLocks noChangeAspect="1"/>
          </p:cNvPicPr>
          <p:nvPr/>
        </p:nvPicPr>
        <p:blipFill>
          <a:blip r:embed="rId10"/>
          <a:stretch>
            <a:fillRect/>
          </a:stretch>
        </p:blipFill>
        <p:spPr>
          <a:xfrm>
            <a:off x="5972175" y="3543300"/>
            <a:ext cx="247650" cy="342900"/>
          </a:xfrm>
          <a:prstGeom prst="rect">
            <a:avLst/>
          </a:prstGeom>
        </p:spPr>
      </p:pic>
      <p:pic>
        <p:nvPicPr>
          <p:cNvPr id="12" name="Image 10" descr="preencoded.png">    </p:cNvPr>
          <p:cNvPicPr>
            <a:picLocks noChangeAspect="1"/>
          </p:cNvPicPr>
          <p:nvPr/>
        </p:nvPicPr>
        <p:blipFill>
          <a:blip r:embed="rId11"/>
          <a:stretch>
            <a:fillRect/>
          </a:stretch>
        </p:blipFill>
        <p:spPr>
          <a:xfrm>
            <a:off x="8077200" y="3352800"/>
            <a:ext cx="3505200" cy="2133600"/>
          </a:xfrm>
          <a:prstGeom prst="rect">
            <a:avLst/>
          </a:prstGeom>
        </p:spPr>
      </p:pic>
      <p:pic>
        <p:nvPicPr>
          <p:cNvPr id="13" name="Image 11" descr="preencoded.png">    </p:cNvPr>
          <p:cNvPicPr>
            <a:picLocks noChangeAspect="1"/>
          </p:cNvPicPr>
          <p:nvPr/>
        </p:nvPicPr>
        <p:blipFill>
          <a:blip r:embed="rId12"/>
          <a:stretch>
            <a:fillRect/>
          </a:stretch>
        </p:blipFill>
        <p:spPr>
          <a:xfrm>
            <a:off x="9686925" y="3543300"/>
            <a:ext cx="285750" cy="342900"/>
          </a:xfrm>
          <a:prstGeom prst="rect">
            <a:avLst/>
          </a:prstGeom>
        </p:spPr>
      </p:pic>
      <p:pic>
        <p:nvPicPr>
          <p:cNvPr id="14" name="Image 12" descr="preencoded.png">    </p:cNvPr>
          <p:cNvPicPr>
            <a:picLocks noChangeAspect="1"/>
          </p:cNvPicPr>
          <p:nvPr/>
        </p:nvPicPr>
        <p:blipFill>
          <a:blip r:embed="rId13"/>
          <a:stretch>
            <a:fillRect/>
          </a:stretch>
        </p:blipFill>
        <p:spPr>
          <a:xfrm>
            <a:off x="609600" y="5791200"/>
            <a:ext cx="10972800" cy="914400"/>
          </a:xfrm>
          <a:prstGeom prst="rect">
            <a:avLst/>
          </a:prstGeom>
        </p:spPr>
      </p:pic>
      <p:pic>
        <p:nvPicPr>
          <p:cNvPr id="15" name="Image 13" descr="preencoded.png">    </p:cNvPr>
          <p:cNvPicPr>
            <a:picLocks noChangeAspect="1"/>
          </p:cNvPicPr>
          <p:nvPr/>
        </p:nvPicPr>
        <p:blipFill>
          <a:blip r:embed="rId14"/>
          <a:stretch>
            <a:fillRect/>
          </a:stretch>
        </p:blipFill>
        <p:spPr>
          <a:xfrm>
            <a:off x="1390501" y="5972175"/>
            <a:ext cx="171450" cy="228600"/>
          </a:xfrm>
          <a:prstGeom prst="rect">
            <a:avLst/>
          </a:prstGeom>
        </p:spPr>
      </p:pic>
      <p:sp>
        <p:nvSpPr>
          <p:cNvPr id="16"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Conclusion</a:t>
            </a:r>
            <a:endParaRPr lang="en-US" sz="3158" dirty="0"/>
          </a:p>
        </p:txBody>
      </p:sp>
      <p:sp>
        <p:nvSpPr>
          <p:cNvPr id="17" name="Text 1"/>
          <p:cNvSpPr/>
          <p:nvPr/>
        </p:nvSpPr>
        <p:spPr>
          <a:xfrm>
            <a:off x="2443014" y="1543050"/>
            <a:ext cx="8486939" cy="342900"/>
          </a:xfrm>
          <a:prstGeom prst="rect">
            <a:avLst/>
          </a:prstGeom>
          <a:noFill/>
          <a:ln/>
        </p:spPr>
        <p:txBody>
          <a:bodyPr wrap="square" lIns="0" tIns="0" rIns="0" bIns="0" rtlCol="0" anchor="t">
            <a:spAutoFit/>
          </a:bodyPr>
          <a:lstStyle/>
          <a:p>
            <a:pPr indent="0" marL="0">
              <a:lnSpc>
                <a:spcPts val="2700"/>
              </a:lnSpc>
              <a:buNone/>
            </a:pPr>
            <a:r>
              <a:rPr lang="en-US" sz="2040" b="1" dirty="0">
                <a:solidFill>
                  <a:srgbClr val="90EE90"/>
                </a:solidFill>
                <a:latin typeface="ui-sans-serif" pitchFamily="34" charset="0"/>
                <a:ea typeface="ui-sans-serif" pitchFamily="34" charset="-122"/>
                <a:cs typeface="ui-sans-serif" pitchFamily="34" charset="-120"/>
              </a:rPr>
              <a:t>Spring Boot = Standard du développement Java</a:t>
            </a:r>
            <a:endParaRPr lang="en-US" sz="2040" dirty="0"/>
          </a:p>
        </p:txBody>
      </p:sp>
      <p:sp>
        <p:nvSpPr>
          <p:cNvPr id="18" name="Text 2"/>
          <p:cNvSpPr/>
          <p:nvPr/>
        </p:nvSpPr>
        <p:spPr>
          <a:xfrm>
            <a:off x="914400" y="2057400"/>
            <a:ext cx="10363200" cy="533400"/>
          </a:xfrm>
          <a:prstGeom prst="rect">
            <a:avLst/>
          </a:prstGeom>
          <a:noFill/>
          <a:ln/>
        </p:spPr>
        <p:txBody>
          <a:bodyPr wrap="square" lIns="0" tIns="0" rIns="0" bIns="0" rtlCol="0" anchor="t">
            <a:spAutoFit/>
          </a:bodyPr>
          <a:lstStyle/>
          <a:p>
            <a:pPr algn="ctr" indent="0" marL="0">
              <a:lnSpc>
                <a:spcPts val="2100"/>
              </a:lnSpc>
              <a:buNone/>
            </a:pPr>
            <a:r>
              <a:rPr lang="en-US" sz="1380" dirty="0">
                <a:solidFill>
                  <a:srgbClr val="E5E7EB"/>
                </a:solidFill>
                <a:latin typeface="ui-sans-serif" pitchFamily="34" charset="0"/>
                <a:ea typeface="ui-sans-serif" pitchFamily="34" charset="-122"/>
                <a:cs typeface="ui-sans-serif" pitchFamily="34" charset="-120"/>
              </a:rPr>
              <a:t>Spring Boot s'est imposé comme un standard de facto dans le développement Java, offrant une combinaison inégalée de commodité et d'évolutivité.</a:t>
            </a:r>
            <a:endParaRPr lang="en-US" sz="1380" dirty="0"/>
          </a:p>
        </p:txBody>
      </p:sp>
      <p:sp>
        <p:nvSpPr>
          <p:cNvPr id="19" name="Text 3"/>
          <p:cNvSpPr/>
          <p:nvPr/>
        </p:nvSpPr>
        <p:spPr>
          <a:xfrm>
            <a:off x="888318" y="4000500"/>
            <a:ext cx="2947615" cy="266700"/>
          </a:xfrm>
          <a:prstGeom prst="rect">
            <a:avLst/>
          </a:prstGeom>
          <a:noFill/>
          <a:ln/>
        </p:spPr>
        <p:txBody>
          <a:bodyPr wrap="square" lIns="0" tIns="0" rIns="0" bIns="0" rtlCol="0" anchor="t">
            <a:spAutoFit/>
          </a:bodyPr>
          <a:lstStyle/>
          <a:p>
            <a:pPr algn="ctr" indent="0" marL="0">
              <a:lnSpc>
                <a:spcPts val="2100"/>
              </a:lnSpc>
              <a:buNone/>
            </a:pPr>
            <a:r>
              <a:rPr lang="en-US" sz="1380" b="1" dirty="0">
                <a:solidFill>
                  <a:srgbClr val="E5E7EB"/>
                </a:solidFill>
                <a:latin typeface="ui-sans-serif" pitchFamily="34" charset="0"/>
                <a:ea typeface="ui-sans-serif" pitchFamily="34" charset="-122"/>
                <a:cs typeface="ui-sans-serif" pitchFamily="34" charset="-120"/>
              </a:rPr>
              <a:t>Développement Accéléré</a:t>
            </a:r>
            <a:endParaRPr lang="en-US" sz="1380" dirty="0"/>
          </a:p>
        </p:txBody>
      </p:sp>
      <p:sp>
        <p:nvSpPr>
          <p:cNvPr id="20" name="Text 4"/>
          <p:cNvSpPr/>
          <p:nvPr/>
        </p:nvSpPr>
        <p:spPr>
          <a:xfrm>
            <a:off x="800100" y="4343400"/>
            <a:ext cx="3124200" cy="6858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Abstraction des configurations complexes et fourniture de valeurs par défaut sensibles</a:t>
            </a:r>
            <a:endParaRPr lang="en-US" sz="1120" dirty="0"/>
          </a:p>
        </p:txBody>
      </p:sp>
      <p:sp>
        <p:nvSpPr>
          <p:cNvPr id="21" name="Text 5"/>
          <p:cNvSpPr/>
          <p:nvPr/>
        </p:nvSpPr>
        <p:spPr>
          <a:xfrm>
            <a:off x="4462009" y="4000500"/>
            <a:ext cx="3267834" cy="266700"/>
          </a:xfrm>
          <a:prstGeom prst="rect">
            <a:avLst/>
          </a:prstGeom>
          <a:noFill/>
          <a:ln/>
        </p:spPr>
        <p:txBody>
          <a:bodyPr wrap="square" lIns="0" tIns="0" rIns="0" bIns="0" rtlCol="0" anchor="t">
            <a:spAutoFit/>
          </a:bodyPr>
          <a:lstStyle/>
          <a:p>
            <a:pPr algn="ctr" indent="0" marL="0">
              <a:lnSpc>
                <a:spcPts val="2100"/>
              </a:lnSpc>
              <a:buNone/>
            </a:pPr>
            <a:r>
              <a:rPr lang="en-US" sz="1380" b="1" dirty="0">
                <a:solidFill>
                  <a:srgbClr val="E5E7EB"/>
                </a:solidFill>
                <a:latin typeface="ui-sans-serif" pitchFamily="34" charset="0"/>
                <a:ea typeface="ui-sans-serif" pitchFamily="34" charset="-122"/>
                <a:cs typeface="ui-sans-serif" pitchFamily="34" charset="-120"/>
              </a:rPr>
              <a:t>Focus sur la Logique Métier</a:t>
            </a:r>
            <a:endParaRPr lang="en-US" sz="1380" dirty="0"/>
          </a:p>
        </p:txBody>
      </p:sp>
      <p:sp>
        <p:nvSpPr>
          <p:cNvPr id="22" name="Text 6"/>
          <p:cNvSpPr/>
          <p:nvPr/>
        </p:nvSpPr>
        <p:spPr>
          <a:xfrm>
            <a:off x="4533900" y="4343400"/>
            <a:ext cx="3124200" cy="6858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Permet aux développeurs se concentrer sur la logique métier plutôt que sur la configuration</a:t>
            </a:r>
            <a:endParaRPr lang="en-US" sz="1120" dirty="0"/>
          </a:p>
        </p:txBody>
      </p:sp>
      <p:sp>
        <p:nvSpPr>
          <p:cNvPr id="23" name="Text 7"/>
          <p:cNvSpPr/>
          <p:nvPr/>
        </p:nvSpPr>
        <p:spPr>
          <a:xfrm>
            <a:off x="8267700" y="4000500"/>
            <a:ext cx="3124200" cy="533400"/>
          </a:xfrm>
          <a:prstGeom prst="rect">
            <a:avLst/>
          </a:prstGeom>
          <a:noFill/>
          <a:ln/>
        </p:spPr>
        <p:txBody>
          <a:bodyPr wrap="square" lIns="0" tIns="0" rIns="0" bIns="0" rtlCol="0" anchor="t">
            <a:spAutoFit/>
          </a:bodyPr>
          <a:lstStyle/>
          <a:p>
            <a:pPr algn="ctr" indent="0" marL="0">
              <a:lnSpc>
                <a:spcPts val="2100"/>
              </a:lnSpc>
              <a:buNone/>
            </a:pPr>
            <a:r>
              <a:rPr lang="en-US" sz="1380" b="1" dirty="0">
                <a:solidFill>
                  <a:srgbClr val="E5E7EB"/>
                </a:solidFill>
                <a:latin typeface="ui-sans-serif" pitchFamily="34" charset="0"/>
                <a:ea typeface="ui-sans-serif" pitchFamily="34" charset="-122"/>
                <a:cs typeface="ui-sans-serif" pitchFamily="34" charset="-120"/>
              </a:rPr>
              <a:t>Applications Web &amp; Microservices</a:t>
            </a:r>
            <a:endParaRPr lang="en-US" sz="1380" dirty="0"/>
          </a:p>
        </p:txBody>
      </p:sp>
      <p:sp>
        <p:nvSpPr>
          <p:cNvPr id="24" name="Text 8"/>
          <p:cNvSpPr/>
          <p:nvPr/>
        </p:nvSpPr>
        <p:spPr>
          <a:xfrm>
            <a:off x="8267700" y="4610100"/>
            <a:ext cx="3124200" cy="6858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Idéal pour le développement d'applications web modernes et de microservices</a:t>
            </a:r>
            <a:endParaRPr lang="en-US" sz="1120" dirty="0"/>
          </a:p>
        </p:txBody>
      </p:sp>
      <p:sp>
        <p:nvSpPr>
          <p:cNvPr id="25" name="Text 9"/>
          <p:cNvSpPr/>
          <p:nvPr/>
        </p:nvSpPr>
        <p:spPr>
          <a:xfrm>
            <a:off x="762000" y="5943600"/>
            <a:ext cx="10668000" cy="609600"/>
          </a:xfrm>
          <a:prstGeom prst="rect">
            <a:avLst/>
          </a:prstGeom>
          <a:noFill/>
          <a:ln/>
        </p:spPr>
        <p:txBody>
          <a:bodyPr wrap="square" lIns="0" tIns="0" rIns="0" bIns="0" rtlCol="0" anchor="t">
            <a:spAutoFit/>
          </a:bodyPr>
          <a:lstStyle/>
          <a:p>
            <a:pPr algn="ctr" indent="0" marL="0">
              <a:lnSpc>
                <a:spcPts val="2400"/>
              </a:lnSpc>
              <a:buNone/>
            </a:pPr>
            <a:r>
              <a:rPr lang="en-US" sz="1646" b="1" dirty="0">
                <a:solidFill>
                  <a:srgbClr val="FFFFFF"/>
                </a:solidFill>
                <a:latin typeface="ui-sans-serif" pitchFamily="34" charset="0"/>
                <a:ea typeface="ui-sans-serif" pitchFamily="34" charset="-122"/>
                <a:cs typeface="ui-sans-serif" pitchFamily="34" charset="-120"/>
              </a:rPr>
              <a:t>Spring Boot → Le choix idéal pour le développement rapide et robuste d'applications modernes</a:t>
            </a:r>
            <a:endParaRPr lang="en-US" sz="1646" dirty="0"/>
          </a:p>
        </p:txBody>
      </p:sp>
      <p:sp>
        <p:nvSpPr>
          <p:cNvPr id="26" name="Text 10"/>
          <p:cNvSpPr/>
          <p:nvPr/>
        </p:nvSpPr>
        <p:spPr>
          <a:xfrm>
            <a:off x="60960" y="7010400"/>
            <a:ext cx="12070080" cy="342900"/>
          </a:xfrm>
          <a:prstGeom prst="rect">
            <a:avLst/>
          </a:prstGeom>
          <a:noFill/>
          <a:ln/>
        </p:spPr>
        <p:txBody>
          <a:bodyPr wrap="square" lIns="0" tIns="0" rIns="0" bIns="0" rtlCol="0" anchor="t">
            <a:spAutoFit/>
          </a:bodyPr>
          <a:lstStyle/>
          <a:p>
            <a:pPr algn="ctr" indent="0" marL="0">
              <a:lnSpc>
                <a:spcPts val="2700"/>
              </a:lnSpc>
              <a:buNone/>
            </a:pPr>
            <a:r>
              <a:rPr lang="en-US" sz="2040" b="1" dirty="0">
                <a:solidFill>
                  <a:srgbClr val="90EE90"/>
                </a:solidFill>
                <a:latin typeface="ui-sans-serif" pitchFamily="34" charset="0"/>
                <a:ea typeface="ui-sans-serif" pitchFamily="34" charset="-122"/>
                <a:cs typeface="ui-sans-serif" pitchFamily="34" charset="-120"/>
              </a:rPr>
              <a:t>Merci !</a:t>
            </a:r>
            <a:endParaRPr lang="en-US" sz="2040" dirty="0"/>
          </a:p>
        </p:txBody>
      </p:sp>
      <p:sp>
        <p:nvSpPr>
          <p:cNvPr id="27" name="Text 11"/>
          <p:cNvSpPr/>
          <p:nvPr/>
        </p:nvSpPr>
        <p:spPr>
          <a:xfrm>
            <a:off x="60960" y="7353300"/>
            <a:ext cx="12070080" cy="266700"/>
          </a:xfrm>
          <a:prstGeom prst="rect">
            <a:avLst/>
          </a:prstGeom>
          <a:noFill/>
          <a:ln/>
        </p:spPr>
        <p:txBody>
          <a:bodyPr wrap="square" lIns="0" tIns="0" rIns="0" bIns="0" rtlCol="0" anchor="t">
            <a:spAutoFit/>
          </a:bodyPr>
          <a:lstStyle/>
          <a:p>
            <a:pPr algn="ctr" indent="0" marL="0">
              <a:lnSpc>
                <a:spcPts val="2100"/>
              </a:lnSpc>
              <a:buNone/>
            </a:pPr>
            <a:r>
              <a:rPr lang="en-US" sz="1260" dirty="0">
                <a:solidFill>
                  <a:srgbClr val="9CA3AF"/>
                </a:solidFill>
                <a:latin typeface="ui-sans-serif" pitchFamily="34" charset="0"/>
                <a:ea typeface="ui-sans-serif" pitchFamily="34" charset="-122"/>
                <a:cs typeface="ui-sans-serif" pitchFamily="34" charset="-120"/>
              </a:rPr>
              <a:t>Questions ?</a:t>
            </a:r>
            <a:endParaRPr lang="en-US" sz="12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600200"/>
            <a:ext cx="4447282" cy="2438400"/>
          </a:xfrm>
          <a:prstGeom prst="rect">
            <a:avLst/>
          </a:prstGeom>
        </p:spPr>
      </p:pic>
      <p:pic>
        <p:nvPicPr>
          <p:cNvPr id="7" name="Image 5" descr="preencoded.png">    </p:cNvPr>
          <p:cNvPicPr>
            <a:picLocks noChangeAspect="1"/>
          </p:cNvPicPr>
          <p:nvPr/>
        </p:nvPicPr>
        <p:blipFill>
          <a:blip r:embed="rId6"/>
          <a:stretch>
            <a:fillRect/>
          </a:stretch>
        </p:blipFill>
        <p:spPr>
          <a:xfrm>
            <a:off x="838200" y="1828800"/>
            <a:ext cx="247650" cy="342900"/>
          </a:xfrm>
          <a:prstGeom prst="rect">
            <a:avLst/>
          </a:prstGeom>
        </p:spPr>
      </p:pic>
      <p:pic>
        <p:nvPicPr>
          <p:cNvPr id="8" name="Image 6" descr="preencoded.png">    </p:cNvPr>
          <p:cNvPicPr>
            <a:picLocks noChangeAspect="1"/>
          </p:cNvPicPr>
          <p:nvPr/>
        </p:nvPicPr>
        <p:blipFill>
          <a:blip r:embed="rId7"/>
          <a:stretch>
            <a:fillRect/>
          </a:stretch>
        </p:blipFill>
        <p:spPr>
          <a:xfrm>
            <a:off x="838200" y="2362200"/>
            <a:ext cx="95250" cy="152400"/>
          </a:xfrm>
          <a:prstGeom prst="rect">
            <a:avLst/>
          </a:prstGeom>
        </p:spPr>
      </p:pic>
      <p:pic>
        <p:nvPicPr>
          <p:cNvPr id="9" name="Image 7" descr="preencoded.png">    </p:cNvPr>
          <p:cNvPicPr>
            <a:picLocks noChangeAspect="1"/>
          </p:cNvPicPr>
          <p:nvPr/>
        </p:nvPicPr>
        <p:blipFill>
          <a:blip r:embed="rId8"/>
          <a:stretch>
            <a:fillRect/>
          </a:stretch>
        </p:blipFill>
        <p:spPr>
          <a:xfrm>
            <a:off x="838200" y="2705100"/>
            <a:ext cx="95250" cy="152400"/>
          </a:xfrm>
          <a:prstGeom prst="rect">
            <a:avLst/>
          </a:prstGeom>
        </p:spPr>
      </p:pic>
      <p:pic>
        <p:nvPicPr>
          <p:cNvPr id="10" name="Image 8" descr="preencoded.png">    </p:cNvPr>
          <p:cNvPicPr>
            <a:picLocks noChangeAspect="1"/>
          </p:cNvPicPr>
          <p:nvPr/>
        </p:nvPicPr>
        <p:blipFill>
          <a:blip r:embed="rId9"/>
          <a:stretch>
            <a:fillRect/>
          </a:stretch>
        </p:blipFill>
        <p:spPr>
          <a:xfrm>
            <a:off x="838200" y="3048000"/>
            <a:ext cx="95250" cy="152400"/>
          </a:xfrm>
          <a:prstGeom prst="rect">
            <a:avLst/>
          </a:prstGeom>
        </p:spPr>
      </p:pic>
      <p:pic>
        <p:nvPicPr>
          <p:cNvPr id="11" name="Image 9" descr="preencoded.png">    </p:cNvPr>
          <p:cNvPicPr>
            <a:picLocks noChangeAspect="1"/>
          </p:cNvPicPr>
          <p:nvPr/>
        </p:nvPicPr>
        <p:blipFill>
          <a:blip r:embed="rId10"/>
          <a:stretch>
            <a:fillRect/>
          </a:stretch>
        </p:blipFill>
        <p:spPr>
          <a:xfrm>
            <a:off x="838200" y="3619500"/>
            <a:ext cx="95250" cy="152400"/>
          </a:xfrm>
          <a:prstGeom prst="rect">
            <a:avLst/>
          </a:prstGeom>
        </p:spPr>
      </p:pic>
      <p:pic>
        <p:nvPicPr>
          <p:cNvPr id="12" name="Image 10" descr="preencoded.png">    </p:cNvPr>
          <p:cNvPicPr>
            <a:picLocks noChangeAspect="1"/>
          </p:cNvPicPr>
          <p:nvPr/>
        </p:nvPicPr>
        <p:blipFill>
          <a:blip r:embed="rId11"/>
          <a:stretch>
            <a:fillRect/>
          </a:stretch>
        </p:blipFill>
        <p:spPr>
          <a:xfrm>
            <a:off x="5810250" y="2533650"/>
            <a:ext cx="571500" cy="571500"/>
          </a:xfrm>
          <a:prstGeom prst="rect">
            <a:avLst/>
          </a:prstGeom>
        </p:spPr>
      </p:pic>
      <p:pic>
        <p:nvPicPr>
          <p:cNvPr id="13" name="Image 11" descr="preencoded.png">    </p:cNvPr>
          <p:cNvPicPr>
            <a:picLocks noChangeAspect="1"/>
          </p:cNvPicPr>
          <p:nvPr/>
        </p:nvPicPr>
        <p:blipFill>
          <a:blip r:embed="rId12"/>
          <a:stretch>
            <a:fillRect/>
          </a:stretch>
        </p:blipFill>
        <p:spPr>
          <a:xfrm>
            <a:off x="7135118" y="1600200"/>
            <a:ext cx="4447282" cy="2438400"/>
          </a:xfrm>
          <a:prstGeom prst="rect">
            <a:avLst/>
          </a:prstGeom>
        </p:spPr>
      </p:pic>
      <p:pic>
        <p:nvPicPr>
          <p:cNvPr id="14" name="Image 12" descr="preencoded.png">    </p:cNvPr>
          <p:cNvPicPr>
            <a:picLocks noChangeAspect="1"/>
          </p:cNvPicPr>
          <p:nvPr/>
        </p:nvPicPr>
        <p:blipFill>
          <a:blip r:embed="rId13"/>
          <a:stretch>
            <a:fillRect/>
          </a:stretch>
        </p:blipFill>
        <p:spPr>
          <a:xfrm>
            <a:off x="7284332" y="1777989"/>
            <a:ext cx="444523" cy="444523"/>
          </a:xfrm>
          <a:prstGeom prst="rect">
            <a:avLst/>
          </a:prstGeom>
        </p:spPr>
      </p:pic>
      <p:pic>
        <p:nvPicPr>
          <p:cNvPr id="15" name="Image 13" descr="preencoded.png">    </p:cNvPr>
          <p:cNvPicPr>
            <a:picLocks noChangeAspect="1"/>
          </p:cNvPicPr>
          <p:nvPr/>
        </p:nvPicPr>
        <p:blipFill>
          <a:blip r:embed="rId14"/>
          <a:stretch>
            <a:fillRect/>
          </a:stretch>
        </p:blipFill>
        <p:spPr>
          <a:xfrm>
            <a:off x="7363718" y="2362200"/>
            <a:ext cx="152400" cy="152400"/>
          </a:xfrm>
          <a:prstGeom prst="rect">
            <a:avLst/>
          </a:prstGeom>
        </p:spPr>
      </p:pic>
      <p:pic>
        <p:nvPicPr>
          <p:cNvPr id="16" name="Image 14" descr="preencoded.png">    </p:cNvPr>
          <p:cNvPicPr>
            <a:picLocks noChangeAspect="1"/>
          </p:cNvPicPr>
          <p:nvPr/>
        </p:nvPicPr>
        <p:blipFill>
          <a:blip r:embed="rId15"/>
          <a:stretch>
            <a:fillRect/>
          </a:stretch>
        </p:blipFill>
        <p:spPr>
          <a:xfrm>
            <a:off x="7363718" y="2705100"/>
            <a:ext cx="152400" cy="152400"/>
          </a:xfrm>
          <a:prstGeom prst="rect">
            <a:avLst/>
          </a:prstGeom>
        </p:spPr>
      </p:pic>
      <p:pic>
        <p:nvPicPr>
          <p:cNvPr id="17" name="Image 15" descr="preencoded.png">    </p:cNvPr>
          <p:cNvPicPr>
            <a:picLocks noChangeAspect="1"/>
          </p:cNvPicPr>
          <p:nvPr/>
        </p:nvPicPr>
        <p:blipFill>
          <a:blip r:embed="rId16"/>
          <a:stretch>
            <a:fillRect/>
          </a:stretch>
        </p:blipFill>
        <p:spPr>
          <a:xfrm>
            <a:off x="7363718" y="3048000"/>
            <a:ext cx="152400" cy="152400"/>
          </a:xfrm>
          <a:prstGeom prst="rect">
            <a:avLst/>
          </a:prstGeom>
        </p:spPr>
      </p:pic>
      <p:pic>
        <p:nvPicPr>
          <p:cNvPr id="18" name="Image 16" descr="preencoded.png">    </p:cNvPr>
          <p:cNvPicPr>
            <a:picLocks noChangeAspect="1"/>
          </p:cNvPicPr>
          <p:nvPr/>
        </p:nvPicPr>
        <p:blipFill>
          <a:blip r:embed="rId17"/>
          <a:stretch>
            <a:fillRect/>
          </a:stretch>
        </p:blipFill>
        <p:spPr>
          <a:xfrm>
            <a:off x="7363718" y="3390900"/>
            <a:ext cx="152400" cy="152400"/>
          </a:xfrm>
          <a:prstGeom prst="rect">
            <a:avLst/>
          </a:prstGeom>
        </p:spPr>
      </p:pic>
      <p:pic>
        <p:nvPicPr>
          <p:cNvPr id="19" name="Image 17" descr="preencoded.png">    </p:cNvPr>
          <p:cNvPicPr>
            <a:picLocks noChangeAspect="1"/>
          </p:cNvPicPr>
          <p:nvPr/>
        </p:nvPicPr>
        <p:blipFill>
          <a:blip r:embed="rId18"/>
          <a:stretch>
            <a:fillRect/>
          </a:stretch>
        </p:blipFill>
        <p:spPr>
          <a:xfrm>
            <a:off x="609600" y="4419600"/>
            <a:ext cx="10972800" cy="838200"/>
          </a:xfrm>
          <a:prstGeom prst="rect">
            <a:avLst/>
          </a:prstGeom>
        </p:spPr>
      </p:pic>
      <p:pic>
        <p:nvPicPr>
          <p:cNvPr id="20" name="Image 18" descr="preencoded.png">    </p:cNvPr>
          <p:cNvPicPr>
            <a:picLocks noChangeAspect="1"/>
          </p:cNvPicPr>
          <p:nvPr/>
        </p:nvPicPr>
        <p:blipFill>
          <a:blip r:embed="rId19"/>
          <a:stretch>
            <a:fillRect/>
          </a:stretch>
        </p:blipFill>
        <p:spPr>
          <a:xfrm>
            <a:off x="926604" y="4610100"/>
            <a:ext cx="142875" cy="190500"/>
          </a:xfrm>
          <a:prstGeom prst="rect">
            <a:avLst/>
          </a:prstGeom>
        </p:spPr>
      </p:pic>
      <p:sp>
        <p:nvSpPr>
          <p:cNvPr id="21"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Introduction</a:t>
            </a:r>
            <a:endParaRPr lang="en-US" sz="3158" dirty="0"/>
          </a:p>
        </p:txBody>
      </p:sp>
      <p:sp>
        <p:nvSpPr>
          <p:cNvPr id="22" name="Text 1"/>
          <p:cNvSpPr/>
          <p:nvPr/>
        </p:nvSpPr>
        <p:spPr>
          <a:xfrm>
            <a:off x="60960" y="990600"/>
            <a:ext cx="12070080" cy="304800"/>
          </a:xfrm>
          <a:prstGeom prst="rect">
            <a:avLst/>
          </a:prstGeom>
          <a:noFill/>
          <a:ln/>
        </p:spPr>
        <p:txBody>
          <a:bodyPr wrap="square" lIns="0" tIns="0" rIns="0" bIns="0" rtlCol="0" anchor="t">
            <a:spAutoFit/>
          </a:bodyPr>
          <a:lstStyle/>
          <a:p>
            <a:pPr algn="ctr" indent="0" marL="0">
              <a:lnSpc>
                <a:spcPts val="2400"/>
              </a:lnSpc>
              <a:buNone/>
            </a:pPr>
            <a:r>
              <a:rPr lang="en-US" sz="1646" dirty="0">
                <a:solidFill>
                  <a:srgbClr val="D1D5DB"/>
                </a:solidFill>
                <a:latin typeface="ui-sans-serif" pitchFamily="34" charset="0"/>
                <a:ea typeface="ui-sans-serif" pitchFamily="34" charset="-122"/>
                <a:cs typeface="ui-sans-serif" pitchFamily="34" charset="-120"/>
              </a:rPr>
              <a:t>Spring Framework vs Spring Boot</a:t>
            </a:r>
            <a:endParaRPr lang="en-US" sz="1646" dirty="0"/>
          </a:p>
        </p:txBody>
      </p:sp>
      <p:sp>
        <p:nvSpPr>
          <p:cNvPr id="23" name="Text 2"/>
          <p:cNvSpPr/>
          <p:nvPr/>
        </p:nvSpPr>
        <p:spPr>
          <a:xfrm>
            <a:off x="1200150" y="1828800"/>
            <a:ext cx="3245242" cy="342900"/>
          </a:xfrm>
          <a:prstGeom prst="rect">
            <a:avLst/>
          </a:prstGeom>
          <a:noFill/>
          <a:ln/>
        </p:spPr>
        <p:txBody>
          <a:bodyPr wrap="square" lIns="0" tIns="0" rIns="0" bIns="0" rtlCol="0" anchor="t">
            <a:spAutoFit/>
          </a:bodyPr>
          <a:lstStyle/>
          <a:p>
            <a:pPr indent="0" marL="0">
              <a:lnSpc>
                <a:spcPts val="2700"/>
              </a:lnSpc>
              <a:buNone/>
            </a:pPr>
            <a:r>
              <a:rPr lang="en-US" sz="2040" b="1" dirty="0">
                <a:solidFill>
                  <a:srgbClr val="E5E7EB"/>
                </a:solidFill>
                <a:latin typeface="ui-sans-serif" pitchFamily="34" charset="0"/>
                <a:ea typeface="ui-sans-serif" pitchFamily="34" charset="-122"/>
                <a:cs typeface="ui-sans-serif" pitchFamily="34" charset="-120"/>
              </a:rPr>
              <a:t>Spring Framework</a:t>
            </a:r>
            <a:endParaRPr lang="en-US" sz="2040" dirty="0"/>
          </a:p>
        </p:txBody>
      </p:sp>
      <p:sp>
        <p:nvSpPr>
          <p:cNvPr id="24" name="Text 3"/>
          <p:cNvSpPr/>
          <p:nvPr/>
        </p:nvSpPr>
        <p:spPr>
          <a:xfrm>
            <a:off x="1009650" y="2324100"/>
            <a:ext cx="3336920"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Configuration complexe en XML ou Java</a:t>
            </a:r>
            <a:endParaRPr lang="en-US" sz="1120" dirty="0"/>
          </a:p>
        </p:txBody>
      </p:sp>
      <p:sp>
        <p:nvSpPr>
          <p:cNvPr id="25" name="Text 4"/>
          <p:cNvSpPr/>
          <p:nvPr/>
        </p:nvSpPr>
        <p:spPr>
          <a:xfrm>
            <a:off x="1009650" y="2667000"/>
            <a:ext cx="2999676"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Gestion manuelle des dépendances</a:t>
            </a:r>
            <a:endParaRPr lang="en-US" sz="1120" dirty="0"/>
          </a:p>
        </p:txBody>
      </p:sp>
      <p:sp>
        <p:nvSpPr>
          <p:cNvPr id="26" name="Text 5"/>
          <p:cNvSpPr/>
          <p:nvPr/>
        </p:nvSpPr>
        <p:spPr>
          <a:xfrm>
            <a:off x="1009650" y="3009900"/>
            <a:ext cx="3818632"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Déploiement sur serveurs externes (Tomcat, Jetty)</a:t>
            </a:r>
            <a:endParaRPr lang="en-US" sz="1120" dirty="0"/>
          </a:p>
        </p:txBody>
      </p:sp>
      <p:sp>
        <p:nvSpPr>
          <p:cNvPr id="27" name="Text 6"/>
          <p:cNvSpPr/>
          <p:nvPr/>
        </p:nvSpPr>
        <p:spPr>
          <a:xfrm>
            <a:off x="1009650" y="3581400"/>
            <a:ext cx="3129171"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Développement et déploiement lents</a:t>
            </a:r>
            <a:endParaRPr lang="en-US" sz="1120" dirty="0"/>
          </a:p>
        </p:txBody>
      </p:sp>
      <p:sp>
        <p:nvSpPr>
          <p:cNvPr id="28" name="Text 7"/>
          <p:cNvSpPr/>
          <p:nvPr/>
        </p:nvSpPr>
        <p:spPr>
          <a:xfrm>
            <a:off x="5925145" y="2533650"/>
            <a:ext cx="628650" cy="571500"/>
          </a:xfrm>
          <a:prstGeom prst="rect">
            <a:avLst/>
          </a:prstGeom>
          <a:noFill/>
          <a:ln/>
        </p:spPr>
        <p:txBody>
          <a:bodyPr wrap="square" lIns="0" tIns="0" rIns="0" bIns="0" rtlCol="0" anchor="t">
            <a:spAutoFit/>
          </a:bodyPr>
          <a:lstStyle/>
          <a:p>
            <a:pPr indent="0" marL="0">
              <a:lnSpc>
                <a:spcPts val="2700"/>
              </a:lnSpc>
              <a:buNone/>
            </a:pPr>
            <a:r>
              <a:rPr lang="en-US" sz="1646" b="1" dirty="0">
                <a:solidFill>
                  <a:srgbClr val="FFFFFF"/>
                </a:solidFill>
                <a:latin typeface="ui-sans-serif" pitchFamily="34" charset="0"/>
                <a:ea typeface="ui-sans-serif" pitchFamily="34" charset="-122"/>
                <a:cs typeface="ui-sans-serif" pitchFamily="34" charset="-120"/>
              </a:rPr>
              <a:t>VS</a:t>
            </a:r>
            <a:endParaRPr lang="en-US" sz="1646" dirty="0"/>
          </a:p>
        </p:txBody>
      </p:sp>
      <p:sp>
        <p:nvSpPr>
          <p:cNvPr id="29" name="Text 8"/>
          <p:cNvSpPr/>
          <p:nvPr/>
        </p:nvSpPr>
        <p:spPr>
          <a:xfrm>
            <a:off x="7763768" y="1828800"/>
            <a:ext cx="2094190" cy="342900"/>
          </a:xfrm>
          <a:prstGeom prst="rect">
            <a:avLst/>
          </a:prstGeom>
          <a:noFill/>
          <a:ln/>
        </p:spPr>
        <p:txBody>
          <a:bodyPr wrap="square" lIns="0" tIns="0" rIns="0" bIns="0" rtlCol="0" anchor="t">
            <a:spAutoFit/>
          </a:bodyPr>
          <a:lstStyle/>
          <a:p>
            <a:pPr indent="0" marL="0">
              <a:lnSpc>
                <a:spcPts val="2700"/>
              </a:lnSpc>
              <a:buNone/>
            </a:pPr>
            <a:r>
              <a:rPr lang="en-US" sz="2040" b="1" dirty="0">
                <a:solidFill>
                  <a:srgbClr val="90EE90"/>
                </a:solidFill>
                <a:latin typeface="ui-sans-serif" pitchFamily="34" charset="0"/>
                <a:ea typeface="ui-sans-serif" pitchFamily="34" charset="-122"/>
                <a:cs typeface="ui-sans-serif" pitchFamily="34" charset="-120"/>
              </a:rPr>
              <a:t>Spring Boot</a:t>
            </a:r>
            <a:endParaRPr lang="en-US" sz="2040" dirty="0"/>
          </a:p>
        </p:txBody>
      </p:sp>
      <p:sp>
        <p:nvSpPr>
          <p:cNvPr id="30" name="Text 9"/>
          <p:cNvSpPr/>
          <p:nvPr/>
        </p:nvSpPr>
        <p:spPr>
          <a:xfrm>
            <a:off x="7592318" y="2324100"/>
            <a:ext cx="1998911"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Configuration simplifiée</a:t>
            </a:r>
            <a:endParaRPr lang="en-US" sz="1120" dirty="0"/>
          </a:p>
        </p:txBody>
      </p:sp>
      <p:sp>
        <p:nvSpPr>
          <p:cNvPr id="31" name="Text 10"/>
          <p:cNvSpPr/>
          <p:nvPr/>
        </p:nvSpPr>
        <p:spPr>
          <a:xfrm>
            <a:off x="7592318" y="2667000"/>
            <a:ext cx="3382432"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Auto-configuration et valeurs par défaut</a:t>
            </a:r>
            <a:endParaRPr lang="en-US" sz="1120" dirty="0"/>
          </a:p>
        </p:txBody>
      </p:sp>
      <p:sp>
        <p:nvSpPr>
          <p:cNvPr id="32" name="Text 11"/>
          <p:cNvSpPr/>
          <p:nvPr/>
        </p:nvSpPr>
        <p:spPr>
          <a:xfrm>
            <a:off x="7592318" y="3009900"/>
            <a:ext cx="3674165"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Serveurs intégrés (Tomcat, Jetty, Undertow)</a:t>
            </a:r>
            <a:endParaRPr lang="en-US" sz="1120" dirty="0"/>
          </a:p>
        </p:txBody>
      </p:sp>
      <p:sp>
        <p:nvSpPr>
          <p:cNvPr id="33" name="Text 12"/>
          <p:cNvSpPr/>
          <p:nvPr/>
        </p:nvSpPr>
        <p:spPr>
          <a:xfrm>
            <a:off x="7592318" y="3352800"/>
            <a:ext cx="3341668"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Développement et déploiement rapides</a:t>
            </a:r>
            <a:endParaRPr lang="en-US" sz="1120" dirty="0"/>
          </a:p>
        </p:txBody>
      </p:sp>
      <p:sp>
        <p:nvSpPr>
          <p:cNvPr id="34" name="Text 13"/>
          <p:cNvSpPr/>
          <p:nvPr/>
        </p:nvSpPr>
        <p:spPr>
          <a:xfrm>
            <a:off x="762000" y="4572000"/>
            <a:ext cx="10668000" cy="533400"/>
          </a:xfrm>
          <a:prstGeom prst="rect">
            <a:avLst/>
          </a:prstGeom>
          <a:noFill/>
          <a:ln/>
        </p:spPr>
        <p:txBody>
          <a:bodyPr wrap="square" lIns="0" tIns="0" rIns="0" bIns="0" rtlCol="0" anchor="t">
            <a:spAutoFit/>
          </a:bodyPr>
          <a:lstStyle/>
          <a:p>
            <a:pPr algn="ctr" indent="0" marL="0">
              <a:lnSpc>
                <a:spcPts val="2100"/>
              </a:lnSpc>
              <a:buNone/>
            </a:pPr>
            <a:r>
              <a:rPr lang="en-US" sz="1380" dirty="0">
                <a:solidFill>
                  <a:srgbClr val="E5E7EB"/>
                </a:solidFill>
                <a:latin typeface="ui-sans-serif" pitchFamily="34" charset="0"/>
                <a:ea typeface="ui-sans-serif" pitchFamily="34" charset="-122"/>
                <a:cs typeface="ui-sans-serif" pitchFamily="34" charset="-120"/>
              </a:rPr>
              <a:t>Le but principal de Spring Boot est d'activer les développeurs à créer rapidement des applications Spring prêtes pour la production avec un minimum de configuration.</a:t>
            </a:r>
            <a:endParaRPr lang="en-US" sz="13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143000"/>
            <a:ext cx="3505200" cy="3162300"/>
          </a:xfrm>
          <a:prstGeom prst="rect">
            <a:avLst/>
          </a:prstGeom>
        </p:spPr>
      </p:pic>
      <p:pic>
        <p:nvPicPr>
          <p:cNvPr id="7" name="Image 5" descr="preencoded.png">    </p:cNvPr>
          <p:cNvPicPr>
            <a:picLocks noChangeAspect="1"/>
          </p:cNvPicPr>
          <p:nvPr/>
        </p:nvPicPr>
        <p:blipFill>
          <a:blip r:embed="rId6"/>
          <a:stretch>
            <a:fillRect/>
          </a:stretch>
        </p:blipFill>
        <p:spPr>
          <a:xfrm>
            <a:off x="838200" y="1371600"/>
            <a:ext cx="323850" cy="342900"/>
          </a:xfrm>
          <a:prstGeom prst="rect">
            <a:avLst/>
          </a:prstGeom>
        </p:spPr>
      </p:pic>
      <p:pic>
        <p:nvPicPr>
          <p:cNvPr id="8" name="Image 6" descr="preencoded.png">    </p:cNvPr>
          <p:cNvPicPr>
            <a:picLocks noChangeAspect="1"/>
          </p:cNvPicPr>
          <p:nvPr/>
        </p:nvPicPr>
        <p:blipFill>
          <a:blip r:embed="rId7"/>
          <a:stretch>
            <a:fillRect/>
          </a:stretch>
        </p:blipFill>
        <p:spPr>
          <a:xfrm>
            <a:off x="838200" y="1905000"/>
            <a:ext cx="152400" cy="152400"/>
          </a:xfrm>
          <a:prstGeom prst="rect">
            <a:avLst/>
          </a:prstGeom>
        </p:spPr>
      </p:pic>
      <p:pic>
        <p:nvPicPr>
          <p:cNvPr id="9" name="Image 7" descr="preencoded.png">    </p:cNvPr>
          <p:cNvPicPr>
            <a:picLocks noChangeAspect="1"/>
          </p:cNvPicPr>
          <p:nvPr/>
        </p:nvPicPr>
        <p:blipFill>
          <a:blip r:embed="rId8"/>
          <a:stretch>
            <a:fillRect/>
          </a:stretch>
        </p:blipFill>
        <p:spPr>
          <a:xfrm>
            <a:off x="838200" y="2247900"/>
            <a:ext cx="152400" cy="152400"/>
          </a:xfrm>
          <a:prstGeom prst="rect">
            <a:avLst/>
          </a:prstGeom>
        </p:spPr>
      </p:pic>
      <p:pic>
        <p:nvPicPr>
          <p:cNvPr id="10" name="Image 8" descr="preencoded.png">    </p:cNvPr>
          <p:cNvPicPr>
            <a:picLocks noChangeAspect="1"/>
          </p:cNvPicPr>
          <p:nvPr/>
        </p:nvPicPr>
        <p:blipFill>
          <a:blip r:embed="rId9"/>
          <a:stretch>
            <a:fillRect/>
          </a:stretch>
        </p:blipFill>
        <p:spPr>
          <a:xfrm>
            <a:off x="838200" y="2819400"/>
            <a:ext cx="152400" cy="152400"/>
          </a:xfrm>
          <a:prstGeom prst="rect">
            <a:avLst/>
          </a:prstGeom>
        </p:spPr>
      </p:pic>
      <p:pic>
        <p:nvPicPr>
          <p:cNvPr id="11" name="Image 9" descr="preencoded.png">    </p:cNvPr>
          <p:cNvPicPr>
            <a:picLocks noChangeAspect="1"/>
          </p:cNvPicPr>
          <p:nvPr/>
        </p:nvPicPr>
        <p:blipFill>
          <a:blip r:embed="rId10"/>
          <a:stretch>
            <a:fillRect/>
          </a:stretch>
        </p:blipFill>
        <p:spPr>
          <a:xfrm>
            <a:off x="4343400" y="1143000"/>
            <a:ext cx="3505200" cy="3162300"/>
          </a:xfrm>
          <a:prstGeom prst="rect">
            <a:avLst/>
          </a:prstGeom>
        </p:spPr>
      </p:pic>
      <p:pic>
        <p:nvPicPr>
          <p:cNvPr id="12" name="Image 10" descr="preencoded.png">    </p:cNvPr>
          <p:cNvPicPr>
            <a:picLocks noChangeAspect="1"/>
          </p:cNvPicPr>
          <p:nvPr/>
        </p:nvPicPr>
        <p:blipFill>
          <a:blip r:embed="rId11"/>
          <a:stretch>
            <a:fillRect/>
          </a:stretch>
        </p:blipFill>
        <p:spPr>
          <a:xfrm>
            <a:off x="4572000" y="1371600"/>
            <a:ext cx="219075" cy="342900"/>
          </a:xfrm>
          <a:prstGeom prst="rect">
            <a:avLst/>
          </a:prstGeom>
        </p:spPr>
      </p:pic>
      <p:pic>
        <p:nvPicPr>
          <p:cNvPr id="13" name="Image 11" descr="preencoded.png">    </p:cNvPr>
          <p:cNvPicPr>
            <a:picLocks noChangeAspect="1"/>
          </p:cNvPicPr>
          <p:nvPr/>
        </p:nvPicPr>
        <p:blipFill>
          <a:blip r:embed="rId12"/>
          <a:stretch>
            <a:fillRect/>
          </a:stretch>
        </p:blipFill>
        <p:spPr>
          <a:xfrm>
            <a:off x="4572000" y="1905000"/>
            <a:ext cx="152400" cy="152400"/>
          </a:xfrm>
          <a:prstGeom prst="rect">
            <a:avLst/>
          </a:prstGeom>
        </p:spPr>
      </p:pic>
      <p:pic>
        <p:nvPicPr>
          <p:cNvPr id="14" name="Image 12" descr="preencoded.png">    </p:cNvPr>
          <p:cNvPicPr>
            <a:picLocks noChangeAspect="1"/>
          </p:cNvPicPr>
          <p:nvPr/>
        </p:nvPicPr>
        <p:blipFill>
          <a:blip r:embed="rId13"/>
          <a:stretch>
            <a:fillRect/>
          </a:stretch>
        </p:blipFill>
        <p:spPr>
          <a:xfrm>
            <a:off x="4572000" y="2247900"/>
            <a:ext cx="152400" cy="152400"/>
          </a:xfrm>
          <a:prstGeom prst="rect">
            <a:avLst/>
          </a:prstGeom>
        </p:spPr>
      </p:pic>
      <p:pic>
        <p:nvPicPr>
          <p:cNvPr id="15" name="Image 13" descr="preencoded.png">    </p:cNvPr>
          <p:cNvPicPr>
            <a:picLocks noChangeAspect="1"/>
          </p:cNvPicPr>
          <p:nvPr/>
        </p:nvPicPr>
        <p:blipFill>
          <a:blip r:embed="rId14"/>
          <a:stretch>
            <a:fillRect/>
          </a:stretch>
        </p:blipFill>
        <p:spPr>
          <a:xfrm>
            <a:off x="4572000" y="2819400"/>
            <a:ext cx="152400" cy="152400"/>
          </a:xfrm>
          <a:prstGeom prst="rect">
            <a:avLst/>
          </a:prstGeom>
        </p:spPr>
      </p:pic>
      <p:pic>
        <p:nvPicPr>
          <p:cNvPr id="16" name="Image 14" descr="preencoded.png">    </p:cNvPr>
          <p:cNvPicPr>
            <a:picLocks noChangeAspect="1"/>
          </p:cNvPicPr>
          <p:nvPr/>
        </p:nvPicPr>
        <p:blipFill>
          <a:blip r:embed="rId15"/>
          <a:stretch>
            <a:fillRect/>
          </a:stretch>
        </p:blipFill>
        <p:spPr>
          <a:xfrm>
            <a:off x="8077200" y="1143000"/>
            <a:ext cx="3505200" cy="3162300"/>
          </a:xfrm>
          <a:prstGeom prst="rect">
            <a:avLst/>
          </a:prstGeom>
        </p:spPr>
      </p:pic>
      <p:pic>
        <p:nvPicPr>
          <p:cNvPr id="17" name="Image 15" descr="preencoded.png">    </p:cNvPr>
          <p:cNvPicPr>
            <a:picLocks noChangeAspect="1"/>
          </p:cNvPicPr>
          <p:nvPr/>
        </p:nvPicPr>
        <p:blipFill>
          <a:blip r:embed="rId16"/>
          <a:stretch>
            <a:fillRect/>
          </a:stretch>
        </p:blipFill>
        <p:spPr>
          <a:xfrm>
            <a:off x="8226414" y="1454139"/>
            <a:ext cx="444523" cy="444523"/>
          </a:xfrm>
          <a:prstGeom prst="rect">
            <a:avLst/>
          </a:prstGeom>
        </p:spPr>
      </p:pic>
      <p:pic>
        <p:nvPicPr>
          <p:cNvPr id="18" name="Image 16" descr="preencoded.png">    </p:cNvPr>
          <p:cNvPicPr>
            <a:picLocks noChangeAspect="1"/>
          </p:cNvPicPr>
          <p:nvPr/>
        </p:nvPicPr>
        <p:blipFill>
          <a:blip r:embed="rId17"/>
          <a:stretch>
            <a:fillRect/>
          </a:stretch>
        </p:blipFill>
        <p:spPr>
          <a:xfrm>
            <a:off x="8305800" y="2171700"/>
            <a:ext cx="152400" cy="152400"/>
          </a:xfrm>
          <a:prstGeom prst="rect">
            <a:avLst/>
          </a:prstGeom>
        </p:spPr>
      </p:pic>
      <p:pic>
        <p:nvPicPr>
          <p:cNvPr id="19" name="Image 17" descr="preencoded.png">    </p:cNvPr>
          <p:cNvPicPr>
            <a:picLocks noChangeAspect="1"/>
          </p:cNvPicPr>
          <p:nvPr/>
        </p:nvPicPr>
        <p:blipFill>
          <a:blip r:embed="rId18"/>
          <a:stretch>
            <a:fillRect/>
          </a:stretch>
        </p:blipFill>
        <p:spPr>
          <a:xfrm>
            <a:off x="8305800" y="2743200"/>
            <a:ext cx="152400" cy="152400"/>
          </a:xfrm>
          <a:prstGeom prst="rect">
            <a:avLst/>
          </a:prstGeom>
        </p:spPr>
      </p:pic>
      <p:pic>
        <p:nvPicPr>
          <p:cNvPr id="20" name="Image 18" descr="preencoded.png">    </p:cNvPr>
          <p:cNvPicPr>
            <a:picLocks noChangeAspect="1"/>
          </p:cNvPicPr>
          <p:nvPr/>
        </p:nvPicPr>
        <p:blipFill>
          <a:blip r:embed="rId19"/>
          <a:stretch>
            <a:fillRect/>
          </a:stretch>
        </p:blipFill>
        <p:spPr>
          <a:xfrm>
            <a:off x="8305800" y="3314700"/>
            <a:ext cx="152400" cy="152400"/>
          </a:xfrm>
          <a:prstGeom prst="rect">
            <a:avLst/>
          </a:prstGeom>
        </p:spPr>
      </p:pic>
      <p:pic>
        <p:nvPicPr>
          <p:cNvPr id="21" name="Image 19" descr="preencoded.png">    </p:cNvPr>
          <p:cNvPicPr>
            <a:picLocks noChangeAspect="1"/>
          </p:cNvPicPr>
          <p:nvPr/>
        </p:nvPicPr>
        <p:blipFill>
          <a:blip r:embed="rId20"/>
          <a:stretch>
            <a:fillRect/>
          </a:stretch>
        </p:blipFill>
        <p:spPr>
          <a:xfrm>
            <a:off x="8305800" y="3886200"/>
            <a:ext cx="152400" cy="152400"/>
          </a:xfrm>
          <a:prstGeom prst="rect">
            <a:avLst/>
          </a:prstGeom>
        </p:spPr>
      </p:pic>
      <p:pic>
        <p:nvPicPr>
          <p:cNvPr id="22" name="Image 20" descr="preencoded.png">    </p:cNvPr>
          <p:cNvPicPr>
            <a:picLocks noChangeAspect="1"/>
          </p:cNvPicPr>
          <p:nvPr/>
        </p:nvPicPr>
        <p:blipFill>
          <a:blip r:embed="rId21"/>
          <a:stretch>
            <a:fillRect/>
          </a:stretch>
        </p:blipFill>
        <p:spPr>
          <a:xfrm>
            <a:off x="609600" y="4533900"/>
            <a:ext cx="10972800" cy="1219200"/>
          </a:xfrm>
          <a:prstGeom prst="rect">
            <a:avLst/>
          </a:prstGeom>
        </p:spPr>
      </p:pic>
      <p:pic>
        <p:nvPicPr>
          <p:cNvPr id="23" name="Image 21" descr="preencoded.png">    </p:cNvPr>
          <p:cNvPicPr>
            <a:picLocks noChangeAspect="1"/>
          </p:cNvPicPr>
          <p:nvPr/>
        </p:nvPicPr>
        <p:blipFill>
          <a:blip r:embed="rId22"/>
          <a:stretch>
            <a:fillRect/>
          </a:stretch>
        </p:blipFill>
        <p:spPr>
          <a:xfrm>
            <a:off x="1302544" y="4686300"/>
            <a:ext cx="609600" cy="609600"/>
          </a:xfrm>
          <a:prstGeom prst="rect">
            <a:avLst/>
          </a:prstGeom>
        </p:spPr>
      </p:pic>
      <p:pic>
        <p:nvPicPr>
          <p:cNvPr id="24" name="Image 22" descr="preencoded.png">    </p:cNvPr>
          <p:cNvPicPr>
            <a:picLocks noChangeAspect="1"/>
          </p:cNvPicPr>
          <p:nvPr/>
        </p:nvPicPr>
        <p:blipFill>
          <a:blip r:embed="rId23"/>
          <a:stretch>
            <a:fillRect/>
          </a:stretch>
        </p:blipFill>
        <p:spPr>
          <a:xfrm>
            <a:off x="1478756" y="4838700"/>
            <a:ext cx="257175" cy="304800"/>
          </a:xfrm>
          <a:prstGeom prst="rect">
            <a:avLst/>
          </a:prstGeom>
        </p:spPr>
      </p:pic>
      <p:pic>
        <p:nvPicPr>
          <p:cNvPr id="25" name="Image 23" descr="preencoded.png">    </p:cNvPr>
          <p:cNvPicPr>
            <a:picLocks noChangeAspect="1"/>
          </p:cNvPicPr>
          <p:nvPr/>
        </p:nvPicPr>
        <p:blipFill>
          <a:blip r:embed="rId24"/>
          <a:stretch>
            <a:fillRect/>
          </a:stretch>
        </p:blipFill>
        <p:spPr>
          <a:xfrm>
            <a:off x="2791420" y="4991100"/>
            <a:ext cx="228600" cy="304800"/>
          </a:xfrm>
          <a:prstGeom prst="rect">
            <a:avLst/>
          </a:prstGeom>
        </p:spPr>
      </p:pic>
      <p:pic>
        <p:nvPicPr>
          <p:cNvPr id="26" name="Image 24" descr="preencoded.png">    </p:cNvPr>
          <p:cNvPicPr>
            <a:picLocks noChangeAspect="1"/>
          </p:cNvPicPr>
          <p:nvPr/>
        </p:nvPicPr>
        <p:blipFill>
          <a:blip r:embed="rId25"/>
          <a:stretch>
            <a:fillRect/>
          </a:stretch>
        </p:blipFill>
        <p:spPr>
          <a:xfrm>
            <a:off x="3726507" y="4686300"/>
            <a:ext cx="609600" cy="609600"/>
          </a:xfrm>
          <a:prstGeom prst="rect">
            <a:avLst/>
          </a:prstGeom>
        </p:spPr>
      </p:pic>
      <p:pic>
        <p:nvPicPr>
          <p:cNvPr id="27" name="Image 25" descr="preencoded.png">    </p:cNvPr>
          <p:cNvPicPr>
            <a:picLocks noChangeAspect="1"/>
          </p:cNvPicPr>
          <p:nvPr/>
        </p:nvPicPr>
        <p:blipFill>
          <a:blip r:embed="rId26"/>
          <a:stretch>
            <a:fillRect/>
          </a:stretch>
        </p:blipFill>
        <p:spPr>
          <a:xfrm>
            <a:off x="3945582" y="4838700"/>
            <a:ext cx="171450" cy="304800"/>
          </a:xfrm>
          <a:prstGeom prst="rect">
            <a:avLst/>
          </a:prstGeom>
        </p:spPr>
      </p:pic>
      <p:pic>
        <p:nvPicPr>
          <p:cNvPr id="28" name="Image 26" descr="preencoded.png">    </p:cNvPr>
          <p:cNvPicPr>
            <a:picLocks noChangeAspect="1"/>
          </p:cNvPicPr>
          <p:nvPr/>
        </p:nvPicPr>
        <p:blipFill>
          <a:blip r:embed="rId27"/>
          <a:stretch>
            <a:fillRect/>
          </a:stretch>
        </p:blipFill>
        <p:spPr>
          <a:xfrm>
            <a:off x="5042595" y="4991100"/>
            <a:ext cx="228600" cy="304800"/>
          </a:xfrm>
          <a:prstGeom prst="rect">
            <a:avLst/>
          </a:prstGeom>
        </p:spPr>
      </p:pic>
      <p:pic>
        <p:nvPicPr>
          <p:cNvPr id="29" name="Image 27" descr="preencoded.png">    </p:cNvPr>
          <p:cNvPicPr>
            <a:picLocks noChangeAspect="1"/>
          </p:cNvPicPr>
          <p:nvPr/>
        </p:nvPicPr>
        <p:blipFill>
          <a:blip r:embed="rId28"/>
          <a:stretch>
            <a:fillRect/>
          </a:stretch>
        </p:blipFill>
        <p:spPr>
          <a:xfrm>
            <a:off x="6649492" y="4686300"/>
            <a:ext cx="609600" cy="609600"/>
          </a:xfrm>
          <a:prstGeom prst="rect">
            <a:avLst/>
          </a:prstGeom>
        </p:spPr>
      </p:pic>
      <p:pic>
        <p:nvPicPr>
          <p:cNvPr id="30" name="Image 28" descr="preencoded.png">    </p:cNvPr>
          <p:cNvPicPr>
            <a:picLocks noChangeAspect="1"/>
          </p:cNvPicPr>
          <p:nvPr/>
        </p:nvPicPr>
        <p:blipFill>
          <a:blip r:embed="rId29"/>
          <a:stretch>
            <a:fillRect/>
          </a:stretch>
        </p:blipFill>
        <p:spPr>
          <a:xfrm>
            <a:off x="6825704" y="4838700"/>
            <a:ext cx="257175" cy="304800"/>
          </a:xfrm>
          <a:prstGeom prst="rect">
            <a:avLst/>
          </a:prstGeom>
        </p:spPr>
      </p:pic>
      <p:pic>
        <p:nvPicPr>
          <p:cNvPr id="31" name="Image 29" descr="preencoded.png">    </p:cNvPr>
          <p:cNvPicPr>
            <a:picLocks noChangeAspect="1"/>
          </p:cNvPicPr>
          <p:nvPr/>
        </p:nvPicPr>
        <p:blipFill>
          <a:blip r:embed="rId30"/>
          <a:stretch>
            <a:fillRect/>
          </a:stretch>
        </p:blipFill>
        <p:spPr>
          <a:xfrm>
            <a:off x="8637538" y="4991100"/>
            <a:ext cx="228600" cy="304800"/>
          </a:xfrm>
          <a:prstGeom prst="rect">
            <a:avLst/>
          </a:prstGeom>
        </p:spPr>
      </p:pic>
      <p:pic>
        <p:nvPicPr>
          <p:cNvPr id="32" name="Image 30" descr="preencoded.png">    </p:cNvPr>
          <p:cNvPicPr>
            <a:picLocks noChangeAspect="1"/>
          </p:cNvPicPr>
          <p:nvPr/>
        </p:nvPicPr>
        <p:blipFill>
          <a:blip r:embed="rId31"/>
          <a:stretch>
            <a:fillRect/>
          </a:stretch>
        </p:blipFill>
        <p:spPr>
          <a:xfrm>
            <a:off x="10012412" y="4686300"/>
            <a:ext cx="609600" cy="609600"/>
          </a:xfrm>
          <a:prstGeom prst="rect">
            <a:avLst/>
          </a:prstGeom>
        </p:spPr>
      </p:pic>
      <p:pic>
        <p:nvPicPr>
          <p:cNvPr id="33" name="Image 31" descr="preencoded.png">    </p:cNvPr>
          <p:cNvPicPr>
            <a:picLocks noChangeAspect="1"/>
          </p:cNvPicPr>
          <p:nvPr/>
        </p:nvPicPr>
        <p:blipFill>
          <a:blip r:embed="rId32"/>
          <a:stretch>
            <a:fillRect/>
          </a:stretch>
        </p:blipFill>
        <p:spPr>
          <a:xfrm>
            <a:off x="10128627" y="4802515"/>
            <a:ext cx="377170" cy="377171"/>
          </a:xfrm>
          <a:prstGeom prst="rect">
            <a:avLst/>
          </a:prstGeom>
        </p:spPr>
      </p:pic>
      <p:sp>
        <p:nvSpPr>
          <p:cNvPr id="34"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Maven et Dépendances</a:t>
            </a:r>
            <a:endParaRPr lang="en-US" sz="3158" dirty="0"/>
          </a:p>
        </p:txBody>
      </p:sp>
      <p:sp>
        <p:nvSpPr>
          <p:cNvPr id="35" name="Text 1"/>
          <p:cNvSpPr/>
          <p:nvPr/>
        </p:nvSpPr>
        <p:spPr>
          <a:xfrm>
            <a:off x="1276350" y="1390650"/>
            <a:ext cx="933480"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E5E7EB"/>
                </a:solidFill>
                <a:latin typeface="ui-sans-serif" pitchFamily="34" charset="0"/>
                <a:ea typeface="ui-sans-serif" pitchFamily="34" charset="-122"/>
                <a:cs typeface="ui-sans-serif" pitchFamily="34" charset="-120"/>
              </a:rPr>
              <a:t>Maven</a:t>
            </a:r>
            <a:endParaRPr lang="en-US" sz="1646" dirty="0"/>
          </a:p>
        </p:txBody>
      </p:sp>
      <p:sp>
        <p:nvSpPr>
          <p:cNvPr id="36" name="Text 2"/>
          <p:cNvSpPr/>
          <p:nvPr/>
        </p:nvSpPr>
        <p:spPr>
          <a:xfrm>
            <a:off x="1066800" y="1866900"/>
            <a:ext cx="2504941"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Gestionnaire de dépendances</a:t>
            </a:r>
            <a:endParaRPr lang="en-US" sz="1120" dirty="0"/>
          </a:p>
        </p:txBody>
      </p:sp>
      <p:sp>
        <p:nvSpPr>
          <p:cNvPr id="37" name="Text 3"/>
          <p:cNvSpPr/>
          <p:nvPr/>
        </p:nvSpPr>
        <p:spPr>
          <a:xfrm>
            <a:off x="1066800" y="2209800"/>
            <a:ext cx="28194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Automatisation du téléchargement des dépendances</a:t>
            </a:r>
            <a:endParaRPr lang="en-US" sz="1120" dirty="0"/>
          </a:p>
        </p:txBody>
      </p:sp>
      <p:sp>
        <p:nvSpPr>
          <p:cNvPr id="38" name="Text 4"/>
          <p:cNvSpPr/>
          <p:nvPr/>
        </p:nvSpPr>
        <p:spPr>
          <a:xfrm>
            <a:off x="1066800" y="2781300"/>
            <a:ext cx="28194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Construction et gestion du cycle de vie du projet</a:t>
            </a:r>
            <a:endParaRPr lang="en-US" sz="1120" dirty="0"/>
          </a:p>
        </p:txBody>
      </p:sp>
      <p:sp>
        <p:nvSpPr>
          <p:cNvPr id="39" name="Text 5"/>
          <p:cNvSpPr/>
          <p:nvPr/>
        </p:nvSpPr>
        <p:spPr>
          <a:xfrm>
            <a:off x="4905375" y="1390650"/>
            <a:ext cx="1220792"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E5E7EB"/>
                </a:solidFill>
                <a:latin typeface="ui-sans-serif" pitchFamily="34" charset="0"/>
                <a:ea typeface="ui-sans-serif" pitchFamily="34" charset="-122"/>
                <a:cs typeface="ui-sans-serif" pitchFamily="34" charset="-120"/>
              </a:rPr>
              <a:t>pom.xml</a:t>
            </a:r>
            <a:endParaRPr lang="en-US" sz="1646" dirty="0"/>
          </a:p>
        </p:txBody>
      </p:sp>
      <p:sp>
        <p:nvSpPr>
          <p:cNvPr id="40" name="Text 6"/>
          <p:cNvSpPr/>
          <p:nvPr/>
        </p:nvSpPr>
        <p:spPr>
          <a:xfrm>
            <a:off x="4800600" y="1866900"/>
            <a:ext cx="2925514"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Configuration centrale pour Maven</a:t>
            </a:r>
            <a:endParaRPr lang="en-US" sz="1120" dirty="0"/>
          </a:p>
        </p:txBody>
      </p:sp>
      <p:sp>
        <p:nvSpPr>
          <p:cNvPr id="41" name="Text 7"/>
          <p:cNvSpPr/>
          <p:nvPr/>
        </p:nvSpPr>
        <p:spPr>
          <a:xfrm>
            <a:off x="4800600" y="2209800"/>
            <a:ext cx="28194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Définition des dépendances du projet</a:t>
            </a:r>
            <a:endParaRPr lang="en-US" sz="1120" dirty="0"/>
          </a:p>
        </p:txBody>
      </p:sp>
      <p:sp>
        <p:nvSpPr>
          <p:cNvPr id="42" name="Text 8"/>
          <p:cNvSpPr/>
          <p:nvPr/>
        </p:nvSpPr>
        <p:spPr>
          <a:xfrm>
            <a:off x="4800600" y="2781300"/>
            <a:ext cx="28194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Configuration des processus de construction</a:t>
            </a:r>
            <a:endParaRPr lang="en-US" sz="1120" dirty="0"/>
          </a:p>
        </p:txBody>
      </p:sp>
      <p:sp>
        <p:nvSpPr>
          <p:cNvPr id="43" name="Text 9"/>
          <p:cNvSpPr/>
          <p:nvPr/>
        </p:nvSpPr>
        <p:spPr>
          <a:xfrm>
            <a:off x="8705850" y="1371600"/>
            <a:ext cx="2647950" cy="6096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Spring Boot Starters</a:t>
            </a:r>
            <a:endParaRPr lang="en-US" sz="1646" dirty="0"/>
          </a:p>
        </p:txBody>
      </p:sp>
      <p:sp>
        <p:nvSpPr>
          <p:cNvPr id="44" name="Text 10"/>
          <p:cNvSpPr/>
          <p:nvPr/>
        </p:nvSpPr>
        <p:spPr>
          <a:xfrm>
            <a:off x="8534400" y="2133600"/>
            <a:ext cx="28194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Déscripteurs de dépendance spéciaux</a:t>
            </a:r>
            <a:endParaRPr lang="en-US" sz="1120" dirty="0"/>
          </a:p>
        </p:txBody>
      </p:sp>
      <p:sp>
        <p:nvSpPr>
          <p:cNvPr id="45" name="Text 11"/>
          <p:cNvSpPr/>
          <p:nvPr/>
        </p:nvSpPr>
        <p:spPr>
          <a:xfrm>
            <a:off x="8534400" y="2705100"/>
            <a:ext cx="28194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Bundles de dépendances communes pour un type d'application</a:t>
            </a:r>
            <a:endParaRPr lang="en-US" sz="1120" dirty="0"/>
          </a:p>
        </p:txBody>
      </p:sp>
      <p:sp>
        <p:nvSpPr>
          <p:cNvPr id="46" name="Text 12"/>
          <p:cNvSpPr/>
          <p:nvPr/>
        </p:nvSpPr>
        <p:spPr>
          <a:xfrm>
            <a:off x="8534400" y="3276600"/>
            <a:ext cx="28194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Élimine l'ajout manuel de bibliothèques individuelles</a:t>
            </a:r>
            <a:endParaRPr lang="en-US" sz="1120" dirty="0"/>
          </a:p>
        </p:txBody>
      </p:sp>
      <p:sp>
        <p:nvSpPr>
          <p:cNvPr id="47" name="Text 13"/>
          <p:cNvSpPr/>
          <p:nvPr/>
        </p:nvSpPr>
        <p:spPr>
          <a:xfrm>
            <a:off x="8534400" y="3848100"/>
            <a:ext cx="3019157"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Assure la compatibilité des versions</a:t>
            </a:r>
            <a:endParaRPr lang="en-US" sz="1120" dirty="0"/>
          </a:p>
        </p:txBody>
      </p:sp>
      <p:sp>
        <p:nvSpPr>
          <p:cNvPr id="48" name="Text 14"/>
          <p:cNvSpPr/>
          <p:nvPr/>
        </p:nvSpPr>
        <p:spPr>
          <a:xfrm>
            <a:off x="1049908" y="5372100"/>
            <a:ext cx="1114871"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Project Setup</a:t>
            </a:r>
            <a:endParaRPr lang="en-US" sz="1120" dirty="0"/>
          </a:p>
        </p:txBody>
      </p:sp>
      <p:sp>
        <p:nvSpPr>
          <p:cNvPr id="49" name="Text 15"/>
          <p:cNvSpPr/>
          <p:nvPr/>
        </p:nvSpPr>
        <p:spPr>
          <a:xfrm>
            <a:off x="3663940" y="5372100"/>
            <a:ext cx="734735"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pom.xml</a:t>
            </a:r>
            <a:endParaRPr lang="en-US" sz="1120" dirty="0"/>
          </a:p>
        </p:txBody>
      </p:sp>
      <p:sp>
        <p:nvSpPr>
          <p:cNvPr id="50" name="Text 16"/>
          <p:cNvSpPr/>
          <p:nvPr/>
        </p:nvSpPr>
        <p:spPr>
          <a:xfrm>
            <a:off x="5847926" y="5372100"/>
            <a:ext cx="2212881"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Dependency Management</a:t>
            </a:r>
            <a:endParaRPr lang="en-US" sz="1120" dirty="0"/>
          </a:p>
        </p:txBody>
      </p:sp>
      <p:sp>
        <p:nvSpPr>
          <p:cNvPr id="51" name="Text 17"/>
          <p:cNvSpPr/>
          <p:nvPr/>
        </p:nvSpPr>
        <p:spPr>
          <a:xfrm>
            <a:off x="9466072" y="5372100"/>
            <a:ext cx="1702430"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Spring Boot Starters</a:t>
            </a:r>
            <a:endParaRPr lang="en-US" sz="112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562100"/>
            <a:ext cx="3454301" cy="4000500"/>
          </a:xfrm>
          <a:prstGeom prst="rect">
            <a:avLst/>
          </a:prstGeom>
        </p:spPr>
      </p:pic>
      <p:pic>
        <p:nvPicPr>
          <p:cNvPr id="7" name="Image 5" descr="preencoded.png">    </p:cNvPr>
          <p:cNvPicPr>
            <a:picLocks noChangeAspect="1"/>
          </p:cNvPicPr>
          <p:nvPr/>
        </p:nvPicPr>
        <p:blipFill>
          <a:blip r:embed="rId6"/>
          <a:stretch>
            <a:fillRect/>
          </a:stretch>
        </p:blipFill>
        <p:spPr>
          <a:xfrm>
            <a:off x="1955750" y="1790700"/>
            <a:ext cx="762000" cy="762000"/>
          </a:xfrm>
          <a:prstGeom prst="rect">
            <a:avLst/>
          </a:prstGeom>
        </p:spPr>
      </p:pic>
      <p:pic>
        <p:nvPicPr>
          <p:cNvPr id="8" name="Image 6" descr="preencoded.png">    </p:cNvPr>
          <p:cNvPicPr>
            <a:picLocks noChangeAspect="1"/>
          </p:cNvPicPr>
          <p:nvPr/>
        </p:nvPicPr>
        <p:blipFill>
          <a:blip r:embed="rId7"/>
          <a:stretch>
            <a:fillRect/>
          </a:stretch>
        </p:blipFill>
        <p:spPr>
          <a:xfrm>
            <a:off x="2146250" y="1981200"/>
            <a:ext cx="381000" cy="381000"/>
          </a:xfrm>
          <a:prstGeom prst="rect">
            <a:avLst/>
          </a:prstGeom>
        </p:spPr>
      </p:pic>
      <p:pic>
        <p:nvPicPr>
          <p:cNvPr id="9" name="Image 7" descr="preencoded.png">    </p:cNvPr>
          <p:cNvPicPr>
            <a:picLocks noChangeAspect="1"/>
          </p:cNvPicPr>
          <p:nvPr/>
        </p:nvPicPr>
        <p:blipFill>
          <a:blip r:embed="rId8"/>
          <a:stretch>
            <a:fillRect/>
          </a:stretch>
        </p:blipFill>
        <p:spPr>
          <a:xfrm>
            <a:off x="893862" y="4895850"/>
            <a:ext cx="123825" cy="190500"/>
          </a:xfrm>
          <a:prstGeom prst="rect">
            <a:avLst/>
          </a:prstGeom>
        </p:spPr>
      </p:pic>
      <p:pic>
        <p:nvPicPr>
          <p:cNvPr id="10" name="Image 8" descr="preencoded.png">    </p:cNvPr>
          <p:cNvPicPr>
            <a:picLocks noChangeAspect="1"/>
          </p:cNvPicPr>
          <p:nvPr/>
        </p:nvPicPr>
        <p:blipFill>
          <a:blip r:embed="rId9"/>
          <a:stretch>
            <a:fillRect/>
          </a:stretch>
        </p:blipFill>
        <p:spPr>
          <a:xfrm>
            <a:off x="2873573" y="5124450"/>
            <a:ext cx="123825" cy="190500"/>
          </a:xfrm>
          <a:prstGeom prst="rect">
            <a:avLst/>
          </a:prstGeom>
        </p:spPr>
      </p:pic>
      <p:pic>
        <p:nvPicPr>
          <p:cNvPr id="11" name="Image 9" descr="preencoded.png">    </p:cNvPr>
          <p:cNvPicPr>
            <a:picLocks noChangeAspect="1"/>
          </p:cNvPicPr>
          <p:nvPr/>
        </p:nvPicPr>
        <p:blipFill>
          <a:blip r:embed="rId10"/>
          <a:stretch>
            <a:fillRect/>
          </a:stretch>
        </p:blipFill>
        <p:spPr>
          <a:xfrm>
            <a:off x="4368701" y="1562100"/>
            <a:ext cx="3454450" cy="4000500"/>
          </a:xfrm>
          <a:prstGeom prst="rect">
            <a:avLst/>
          </a:prstGeom>
        </p:spPr>
      </p:pic>
      <p:pic>
        <p:nvPicPr>
          <p:cNvPr id="12" name="Image 10" descr="preencoded.png">    </p:cNvPr>
          <p:cNvPicPr>
            <a:picLocks noChangeAspect="1"/>
          </p:cNvPicPr>
          <p:nvPr/>
        </p:nvPicPr>
        <p:blipFill>
          <a:blip r:embed="rId11"/>
          <a:stretch>
            <a:fillRect/>
          </a:stretch>
        </p:blipFill>
        <p:spPr>
          <a:xfrm>
            <a:off x="5714851" y="1790700"/>
            <a:ext cx="762000" cy="762000"/>
          </a:xfrm>
          <a:prstGeom prst="rect">
            <a:avLst/>
          </a:prstGeom>
        </p:spPr>
      </p:pic>
      <p:pic>
        <p:nvPicPr>
          <p:cNvPr id="13" name="Image 11" descr="preencoded.png">    </p:cNvPr>
          <p:cNvPicPr>
            <a:picLocks noChangeAspect="1"/>
          </p:cNvPicPr>
          <p:nvPr/>
        </p:nvPicPr>
        <p:blipFill>
          <a:blip r:embed="rId12"/>
          <a:stretch>
            <a:fillRect/>
          </a:stretch>
        </p:blipFill>
        <p:spPr>
          <a:xfrm>
            <a:off x="5905351" y="1981200"/>
            <a:ext cx="381000" cy="381000"/>
          </a:xfrm>
          <a:prstGeom prst="rect">
            <a:avLst/>
          </a:prstGeom>
        </p:spPr>
      </p:pic>
      <p:pic>
        <p:nvPicPr>
          <p:cNvPr id="14" name="Image 12" descr="preencoded.png">    </p:cNvPr>
          <p:cNvPicPr>
            <a:picLocks noChangeAspect="1"/>
          </p:cNvPicPr>
          <p:nvPr/>
        </p:nvPicPr>
        <p:blipFill>
          <a:blip r:embed="rId13"/>
          <a:stretch>
            <a:fillRect/>
          </a:stretch>
        </p:blipFill>
        <p:spPr>
          <a:xfrm>
            <a:off x="4824115" y="4895850"/>
            <a:ext cx="123825" cy="190500"/>
          </a:xfrm>
          <a:prstGeom prst="rect">
            <a:avLst/>
          </a:prstGeom>
        </p:spPr>
      </p:pic>
      <p:pic>
        <p:nvPicPr>
          <p:cNvPr id="15" name="Image 13" descr="preencoded.png">    </p:cNvPr>
          <p:cNvPicPr>
            <a:picLocks noChangeAspect="1"/>
          </p:cNvPicPr>
          <p:nvPr/>
        </p:nvPicPr>
        <p:blipFill>
          <a:blip r:embed="rId14"/>
          <a:stretch>
            <a:fillRect/>
          </a:stretch>
        </p:blipFill>
        <p:spPr>
          <a:xfrm>
            <a:off x="6341715" y="5124450"/>
            <a:ext cx="123825" cy="190500"/>
          </a:xfrm>
          <a:prstGeom prst="rect">
            <a:avLst/>
          </a:prstGeom>
        </p:spPr>
      </p:pic>
      <p:pic>
        <p:nvPicPr>
          <p:cNvPr id="16" name="Image 14" descr="preencoded.png">    </p:cNvPr>
          <p:cNvPicPr>
            <a:picLocks noChangeAspect="1"/>
          </p:cNvPicPr>
          <p:nvPr/>
        </p:nvPicPr>
        <p:blipFill>
          <a:blip r:embed="rId15"/>
          <a:stretch>
            <a:fillRect/>
          </a:stretch>
        </p:blipFill>
        <p:spPr>
          <a:xfrm>
            <a:off x="8127950" y="1562100"/>
            <a:ext cx="3454301" cy="4000500"/>
          </a:xfrm>
          <a:prstGeom prst="rect">
            <a:avLst/>
          </a:prstGeom>
        </p:spPr>
      </p:pic>
      <p:pic>
        <p:nvPicPr>
          <p:cNvPr id="17" name="Image 15" descr="preencoded.png">    </p:cNvPr>
          <p:cNvPicPr>
            <a:picLocks noChangeAspect="1"/>
          </p:cNvPicPr>
          <p:nvPr/>
        </p:nvPicPr>
        <p:blipFill>
          <a:blip r:embed="rId16"/>
          <a:stretch>
            <a:fillRect/>
          </a:stretch>
        </p:blipFill>
        <p:spPr>
          <a:xfrm>
            <a:off x="9474101" y="1790700"/>
            <a:ext cx="762000" cy="762000"/>
          </a:xfrm>
          <a:prstGeom prst="rect">
            <a:avLst/>
          </a:prstGeom>
        </p:spPr>
      </p:pic>
      <p:pic>
        <p:nvPicPr>
          <p:cNvPr id="18" name="Image 16" descr="preencoded.png">    </p:cNvPr>
          <p:cNvPicPr>
            <a:picLocks noChangeAspect="1"/>
          </p:cNvPicPr>
          <p:nvPr/>
        </p:nvPicPr>
        <p:blipFill>
          <a:blip r:embed="rId17"/>
          <a:stretch>
            <a:fillRect/>
          </a:stretch>
        </p:blipFill>
        <p:spPr>
          <a:xfrm>
            <a:off x="9664601" y="1981200"/>
            <a:ext cx="381000" cy="381000"/>
          </a:xfrm>
          <a:prstGeom prst="rect">
            <a:avLst/>
          </a:prstGeom>
        </p:spPr>
      </p:pic>
      <p:pic>
        <p:nvPicPr>
          <p:cNvPr id="19" name="Image 17" descr="preencoded.png">    </p:cNvPr>
          <p:cNvPicPr>
            <a:picLocks noChangeAspect="1"/>
          </p:cNvPicPr>
          <p:nvPr/>
        </p:nvPicPr>
        <p:blipFill>
          <a:blip r:embed="rId18"/>
          <a:stretch>
            <a:fillRect/>
          </a:stretch>
        </p:blipFill>
        <p:spPr>
          <a:xfrm>
            <a:off x="8548241" y="4895850"/>
            <a:ext cx="123825" cy="190500"/>
          </a:xfrm>
          <a:prstGeom prst="rect">
            <a:avLst/>
          </a:prstGeom>
        </p:spPr>
      </p:pic>
      <p:pic>
        <p:nvPicPr>
          <p:cNvPr id="20" name="Image 18" descr="preencoded.png">    </p:cNvPr>
          <p:cNvPicPr>
            <a:picLocks noChangeAspect="1"/>
          </p:cNvPicPr>
          <p:nvPr/>
        </p:nvPicPr>
        <p:blipFill>
          <a:blip r:embed="rId19"/>
          <a:stretch>
            <a:fillRect/>
          </a:stretch>
        </p:blipFill>
        <p:spPr>
          <a:xfrm>
            <a:off x="10058995" y="5124450"/>
            <a:ext cx="123825" cy="190500"/>
          </a:xfrm>
          <a:prstGeom prst="rect">
            <a:avLst/>
          </a:prstGeom>
        </p:spPr>
      </p:pic>
      <p:pic>
        <p:nvPicPr>
          <p:cNvPr id="21" name="Image 19" descr="preencoded.png">    </p:cNvPr>
          <p:cNvPicPr>
            <a:picLocks noChangeAspect="1"/>
          </p:cNvPicPr>
          <p:nvPr/>
        </p:nvPicPr>
        <p:blipFill>
          <a:blip r:embed="rId20"/>
          <a:stretch>
            <a:fillRect/>
          </a:stretch>
        </p:blipFill>
        <p:spPr>
          <a:xfrm>
            <a:off x="1458516" y="5895975"/>
            <a:ext cx="152400" cy="152400"/>
          </a:xfrm>
          <a:prstGeom prst="rect">
            <a:avLst/>
          </a:prstGeom>
        </p:spPr>
      </p:pic>
      <p:sp>
        <p:nvSpPr>
          <p:cNvPr id="22"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Caractéristiques de Spring Boot</a:t>
            </a:r>
            <a:endParaRPr lang="en-US" sz="3158" dirty="0"/>
          </a:p>
        </p:txBody>
      </p:sp>
      <p:sp>
        <p:nvSpPr>
          <p:cNvPr id="23" name="Text 1"/>
          <p:cNvSpPr/>
          <p:nvPr/>
        </p:nvSpPr>
        <p:spPr>
          <a:xfrm>
            <a:off x="60960" y="990600"/>
            <a:ext cx="12070080" cy="266700"/>
          </a:xfrm>
          <a:prstGeom prst="rect">
            <a:avLst/>
          </a:prstGeom>
          <a:noFill/>
          <a:ln/>
        </p:spPr>
        <p:txBody>
          <a:bodyPr wrap="square" lIns="0" tIns="0" rIns="0" bIns="0" rtlCol="0" anchor="t">
            <a:spAutoFit/>
          </a:bodyPr>
          <a:lstStyle/>
          <a:p>
            <a:pPr algn="ctr" indent="0" marL="0">
              <a:lnSpc>
                <a:spcPts val="2100"/>
              </a:lnSpc>
              <a:buNone/>
            </a:pPr>
            <a:r>
              <a:rPr lang="en-US" sz="1380" dirty="0">
                <a:solidFill>
                  <a:srgbClr val="D1D5DB"/>
                </a:solidFill>
                <a:latin typeface="ui-sans-serif" pitchFamily="34" charset="0"/>
                <a:ea typeface="ui-sans-serif" pitchFamily="34" charset="-122"/>
                <a:cs typeface="ui-sans-serif" pitchFamily="34" charset="-120"/>
              </a:rPr>
              <a:t>Les fonctionnalités qui font le succès de Spring Boot</a:t>
            </a:r>
            <a:endParaRPr lang="en-US" sz="1380" dirty="0"/>
          </a:p>
        </p:txBody>
      </p:sp>
      <p:sp>
        <p:nvSpPr>
          <p:cNvPr id="24" name="Text 2"/>
          <p:cNvSpPr/>
          <p:nvPr/>
        </p:nvSpPr>
        <p:spPr>
          <a:xfrm>
            <a:off x="1002179" y="2705100"/>
            <a:ext cx="2669143" cy="304800"/>
          </a:xfrm>
          <a:prstGeom prst="rect">
            <a:avLst/>
          </a:prstGeom>
          <a:noFill/>
          <a:ln/>
        </p:spPr>
        <p:txBody>
          <a:bodyPr wrap="square" lIns="0" tIns="0" rIns="0" bIns="0" rtlCol="0" anchor="t">
            <a:spAutoFit/>
          </a:bodyPr>
          <a:lstStyle/>
          <a:p>
            <a:pPr algn="ct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Auto-configuration</a:t>
            </a:r>
            <a:endParaRPr lang="en-US" sz="1646" dirty="0"/>
          </a:p>
        </p:txBody>
      </p:sp>
      <p:sp>
        <p:nvSpPr>
          <p:cNvPr id="25" name="Text 3"/>
          <p:cNvSpPr/>
          <p:nvPr/>
        </p:nvSpPr>
        <p:spPr>
          <a:xfrm>
            <a:off x="838200" y="3124200"/>
            <a:ext cx="2997101" cy="16002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Spring Boot configure automatiquement votre application Spring en fonction des JARs présents dans le classpath. Cette "magie" réduit considérablement la quantité de code de configuration boilerplate que les développeurs doivent écrire.</a:t>
            </a:r>
            <a:endParaRPr lang="en-US" sz="1120" dirty="0"/>
          </a:p>
        </p:txBody>
      </p:sp>
      <p:sp>
        <p:nvSpPr>
          <p:cNvPr id="26" name="Text 4"/>
          <p:cNvSpPr/>
          <p:nvPr/>
        </p:nvSpPr>
        <p:spPr>
          <a:xfrm>
            <a:off x="1055787" y="4895850"/>
            <a:ext cx="2723704" cy="409575"/>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9CA3AF"/>
                </a:solidFill>
                <a:latin typeface="ui-sans-serif" pitchFamily="34" charset="0"/>
                <a:ea typeface="ui-sans-serif" pitchFamily="34" charset="-122"/>
                <a:cs typeface="ui-sans-serif" pitchFamily="34" charset="-120"/>
              </a:rPr>
              <a:t>Moins de code, plus de focus sur la logique métier</a:t>
            </a:r>
            <a:endParaRPr lang="en-US" sz="1120" dirty="0"/>
          </a:p>
        </p:txBody>
      </p:sp>
      <p:sp>
        <p:nvSpPr>
          <p:cNvPr id="27" name="Text 5"/>
          <p:cNvSpPr/>
          <p:nvPr/>
        </p:nvSpPr>
        <p:spPr>
          <a:xfrm>
            <a:off x="4826920" y="2705100"/>
            <a:ext cx="2538011" cy="304800"/>
          </a:xfrm>
          <a:prstGeom prst="rect">
            <a:avLst/>
          </a:prstGeom>
          <a:noFill/>
          <a:ln/>
        </p:spPr>
        <p:txBody>
          <a:bodyPr wrap="square" lIns="0" tIns="0" rIns="0" bIns="0" rtlCol="0" anchor="t">
            <a:spAutoFit/>
          </a:bodyPr>
          <a:lstStyle/>
          <a:p>
            <a:pPr algn="ctr" indent="0" marL="0">
              <a:lnSpc>
                <a:spcPts val="2400"/>
              </a:lnSpc>
              <a:buNone/>
            </a:pPr>
            <a:r>
              <a:rPr lang="en-US" sz="1646" b="1" dirty="0">
                <a:solidFill>
                  <a:srgbClr val="FFA500"/>
                </a:solidFill>
                <a:latin typeface="ui-sans-serif" pitchFamily="34" charset="0"/>
                <a:ea typeface="ui-sans-serif" pitchFamily="34" charset="-122"/>
                <a:cs typeface="ui-sans-serif" pitchFamily="34" charset="-120"/>
              </a:rPr>
              <a:t>Serveurs Intégrés</a:t>
            </a:r>
            <a:endParaRPr lang="en-US" sz="1646" dirty="0"/>
          </a:p>
        </p:txBody>
      </p:sp>
      <p:sp>
        <p:nvSpPr>
          <p:cNvPr id="28" name="Text 6"/>
          <p:cNvSpPr/>
          <p:nvPr/>
        </p:nvSpPr>
        <p:spPr>
          <a:xfrm>
            <a:off x="4597301" y="3124200"/>
            <a:ext cx="2997250" cy="16002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Spring Boot inclut des serveurs embarqués comme Tomcat, Jetty ou Undertow directement au sein du JAR exécutable. Cela élimine la nécessité d'une installation et d'une configuration de serveur séparée, simplifiant le déploiement.</a:t>
            </a:r>
            <a:endParaRPr lang="en-US" sz="1120" dirty="0"/>
          </a:p>
        </p:txBody>
      </p:sp>
      <p:sp>
        <p:nvSpPr>
          <p:cNvPr id="29" name="Text 7"/>
          <p:cNvSpPr/>
          <p:nvPr/>
        </p:nvSpPr>
        <p:spPr>
          <a:xfrm>
            <a:off x="4986040" y="4895850"/>
            <a:ext cx="2381548" cy="409575"/>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9CA3AF"/>
                </a:solidFill>
                <a:latin typeface="ui-sans-serif" pitchFamily="34" charset="0"/>
                <a:ea typeface="ui-sans-serif" pitchFamily="34" charset="-122"/>
                <a:cs typeface="ui-sans-serif" pitchFamily="34" charset="-120"/>
              </a:rPr>
              <a:t>Un seul fichier JAR pour tout le monde</a:t>
            </a:r>
            <a:endParaRPr lang="en-US" sz="1120" dirty="0"/>
          </a:p>
        </p:txBody>
      </p:sp>
      <p:sp>
        <p:nvSpPr>
          <p:cNvPr id="30" name="Text 8"/>
          <p:cNvSpPr/>
          <p:nvPr/>
        </p:nvSpPr>
        <p:spPr>
          <a:xfrm>
            <a:off x="8757263" y="2705100"/>
            <a:ext cx="2195527" cy="304800"/>
          </a:xfrm>
          <a:prstGeom prst="rect">
            <a:avLst/>
          </a:prstGeom>
          <a:noFill/>
          <a:ln/>
        </p:spPr>
        <p:txBody>
          <a:bodyPr wrap="square" lIns="0" tIns="0" rIns="0" bIns="0" rtlCol="0" anchor="t">
            <a:spAutoFit/>
          </a:bodyPr>
          <a:lstStyle/>
          <a:p>
            <a:pPr algn="ctr" indent="0" marL="0">
              <a:lnSpc>
                <a:spcPts val="2400"/>
              </a:lnSpc>
              <a:buNone/>
            </a:pPr>
            <a:r>
              <a:rPr lang="en-US" sz="1646" b="1" dirty="0">
                <a:solidFill>
                  <a:srgbClr val="60A5FA"/>
                </a:solidFill>
                <a:latin typeface="ui-sans-serif" pitchFamily="34" charset="0"/>
                <a:ea typeface="ui-sans-serif" pitchFamily="34" charset="-122"/>
                <a:cs typeface="ui-sans-serif" pitchFamily="34" charset="-120"/>
              </a:rPr>
              <a:t>Spring Initializr</a:t>
            </a:r>
            <a:endParaRPr lang="en-US" sz="1646" dirty="0"/>
          </a:p>
        </p:txBody>
      </p:sp>
      <p:sp>
        <p:nvSpPr>
          <p:cNvPr id="31" name="Text 9"/>
          <p:cNvSpPr/>
          <p:nvPr/>
        </p:nvSpPr>
        <p:spPr>
          <a:xfrm>
            <a:off x="8356550" y="3124200"/>
            <a:ext cx="2997101" cy="1600200"/>
          </a:xfrm>
          <a:prstGeom prst="rect">
            <a:avLst/>
          </a:prstGeom>
          <a:noFill/>
          <a:ln/>
        </p:spPr>
        <p:txBody>
          <a:bodyPr wrap="square" lIns="0" tIns="0" rIns="0" bIns="0" rtlCol="0" anchor="t"/>
          <a:lstStyle/>
          <a:p>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Outil web-based (</a:t>
            </a:r>
            <a:pPr algn="ctr" indent="0" marL="0">
              <a:lnSpc>
                <a:spcPts val="1800"/>
              </a:lnSpc>
              <a:buNone/>
            </a:pPr>
            <a:r>
              <a:rPr lang="en-US" sz="1120" dirty="0">
                <a:solidFill>
                  <a:srgbClr val="60A5FA"/>
                </a:solidFill>
                <a:latin typeface="ui-sans-serif" pitchFamily="34" charset="0"/>
                <a:ea typeface="ui-sans-serif" pitchFamily="34" charset="-122"/>
                <a:cs typeface="ui-sans-serif" pitchFamily="34" charset="-120"/>
              </a:rPr>
              <a:t>start.spring.io</a:t>
            </a:r>
            <a:pPr algn="ct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 qui fournit un moyen rapide de générer une structure de projet Spring Boot avec toutes les dépendances et configurations nécessaires, agissant comme un point de départ rapide pour de nouveaux projets.</a:t>
            </a:r>
            <a:endParaRPr lang="en-US" sz="1120" dirty="0"/>
          </a:p>
        </p:txBody>
      </p:sp>
      <p:sp>
        <p:nvSpPr>
          <p:cNvPr id="32" name="Text 10"/>
          <p:cNvSpPr/>
          <p:nvPr/>
        </p:nvSpPr>
        <p:spPr>
          <a:xfrm>
            <a:off x="8710166" y="4895850"/>
            <a:ext cx="2451646" cy="409575"/>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9CA3AF"/>
                </a:solidFill>
                <a:latin typeface="ui-sans-serif" pitchFamily="34" charset="0"/>
                <a:ea typeface="ui-sans-serif" pitchFamily="34" charset="-122"/>
                <a:cs typeface="ui-sans-serif" pitchFamily="34" charset="-120"/>
              </a:rPr>
              <a:t>Démarrage instantané de votre projet</a:t>
            </a:r>
            <a:endParaRPr lang="en-US" sz="1120" dirty="0"/>
          </a:p>
        </p:txBody>
      </p:sp>
      <p:sp>
        <p:nvSpPr>
          <p:cNvPr id="33" name="Text 11"/>
          <p:cNvSpPr/>
          <p:nvPr/>
        </p:nvSpPr>
        <p:spPr>
          <a:xfrm>
            <a:off x="60960" y="5867400"/>
            <a:ext cx="12070080" cy="228600"/>
          </a:xfrm>
          <a:prstGeom prst="rect">
            <a:avLst/>
          </a:prstGeom>
          <a:noFill/>
          <a:ln/>
        </p:spPr>
        <p:txBody>
          <a:bodyPr wrap="square" lIns="0" tIns="0" rIns="0" bIns="0" rtlCol="0" anchor="t">
            <a:spAutoFit/>
          </a:bodyPr>
          <a:lstStyle/>
          <a:p>
            <a:pPr algn="ctr" indent="0" marL="0">
              <a:lnSpc>
                <a:spcPts val="1800"/>
              </a:lnSpc>
              <a:buNone/>
            </a:pPr>
            <a:r>
              <a:rPr lang="en-US" sz="1120" i="1" dirty="0">
                <a:solidFill>
                  <a:srgbClr val="9CA3AF"/>
                </a:solidFill>
                <a:latin typeface="ui-sans-serif" pitchFamily="34" charset="0"/>
                <a:ea typeface="ui-sans-serif" pitchFamily="34" charset="-122"/>
                <a:cs typeface="ui-sans-serif" pitchFamily="34" charset="-120"/>
              </a:rPr>
              <a:t>Ces fonctionnalités contribuent à la popularité de Spring Boot en tant qu'outil de développement simplifié et puissant</a:t>
            </a:r>
            <a:endParaRPr lang="en-US" sz="11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752600"/>
            <a:ext cx="2743200" cy="2019300"/>
          </a:xfrm>
          <a:prstGeom prst="rect">
            <a:avLst/>
          </a:prstGeom>
        </p:spPr>
      </p:pic>
      <p:pic>
        <p:nvPicPr>
          <p:cNvPr id="7" name="Image 5" descr="preencoded.png">    </p:cNvPr>
          <p:cNvPicPr>
            <a:picLocks noChangeAspect="1"/>
          </p:cNvPicPr>
          <p:nvPr/>
        </p:nvPicPr>
        <p:blipFill>
          <a:blip r:embed="rId6"/>
          <a:stretch>
            <a:fillRect/>
          </a:stretch>
        </p:blipFill>
        <p:spPr>
          <a:xfrm>
            <a:off x="800100" y="1943100"/>
            <a:ext cx="457200" cy="457200"/>
          </a:xfrm>
          <a:prstGeom prst="rect">
            <a:avLst/>
          </a:prstGeom>
        </p:spPr>
      </p:pic>
      <p:pic>
        <p:nvPicPr>
          <p:cNvPr id="8" name="Image 6" descr="preencoded.png">    </p:cNvPr>
          <p:cNvPicPr>
            <a:picLocks noChangeAspect="1"/>
          </p:cNvPicPr>
          <p:nvPr/>
        </p:nvPicPr>
        <p:blipFill>
          <a:blip r:embed="rId7"/>
          <a:stretch>
            <a:fillRect/>
          </a:stretch>
        </p:blipFill>
        <p:spPr>
          <a:xfrm>
            <a:off x="885825" y="2019300"/>
            <a:ext cx="285750" cy="304800"/>
          </a:xfrm>
          <a:prstGeom prst="rect">
            <a:avLst/>
          </a:prstGeom>
        </p:spPr>
      </p:pic>
      <p:pic>
        <p:nvPicPr>
          <p:cNvPr id="9" name="Image 7" descr="preencoded.png">    </p:cNvPr>
          <p:cNvPicPr>
            <a:picLocks noChangeAspect="1"/>
          </p:cNvPicPr>
          <p:nvPr/>
        </p:nvPicPr>
        <p:blipFill>
          <a:blip r:embed="rId8"/>
          <a:stretch>
            <a:fillRect/>
          </a:stretch>
        </p:blipFill>
        <p:spPr>
          <a:xfrm>
            <a:off x="800100" y="2552700"/>
            <a:ext cx="152400" cy="152400"/>
          </a:xfrm>
          <a:prstGeom prst="rect">
            <a:avLst/>
          </a:prstGeom>
        </p:spPr>
      </p:pic>
      <p:pic>
        <p:nvPicPr>
          <p:cNvPr id="10" name="Image 8" descr="preencoded.png">    </p:cNvPr>
          <p:cNvPicPr>
            <a:picLocks noChangeAspect="1"/>
          </p:cNvPicPr>
          <p:nvPr/>
        </p:nvPicPr>
        <p:blipFill>
          <a:blip r:embed="rId9"/>
          <a:stretch>
            <a:fillRect/>
          </a:stretch>
        </p:blipFill>
        <p:spPr>
          <a:xfrm>
            <a:off x="800100" y="2857500"/>
            <a:ext cx="152400" cy="152400"/>
          </a:xfrm>
          <a:prstGeom prst="rect">
            <a:avLst/>
          </a:prstGeom>
        </p:spPr>
      </p:pic>
      <p:pic>
        <p:nvPicPr>
          <p:cNvPr id="11" name="Image 9" descr="preencoded.png">    </p:cNvPr>
          <p:cNvPicPr>
            <a:picLocks noChangeAspect="1"/>
          </p:cNvPicPr>
          <p:nvPr/>
        </p:nvPicPr>
        <p:blipFill>
          <a:blip r:embed="rId10"/>
          <a:stretch>
            <a:fillRect/>
          </a:stretch>
        </p:blipFill>
        <p:spPr>
          <a:xfrm>
            <a:off x="800100" y="3390900"/>
            <a:ext cx="152400" cy="152400"/>
          </a:xfrm>
          <a:prstGeom prst="rect">
            <a:avLst/>
          </a:prstGeom>
        </p:spPr>
      </p:pic>
      <p:pic>
        <p:nvPicPr>
          <p:cNvPr id="12" name="Image 10" descr="preencoded.png">    </p:cNvPr>
          <p:cNvPicPr>
            <a:picLocks noChangeAspect="1"/>
          </p:cNvPicPr>
          <p:nvPr/>
        </p:nvPicPr>
        <p:blipFill>
          <a:blip r:embed="rId11"/>
          <a:stretch>
            <a:fillRect/>
          </a:stretch>
        </p:blipFill>
        <p:spPr>
          <a:xfrm>
            <a:off x="4724400" y="1866900"/>
            <a:ext cx="2743200" cy="1790700"/>
          </a:xfrm>
          <a:prstGeom prst="rect">
            <a:avLst/>
          </a:prstGeom>
        </p:spPr>
      </p:pic>
      <p:pic>
        <p:nvPicPr>
          <p:cNvPr id="13" name="Image 11" descr="preencoded.png">    </p:cNvPr>
          <p:cNvPicPr>
            <a:picLocks noChangeAspect="1"/>
          </p:cNvPicPr>
          <p:nvPr/>
        </p:nvPicPr>
        <p:blipFill>
          <a:blip r:embed="rId12"/>
          <a:stretch>
            <a:fillRect/>
          </a:stretch>
        </p:blipFill>
        <p:spPr>
          <a:xfrm>
            <a:off x="4914900" y="2057400"/>
            <a:ext cx="457200" cy="457200"/>
          </a:xfrm>
          <a:prstGeom prst="rect">
            <a:avLst/>
          </a:prstGeom>
        </p:spPr>
      </p:pic>
      <p:pic>
        <p:nvPicPr>
          <p:cNvPr id="14" name="Image 12" descr="preencoded.png">    </p:cNvPr>
          <p:cNvPicPr>
            <a:picLocks noChangeAspect="1"/>
          </p:cNvPicPr>
          <p:nvPr/>
        </p:nvPicPr>
        <p:blipFill>
          <a:blip r:embed="rId13"/>
          <a:stretch>
            <a:fillRect/>
          </a:stretch>
        </p:blipFill>
        <p:spPr>
          <a:xfrm>
            <a:off x="5000625" y="2133600"/>
            <a:ext cx="285750" cy="304800"/>
          </a:xfrm>
          <a:prstGeom prst="rect">
            <a:avLst/>
          </a:prstGeom>
        </p:spPr>
      </p:pic>
      <p:pic>
        <p:nvPicPr>
          <p:cNvPr id="15" name="Image 13" descr="preencoded.png">    </p:cNvPr>
          <p:cNvPicPr>
            <a:picLocks noChangeAspect="1"/>
          </p:cNvPicPr>
          <p:nvPr/>
        </p:nvPicPr>
        <p:blipFill>
          <a:blip r:embed="rId14"/>
          <a:stretch>
            <a:fillRect/>
          </a:stretch>
        </p:blipFill>
        <p:spPr>
          <a:xfrm>
            <a:off x="4914900" y="2667000"/>
            <a:ext cx="152400" cy="152400"/>
          </a:xfrm>
          <a:prstGeom prst="rect">
            <a:avLst/>
          </a:prstGeom>
        </p:spPr>
      </p:pic>
      <p:pic>
        <p:nvPicPr>
          <p:cNvPr id="16" name="Image 14" descr="preencoded.png">    </p:cNvPr>
          <p:cNvPicPr>
            <a:picLocks noChangeAspect="1"/>
          </p:cNvPicPr>
          <p:nvPr/>
        </p:nvPicPr>
        <p:blipFill>
          <a:blip r:embed="rId15"/>
          <a:stretch>
            <a:fillRect/>
          </a:stretch>
        </p:blipFill>
        <p:spPr>
          <a:xfrm>
            <a:off x="4914900" y="2971800"/>
            <a:ext cx="152400" cy="152400"/>
          </a:xfrm>
          <a:prstGeom prst="rect">
            <a:avLst/>
          </a:prstGeom>
        </p:spPr>
      </p:pic>
      <p:pic>
        <p:nvPicPr>
          <p:cNvPr id="17" name="Image 15" descr="preencoded.png">    </p:cNvPr>
          <p:cNvPicPr>
            <a:picLocks noChangeAspect="1"/>
          </p:cNvPicPr>
          <p:nvPr/>
        </p:nvPicPr>
        <p:blipFill>
          <a:blip r:embed="rId16"/>
          <a:stretch>
            <a:fillRect/>
          </a:stretch>
        </p:blipFill>
        <p:spPr>
          <a:xfrm>
            <a:off x="4914900" y="3276600"/>
            <a:ext cx="152400" cy="152400"/>
          </a:xfrm>
          <a:prstGeom prst="rect">
            <a:avLst/>
          </a:prstGeom>
        </p:spPr>
      </p:pic>
      <p:pic>
        <p:nvPicPr>
          <p:cNvPr id="18" name="Image 16" descr="preencoded.png">    </p:cNvPr>
          <p:cNvPicPr>
            <a:picLocks noChangeAspect="1"/>
          </p:cNvPicPr>
          <p:nvPr/>
        </p:nvPicPr>
        <p:blipFill>
          <a:blip r:embed="rId17"/>
          <a:stretch>
            <a:fillRect/>
          </a:stretch>
        </p:blipFill>
        <p:spPr>
          <a:xfrm>
            <a:off x="8839200" y="1524000"/>
            <a:ext cx="2743200" cy="2476500"/>
          </a:xfrm>
          <a:prstGeom prst="rect">
            <a:avLst/>
          </a:prstGeom>
        </p:spPr>
      </p:pic>
      <p:pic>
        <p:nvPicPr>
          <p:cNvPr id="19" name="Image 17" descr="preencoded.png">    </p:cNvPr>
          <p:cNvPicPr>
            <a:picLocks noChangeAspect="1"/>
          </p:cNvPicPr>
          <p:nvPr/>
        </p:nvPicPr>
        <p:blipFill>
          <a:blip r:embed="rId18"/>
          <a:stretch>
            <a:fillRect/>
          </a:stretch>
        </p:blipFill>
        <p:spPr>
          <a:xfrm>
            <a:off x="9029700" y="1714500"/>
            <a:ext cx="457200" cy="457200"/>
          </a:xfrm>
          <a:prstGeom prst="rect">
            <a:avLst/>
          </a:prstGeom>
        </p:spPr>
      </p:pic>
      <p:pic>
        <p:nvPicPr>
          <p:cNvPr id="20" name="Image 18" descr="preencoded.png">    </p:cNvPr>
          <p:cNvPicPr>
            <a:picLocks noChangeAspect="1"/>
          </p:cNvPicPr>
          <p:nvPr/>
        </p:nvPicPr>
        <p:blipFill>
          <a:blip r:embed="rId19"/>
          <a:stretch>
            <a:fillRect/>
          </a:stretch>
        </p:blipFill>
        <p:spPr>
          <a:xfrm>
            <a:off x="9158288" y="1790700"/>
            <a:ext cx="200025" cy="304800"/>
          </a:xfrm>
          <a:prstGeom prst="rect">
            <a:avLst/>
          </a:prstGeom>
        </p:spPr>
      </p:pic>
      <p:pic>
        <p:nvPicPr>
          <p:cNvPr id="21" name="Image 19" descr="preencoded.png">    </p:cNvPr>
          <p:cNvPicPr>
            <a:picLocks noChangeAspect="1"/>
          </p:cNvPicPr>
          <p:nvPr/>
        </p:nvPicPr>
        <p:blipFill>
          <a:blip r:embed="rId20"/>
          <a:stretch>
            <a:fillRect/>
          </a:stretch>
        </p:blipFill>
        <p:spPr>
          <a:xfrm>
            <a:off x="9029700" y="2324100"/>
            <a:ext cx="152400" cy="152400"/>
          </a:xfrm>
          <a:prstGeom prst="rect">
            <a:avLst/>
          </a:prstGeom>
        </p:spPr>
      </p:pic>
      <p:pic>
        <p:nvPicPr>
          <p:cNvPr id="22" name="Image 20" descr="preencoded.png">    </p:cNvPr>
          <p:cNvPicPr>
            <a:picLocks noChangeAspect="1"/>
          </p:cNvPicPr>
          <p:nvPr/>
        </p:nvPicPr>
        <p:blipFill>
          <a:blip r:embed="rId21"/>
          <a:stretch>
            <a:fillRect/>
          </a:stretch>
        </p:blipFill>
        <p:spPr>
          <a:xfrm>
            <a:off x="9029700" y="2857500"/>
            <a:ext cx="152400" cy="152400"/>
          </a:xfrm>
          <a:prstGeom prst="rect">
            <a:avLst/>
          </a:prstGeom>
        </p:spPr>
      </p:pic>
      <p:pic>
        <p:nvPicPr>
          <p:cNvPr id="23" name="Image 21" descr="preencoded.png">    </p:cNvPr>
          <p:cNvPicPr>
            <a:picLocks noChangeAspect="1"/>
          </p:cNvPicPr>
          <p:nvPr/>
        </p:nvPicPr>
        <p:blipFill>
          <a:blip r:embed="rId22"/>
          <a:stretch>
            <a:fillRect/>
          </a:stretch>
        </p:blipFill>
        <p:spPr>
          <a:xfrm>
            <a:off x="9029700" y="3390900"/>
            <a:ext cx="152400" cy="152400"/>
          </a:xfrm>
          <a:prstGeom prst="rect">
            <a:avLst/>
          </a:prstGeom>
        </p:spPr>
      </p:pic>
      <p:pic>
        <p:nvPicPr>
          <p:cNvPr id="24" name="Image 22" descr="preencoded.png">    </p:cNvPr>
          <p:cNvPicPr>
            <a:picLocks noChangeAspect="1"/>
          </p:cNvPicPr>
          <p:nvPr/>
        </p:nvPicPr>
        <p:blipFill>
          <a:blip r:embed="rId23"/>
          <a:stretch>
            <a:fillRect/>
          </a:stretch>
        </p:blipFill>
        <p:spPr>
          <a:xfrm>
            <a:off x="2169765" y="4305300"/>
            <a:ext cx="609600" cy="609600"/>
          </a:xfrm>
          <a:prstGeom prst="rect">
            <a:avLst/>
          </a:prstGeom>
        </p:spPr>
      </p:pic>
      <p:pic>
        <p:nvPicPr>
          <p:cNvPr id="25" name="Image 23" descr="preencoded.png">    </p:cNvPr>
          <p:cNvPicPr>
            <a:picLocks noChangeAspect="1"/>
          </p:cNvPicPr>
          <p:nvPr/>
        </p:nvPicPr>
        <p:blipFill>
          <a:blip r:embed="rId24"/>
          <a:stretch>
            <a:fillRect/>
          </a:stretch>
        </p:blipFill>
        <p:spPr>
          <a:xfrm>
            <a:off x="2388840" y="4457700"/>
            <a:ext cx="171450" cy="304800"/>
          </a:xfrm>
          <a:prstGeom prst="rect">
            <a:avLst/>
          </a:prstGeom>
        </p:spPr>
      </p:pic>
      <p:pic>
        <p:nvPicPr>
          <p:cNvPr id="26" name="Image 24" descr="preencoded.png">    </p:cNvPr>
          <p:cNvPicPr>
            <a:picLocks noChangeAspect="1"/>
          </p:cNvPicPr>
          <p:nvPr/>
        </p:nvPicPr>
        <p:blipFill>
          <a:blip r:embed="rId25"/>
          <a:stretch>
            <a:fillRect/>
          </a:stretch>
        </p:blipFill>
        <p:spPr>
          <a:xfrm>
            <a:off x="5930354" y="4305300"/>
            <a:ext cx="609600" cy="609600"/>
          </a:xfrm>
          <a:prstGeom prst="rect">
            <a:avLst/>
          </a:prstGeom>
        </p:spPr>
      </p:pic>
      <p:pic>
        <p:nvPicPr>
          <p:cNvPr id="27" name="Image 25" descr="preencoded.png">    </p:cNvPr>
          <p:cNvPicPr>
            <a:picLocks noChangeAspect="1"/>
          </p:cNvPicPr>
          <p:nvPr/>
        </p:nvPicPr>
        <p:blipFill>
          <a:blip r:embed="rId26"/>
          <a:stretch>
            <a:fillRect/>
          </a:stretch>
        </p:blipFill>
        <p:spPr>
          <a:xfrm>
            <a:off x="6149429" y="4457700"/>
            <a:ext cx="171450" cy="304800"/>
          </a:xfrm>
          <a:prstGeom prst="rect">
            <a:avLst/>
          </a:prstGeom>
        </p:spPr>
      </p:pic>
      <p:pic>
        <p:nvPicPr>
          <p:cNvPr id="28" name="Image 26" descr="preencoded.png">    </p:cNvPr>
          <p:cNvPicPr>
            <a:picLocks noChangeAspect="1"/>
          </p:cNvPicPr>
          <p:nvPr/>
        </p:nvPicPr>
        <p:blipFill>
          <a:blip r:embed="rId27"/>
          <a:stretch>
            <a:fillRect/>
          </a:stretch>
        </p:blipFill>
        <p:spPr>
          <a:xfrm>
            <a:off x="9551789" y="4305300"/>
            <a:ext cx="609600" cy="609600"/>
          </a:xfrm>
          <a:prstGeom prst="rect">
            <a:avLst/>
          </a:prstGeom>
        </p:spPr>
      </p:pic>
      <p:pic>
        <p:nvPicPr>
          <p:cNvPr id="29" name="Image 27" descr="preencoded.png">    </p:cNvPr>
          <p:cNvPicPr>
            <a:picLocks noChangeAspect="1"/>
          </p:cNvPicPr>
          <p:nvPr/>
        </p:nvPicPr>
        <p:blipFill>
          <a:blip r:embed="rId28"/>
          <a:stretch>
            <a:fillRect/>
          </a:stretch>
        </p:blipFill>
        <p:spPr>
          <a:xfrm>
            <a:off x="9770864" y="4457700"/>
            <a:ext cx="171450" cy="304800"/>
          </a:xfrm>
          <a:prstGeom prst="rect">
            <a:avLst/>
          </a:prstGeom>
        </p:spPr>
      </p:pic>
      <p:pic>
        <p:nvPicPr>
          <p:cNvPr id="30" name="Image 28" descr="preencoded.png">    </p:cNvPr>
          <p:cNvPicPr>
            <a:picLocks noChangeAspect="1"/>
          </p:cNvPicPr>
          <p:nvPr/>
        </p:nvPicPr>
        <p:blipFill>
          <a:blip r:embed="rId29"/>
          <a:stretch>
            <a:fillRect/>
          </a:stretch>
        </p:blipFill>
        <p:spPr>
          <a:xfrm>
            <a:off x="609600" y="5334000"/>
            <a:ext cx="10972800" cy="762000"/>
          </a:xfrm>
          <a:prstGeom prst="rect">
            <a:avLst/>
          </a:prstGeom>
        </p:spPr>
      </p:pic>
      <p:pic>
        <p:nvPicPr>
          <p:cNvPr id="31" name="Image 29" descr="preencoded.png">    </p:cNvPr>
          <p:cNvPicPr>
            <a:picLocks noChangeAspect="1"/>
          </p:cNvPicPr>
          <p:nvPr/>
        </p:nvPicPr>
        <p:blipFill>
          <a:blip r:embed="rId30"/>
          <a:stretch>
            <a:fillRect/>
          </a:stretch>
        </p:blipFill>
        <p:spPr>
          <a:xfrm>
            <a:off x="764977" y="5514975"/>
            <a:ext cx="152400" cy="152400"/>
          </a:xfrm>
          <a:prstGeom prst="rect">
            <a:avLst/>
          </a:prstGeom>
        </p:spPr>
      </p:pic>
      <p:sp>
        <p:nvSpPr>
          <p:cNvPr id="32"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Architecture de l'Application</a:t>
            </a:r>
            <a:endParaRPr lang="en-US" sz="3158" dirty="0"/>
          </a:p>
        </p:txBody>
      </p:sp>
      <p:sp>
        <p:nvSpPr>
          <p:cNvPr id="33" name="Text 1"/>
          <p:cNvSpPr/>
          <p:nvPr/>
        </p:nvSpPr>
        <p:spPr>
          <a:xfrm>
            <a:off x="60960" y="990600"/>
            <a:ext cx="12070080" cy="304800"/>
          </a:xfrm>
          <a:prstGeom prst="rect">
            <a:avLst/>
          </a:prstGeom>
          <a:noFill/>
          <a:ln/>
        </p:spPr>
        <p:txBody>
          <a:bodyPr wrap="square" lIns="0" tIns="0" rIns="0" bIns="0" rtlCol="0" anchor="t">
            <a:spAutoFit/>
          </a:bodyPr>
          <a:lstStyle/>
          <a:p>
            <a:pPr algn="ctr" indent="0" marL="0">
              <a:lnSpc>
                <a:spcPts val="2400"/>
              </a:lnSpc>
              <a:buNone/>
            </a:pPr>
            <a:r>
              <a:rPr lang="en-US" sz="1646" dirty="0">
                <a:solidFill>
                  <a:srgbClr val="D1D5DB"/>
                </a:solidFill>
                <a:latin typeface="ui-sans-serif" pitchFamily="34" charset="0"/>
                <a:ea typeface="ui-sans-serif" pitchFamily="34" charset="-122"/>
                <a:cs typeface="ui-sans-serif" pitchFamily="34" charset="-120"/>
              </a:rPr>
              <a:t>Structure à trois niveaux</a:t>
            </a:r>
            <a:endParaRPr lang="en-US" sz="1646" dirty="0"/>
          </a:p>
        </p:txBody>
      </p:sp>
      <p:sp>
        <p:nvSpPr>
          <p:cNvPr id="34" name="Text 2"/>
          <p:cNvSpPr/>
          <p:nvPr/>
        </p:nvSpPr>
        <p:spPr>
          <a:xfrm>
            <a:off x="1371600" y="2019300"/>
            <a:ext cx="1420356"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Controller</a:t>
            </a:r>
            <a:endParaRPr lang="en-US" sz="1646" dirty="0"/>
          </a:p>
        </p:txBody>
      </p:sp>
      <p:sp>
        <p:nvSpPr>
          <p:cNvPr id="35" name="Text 3"/>
          <p:cNvSpPr/>
          <p:nvPr/>
        </p:nvSpPr>
        <p:spPr>
          <a:xfrm>
            <a:off x="1028700" y="2514600"/>
            <a:ext cx="1967805"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Gère les requêtes HTTP</a:t>
            </a:r>
            <a:endParaRPr lang="en-US" sz="1120" dirty="0"/>
          </a:p>
        </p:txBody>
      </p:sp>
      <p:sp>
        <p:nvSpPr>
          <p:cNvPr id="36" name="Text 4"/>
          <p:cNvSpPr/>
          <p:nvPr/>
        </p:nvSpPr>
        <p:spPr>
          <a:xfrm>
            <a:off x="1028700" y="2819400"/>
            <a:ext cx="21336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Mappe les URLs aux méthodes</a:t>
            </a:r>
            <a:endParaRPr lang="en-US" sz="1120" dirty="0"/>
          </a:p>
        </p:txBody>
      </p:sp>
      <p:sp>
        <p:nvSpPr>
          <p:cNvPr id="37" name="Text 5"/>
          <p:cNvSpPr/>
          <p:nvPr/>
        </p:nvSpPr>
        <p:spPr>
          <a:xfrm>
            <a:off x="1028700" y="3352800"/>
            <a:ext cx="1867123"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Retourne les réponses</a:t>
            </a:r>
            <a:endParaRPr lang="en-US" sz="1120" dirty="0"/>
          </a:p>
        </p:txBody>
      </p:sp>
      <p:sp>
        <p:nvSpPr>
          <p:cNvPr id="38" name="Text 6"/>
          <p:cNvSpPr/>
          <p:nvPr/>
        </p:nvSpPr>
        <p:spPr>
          <a:xfrm>
            <a:off x="5486400" y="2133600"/>
            <a:ext cx="1045458"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FFA500"/>
                </a:solidFill>
                <a:latin typeface="ui-sans-serif" pitchFamily="34" charset="0"/>
                <a:ea typeface="ui-sans-serif" pitchFamily="34" charset="-122"/>
                <a:cs typeface="ui-sans-serif" pitchFamily="34" charset="-120"/>
              </a:rPr>
              <a:t>Service</a:t>
            </a:r>
            <a:endParaRPr lang="en-US" sz="1646" dirty="0"/>
          </a:p>
        </p:txBody>
      </p:sp>
      <p:sp>
        <p:nvSpPr>
          <p:cNvPr id="39" name="Text 7"/>
          <p:cNvSpPr/>
          <p:nvPr/>
        </p:nvSpPr>
        <p:spPr>
          <a:xfrm>
            <a:off x="5143500" y="2628900"/>
            <a:ext cx="2191271"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Contient la logique métier</a:t>
            </a:r>
            <a:endParaRPr lang="en-US" sz="1120" dirty="0"/>
          </a:p>
        </p:txBody>
      </p:sp>
      <p:sp>
        <p:nvSpPr>
          <p:cNvPr id="40" name="Text 8"/>
          <p:cNvSpPr/>
          <p:nvPr/>
        </p:nvSpPr>
        <p:spPr>
          <a:xfrm>
            <a:off x="5143500" y="2933700"/>
            <a:ext cx="2056046"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Orchestre les opérations</a:t>
            </a:r>
            <a:endParaRPr lang="en-US" sz="1120" dirty="0"/>
          </a:p>
        </p:txBody>
      </p:sp>
      <p:sp>
        <p:nvSpPr>
          <p:cNvPr id="41" name="Text 9"/>
          <p:cNvSpPr/>
          <p:nvPr/>
        </p:nvSpPr>
        <p:spPr>
          <a:xfrm>
            <a:off x="5143500" y="3238500"/>
            <a:ext cx="1779374"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Gère les transactions</a:t>
            </a:r>
            <a:endParaRPr lang="en-US" sz="1120" dirty="0"/>
          </a:p>
        </p:txBody>
      </p:sp>
      <p:sp>
        <p:nvSpPr>
          <p:cNvPr id="42" name="Text 10"/>
          <p:cNvSpPr/>
          <p:nvPr/>
        </p:nvSpPr>
        <p:spPr>
          <a:xfrm>
            <a:off x="9601200" y="1790700"/>
            <a:ext cx="1533808"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3C5FD"/>
                </a:solidFill>
                <a:latin typeface="ui-sans-serif" pitchFamily="34" charset="0"/>
                <a:ea typeface="ui-sans-serif" pitchFamily="34" charset="-122"/>
                <a:cs typeface="ui-sans-serif" pitchFamily="34" charset="-120"/>
              </a:rPr>
              <a:t>Repository</a:t>
            </a:r>
            <a:endParaRPr lang="en-US" sz="1646" dirty="0"/>
          </a:p>
        </p:txBody>
      </p:sp>
      <p:sp>
        <p:nvSpPr>
          <p:cNvPr id="43" name="Text 11"/>
          <p:cNvSpPr/>
          <p:nvPr/>
        </p:nvSpPr>
        <p:spPr>
          <a:xfrm>
            <a:off x="9258300" y="2286000"/>
            <a:ext cx="21336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Interagit avec la base de données</a:t>
            </a:r>
            <a:endParaRPr lang="en-US" sz="1120" dirty="0"/>
          </a:p>
        </p:txBody>
      </p:sp>
      <p:sp>
        <p:nvSpPr>
          <p:cNvPr id="44" name="Text 12"/>
          <p:cNvSpPr/>
          <p:nvPr/>
        </p:nvSpPr>
        <p:spPr>
          <a:xfrm>
            <a:off x="9258300" y="2819400"/>
            <a:ext cx="21336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Effectue les opérations CRUD</a:t>
            </a:r>
            <a:endParaRPr lang="en-US" sz="1120" dirty="0"/>
          </a:p>
        </p:txBody>
      </p:sp>
      <p:sp>
        <p:nvSpPr>
          <p:cNvPr id="45" name="Text 13"/>
          <p:cNvSpPr/>
          <p:nvPr/>
        </p:nvSpPr>
        <p:spPr>
          <a:xfrm>
            <a:off x="9258300" y="3352800"/>
            <a:ext cx="21336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Mappe les objets aux lignes de la base de données</a:t>
            </a:r>
            <a:endParaRPr lang="en-US" sz="1120" dirty="0"/>
          </a:p>
        </p:txBody>
      </p:sp>
      <p:sp>
        <p:nvSpPr>
          <p:cNvPr id="46" name="Text 14"/>
          <p:cNvSpPr/>
          <p:nvPr/>
        </p:nvSpPr>
        <p:spPr>
          <a:xfrm>
            <a:off x="1892900" y="4953000"/>
            <a:ext cx="1163330"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9CA3AF"/>
                </a:solidFill>
                <a:latin typeface="ui-sans-serif" pitchFamily="34" charset="0"/>
                <a:ea typeface="ui-sans-serif" pitchFamily="34" charset="-122"/>
                <a:cs typeface="ui-sans-serif" pitchFamily="34" charset="-120"/>
              </a:rPr>
              <a:t>HTTP Request</a:t>
            </a:r>
            <a:endParaRPr lang="en-US" sz="1120" dirty="0"/>
          </a:p>
        </p:txBody>
      </p:sp>
      <p:sp>
        <p:nvSpPr>
          <p:cNvPr id="47" name="Text 15"/>
          <p:cNvSpPr/>
          <p:nvPr/>
        </p:nvSpPr>
        <p:spPr>
          <a:xfrm>
            <a:off x="5619765" y="4953000"/>
            <a:ext cx="1230779"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9CA3AF"/>
                </a:solidFill>
                <a:latin typeface="ui-sans-serif" pitchFamily="34" charset="0"/>
                <a:ea typeface="ui-sans-serif" pitchFamily="34" charset="-122"/>
                <a:cs typeface="ui-sans-serif" pitchFamily="34" charset="-120"/>
              </a:rPr>
              <a:t>Business Logic</a:t>
            </a:r>
            <a:endParaRPr lang="en-US" sz="1120" dirty="0"/>
          </a:p>
        </p:txBody>
      </p:sp>
      <p:sp>
        <p:nvSpPr>
          <p:cNvPr id="48" name="Text 16"/>
          <p:cNvSpPr/>
          <p:nvPr/>
        </p:nvSpPr>
        <p:spPr>
          <a:xfrm>
            <a:off x="9427994" y="4953000"/>
            <a:ext cx="857190"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9CA3AF"/>
                </a:solidFill>
                <a:latin typeface="ui-sans-serif" pitchFamily="34" charset="0"/>
                <a:ea typeface="ui-sans-serif" pitchFamily="34" charset="-122"/>
                <a:cs typeface="ui-sans-serif" pitchFamily="34" charset="-120"/>
              </a:rPr>
              <a:t>JDBC/ORM</a:t>
            </a:r>
            <a:endParaRPr lang="en-US" sz="1120" dirty="0"/>
          </a:p>
        </p:txBody>
      </p:sp>
      <p:sp>
        <p:nvSpPr>
          <p:cNvPr id="49" name="Text 17"/>
          <p:cNvSpPr/>
          <p:nvPr/>
        </p:nvSpPr>
        <p:spPr>
          <a:xfrm>
            <a:off x="762000" y="5486400"/>
            <a:ext cx="10668000" cy="4572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Cette structure à trois niveaux promeut la séparation des préoccupations et la maintenabilité de l'application, en définissant clairement les responsabilités de chaque composant.</a:t>
            </a:r>
            <a:endParaRPr lang="en-US" sz="11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813435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447675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524000"/>
            <a:ext cx="10972800" cy="857250"/>
          </a:xfrm>
          <a:prstGeom prst="rect">
            <a:avLst/>
          </a:prstGeom>
        </p:spPr>
      </p:pic>
      <p:pic>
        <p:nvPicPr>
          <p:cNvPr id="7" name="Image 5" descr="preencoded.png">    </p:cNvPr>
          <p:cNvPicPr>
            <a:picLocks noChangeAspect="1"/>
          </p:cNvPicPr>
          <p:nvPr/>
        </p:nvPicPr>
        <p:blipFill>
          <a:blip r:embed="rId6"/>
          <a:stretch>
            <a:fillRect/>
          </a:stretch>
        </p:blipFill>
        <p:spPr>
          <a:xfrm>
            <a:off x="762000" y="1676400"/>
            <a:ext cx="171450" cy="266700"/>
          </a:xfrm>
          <a:prstGeom prst="rect">
            <a:avLst/>
          </a:prstGeom>
        </p:spPr>
      </p:pic>
      <p:pic>
        <p:nvPicPr>
          <p:cNvPr id="8" name="Image 6" descr="preencoded.png">    </p:cNvPr>
          <p:cNvPicPr>
            <a:picLocks noChangeAspect="1"/>
          </p:cNvPicPr>
          <p:nvPr/>
        </p:nvPicPr>
        <p:blipFill>
          <a:blip r:embed="rId7"/>
          <a:stretch>
            <a:fillRect/>
          </a:stretch>
        </p:blipFill>
        <p:spPr>
          <a:xfrm>
            <a:off x="609600" y="2609850"/>
            <a:ext cx="5372100" cy="4076700"/>
          </a:xfrm>
          <a:prstGeom prst="rect">
            <a:avLst/>
          </a:prstGeom>
        </p:spPr>
      </p:pic>
      <p:pic>
        <p:nvPicPr>
          <p:cNvPr id="9" name="Image 7" descr="preencoded.png">    </p:cNvPr>
          <p:cNvPicPr>
            <a:picLocks noChangeAspect="1"/>
          </p:cNvPicPr>
          <p:nvPr/>
        </p:nvPicPr>
        <p:blipFill>
          <a:blip r:embed="rId8"/>
          <a:stretch>
            <a:fillRect/>
          </a:stretch>
        </p:blipFill>
        <p:spPr>
          <a:xfrm>
            <a:off x="800100" y="2800350"/>
            <a:ext cx="285750" cy="304800"/>
          </a:xfrm>
          <a:prstGeom prst="rect">
            <a:avLst/>
          </a:prstGeom>
        </p:spPr>
      </p:pic>
      <p:pic>
        <p:nvPicPr>
          <p:cNvPr id="10" name="Image 8" descr="preencoded.png">    </p:cNvPr>
          <p:cNvPicPr>
            <a:picLocks noChangeAspect="1"/>
          </p:cNvPicPr>
          <p:nvPr/>
        </p:nvPicPr>
        <p:blipFill>
          <a:blip r:embed="rId9"/>
          <a:stretch>
            <a:fillRect/>
          </a:stretch>
        </p:blipFill>
        <p:spPr>
          <a:xfrm>
            <a:off x="800100" y="3829050"/>
            <a:ext cx="4991100" cy="1828800"/>
          </a:xfrm>
          <a:prstGeom prst="rect">
            <a:avLst/>
          </a:prstGeom>
        </p:spPr>
      </p:pic>
      <p:pic>
        <p:nvPicPr>
          <p:cNvPr id="11" name="Image 9" descr="preencoded.png">    </p:cNvPr>
          <p:cNvPicPr>
            <a:picLocks noChangeAspect="1"/>
          </p:cNvPicPr>
          <p:nvPr/>
        </p:nvPicPr>
        <p:blipFill>
          <a:blip r:embed="rId10"/>
          <a:stretch>
            <a:fillRect/>
          </a:stretch>
        </p:blipFill>
        <p:spPr>
          <a:xfrm>
            <a:off x="800100" y="5838825"/>
            <a:ext cx="152400" cy="152400"/>
          </a:xfrm>
          <a:prstGeom prst="rect">
            <a:avLst/>
          </a:prstGeom>
        </p:spPr>
      </p:pic>
      <p:pic>
        <p:nvPicPr>
          <p:cNvPr id="12" name="Image 10" descr="preencoded.png">    </p:cNvPr>
          <p:cNvPicPr>
            <a:picLocks noChangeAspect="1"/>
          </p:cNvPicPr>
          <p:nvPr/>
        </p:nvPicPr>
        <p:blipFill>
          <a:blip r:embed="rId11"/>
          <a:stretch>
            <a:fillRect/>
          </a:stretch>
        </p:blipFill>
        <p:spPr>
          <a:xfrm>
            <a:off x="6210300" y="2609850"/>
            <a:ext cx="5372100" cy="4076700"/>
          </a:xfrm>
          <a:prstGeom prst="rect">
            <a:avLst/>
          </a:prstGeom>
        </p:spPr>
      </p:pic>
      <p:pic>
        <p:nvPicPr>
          <p:cNvPr id="13" name="Image 11" descr="preencoded.png">    </p:cNvPr>
          <p:cNvPicPr>
            <a:picLocks noChangeAspect="1"/>
          </p:cNvPicPr>
          <p:nvPr/>
        </p:nvPicPr>
        <p:blipFill>
          <a:blip r:embed="rId12"/>
          <a:stretch>
            <a:fillRect/>
          </a:stretch>
        </p:blipFill>
        <p:spPr>
          <a:xfrm>
            <a:off x="6326514" y="2764165"/>
            <a:ext cx="377171" cy="377171"/>
          </a:xfrm>
          <a:prstGeom prst="rect">
            <a:avLst/>
          </a:prstGeom>
        </p:spPr>
      </p:pic>
      <p:pic>
        <p:nvPicPr>
          <p:cNvPr id="14" name="Image 12" descr="preencoded.png">    </p:cNvPr>
          <p:cNvPicPr>
            <a:picLocks noChangeAspect="1"/>
          </p:cNvPicPr>
          <p:nvPr/>
        </p:nvPicPr>
        <p:blipFill>
          <a:blip r:embed="rId13"/>
          <a:stretch>
            <a:fillRect/>
          </a:stretch>
        </p:blipFill>
        <p:spPr>
          <a:xfrm>
            <a:off x="6400800" y="4057650"/>
            <a:ext cx="4991100" cy="1828800"/>
          </a:xfrm>
          <a:prstGeom prst="rect">
            <a:avLst/>
          </a:prstGeom>
        </p:spPr>
      </p:pic>
      <p:pic>
        <p:nvPicPr>
          <p:cNvPr id="15" name="Image 13" descr="preencoded.png">    </p:cNvPr>
          <p:cNvPicPr>
            <a:picLocks noChangeAspect="1"/>
          </p:cNvPicPr>
          <p:nvPr/>
        </p:nvPicPr>
        <p:blipFill>
          <a:blip r:embed="rId14"/>
          <a:stretch>
            <a:fillRect/>
          </a:stretch>
        </p:blipFill>
        <p:spPr>
          <a:xfrm>
            <a:off x="6400800" y="6067425"/>
            <a:ext cx="152400" cy="152400"/>
          </a:xfrm>
          <a:prstGeom prst="rect">
            <a:avLst/>
          </a:prstGeom>
        </p:spPr>
      </p:pic>
      <p:sp>
        <p:nvSpPr>
          <p:cNvPr id="16"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Repository et Base de Données</a:t>
            </a:r>
            <a:endParaRPr lang="en-US" sz="3158" dirty="0"/>
          </a:p>
        </p:txBody>
      </p:sp>
      <p:sp>
        <p:nvSpPr>
          <p:cNvPr id="17" name="Text 1"/>
          <p:cNvSpPr/>
          <p:nvPr/>
        </p:nvSpPr>
        <p:spPr>
          <a:xfrm>
            <a:off x="60960" y="990600"/>
            <a:ext cx="12070080" cy="304800"/>
          </a:xfrm>
          <a:prstGeom prst="rect">
            <a:avLst/>
          </a:prstGeom>
          <a:noFill/>
          <a:ln/>
        </p:spPr>
        <p:txBody>
          <a:bodyPr wrap="square" lIns="0" tIns="0" rIns="0" bIns="0" rtlCol="0" anchor="t">
            <a:spAutoFit/>
          </a:bodyPr>
          <a:lstStyle/>
          <a:p>
            <a:pPr algn="ctr" indent="0" marL="0">
              <a:lnSpc>
                <a:spcPts val="2400"/>
              </a:lnSpc>
              <a:buNone/>
            </a:pPr>
            <a:r>
              <a:rPr lang="en-US" sz="1646" dirty="0">
                <a:solidFill>
                  <a:srgbClr val="D1D5DB"/>
                </a:solidFill>
                <a:latin typeface="ui-sans-serif" pitchFamily="34" charset="0"/>
                <a:ea typeface="ui-sans-serif" pitchFamily="34" charset="-122"/>
                <a:cs typeface="ui-sans-serif" pitchFamily="34" charset="-120"/>
              </a:rPr>
              <a:t>JDBC vs Spring Data JPA</a:t>
            </a:r>
            <a:endParaRPr lang="en-US" sz="1646" dirty="0"/>
          </a:p>
        </p:txBody>
      </p:sp>
      <p:sp>
        <p:nvSpPr>
          <p:cNvPr id="18" name="Text 2"/>
          <p:cNvSpPr/>
          <p:nvPr/>
        </p:nvSpPr>
        <p:spPr>
          <a:xfrm>
            <a:off x="1009650" y="1676400"/>
            <a:ext cx="10668000" cy="552450"/>
          </a:xfrm>
          <a:prstGeom prst="rect">
            <a:avLst/>
          </a:prstGeom>
          <a:noFill/>
          <a:ln/>
        </p:spPr>
        <p:txBody>
          <a:bodyPr wrap="square" lIns="0" tIns="0" rIns="0" bIns="0" rtlCol="0" anchor="t">
            <a:spAutoFit/>
          </a:bodyPr>
          <a:lstStyle/>
          <a:p>
            <a:pPr indent="0" marL="0">
              <a:lnSpc>
                <a:spcPts val="2100"/>
              </a:lnSpc>
              <a:buNone/>
            </a:pPr>
            <a:r>
              <a:rPr lang="en-US" sz="1260" dirty="0">
                <a:solidFill>
                  <a:srgbClr val="E5E7EB"/>
                </a:solidFill>
                <a:latin typeface="ui-sans-serif" pitchFamily="34" charset="0"/>
                <a:ea typeface="ui-sans-serif" pitchFamily="34" charset="-122"/>
                <a:cs typeface="ui-sans-serif" pitchFamily="34" charset="-120"/>
              </a:rPr>
              <a:t>Le pattern Repository est une couche d'abstraction qui sépare la logique métier des opérations de base de données, facilitant ainsi le développement et la maintenance des applications.</a:t>
            </a:r>
            <a:endParaRPr lang="en-US" sz="1260" dirty="0"/>
          </a:p>
        </p:txBody>
      </p:sp>
      <p:sp>
        <p:nvSpPr>
          <p:cNvPr id="19" name="Text 3"/>
          <p:cNvSpPr/>
          <p:nvPr/>
        </p:nvSpPr>
        <p:spPr>
          <a:xfrm>
            <a:off x="1200150" y="2800350"/>
            <a:ext cx="4881696"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E5E7EB"/>
                </a:solidFill>
                <a:latin typeface="ui-sans-serif" pitchFamily="34" charset="0"/>
                <a:ea typeface="ui-sans-serif" pitchFamily="34" charset="-122"/>
                <a:cs typeface="ui-sans-serif" pitchFamily="34" charset="-120"/>
              </a:rPr>
              <a:t>JDBC (Java Database Connectivity)</a:t>
            </a:r>
            <a:endParaRPr lang="en-US" sz="1646" dirty="0"/>
          </a:p>
        </p:txBody>
      </p:sp>
      <p:sp>
        <p:nvSpPr>
          <p:cNvPr id="20" name="Text 4"/>
          <p:cNvSpPr/>
          <p:nvPr/>
        </p:nvSpPr>
        <p:spPr>
          <a:xfrm>
            <a:off x="800100" y="3257550"/>
            <a:ext cx="499110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API de bas niveau pour l'interaction avec les bases de données, nécessitant du code boilerplate pour les opérations courantes.</a:t>
            </a:r>
            <a:endParaRPr lang="en-US" sz="1120" dirty="0"/>
          </a:p>
        </p:txBody>
      </p:sp>
      <p:sp>
        <p:nvSpPr>
          <p:cNvPr id="21" name="Text 5"/>
          <p:cNvSpPr/>
          <p:nvPr/>
        </p:nvSpPr>
        <p:spPr>
          <a:xfrm>
            <a:off x="952500" y="4000500"/>
            <a:ext cx="7762280" cy="9144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monospace" pitchFamily="34" charset="0"/>
                <a:ea typeface="ui-monospace" pitchFamily="34" charset="-122"/>
                <a:cs typeface="ui-monospace" pitchFamily="34" charset="-120"/>
              </a:rPr>
              <a:t>Connection conn = DriverManager.getConnection("jdbc:mysql://localhost/mydb", "user", "password");</a:t>
            </a:r>
            <a:endParaRPr lang="en-US" sz="980" dirty="0"/>
          </a:p>
          <a:p>
            <a:pPr indent="0" marL="0">
              <a:lnSpc>
                <a:spcPts val="1500"/>
              </a:lnSpc>
              <a:buNone/>
            </a:pPr>
            <a:r>
              <a:rPr lang="en-US" sz="980" dirty="0">
                <a:solidFill>
                  <a:srgbClr val="D1D5DB"/>
                </a:solidFill>
                <a:latin typeface="ui-monospace" pitchFamily="34" charset="0"/>
                <a:ea typeface="ui-monospace" pitchFamily="34" charset="-122"/>
                <a:cs typeface="ui-monospace" pitchFamily="34" charset="-120"/>
              </a:rPr>
              <a:t>PreparedStatement ps = conn.prepareStatement("SELECT * FROM users WHERE id = ?");</a:t>
            </a:r>
            <a:endParaRPr lang="en-US" sz="980" dirty="0"/>
          </a:p>
          <a:p>
            <a:pPr indent="0" marL="0">
              <a:lnSpc>
                <a:spcPts val="1500"/>
              </a:lnSpc>
              <a:buNone/>
            </a:pPr>
            <a:r>
              <a:rPr lang="en-US" sz="980" dirty="0">
                <a:solidFill>
                  <a:srgbClr val="D1D5DB"/>
                </a:solidFill>
                <a:latin typeface="ui-monospace" pitchFamily="34" charset="0"/>
                <a:ea typeface="ui-monospace" pitchFamily="34" charset="-122"/>
                <a:cs typeface="ui-monospace" pitchFamily="34" charset="-120"/>
              </a:rPr>
              <a:t>ps.setLong(1, userId);</a:t>
            </a:r>
            <a:endParaRPr lang="en-US" sz="980" dirty="0"/>
          </a:p>
          <a:p>
            <a:pPr indent="0" marL="0">
              <a:lnSpc>
                <a:spcPts val="1500"/>
              </a:lnSpc>
              <a:buNone/>
            </a:pPr>
            <a:r>
              <a:rPr lang="en-US" sz="980" dirty="0">
                <a:solidFill>
                  <a:srgbClr val="D1D5DB"/>
                </a:solidFill>
                <a:latin typeface="ui-monospace" pitchFamily="34" charset="0"/>
                <a:ea typeface="ui-monospace" pitchFamily="34" charset="-122"/>
                <a:cs typeface="ui-monospace" pitchFamily="34" charset="-120"/>
              </a:rPr>
              <a:t>ResultSet rs = ps.executeQuery();</a:t>
            </a:r>
            <a:endParaRPr lang="en-US" sz="980" dirty="0"/>
          </a:p>
          <a:p>
            <a:pPr indent="0" marL="0">
              <a:lnSpc>
                <a:spcPts val="1500"/>
              </a:lnSpc>
              <a:buNone/>
            </a:pPr>
            <a:r>
              <a:rPr lang="en-US" sz="980" dirty="0">
                <a:solidFill>
                  <a:srgbClr val="D1D5DB"/>
                </a:solidFill>
                <a:latin typeface="ui-monospace" pitchFamily="34" charset="0"/>
                <a:ea typeface="ui-monospace" pitchFamily="34" charset="-122"/>
                <a:cs typeface="ui-monospace" pitchFamily="34" charset="-120"/>
              </a:rPr>
              <a:t>// ... process ResultSet ...</a:t>
            </a:r>
            <a:endParaRPr lang="en-US" sz="980" dirty="0"/>
          </a:p>
        </p:txBody>
      </p:sp>
      <p:sp>
        <p:nvSpPr>
          <p:cNvPr id="22" name="Text 6"/>
          <p:cNvSpPr/>
          <p:nvPr/>
        </p:nvSpPr>
        <p:spPr>
          <a:xfrm>
            <a:off x="1028700" y="5810250"/>
            <a:ext cx="5490210" cy="228600"/>
          </a:xfrm>
          <a:prstGeom prst="rect">
            <a:avLst/>
          </a:prstGeom>
          <a:noFill/>
          <a:ln/>
        </p:spPr>
        <p:txBody>
          <a:bodyPr wrap="square" lIns="0" tIns="0" rIns="0" bIns="0" rtlCol="0" anchor="t">
            <a:spAutoFit/>
          </a:bodyPr>
          <a:lstStyle/>
          <a:p>
            <a:pPr indent="0" marL="0">
              <a:lnSpc>
                <a:spcPts val="1800"/>
              </a:lnSpc>
              <a:buNone/>
            </a:pPr>
            <a:r>
              <a:rPr lang="en-US" sz="1120" dirty="0">
                <a:solidFill>
                  <a:srgbClr val="F87171"/>
                </a:solidFill>
                <a:latin typeface="ui-sans-serif" pitchFamily="34" charset="0"/>
                <a:ea typeface="ui-sans-serif" pitchFamily="34" charset="-122"/>
                <a:cs typeface="ui-sans-serif" pitchFamily="34" charset="-120"/>
              </a:rPr>
              <a:t>Quantité importante de code pour des opérations simples</a:t>
            </a:r>
            <a:endParaRPr lang="en-US" sz="1120" dirty="0"/>
          </a:p>
        </p:txBody>
      </p:sp>
      <p:sp>
        <p:nvSpPr>
          <p:cNvPr id="23" name="Text 7"/>
          <p:cNvSpPr/>
          <p:nvPr/>
        </p:nvSpPr>
        <p:spPr>
          <a:xfrm>
            <a:off x="6743700" y="2800350"/>
            <a:ext cx="2223195"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Spring Data JPA</a:t>
            </a:r>
            <a:endParaRPr lang="en-US" sz="1646" dirty="0"/>
          </a:p>
        </p:txBody>
      </p:sp>
      <p:sp>
        <p:nvSpPr>
          <p:cNvPr id="24" name="Text 8"/>
          <p:cNvSpPr/>
          <p:nvPr/>
        </p:nvSpPr>
        <p:spPr>
          <a:xfrm>
            <a:off x="6400800" y="3257550"/>
            <a:ext cx="4991100" cy="6858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Une abstraction de plus haut niveau qui permet aux développeurs de définir des interfaces d'accès aux données avec moins de code.</a:t>
            </a:r>
            <a:endParaRPr lang="en-US" sz="1120" dirty="0"/>
          </a:p>
        </p:txBody>
      </p:sp>
      <p:sp>
        <p:nvSpPr>
          <p:cNvPr id="25" name="Text 9"/>
          <p:cNvSpPr/>
          <p:nvPr/>
        </p:nvSpPr>
        <p:spPr>
          <a:xfrm>
            <a:off x="6553200" y="4229100"/>
            <a:ext cx="5361682" cy="723900"/>
          </a:xfrm>
          <a:prstGeom prst="rect">
            <a:avLst/>
          </a:prstGeom>
          <a:noFill/>
          <a:ln/>
        </p:spPr>
        <p:txBody>
          <a:bodyPr wrap="square" lIns="0" tIns="0" rIns="0" bIns="0" rtlCol="0" anchor="t">
            <a:spAutoFit/>
          </a:bodyPr>
          <a:lstStyle/>
          <a:p>
            <a:pPr indent="0" marL="0">
              <a:lnSpc>
                <a:spcPts val="1500"/>
              </a:lnSpc>
              <a:buNone/>
            </a:pPr>
            <a:r>
              <a:rPr lang="en-US" sz="980" dirty="0">
                <a:solidFill>
                  <a:srgbClr val="E5E7EB"/>
                </a:solidFill>
                <a:latin typeface="ui-monospace" pitchFamily="34" charset="0"/>
                <a:ea typeface="ui-monospace" pitchFamily="34" charset="-122"/>
                <a:cs typeface="ui-monospace" pitchFamily="34" charset="-120"/>
              </a:rPr>
              <a:t>public interface UserRepository extends JpaRepository&lt;User, Long&gt; {</a:t>
            </a:r>
            <a:endParaRPr lang="en-US" sz="980" dirty="0"/>
          </a:p>
          <a:p>
            <a:pPr indent="0" marL="0">
              <a:lnSpc>
                <a:spcPts val="1500"/>
              </a:lnSpc>
              <a:buNone/>
            </a:pPr>
            <a:r>
              <a:rPr lang="en-US" sz="980" dirty="0">
                <a:solidFill>
                  <a:srgbClr val="E5E7EB"/>
                </a:solidFill>
                <a:latin typeface="ui-monospace" pitchFamily="34" charset="0"/>
                <a:ea typeface="ui-monospace" pitchFamily="34" charset="-122"/>
                <a:cs typeface="ui-monospace" pitchFamily="34" charset="-120"/>
              </a:rPr>
              <a:t>    // Méthode de requête personnalisée</a:t>
            </a:r>
            <a:endParaRPr lang="en-US" sz="980" dirty="0"/>
          </a:p>
          <a:p>
            <a:pPr indent="0" marL="0">
              <a:lnSpc>
                <a:spcPts val="1500"/>
              </a:lnSpc>
              <a:buNone/>
            </a:pPr>
            <a:r>
              <a:rPr lang="en-US" sz="980" dirty="0">
                <a:solidFill>
                  <a:srgbClr val="E5E7EB"/>
                </a:solidFill>
                <a:latin typeface="ui-monospace" pitchFamily="34" charset="0"/>
                <a:ea typeface="ui-monospace" pitchFamily="34" charset="-122"/>
                <a:cs typeface="ui-monospace" pitchFamily="34" charset="-120"/>
              </a:rPr>
              <a:t>    List&lt;User&gt; findByLastName(String lastName);</a:t>
            </a:r>
            <a:endParaRPr lang="en-US" sz="980" dirty="0"/>
          </a:p>
          <a:p>
            <a:pPr indent="0" marL="0">
              <a:lnSpc>
                <a:spcPts val="1500"/>
              </a:lnSpc>
              <a:buNone/>
            </a:pPr>
            <a:r>
              <a:rPr lang="en-US" sz="980" dirty="0">
                <a:solidFill>
                  <a:srgbClr val="E5E7EB"/>
                </a:solidFill>
                <a:latin typeface="ui-monospace" pitchFamily="34" charset="0"/>
                <a:ea typeface="ui-monospace" pitchFamily="34" charset="-122"/>
                <a:cs typeface="ui-monospace" pitchFamily="34" charset="-120"/>
              </a:rPr>
              <a:t>}</a:t>
            </a:r>
            <a:endParaRPr lang="en-US" sz="980" dirty="0"/>
          </a:p>
        </p:txBody>
      </p:sp>
      <p:sp>
        <p:nvSpPr>
          <p:cNvPr id="26" name="Text 10"/>
          <p:cNvSpPr/>
          <p:nvPr/>
        </p:nvSpPr>
        <p:spPr>
          <a:xfrm>
            <a:off x="6629400" y="6038850"/>
            <a:ext cx="499110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4ADE80"/>
                </a:solidFill>
                <a:latin typeface="ui-sans-serif" pitchFamily="34" charset="0"/>
                <a:ea typeface="ui-sans-serif" pitchFamily="34" charset="-122"/>
                <a:cs typeface="ui-sans-serif" pitchFamily="34" charset="-120"/>
              </a:rPr>
              <a:t>Génération automatique des implémentations pour les opérations CRUD courantes</a:t>
            </a:r>
            <a:endParaRPr lang="en-US" sz="1120" dirty="0"/>
          </a:p>
        </p:txBody>
      </p:sp>
      <p:sp>
        <p:nvSpPr>
          <p:cNvPr id="27" name="Text 11"/>
          <p:cNvSpPr/>
          <p:nvPr/>
        </p:nvSpPr>
        <p:spPr>
          <a:xfrm>
            <a:off x="762000" y="7067550"/>
            <a:ext cx="10668000" cy="4572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Spring Data JPA réduit considérablement la quantité de code nécessaire pour l'accès aux données, 加速ant ainsi le développement et réduisant le risque d'erreurs.</a:t>
            </a:r>
            <a:endParaRPr lang="en-US" sz="11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73533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6957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485900"/>
            <a:ext cx="10972800" cy="533400"/>
          </a:xfrm>
          <a:prstGeom prst="rect">
            <a:avLst/>
          </a:prstGeom>
        </p:spPr>
      </p:pic>
      <p:pic>
        <p:nvPicPr>
          <p:cNvPr id="7" name="Image 5" descr="preencoded.png">    </p:cNvPr>
          <p:cNvPicPr>
            <a:picLocks noChangeAspect="1"/>
          </p:cNvPicPr>
          <p:nvPr/>
        </p:nvPicPr>
        <p:blipFill>
          <a:blip r:embed="rId6"/>
          <a:stretch>
            <a:fillRect/>
          </a:stretch>
        </p:blipFill>
        <p:spPr>
          <a:xfrm>
            <a:off x="1845171" y="1666875"/>
            <a:ext cx="152400" cy="152400"/>
          </a:xfrm>
          <a:prstGeom prst="rect">
            <a:avLst/>
          </a:prstGeom>
        </p:spPr>
      </p:pic>
      <p:pic>
        <p:nvPicPr>
          <p:cNvPr id="8" name="Image 6" descr="preencoded.png">    </p:cNvPr>
          <p:cNvPicPr>
            <a:picLocks noChangeAspect="1"/>
          </p:cNvPicPr>
          <p:nvPr/>
        </p:nvPicPr>
        <p:blipFill>
          <a:blip r:embed="rId7"/>
          <a:stretch>
            <a:fillRect/>
          </a:stretch>
        </p:blipFill>
        <p:spPr>
          <a:xfrm>
            <a:off x="609600" y="2247900"/>
            <a:ext cx="3505200" cy="2286000"/>
          </a:xfrm>
          <a:prstGeom prst="rect">
            <a:avLst/>
          </a:prstGeom>
        </p:spPr>
      </p:pic>
      <p:pic>
        <p:nvPicPr>
          <p:cNvPr id="9" name="Image 7" descr="preencoded.png">    </p:cNvPr>
          <p:cNvPicPr>
            <a:picLocks noChangeAspect="1"/>
          </p:cNvPicPr>
          <p:nvPr/>
        </p:nvPicPr>
        <p:blipFill>
          <a:blip r:embed="rId8"/>
          <a:stretch>
            <a:fillRect/>
          </a:stretch>
        </p:blipFill>
        <p:spPr>
          <a:xfrm>
            <a:off x="800100" y="2514600"/>
            <a:ext cx="422970" cy="457200"/>
          </a:xfrm>
          <a:prstGeom prst="rect">
            <a:avLst/>
          </a:prstGeom>
        </p:spPr>
      </p:pic>
      <p:pic>
        <p:nvPicPr>
          <p:cNvPr id="10" name="Image 8" descr="preencoded.png">    </p:cNvPr>
          <p:cNvPicPr>
            <a:picLocks noChangeAspect="1"/>
          </p:cNvPicPr>
          <p:nvPr/>
        </p:nvPicPr>
        <p:blipFill>
          <a:blip r:embed="rId9"/>
          <a:stretch>
            <a:fillRect/>
          </a:stretch>
        </p:blipFill>
        <p:spPr>
          <a:xfrm>
            <a:off x="897285" y="2590800"/>
            <a:ext cx="228600" cy="304800"/>
          </a:xfrm>
          <a:prstGeom prst="rect">
            <a:avLst/>
          </a:prstGeom>
        </p:spPr>
      </p:pic>
      <p:pic>
        <p:nvPicPr>
          <p:cNvPr id="11" name="Image 9" descr="preencoded.png">    </p:cNvPr>
          <p:cNvPicPr>
            <a:picLocks noChangeAspect="1"/>
          </p:cNvPicPr>
          <p:nvPr/>
        </p:nvPicPr>
        <p:blipFill>
          <a:blip r:embed="rId10"/>
          <a:stretch>
            <a:fillRect/>
          </a:stretch>
        </p:blipFill>
        <p:spPr>
          <a:xfrm>
            <a:off x="800100" y="3981450"/>
            <a:ext cx="133350" cy="133350"/>
          </a:xfrm>
          <a:prstGeom prst="rect">
            <a:avLst/>
          </a:prstGeom>
        </p:spPr>
      </p:pic>
      <p:pic>
        <p:nvPicPr>
          <p:cNvPr id="12" name="Image 10" descr="preencoded.png">    </p:cNvPr>
          <p:cNvPicPr>
            <a:picLocks noChangeAspect="1"/>
          </p:cNvPicPr>
          <p:nvPr/>
        </p:nvPicPr>
        <p:blipFill>
          <a:blip r:embed="rId11"/>
          <a:stretch>
            <a:fillRect/>
          </a:stretch>
        </p:blipFill>
        <p:spPr>
          <a:xfrm>
            <a:off x="800100" y="4171950"/>
            <a:ext cx="133350" cy="133350"/>
          </a:xfrm>
          <a:prstGeom prst="rect">
            <a:avLst/>
          </a:prstGeom>
        </p:spPr>
      </p:pic>
      <p:pic>
        <p:nvPicPr>
          <p:cNvPr id="13" name="Image 11" descr="preencoded.png">    </p:cNvPr>
          <p:cNvPicPr>
            <a:picLocks noChangeAspect="1"/>
          </p:cNvPicPr>
          <p:nvPr/>
        </p:nvPicPr>
        <p:blipFill>
          <a:blip r:embed="rId12"/>
          <a:stretch>
            <a:fillRect/>
          </a:stretch>
        </p:blipFill>
        <p:spPr>
          <a:xfrm>
            <a:off x="4343400" y="2247900"/>
            <a:ext cx="3505200" cy="2286000"/>
          </a:xfrm>
          <a:prstGeom prst="rect">
            <a:avLst/>
          </a:prstGeom>
        </p:spPr>
      </p:pic>
      <p:pic>
        <p:nvPicPr>
          <p:cNvPr id="14" name="Image 12" descr="preencoded.png">    </p:cNvPr>
          <p:cNvPicPr>
            <a:picLocks noChangeAspect="1"/>
          </p:cNvPicPr>
          <p:nvPr/>
        </p:nvPicPr>
        <p:blipFill>
          <a:blip r:embed="rId13"/>
          <a:stretch>
            <a:fillRect/>
          </a:stretch>
        </p:blipFill>
        <p:spPr>
          <a:xfrm>
            <a:off x="4533900" y="2438400"/>
            <a:ext cx="457200" cy="457200"/>
          </a:xfrm>
          <a:prstGeom prst="rect">
            <a:avLst/>
          </a:prstGeom>
        </p:spPr>
      </p:pic>
      <p:pic>
        <p:nvPicPr>
          <p:cNvPr id="15" name="Image 13" descr="preencoded.png">    </p:cNvPr>
          <p:cNvPicPr>
            <a:picLocks noChangeAspect="1"/>
          </p:cNvPicPr>
          <p:nvPr/>
        </p:nvPicPr>
        <p:blipFill>
          <a:blip r:embed="rId14"/>
          <a:stretch>
            <a:fillRect/>
          </a:stretch>
        </p:blipFill>
        <p:spPr>
          <a:xfrm>
            <a:off x="4648200" y="2514600"/>
            <a:ext cx="228600" cy="304800"/>
          </a:xfrm>
          <a:prstGeom prst="rect">
            <a:avLst/>
          </a:prstGeom>
        </p:spPr>
      </p:pic>
      <p:pic>
        <p:nvPicPr>
          <p:cNvPr id="16" name="Image 14" descr="preencoded.png">    </p:cNvPr>
          <p:cNvPicPr>
            <a:picLocks noChangeAspect="1"/>
          </p:cNvPicPr>
          <p:nvPr/>
        </p:nvPicPr>
        <p:blipFill>
          <a:blip r:embed="rId15"/>
          <a:stretch>
            <a:fillRect/>
          </a:stretch>
        </p:blipFill>
        <p:spPr>
          <a:xfrm>
            <a:off x="4533900" y="3829050"/>
            <a:ext cx="133350" cy="133350"/>
          </a:xfrm>
          <a:prstGeom prst="rect">
            <a:avLst/>
          </a:prstGeom>
        </p:spPr>
      </p:pic>
      <p:pic>
        <p:nvPicPr>
          <p:cNvPr id="17" name="Image 15" descr="preencoded.png">    </p:cNvPr>
          <p:cNvPicPr>
            <a:picLocks noChangeAspect="1"/>
          </p:cNvPicPr>
          <p:nvPr/>
        </p:nvPicPr>
        <p:blipFill>
          <a:blip r:embed="rId16"/>
          <a:stretch>
            <a:fillRect/>
          </a:stretch>
        </p:blipFill>
        <p:spPr>
          <a:xfrm>
            <a:off x="4533900" y="4019550"/>
            <a:ext cx="133350" cy="133350"/>
          </a:xfrm>
          <a:prstGeom prst="rect">
            <a:avLst/>
          </a:prstGeom>
        </p:spPr>
      </p:pic>
      <p:pic>
        <p:nvPicPr>
          <p:cNvPr id="18" name="Image 16" descr="preencoded.png">    </p:cNvPr>
          <p:cNvPicPr>
            <a:picLocks noChangeAspect="1"/>
          </p:cNvPicPr>
          <p:nvPr/>
        </p:nvPicPr>
        <p:blipFill>
          <a:blip r:embed="rId17"/>
          <a:stretch>
            <a:fillRect/>
          </a:stretch>
        </p:blipFill>
        <p:spPr>
          <a:xfrm>
            <a:off x="8077200" y="2247900"/>
            <a:ext cx="3505200" cy="2286000"/>
          </a:xfrm>
          <a:prstGeom prst="rect">
            <a:avLst/>
          </a:prstGeom>
        </p:spPr>
      </p:pic>
      <p:pic>
        <p:nvPicPr>
          <p:cNvPr id="19" name="Image 17" descr="preencoded.png">    </p:cNvPr>
          <p:cNvPicPr>
            <a:picLocks noChangeAspect="1"/>
          </p:cNvPicPr>
          <p:nvPr/>
        </p:nvPicPr>
        <p:blipFill>
          <a:blip r:embed="rId18"/>
          <a:stretch>
            <a:fillRect/>
          </a:stretch>
        </p:blipFill>
        <p:spPr>
          <a:xfrm>
            <a:off x="8267700" y="2438400"/>
            <a:ext cx="457200" cy="457200"/>
          </a:xfrm>
          <a:prstGeom prst="rect">
            <a:avLst/>
          </a:prstGeom>
        </p:spPr>
      </p:pic>
      <p:pic>
        <p:nvPicPr>
          <p:cNvPr id="20" name="Image 18" descr="preencoded.png">    </p:cNvPr>
          <p:cNvPicPr>
            <a:picLocks noChangeAspect="1"/>
          </p:cNvPicPr>
          <p:nvPr/>
        </p:nvPicPr>
        <p:blipFill>
          <a:blip r:embed="rId19"/>
          <a:stretch>
            <a:fillRect/>
          </a:stretch>
        </p:blipFill>
        <p:spPr>
          <a:xfrm>
            <a:off x="8367712" y="2514600"/>
            <a:ext cx="257175" cy="304800"/>
          </a:xfrm>
          <a:prstGeom prst="rect">
            <a:avLst/>
          </a:prstGeom>
        </p:spPr>
      </p:pic>
      <p:pic>
        <p:nvPicPr>
          <p:cNvPr id="21" name="Image 19" descr="preencoded.png">    </p:cNvPr>
          <p:cNvPicPr>
            <a:picLocks noChangeAspect="1"/>
          </p:cNvPicPr>
          <p:nvPr/>
        </p:nvPicPr>
        <p:blipFill>
          <a:blip r:embed="rId20"/>
          <a:stretch>
            <a:fillRect/>
          </a:stretch>
        </p:blipFill>
        <p:spPr>
          <a:xfrm>
            <a:off x="8267700" y="3829050"/>
            <a:ext cx="133350" cy="133350"/>
          </a:xfrm>
          <a:prstGeom prst="rect">
            <a:avLst/>
          </a:prstGeom>
        </p:spPr>
      </p:pic>
      <p:pic>
        <p:nvPicPr>
          <p:cNvPr id="22" name="Image 20" descr="preencoded.png">    </p:cNvPr>
          <p:cNvPicPr>
            <a:picLocks noChangeAspect="1"/>
          </p:cNvPicPr>
          <p:nvPr/>
        </p:nvPicPr>
        <p:blipFill>
          <a:blip r:embed="rId21"/>
          <a:stretch>
            <a:fillRect/>
          </a:stretch>
        </p:blipFill>
        <p:spPr>
          <a:xfrm>
            <a:off x="8267700" y="4019550"/>
            <a:ext cx="133350" cy="133350"/>
          </a:xfrm>
          <a:prstGeom prst="rect">
            <a:avLst/>
          </a:prstGeom>
        </p:spPr>
      </p:pic>
      <p:pic>
        <p:nvPicPr>
          <p:cNvPr id="23" name="Image 21" descr="preencoded.png">    </p:cNvPr>
          <p:cNvPicPr>
            <a:picLocks noChangeAspect="1"/>
          </p:cNvPicPr>
          <p:nvPr/>
        </p:nvPicPr>
        <p:blipFill>
          <a:blip r:embed="rId22"/>
          <a:stretch>
            <a:fillRect/>
          </a:stretch>
        </p:blipFill>
        <p:spPr>
          <a:xfrm>
            <a:off x="609600" y="4762500"/>
            <a:ext cx="3505200" cy="2133600"/>
          </a:xfrm>
          <a:prstGeom prst="rect">
            <a:avLst/>
          </a:prstGeom>
        </p:spPr>
      </p:pic>
      <p:pic>
        <p:nvPicPr>
          <p:cNvPr id="24" name="Image 22" descr="preencoded.png">    </p:cNvPr>
          <p:cNvPicPr>
            <a:picLocks noChangeAspect="1"/>
          </p:cNvPicPr>
          <p:nvPr/>
        </p:nvPicPr>
        <p:blipFill>
          <a:blip r:embed="rId23"/>
          <a:stretch>
            <a:fillRect/>
          </a:stretch>
        </p:blipFill>
        <p:spPr>
          <a:xfrm>
            <a:off x="800100" y="4953000"/>
            <a:ext cx="457200" cy="457200"/>
          </a:xfrm>
          <a:prstGeom prst="rect">
            <a:avLst/>
          </a:prstGeom>
        </p:spPr>
      </p:pic>
      <p:pic>
        <p:nvPicPr>
          <p:cNvPr id="25" name="Image 23" descr="preencoded.png">    </p:cNvPr>
          <p:cNvPicPr>
            <a:picLocks noChangeAspect="1"/>
          </p:cNvPicPr>
          <p:nvPr/>
        </p:nvPicPr>
        <p:blipFill>
          <a:blip r:embed="rId24"/>
          <a:stretch>
            <a:fillRect/>
          </a:stretch>
        </p:blipFill>
        <p:spPr>
          <a:xfrm>
            <a:off x="928688" y="5029200"/>
            <a:ext cx="200025" cy="304800"/>
          </a:xfrm>
          <a:prstGeom prst="rect">
            <a:avLst/>
          </a:prstGeom>
        </p:spPr>
      </p:pic>
      <p:pic>
        <p:nvPicPr>
          <p:cNvPr id="26" name="Image 24" descr="preencoded.png">    </p:cNvPr>
          <p:cNvPicPr>
            <a:picLocks noChangeAspect="1"/>
          </p:cNvPicPr>
          <p:nvPr/>
        </p:nvPicPr>
        <p:blipFill>
          <a:blip r:embed="rId25"/>
          <a:stretch>
            <a:fillRect/>
          </a:stretch>
        </p:blipFill>
        <p:spPr>
          <a:xfrm>
            <a:off x="800100" y="6343650"/>
            <a:ext cx="133350" cy="133350"/>
          </a:xfrm>
          <a:prstGeom prst="rect">
            <a:avLst/>
          </a:prstGeom>
        </p:spPr>
      </p:pic>
      <p:pic>
        <p:nvPicPr>
          <p:cNvPr id="27" name="Image 25" descr="preencoded.png">    </p:cNvPr>
          <p:cNvPicPr>
            <a:picLocks noChangeAspect="1"/>
          </p:cNvPicPr>
          <p:nvPr/>
        </p:nvPicPr>
        <p:blipFill>
          <a:blip r:embed="rId26"/>
          <a:stretch>
            <a:fillRect/>
          </a:stretch>
        </p:blipFill>
        <p:spPr>
          <a:xfrm>
            <a:off x="800100" y="6534150"/>
            <a:ext cx="133350" cy="133350"/>
          </a:xfrm>
          <a:prstGeom prst="rect">
            <a:avLst/>
          </a:prstGeom>
        </p:spPr>
      </p:pic>
      <p:pic>
        <p:nvPicPr>
          <p:cNvPr id="28" name="Image 26" descr="preencoded.png">    </p:cNvPr>
          <p:cNvPicPr>
            <a:picLocks noChangeAspect="1"/>
          </p:cNvPicPr>
          <p:nvPr/>
        </p:nvPicPr>
        <p:blipFill>
          <a:blip r:embed="rId27"/>
          <a:stretch>
            <a:fillRect/>
          </a:stretch>
        </p:blipFill>
        <p:spPr>
          <a:xfrm>
            <a:off x="4343400" y="4762500"/>
            <a:ext cx="3505200" cy="2133600"/>
          </a:xfrm>
          <a:prstGeom prst="rect">
            <a:avLst/>
          </a:prstGeom>
        </p:spPr>
      </p:pic>
      <p:pic>
        <p:nvPicPr>
          <p:cNvPr id="29" name="Image 27" descr="preencoded.png">    </p:cNvPr>
          <p:cNvPicPr>
            <a:picLocks noChangeAspect="1"/>
          </p:cNvPicPr>
          <p:nvPr/>
        </p:nvPicPr>
        <p:blipFill>
          <a:blip r:embed="rId28"/>
          <a:stretch>
            <a:fillRect/>
          </a:stretch>
        </p:blipFill>
        <p:spPr>
          <a:xfrm>
            <a:off x="4533900" y="4953000"/>
            <a:ext cx="457200" cy="457200"/>
          </a:xfrm>
          <a:prstGeom prst="rect">
            <a:avLst/>
          </a:prstGeom>
        </p:spPr>
      </p:pic>
      <p:pic>
        <p:nvPicPr>
          <p:cNvPr id="30" name="Image 28" descr="preencoded.png">    </p:cNvPr>
          <p:cNvPicPr>
            <a:picLocks noChangeAspect="1"/>
          </p:cNvPicPr>
          <p:nvPr/>
        </p:nvPicPr>
        <p:blipFill>
          <a:blip r:embed="rId29"/>
          <a:stretch>
            <a:fillRect/>
          </a:stretch>
        </p:blipFill>
        <p:spPr>
          <a:xfrm>
            <a:off x="4648200" y="5029200"/>
            <a:ext cx="228600" cy="304800"/>
          </a:xfrm>
          <a:prstGeom prst="rect">
            <a:avLst/>
          </a:prstGeom>
        </p:spPr>
      </p:pic>
      <p:pic>
        <p:nvPicPr>
          <p:cNvPr id="31" name="Image 29" descr="preencoded.png">    </p:cNvPr>
          <p:cNvPicPr>
            <a:picLocks noChangeAspect="1"/>
          </p:cNvPicPr>
          <p:nvPr/>
        </p:nvPicPr>
        <p:blipFill>
          <a:blip r:embed="rId30"/>
          <a:stretch>
            <a:fillRect/>
          </a:stretch>
        </p:blipFill>
        <p:spPr>
          <a:xfrm>
            <a:off x="4533900" y="6343650"/>
            <a:ext cx="133350" cy="133350"/>
          </a:xfrm>
          <a:prstGeom prst="rect">
            <a:avLst/>
          </a:prstGeom>
        </p:spPr>
      </p:pic>
      <p:pic>
        <p:nvPicPr>
          <p:cNvPr id="32" name="Image 30" descr="preencoded.png">    </p:cNvPr>
          <p:cNvPicPr>
            <a:picLocks noChangeAspect="1"/>
          </p:cNvPicPr>
          <p:nvPr/>
        </p:nvPicPr>
        <p:blipFill>
          <a:blip r:embed="rId31"/>
          <a:stretch>
            <a:fillRect/>
          </a:stretch>
        </p:blipFill>
        <p:spPr>
          <a:xfrm>
            <a:off x="4533900" y="6534150"/>
            <a:ext cx="133350" cy="133350"/>
          </a:xfrm>
          <a:prstGeom prst="rect">
            <a:avLst/>
          </a:prstGeom>
        </p:spPr>
      </p:pic>
      <p:pic>
        <p:nvPicPr>
          <p:cNvPr id="33" name="Image 31" descr="preencoded.png">    </p:cNvPr>
          <p:cNvPicPr>
            <a:picLocks noChangeAspect="1"/>
          </p:cNvPicPr>
          <p:nvPr/>
        </p:nvPicPr>
        <p:blipFill>
          <a:blip r:embed="rId32"/>
          <a:stretch>
            <a:fillRect/>
          </a:stretch>
        </p:blipFill>
        <p:spPr>
          <a:xfrm>
            <a:off x="8077200" y="4762500"/>
            <a:ext cx="3505200" cy="2133600"/>
          </a:xfrm>
          <a:prstGeom prst="rect">
            <a:avLst/>
          </a:prstGeom>
        </p:spPr>
      </p:pic>
      <p:pic>
        <p:nvPicPr>
          <p:cNvPr id="34" name="Image 32" descr="preencoded.png">    </p:cNvPr>
          <p:cNvPicPr>
            <a:picLocks noChangeAspect="1"/>
          </p:cNvPicPr>
          <p:nvPr/>
        </p:nvPicPr>
        <p:blipFill>
          <a:blip r:embed="rId33"/>
          <a:stretch>
            <a:fillRect/>
          </a:stretch>
        </p:blipFill>
        <p:spPr>
          <a:xfrm>
            <a:off x="8267700" y="4953000"/>
            <a:ext cx="457200" cy="457200"/>
          </a:xfrm>
          <a:prstGeom prst="rect">
            <a:avLst/>
          </a:prstGeom>
        </p:spPr>
      </p:pic>
      <p:pic>
        <p:nvPicPr>
          <p:cNvPr id="35" name="Image 33" descr="preencoded.png">    </p:cNvPr>
          <p:cNvPicPr>
            <a:picLocks noChangeAspect="1"/>
          </p:cNvPicPr>
          <p:nvPr/>
        </p:nvPicPr>
        <p:blipFill>
          <a:blip r:embed="rId34"/>
          <a:stretch>
            <a:fillRect/>
          </a:stretch>
        </p:blipFill>
        <p:spPr>
          <a:xfrm>
            <a:off x="8307714" y="4993014"/>
            <a:ext cx="377171" cy="377171"/>
          </a:xfrm>
          <a:prstGeom prst="rect">
            <a:avLst/>
          </a:prstGeom>
        </p:spPr>
      </p:pic>
      <p:pic>
        <p:nvPicPr>
          <p:cNvPr id="36" name="Image 34" descr="preencoded.png">    </p:cNvPr>
          <p:cNvPicPr>
            <a:picLocks noChangeAspect="1"/>
          </p:cNvPicPr>
          <p:nvPr/>
        </p:nvPicPr>
        <p:blipFill>
          <a:blip r:embed="rId35"/>
          <a:stretch>
            <a:fillRect/>
          </a:stretch>
        </p:blipFill>
        <p:spPr>
          <a:xfrm>
            <a:off x="9296400" y="6324600"/>
            <a:ext cx="152400" cy="152400"/>
          </a:xfrm>
          <a:prstGeom prst="rect">
            <a:avLst/>
          </a:prstGeom>
        </p:spPr>
      </p:pic>
      <p:pic>
        <p:nvPicPr>
          <p:cNvPr id="37" name="Image 35" descr="preencoded.png">    </p:cNvPr>
          <p:cNvPicPr>
            <a:picLocks noChangeAspect="1"/>
          </p:cNvPicPr>
          <p:nvPr/>
        </p:nvPicPr>
        <p:blipFill>
          <a:blip r:embed="rId36"/>
          <a:stretch>
            <a:fillRect/>
          </a:stretch>
        </p:blipFill>
        <p:spPr>
          <a:xfrm>
            <a:off x="9525000" y="6324600"/>
            <a:ext cx="152400" cy="152400"/>
          </a:xfrm>
          <a:prstGeom prst="rect">
            <a:avLst/>
          </a:prstGeom>
        </p:spPr>
      </p:pic>
      <p:pic>
        <p:nvPicPr>
          <p:cNvPr id="38" name="Image 36" descr="preencoded.png">    </p:cNvPr>
          <p:cNvPicPr>
            <a:picLocks noChangeAspect="1"/>
          </p:cNvPicPr>
          <p:nvPr/>
        </p:nvPicPr>
        <p:blipFill>
          <a:blip r:embed="rId37"/>
          <a:stretch>
            <a:fillRect/>
          </a:stretch>
        </p:blipFill>
        <p:spPr>
          <a:xfrm>
            <a:off x="9753600" y="6324600"/>
            <a:ext cx="152400" cy="152400"/>
          </a:xfrm>
          <a:prstGeom prst="rect">
            <a:avLst/>
          </a:prstGeom>
        </p:spPr>
      </p:pic>
      <p:pic>
        <p:nvPicPr>
          <p:cNvPr id="39" name="Image 37" descr="preencoded.png">    </p:cNvPr>
          <p:cNvPicPr>
            <a:picLocks noChangeAspect="1"/>
          </p:cNvPicPr>
          <p:nvPr/>
        </p:nvPicPr>
        <p:blipFill>
          <a:blip r:embed="rId38"/>
          <a:stretch>
            <a:fillRect/>
          </a:stretch>
        </p:blipFill>
        <p:spPr>
          <a:xfrm>
            <a:off x="9982200" y="6324600"/>
            <a:ext cx="152400" cy="152400"/>
          </a:xfrm>
          <a:prstGeom prst="rect">
            <a:avLst/>
          </a:prstGeom>
        </p:spPr>
      </p:pic>
      <p:pic>
        <p:nvPicPr>
          <p:cNvPr id="40" name="Image 38" descr="preencoded.png">    </p:cNvPr>
          <p:cNvPicPr>
            <a:picLocks noChangeAspect="1"/>
          </p:cNvPicPr>
          <p:nvPr/>
        </p:nvPicPr>
        <p:blipFill>
          <a:blip r:embed="rId39"/>
          <a:stretch>
            <a:fillRect/>
          </a:stretch>
        </p:blipFill>
        <p:spPr>
          <a:xfrm>
            <a:off x="10210800" y="6324600"/>
            <a:ext cx="152400" cy="152400"/>
          </a:xfrm>
          <a:prstGeom prst="rect">
            <a:avLst/>
          </a:prstGeom>
        </p:spPr>
      </p:pic>
      <p:sp>
        <p:nvSpPr>
          <p:cNvPr id="41"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Design Patterns</a:t>
            </a:r>
            <a:endParaRPr lang="en-US" sz="3158" dirty="0"/>
          </a:p>
        </p:txBody>
      </p:sp>
      <p:sp>
        <p:nvSpPr>
          <p:cNvPr id="42" name="Text 1"/>
          <p:cNvSpPr/>
          <p:nvPr/>
        </p:nvSpPr>
        <p:spPr>
          <a:xfrm>
            <a:off x="60960" y="990600"/>
            <a:ext cx="12070080" cy="266700"/>
          </a:xfrm>
          <a:prstGeom prst="rect">
            <a:avLst/>
          </a:prstGeom>
          <a:noFill/>
          <a:ln/>
        </p:spPr>
        <p:txBody>
          <a:bodyPr wrap="square" lIns="0" tIns="0" rIns="0" bIns="0" rtlCol="0" anchor="t">
            <a:spAutoFit/>
          </a:bodyPr>
          <a:lstStyle/>
          <a:p>
            <a:pPr algn="ctr" indent="0" marL="0">
              <a:lnSpc>
                <a:spcPts val="2100"/>
              </a:lnSpc>
              <a:buNone/>
            </a:pPr>
            <a:r>
              <a:rPr lang="en-US" sz="1380" dirty="0">
                <a:solidFill>
                  <a:srgbClr val="D1D5DB"/>
                </a:solidFill>
                <a:latin typeface="ui-sans-serif" pitchFamily="34" charset="0"/>
                <a:ea typeface="ui-sans-serif" pitchFamily="34" charset="-122"/>
                <a:cs typeface="ui-sans-serif" pitchFamily="34" charset="-120"/>
              </a:rPr>
              <a:t>Utilisés dans Spring Boot</a:t>
            </a:r>
            <a:endParaRPr lang="en-US" sz="1380" dirty="0"/>
          </a:p>
        </p:txBody>
      </p:sp>
      <p:sp>
        <p:nvSpPr>
          <p:cNvPr id="43" name="Text 2"/>
          <p:cNvSpPr/>
          <p:nvPr/>
        </p:nvSpPr>
        <p:spPr>
          <a:xfrm>
            <a:off x="228600" y="1638300"/>
            <a:ext cx="11734800"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Spring Framework utilise lourdement ces patterns de conception pour atteindre sa flexibilité et son pouvoir.</a:t>
            </a:r>
            <a:endParaRPr lang="en-US" sz="1120" dirty="0"/>
          </a:p>
        </p:txBody>
      </p:sp>
      <p:sp>
        <p:nvSpPr>
          <p:cNvPr id="44" name="Text 3"/>
          <p:cNvSpPr/>
          <p:nvPr/>
        </p:nvSpPr>
        <p:spPr>
          <a:xfrm>
            <a:off x="1337370" y="2438400"/>
            <a:ext cx="2586930" cy="6096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Dependency Injection</a:t>
            </a:r>
            <a:endParaRPr lang="en-US" sz="1646" dirty="0"/>
          </a:p>
        </p:txBody>
      </p:sp>
      <p:sp>
        <p:nvSpPr>
          <p:cNvPr id="45" name="Text 4"/>
          <p:cNvSpPr/>
          <p:nvPr/>
        </p:nvSpPr>
        <p:spPr>
          <a:xfrm>
            <a:off x="800100" y="3162300"/>
            <a:ext cx="3124200" cy="6858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Transfère la responsabilité de la création et du gestionnaire d'objets vers le conteneur Spring.</a:t>
            </a:r>
            <a:endParaRPr lang="en-US" sz="1120" dirty="0"/>
          </a:p>
        </p:txBody>
      </p:sp>
      <p:sp>
        <p:nvSpPr>
          <p:cNvPr id="46" name="Text 5"/>
          <p:cNvSpPr/>
          <p:nvPr/>
        </p:nvSpPr>
        <p:spPr>
          <a:xfrm>
            <a:off x="1009650" y="39624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Réduit la couplage</a:t>
            </a:r>
            <a:endParaRPr lang="en-US" sz="980" dirty="0"/>
          </a:p>
        </p:txBody>
      </p:sp>
      <p:sp>
        <p:nvSpPr>
          <p:cNvPr id="47" name="Text 6"/>
          <p:cNvSpPr/>
          <p:nvPr/>
        </p:nvSpPr>
        <p:spPr>
          <a:xfrm>
            <a:off x="1009650" y="41529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Simplifie les tests</a:t>
            </a:r>
            <a:endParaRPr lang="en-US" sz="980" dirty="0"/>
          </a:p>
        </p:txBody>
      </p:sp>
      <p:sp>
        <p:nvSpPr>
          <p:cNvPr id="48" name="Text 7"/>
          <p:cNvSpPr/>
          <p:nvPr/>
        </p:nvSpPr>
        <p:spPr>
          <a:xfrm>
            <a:off x="5105400" y="2514600"/>
            <a:ext cx="1355035"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Singleton</a:t>
            </a:r>
            <a:endParaRPr lang="en-US" sz="1646" dirty="0"/>
          </a:p>
        </p:txBody>
      </p:sp>
      <p:sp>
        <p:nvSpPr>
          <p:cNvPr id="49" name="Text 8"/>
          <p:cNvSpPr/>
          <p:nvPr/>
        </p:nvSpPr>
        <p:spPr>
          <a:xfrm>
            <a:off x="4533900" y="3009900"/>
            <a:ext cx="3124200" cy="6858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Assure qu'une seule instance d'une classe est créée et la même instance est retournée à toutes les demandes.</a:t>
            </a:r>
            <a:endParaRPr lang="en-US" sz="1120" dirty="0"/>
          </a:p>
        </p:txBody>
      </p:sp>
      <p:sp>
        <p:nvSpPr>
          <p:cNvPr id="50" name="Text 9"/>
          <p:cNvSpPr/>
          <p:nvPr/>
        </p:nvSpPr>
        <p:spPr>
          <a:xfrm>
            <a:off x="4743450" y="38100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Partage d'état</a:t>
            </a:r>
            <a:endParaRPr lang="en-US" sz="980" dirty="0"/>
          </a:p>
        </p:txBody>
      </p:sp>
      <p:sp>
        <p:nvSpPr>
          <p:cNvPr id="51" name="Text 10"/>
          <p:cNvSpPr/>
          <p:nvPr/>
        </p:nvSpPr>
        <p:spPr>
          <a:xfrm>
            <a:off x="4743450" y="40005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Optimisation des ressources</a:t>
            </a:r>
            <a:endParaRPr lang="en-US" sz="980" dirty="0"/>
          </a:p>
        </p:txBody>
      </p:sp>
      <p:sp>
        <p:nvSpPr>
          <p:cNvPr id="52" name="Text 11"/>
          <p:cNvSpPr/>
          <p:nvPr/>
        </p:nvSpPr>
        <p:spPr>
          <a:xfrm>
            <a:off x="8839200" y="2514600"/>
            <a:ext cx="1056754"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Factory</a:t>
            </a:r>
            <a:endParaRPr lang="en-US" sz="1646" dirty="0"/>
          </a:p>
        </p:txBody>
      </p:sp>
      <p:sp>
        <p:nvSpPr>
          <p:cNvPr id="53" name="Text 12"/>
          <p:cNvSpPr/>
          <p:nvPr/>
        </p:nvSpPr>
        <p:spPr>
          <a:xfrm>
            <a:off x="8267700" y="3009900"/>
            <a:ext cx="3124200" cy="6858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Crée des objets sans exposer la logique de création, seuls les objets créés sont exposés.</a:t>
            </a:r>
            <a:endParaRPr lang="en-US" sz="1120" dirty="0"/>
          </a:p>
        </p:txBody>
      </p:sp>
      <p:sp>
        <p:nvSpPr>
          <p:cNvPr id="54" name="Text 13"/>
          <p:cNvSpPr/>
          <p:nvPr/>
        </p:nvSpPr>
        <p:spPr>
          <a:xfrm>
            <a:off x="8477250" y="38100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Encapsulation de la création</a:t>
            </a:r>
            <a:endParaRPr lang="en-US" sz="980" dirty="0"/>
          </a:p>
        </p:txBody>
      </p:sp>
      <p:sp>
        <p:nvSpPr>
          <p:cNvPr id="55" name="Text 14"/>
          <p:cNvSpPr/>
          <p:nvPr/>
        </p:nvSpPr>
        <p:spPr>
          <a:xfrm>
            <a:off x="8477250" y="40005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Interface client indépendante</a:t>
            </a:r>
            <a:endParaRPr lang="en-US" sz="980" dirty="0"/>
          </a:p>
        </p:txBody>
      </p:sp>
      <p:sp>
        <p:nvSpPr>
          <p:cNvPr id="56" name="Text 15"/>
          <p:cNvSpPr/>
          <p:nvPr/>
        </p:nvSpPr>
        <p:spPr>
          <a:xfrm>
            <a:off x="1371600" y="5029200"/>
            <a:ext cx="807259"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Proxy</a:t>
            </a:r>
            <a:endParaRPr lang="en-US" sz="1646" dirty="0"/>
          </a:p>
        </p:txBody>
      </p:sp>
      <p:sp>
        <p:nvSpPr>
          <p:cNvPr id="57" name="Text 16"/>
          <p:cNvSpPr/>
          <p:nvPr/>
        </p:nvSpPr>
        <p:spPr>
          <a:xfrm>
            <a:off x="800100" y="5524500"/>
            <a:ext cx="3124200" cy="6858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Fournit une interface pour accéder à un autre objet, en ajoutant des fonctionnalités.</a:t>
            </a:r>
            <a:endParaRPr lang="en-US" sz="1120" dirty="0"/>
          </a:p>
        </p:txBody>
      </p:sp>
      <p:sp>
        <p:nvSpPr>
          <p:cNvPr id="58" name="Text 17"/>
          <p:cNvSpPr/>
          <p:nvPr/>
        </p:nvSpPr>
        <p:spPr>
          <a:xfrm>
            <a:off x="1009650" y="63246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Contrôle d'accès</a:t>
            </a:r>
            <a:endParaRPr lang="en-US" sz="980" dirty="0"/>
          </a:p>
        </p:txBody>
      </p:sp>
      <p:sp>
        <p:nvSpPr>
          <p:cNvPr id="59" name="Text 18"/>
          <p:cNvSpPr/>
          <p:nvPr/>
        </p:nvSpPr>
        <p:spPr>
          <a:xfrm>
            <a:off x="1009650" y="65151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Journalisation, transaction</a:t>
            </a:r>
            <a:endParaRPr lang="en-US" sz="980" dirty="0"/>
          </a:p>
        </p:txBody>
      </p:sp>
      <p:sp>
        <p:nvSpPr>
          <p:cNvPr id="60" name="Text 19"/>
          <p:cNvSpPr/>
          <p:nvPr/>
        </p:nvSpPr>
        <p:spPr>
          <a:xfrm>
            <a:off x="5105400" y="5029200"/>
            <a:ext cx="2457629"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Template Method</a:t>
            </a:r>
            <a:endParaRPr lang="en-US" sz="1646" dirty="0"/>
          </a:p>
        </p:txBody>
      </p:sp>
      <p:sp>
        <p:nvSpPr>
          <p:cNvPr id="61" name="Text 20"/>
          <p:cNvSpPr/>
          <p:nvPr/>
        </p:nvSpPr>
        <p:spPr>
          <a:xfrm>
            <a:off x="4533900" y="5524500"/>
            <a:ext cx="3124200" cy="6858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Définit la structure d'une méthode, en laissant certaines étapes pour les sous-classes.</a:t>
            </a:r>
            <a:endParaRPr lang="en-US" sz="1120" dirty="0"/>
          </a:p>
        </p:txBody>
      </p:sp>
      <p:sp>
        <p:nvSpPr>
          <p:cNvPr id="62" name="Text 21"/>
          <p:cNvSpPr/>
          <p:nvPr/>
        </p:nvSpPr>
        <p:spPr>
          <a:xfrm>
            <a:off x="4743450" y="63246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Algorithmes avec des étapes</a:t>
            </a:r>
            <a:endParaRPr lang="en-US" sz="980" dirty="0"/>
          </a:p>
        </p:txBody>
      </p:sp>
      <p:sp>
        <p:nvSpPr>
          <p:cNvPr id="63" name="Text 22"/>
          <p:cNvSpPr/>
          <p:nvPr/>
        </p:nvSpPr>
        <p:spPr>
          <a:xfrm>
            <a:off x="4743450" y="6515100"/>
            <a:ext cx="3436620"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Moins de surcharge</a:t>
            </a:r>
            <a:endParaRPr lang="en-US" sz="980" dirty="0"/>
          </a:p>
        </p:txBody>
      </p:sp>
      <p:sp>
        <p:nvSpPr>
          <p:cNvPr id="64" name="Text 23"/>
          <p:cNvSpPr/>
          <p:nvPr/>
        </p:nvSpPr>
        <p:spPr>
          <a:xfrm>
            <a:off x="8839200" y="5029200"/>
            <a:ext cx="1595199"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FFA500"/>
                </a:solidFill>
                <a:latin typeface="ui-sans-serif" pitchFamily="34" charset="0"/>
                <a:ea typeface="ui-sans-serif" pitchFamily="34" charset="-122"/>
                <a:cs typeface="ui-sans-serif" pitchFamily="34" charset="-120"/>
              </a:rPr>
              <a:t>Intégration</a:t>
            </a:r>
            <a:endParaRPr lang="en-US" sz="1646" dirty="0"/>
          </a:p>
        </p:txBody>
      </p:sp>
      <p:sp>
        <p:nvSpPr>
          <p:cNvPr id="65" name="Text 24"/>
          <p:cNvSpPr/>
          <p:nvPr/>
        </p:nvSpPr>
        <p:spPr>
          <a:xfrm>
            <a:off x="8267700" y="5524500"/>
            <a:ext cx="3124200" cy="6858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Spring Boot utilise ces patterns pour créer une architecture flexible et puissante.</a:t>
            </a:r>
            <a:endParaRPr lang="en-US" sz="112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2600325" y="1143000"/>
            <a:ext cx="2743200" cy="1524000"/>
          </a:xfrm>
          <a:prstGeom prst="rect">
            <a:avLst/>
          </a:prstGeom>
        </p:spPr>
      </p:pic>
      <p:pic>
        <p:nvPicPr>
          <p:cNvPr id="7" name="Image 5" descr="preencoded.png">    </p:cNvPr>
          <p:cNvPicPr>
            <a:picLocks noChangeAspect="1"/>
          </p:cNvPicPr>
          <p:nvPr/>
        </p:nvPicPr>
        <p:blipFill>
          <a:blip r:embed="rId6"/>
          <a:stretch>
            <a:fillRect/>
          </a:stretch>
        </p:blipFill>
        <p:spPr>
          <a:xfrm>
            <a:off x="3800475" y="1143000"/>
            <a:ext cx="342900" cy="381000"/>
          </a:xfrm>
          <a:prstGeom prst="rect">
            <a:avLst/>
          </a:prstGeom>
        </p:spPr>
      </p:pic>
      <p:pic>
        <p:nvPicPr>
          <p:cNvPr id="8" name="Image 6" descr="preencoded.png">    </p:cNvPr>
          <p:cNvPicPr>
            <a:picLocks noChangeAspect="1"/>
          </p:cNvPicPr>
          <p:nvPr/>
        </p:nvPicPr>
        <p:blipFill>
          <a:blip r:embed="rId7"/>
          <a:stretch>
            <a:fillRect/>
          </a:stretch>
        </p:blipFill>
        <p:spPr>
          <a:xfrm>
            <a:off x="5486400" y="1895475"/>
            <a:ext cx="1219200" cy="19050"/>
          </a:xfrm>
          <a:prstGeom prst="rect">
            <a:avLst/>
          </a:prstGeom>
        </p:spPr>
      </p:pic>
      <p:pic>
        <p:nvPicPr>
          <p:cNvPr id="9" name="Image 7" descr="preencoded.png">    </p:cNvPr>
          <p:cNvPicPr>
            <a:picLocks noChangeAspect="1"/>
          </p:cNvPicPr>
          <p:nvPr/>
        </p:nvPicPr>
        <p:blipFill>
          <a:blip r:embed="rId8"/>
          <a:stretch>
            <a:fillRect/>
          </a:stretch>
        </p:blipFill>
        <p:spPr>
          <a:xfrm>
            <a:off x="6848475" y="1143000"/>
            <a:ext cx="2743200" cy="1524000"/>
          </a:xfrm>
          <a:prstGeom prst="rect">
            <a:avLst/>
          </a:prstGeom>
        </p:spPr>
      </p:pic>
      <p:pic>
        <p:nvPicPr>
          <p:cNvPr id="10" name="Image 8" descr="preencoded.png">    </p:cNvPr>
          <p:cNvPicPr>
            <a:picLocks noChangeAspect="1"/>
          </p:cNvPicPr>
          <p:nvPr/>
        </p:nvPicPr>
        <p:blipFill>
          <a:blip r:embed="rId9"/>
          <a:stretch>
            <a:fillRect/>
          </a:stretch>
        </p:blipFill>
        <p:spPr>
          <a:xfrm>
            <a:off x="8024812" y="1028700"/>
            <a:ext cx="390525" cy="381000"/>
          </a:xfrm>
          <a:prstGeom prst="rect">
            <a:avLst/>
          </a:prstGeom>
        </p:spPr>
      </p:pic>
      <p:pic>
        <p:nvPicPr>
          <p:cNvPr id="11" name="Image 9" descr="preencoded.png">    </p:cNvPr>
          <p:cNvPicPr>
            <a:picLocks noChangeAspect="1"/>
          </p:cNvPicPr>
          <p:nvPr/>
        </p:nvPicPr>
        <p:blipFill>
          <a:blip r:embed="rId10"/>
          <a:stretch>
            <a:fillRect/>
          </a:stretch>
        </p:blipFill>
        <p:spPr>
          <a:xfrm>
            <a:off x="609600" y="2971800"/>
            <a:ext cx="5372100" cy="2171700"/>
          </a:xfrm>
          <a:prstGeom prst="rect">
            <a:avLst/>
          </a:prstGeom>
        </p:spPr>
      </p:pic>
      <p:pic>
        <p:nvPicPr>
          <p:cNvPr id="12" name="Image 10" descr="preencoded.png">    </p:cNvPr>
          <p:cNvPicPr>
            <a:picLocks noChangeAspect="1"/>
          </p:cNvPicPr>
          <p:nvPr/>
        </p:nvPicPr>
        <p:blipFill>
          <a:blip r:embed="rId11"/>
          <a:stretch>
            <a:fillRect/>
          </a:stretch>
        </p:blipFill>
        <p:spPr>
          <a:xfrm>
            <a:off x="800100" y="3314700"/>
            <a:ext cx="257175" cy="304800"/>
          </a:xfrm>
          <a:prstGeom prst="rect">
            <a:avLst/>
          </a:prstGeom>
        </p:spPr>
      </p:pic>
      <p:pic>
        <p:nvPicPr>
          <p:cNvPr id="13" name="Image 11" descr="preencoded.png">    </p:cNvPr>
          <p:cNvPicPr>
            <a:picLocks noChangeAspect="1"/>
          </p:cNvPicPr>
          <p:nvPr/>
        </p:nvPicPr>
        <p:blipFill>
          <a:blip r:embed="rId12"/>
          <a:stretch>
            <a:fillRect/>
          </a:stretch>
        </p:blipFill>
        <p:spPr>
          <a:xfrm>
            <a:off x="800100" y="3924300"/>
            <a:ext cx="152400" cy="152400"/>
          </a:xfrm>
          <a:prstGeom prst="rect">
            <a:avLst/>
          </a:prstGeom>
        </p:spPr>
      </p:pic>
      <p:pic>
        <p:nvPicPr>
          <p:cNvPr id="14" name="Image 12" descr="preencoded.png">    </p:cNvPr>
          <p:cNvPicPr>
            <a:picLocks noChangeAspect="1"/>
          </p:cNvPicPr>
          <p:nvPr/>
        </p:nvPicPr>
        <p:blipFill>
          <a:blip r:embed="rId13"/>
          <a:stretch>
            <a:fillRect/>
          </a:stretch>
        </p:blipFill>
        <p:spPr>
          <a:xfrm>
            <a:off x="800100" y="4229100"/>
            <a:ext cx="152400" cy="152400"/>
          </a:xfrm>
          <a:prstGeom prst="rect">
            <a:avLst/>
          </a:prstGeom>
        </p:spPr>
      </p:pic>
      <p:pic>
        <p:nvPicPr>
          <p:cNvPr id="15" name="Image 13" descr="preencoded.png">    </p:cNvPr>
          <p:cNvPicPr>
            <a:picLocks noChangeAspect="1"/>
          </p:cNvPicPr>
          <p:nvPr/>
        </p:nvPicPr>
        <p:blipFill>
          <a:blip r:embed="rId14"/>
          <a:stretch>
            <a:fillRect/>
          </a:stretch>
        </p:blipFill>
        <p:spPr>
          <a:xfrm>
            <a:off x="800100" y="4533900"/>
            <a:ext cx="152400" cy="152400"/>
          </a:xfrm>
          <a:prstGeom prst="rect">
            <a:avLst/>
          </a:prstGeom>
        </p:spPr>
      </p:pic>
      <p:pic>
        <p:nvPicPr>
          <p:cNvPr id="16" name="Image 14" descr="preencoded.png">    </p:cNvPr>
          <p:cNvPicPr>
            <a:picLocks noChangeAspect="1"/>
          </p:cNvPicPr>
          <p:nvPr/>
        </p:nvPicPr>
        <p:blipFill>
          <a:blip r:embed="rId15"/>
          <a:stretch>
            <a:fillRect/>
          </a:stretch>
        </p:blipFill>
        <p:spPr>
          <a:xfrm>
            <a:off x="6210300" y="2971800"/>
            <a:ext cx="5372100" cy="2171700"/>
          </a:xfrm>
          <a:prstGeom prst="rect">
            <a:avLst/>
          </a:prstGeom>
        </p:spPr>
      </p:pic>
      <p:pic>
        <p:nvPicPr>
          <p:cNvPr id="17" name="Image 15" descr="preencoded.png">    </p:cNvPr>
          <p:cNvPicPr>
            <a:picLocks noChangeAspect="1"/>
          </p:cNvPicPr>
          <p:nvPr/>
        </p:nvPicPr>
        <p:blipFill>
          <a:blip r:embed="rId16"/>
          <a:stretch>
            <a:fillRect/>
          </a:stretch>
        </p:blipFill>
        <p:spPr>
          <a:xfrm>
            <a:off x="6400800" y="3162300"/>
            <a:ext cx="285750" cy="304800"/>
          </a:xfrm>
          <a:prstGeom prst="rect">
            <a:avLst/>
          </a:prstGeom>
        </p:spPr>
      </p:pic>
      <p:pic>
        <p:nvPicPr>
          <p:cNvPr id="18" name="Image 16" descr="preencoded.png">    </p:cNvPr>
          <p:cNvPicPr>
            <a:picLocks noChangeAspect="1"/>
          </p:cNvPicPr>
          <p:nvPr/>
        </p:nvPicPr>
        <p:blipFill>
          <a:blip r:embed="rId17"/>
          <a:stretch>
            <a:fillRect/>
          </a:stretch>
        </p:blipFill>
        <p:spPr>
          <a:xfrm>
            <a:off x="6400800" y="3619500"/>
            <a:ext cx="152400" cy="152400"/>
          </a:xfrm>
          <a:prstGeom prst="rect">
            <a:avLst/>
          </a:prstGeom>
        </p:spPr>
      </p:pic>
      <p:pic>
        <p:nvPicPr>
          <p:cNvPr id="19" name="Image 17" descr="preencoded.png">    </p:cNvPr>
          <p:cNvPicPr>
            <a:picLocks noChangeAspect="1"/>
          </p:cNvPicPr>
          <p:nvPr/>
        </p:nvPicPr>
        <p:blipFill>
          <a:blip r:embed="rId18"/>
          <a:stretch>
            <a:fillRect/>
          </a:stretch>
        </p:blipFill>
        <p:spPr>
          <a:xfrm>
            <a:off x="6400800" y="3924300"/>
            <a:ext cx="152400" cy="152400"/>
          </a:xfrm>
          <a:prstGeom prst="rect">
            <a:avLst/>
          </a:prstGeom>
        </p:spPr>
      </p:pic>
      <p:pic>
        <p:nvPicPr>
          <p:cNvPr id="20" name="Image 18" descr="preencoded.png">    </p:cNvPr>
          <p:cNvPicPr>
            <a:picLocks noChangeAspect="1"/>
          </p:cNvPicPr>
          <p:nvPr/>
        </p:nvPicPr>
        <p:blipFill>
          <a:blip r:embed="rId19"/>
          <a:stretch>
            <a:fillRect/>
          </a:stretch>
        </p:blipFill>
        <p:spPr>
          <a:xfrm>
            <a:off x="6400800" y="4229100"/>
            <a:ext cx="152400" cy="152400"/>
          </a:xfrm>
          <a:prstGeom prst="rect">
            <a:avLst/>
          </a:prstGeom>
        </p:spPr>
      </p:pic>
      <p:pic>
        <p:nvPicPr>
          <p:cNvPr id="21" name="Image 19" descr="preencoded.png">    </p:cNvPr>
          <p:cNvPicPr>
            <a:picLocks noChangeAspect="1"/>
          </p:cNvPicPr>
          <p:nvPr/>
        </p:nvPicPr>
        <p:blipFill>
          <a:blip r:embed="rId20"/>
          <a:stretch>
            <a:fillRect/>
          </a:stretch>
        </p:blipFill>
        <p:spPr>
          <a:xfrm>
            <a:off x="609600" y="5372100"/>
            <a:ext cx="10972800" cy="1028700"/>
          </a:xfrm>
          <a:prstGeom prst="rect">
            <a:avLst/>
          </a:prstGeom>
        </p:spPr>
      </p:pic>
      <p:pic>
        <p:nvPicPr>
          <p:cNvPr id="22" name="Image 20" descr="preencoded.png">    </p:cNvPr>
          <p:cNvPicPr>
            <a:picLocks noChangeAspect="1"/>
          </p:cNvPicPr>
          <p:nvPr/>
        </p:nvPicPr>
        <p:blipFill>
          <a:blip r:embed="rId21"/>
          <a:stretch>
            <a:fillRect/>
          </a:stretch>
        </p:blipFill>
        <p:spPr>
          <a:xfrm>
            <a:off x="725815" y="5526414"/>
            <a:ext cx="377171" cy="377171"/>
          </a:xfrm>
          <a:prstGeom prst="rect">
            <a:avLst/>
          </a:prstGeom>
        </p:spPr>
      </p:pic>
      <p:pic>
        <p:nvPicPr>
          <p:cNvPr id="23" name="Image 21" descr="preencoded.png">    </p:cNvPr>
          <p:cNvPicPr>
            <a:picLocks noChangeAspect="1"/>
          </p:cNvPicPr>
          <p:nvPr/>
        </p:nvPicPr>
        <p:blipFill>
          <a:blip r:embed="rId22"/>
          <a:stretch>
            <a:fillRect/>
          </a:stretch>
        </p:blipFill>
        <p:spPr>
          <a:xfrm>
            <a:off x="800100" y="6019800"/>
            <a:ext cx="152400" cy="152400"/>
          </a:xfrm>
          <a:prstGeom prst="rect">
            <a:avLst/>
          </a:prstGeom>
        </p:spPr>
      </p:pic>
      <p:pic>
        <p:nvPicPr>
          <p:cNvPr id="24" name="Image 22" descr="preencoded.png">    </p:cNvPr>
          <p:cNvPicPr>
            <a:picLocks noChangeAspect="1"/>
          </p:cNvPicPr>
          <p:nvPr/>
        </p:nvPicPr>
        <p:blipFill>
          <a:blip r:embed="rId23"/>
          <a:stretch>
            <a:fillRect/>
          </a:stretch>
        </p:blipFill>
        <p:spPr>
          <a:xfrm>
            <a:off x="4381500" y="6019800"/>
            <a:ext cx="152400" cy="152400"/>
          </a:xfrm>
          <a:prstGeom prst="rect">
            <a:avLst/>
          </a:prstGeom>
        </p:spPr>
      </p:pic>
      <p:pic>
        <p:nvPicPr>
          <p:cNvPr id="25" name="Image 23" descr="preencoded.png">    </p:cNvPr>
          <p:cNvPicPr>
            <a:picLocks noChangeAspect="1"/>
          </p:cNvPicPr>
          <p:nvPr/>
        </p:nvPicPr>
        <p:blipFill>
          <a:blip r:embed="rId24"/>
          <a:stretch>
            <a:fillRect/>
          </a:stretch>
        </p:blipFill>
        <p:spPr>
          <a:xfrm>
            <a:off x="7962900" y="6019800"/>
            <a:ext cx="152400" cy="152400"/>
          </a:xfrm>
          <a:prstGeom prst="rect">
            <a:avLst/>
          </a:prstGeom>
        </p:spPr>
      </p:pic>
      <p:sp>
        <p:nvSpPr>
          <p:cNvPr id="26"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SOA et Microservices</a:t>
            </a:r>
            <a:endParaRPr lang="en-US" sz="3158" dirty="0"/>
          </a:p>
        </p:txBody>
      </p:sp>
      <p:sp>
        <p:nvSpPr>
          <p:cNvPr id="27" name="Text 1"/>
          <p:cNvSpPr/>
          <p:nvPr/>
        </p:nvSpPr>
        <p:spPr>
          <a:xfrm>
            <a:off x="3405336" y="1600200"/>
            <a:ext cx="1246495"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E5E7EB"/>
                </a:solidFill>
                <a:latin typeface="ui-sans-serif" pitchFamily="34" charset="0"/>
                <a:ea typeface="ui-sans-serif" pitchFamily="34" charset="-122"/>
                <a:cs typeface="ui-sans-serif" pitchFamily="34" charset="-120"/>
              </a:rPr>
              <a:t>Monolith</a:t>
            </a:r>
            <a:endParaRPr lang="en-US" sz="1646" dirty="0"/>
          </a:p>
        </p:txBody>
      </p:sp>
      <p:sp>
        <p:nvSpPr>
          <p:cNvPr id="28" name="Text 2"/>
          <p:cNvSpPr/>
          <p:nvPr/>
        </p:nvSpPr>
        <p:spPr>
          <a:xfrm>
            <a:off x="2752725" y="1981200"/>
            <a:ext cx="2438400" cy="6858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9CA3AF"/>
                </a:solidFill>
                <a:latin typeface="ui-sans-serif" pitchFamily="34" charset="0"/>
                <a:ea typeface="ui-sans-serif" pitchFamily="34" charset="-122"/>
                <a:cs typeface="ui-sans-serif" pitchFamily="34" charset="-120"/>
              </a:rPr>
              <a:t>Une seule application gérant tout le business logic et la gestion des données</a:t>
            </a:r>
            <a:endParaRPr lang="en-US" sz="1120" dirty="0"/>
          </a:p>
        </p:txBody>
      </p:sp>
      <p:sp>
        <p:nvSpPr>
          <p:cNvPr id="29" name="Text 3"/>
          <p:cNvSpPr/>
          <p:nvPr/>
        </p:nvSpPr>
        <p:spPr>
          <a:xfrm>
            <a:off x="7335589" y="1485900"/>
            <a:ext cx="1945868"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Microservices</a:t>
            </a:r>
            <a:endParaRPr lang="en-US" sz="1646" dirty="0"/>
          </a:p>
        </p:txBody>
      </p:sp>
      <p:sp>
        <p:nvSpPr>
          <p:cNvPr id="30" name="Text 4"/>
          <p:cNvSpPr/>
          <p:nvPr/>
        </p:nvSpPr>
        <p:spPr>
          <a:xfrm>
            <a:off x="7000875" y="1866900"/>
            <a:ext cx="2438400" cy="9144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Application décomposée en services indépendants communiquant via des API légères</a:t>
            </a:r>
            <a:endParaRPr lang="en-US" sz="1120" dirty="0"/>
          </a:p>
        </p:txBody>
      </p:sp>
      <p:sp>
        <p:nvSpPr>
          <p:cNvPr id="31" name="Text 5"/>
          <p:cNvSpPr/>
          <p:nvPr/>
        </p:nvSpPr>
        <p:spPr>
          <a:xfrm>
            <a:off x="1171575" y="3162300"/>
            <a:ext cx="4619625" cy="6096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FFFFFF"/>
                </a:solidFill>
                <a:latin typeface="ui-sans-serif" pitchFamily="34" charset="0"/>
                <a:ea typeface="ui-sans-serif" pitchFamily="34" charset="-122"/>
                <a:cs typeface="ui-sans-serif" pitchFamily="34" charset="-120"/>
              </a:rPr>
              <a:t>SOA (Service-Oriented Architecture)</a:t>
            </a:r>
            <a:endParaRPr lang="en-US" sz="1646" dirty="0"/>
          </a:p>
        </p:txBody>
      </p:sp>
      <p:sp>
        <p:nvSpPr>
          <p:cNvPr id="32" name="Text 6"/>
          <p:cNvSpPr/>
          <p:nvPr/>
        </p:nvSpPr>
        <p:spPr>
          <a:xfrm>
            <a:off x="1028700" y="3886200"/>
            <a:ext cx="2432908"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Architecture orientée service</a:t>
            </a:r>
            <a:endParaRPr lang="en-US" sz="1120" dirty="0"/>
          </a:p>
        </p:txBody>
      </p:sp>
      <p:sp>
        <p:nvSpPr>
          <p:cNvPr id="33" name="Text 7"/>
          <p:cNvSpPr/>
          <p:nvPr/>
        </p:nvSpPr>
        <p:spPr>
          <a:xfrm>
            <a:off x="1028700" y="4191000"/>
            <a:ext cx="5055885"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Evolution vers des approches plus distribuées et modulaires</a:t>
            </a:r>
            <a:endParaRPr lang="en-US" sz="1120" dirty="0"/>
          </a:p>
        </p:txBody>
      </p:sp>
      <p:sp>
        <p:nvSpPr>
          <p:cNvPr id="34" name="Text 8"/>
          <p:cNvSpPr/>
          <p:nvPr/>
        </p:nvSpPr>
        <p:spPr>
          <a:xfrm>
            <a:off x="1028700" y="4495800"/>
            <a:ext cx="4762500" cy="4572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Monolithes deviennent difficiles à mettre à l'échelle et à déployer à mesure qu'ils grandissent</a:t>
            </a:r>
            <a:endParaRPr lang="en-US" sz="1120" dirty="0"/>
          </a:p>
        </p:txBody>
      </p:sp>
      <p:sp>
        <p:nvSpPr>
          <p:cNvPr id="35" name="Text 9"/>
          <p:cNvSpPr/>
          <p:nvPr/>
        </p:nvSpPr>
        <p:spPr>
          <a:xfrm>
            <a:off x="6800850" y="3162300"/>
            <a:ext cx="4121423"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Avantages des microservices</a:t>
            </a:r>
            <a:endParaRPr lang="en-US" sz="1646" dirty="0"/>
          </a:p>
        </p:txBody>
      </p:sp>
      <p:sp>
        <p:nvSpPr>
          <p:cNvPr id="36" name="Text 10"/>
          <p:cNvSpPr/>
          <p:nvPr/>
        </p:nvSpPr>
        <p:spPr>
          <a:xfrm>
            <a:off x="6629400" y="3581400"/>
            <a:ext cx="1665104"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Meilleure scalabilité</a:t>
            </a:r>
            <a:endParaRPr lang="en-US" sz="1120" dirty="0"/>
          </a:p>
        </p:txBody>
      </p:sp>
      <p:sp>
        <p:nvSpPr>
          <p:cNvPr id="37" name="Text 11"/>
          <p:cNvSpPr/>
          <p:nvPr/>
        </p:nvSpPr>
        <p:spPr>
          <a:xfrm>
            <a:off x="6629400" y="3886200"/>
            <a:ext cx="2032308"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Médecine plus résiliente</a:t>
            </a:r>
            <a:endParaRPr lang="en-US" sz="1120" dirty="0"/>
          </a:p>
        </p:txBody>
      </p:sp>
      <p:sp>
        <p:nvSpPr>
          <p:cNvPr id="38" name="Text 12"/>
          <p:cNvSpPr/>
          <p:nvPr/>
        </p:nvSpPr>
        <p:spPr>
          <a:xfrm>
            <a:off x="6629400" y="4191000"/>
            <a:ext cx="1422648"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Flexibilité accrue</a:t>
            </a:r>
            <a:endParaRPr lang="en-US" sz="1120" dirty="0"/>
          </a:p>
        </p:txBody>
      </p:sp>
      <p:sp>
        <p:nvSpPr>
          <p:cNvPr id="39" name="Text 13"/>
          <p:cNvSpPr/>
          <p:nvPr/>
        </p:nvSpPr>
        <p:spPr>
          <a:xfrm>
            <a:off x="1143000" y="5562600"/>
            <a:ext cx="4291355"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FFFFFF"/>
                </a:solidFill>
                <a:latin typeface="ui-sans-serif" pitchFamily="34" charset="0"/>
                <a:ea typeface="ui-sans-serif" pitchFamily="34" charset="-122"/>
                <a:cs typeface="ui-sans-serif" pitchFamily="34" charset="-120"/>
              </a:rPr>
              <a:t>Spring Boot comme outil idéal</a:t>
            </a:r>
            <a:endParaRPr lang="en-US" sz="1646" dirty="0"/>
          </a:p>
        </p:txBody>
      </p:sp>
      <p:sp>
        <p:nvSpPr>
          <p:cNvPr id="40" name="Text 14"/>
          <p:cNvSpPr/>
          <p:nvPr/>
        </p:nvSpPr>
        <p:spPr>
          <a:xfrm>
            <a:off x="1028700" y="5981700"/>
            <a:ext cx="1925568" cy="2286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Développement rapide</a:t>
            </a:r>
            <a:endParaRPr lang="en-US" sz="1120" dirty="0"/>
          </a:p>
        </p:txBody>
      </p:sp>
      <p:sp>
        <p:nvSpPr>
          <p:cNvPr id="41" name="Text 15"/>
          <p:cNvSpPr/>
          <p:nvPr/>
        </p:nvSpPr>
        <p:spPr>
          <a:xfrm>
            <a:off x="4610100" y="5981700"/>
            <a:ext cx="1480438" cy="2286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Serveurs intégrés</a:t>
            </a:r>
            <a:endParaRPr lang="en-US" sz="1120" dirty="0"/>
          </a:p>
        </p:txBody>
      </p:sp>
      <p:sp>
        <p:nvSpPr>
          <p:cNvPr id="42" name="Text 16"/>
          <p:cNvSpPr/>
          <p:nvPr/>
        </p:nvSpPr>
        <p:spPr>
          <a:xfrm>
            <a:off x="8191500" y="5981700"/>
            <a:ext cx="3196620" cy="2286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Simplifie la création et le déploiement</a:t>
            </a:r>
            <a:endParaRPr lang="en-US" sz="112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858000"/>
          </a:xfrm>
          <a:prstGeom prst="rect">
            <a:avLst/>
          </a:prstGeom>
        </p:spPr>
      </p:pic>
      <p:pic>
        <p:nvPicPr>
          <p:cNvPr id="4" name="Image 2" descr="preencoded.png">    </p:cNvPr>
          <p:cNvPicPr>
            <a:picLocks noChangeAspect="1"/>
          </p:cNvPicPr>
          <p:nvPr/>
        </p:nvPicPr>
        <p:blipFill>
          <a:blip r:embed="rId3"/>
          <a:stretch>
            <a:fillRect/>
          </a:stretch>
        </p:blipFill>
        <p:spPr>
          <a:xfrm>
            <a:off x="9753600" y="0"/>
            <a:ext cx="2438400" cy="2438400"/>
          </a:xfrm>
          <a:prstGeom prst="rect">
            <a:avLst/>
          </a:prstGeom>
        </p:spPr>
      </p:pic>
      <p:pic>
        <p:nvPicPr>
          <p:cNvPr id="5" name="Image 3" descr="preencoded.png">    </p:cNvPr>
          <p:cNvPicPr>
            <a:picLocks noChangeAspect="1"/>
          </p:cNvPicPr>
          <p:nvPr/>
        </p:nvPicPr>
        <p:blipFill>
          <a:blip r:embed="rId4"/>
          <a:stretch>
            <a:fillRect/>
          </a:stretch>
        </p:blipFill>
        <p:spPr>
          <a:xfrm>
            <a:off x="0" y="3200400"/>
            <a:ext cx="3657600" cy="3657600"/>
          </a:xfrm>
          <a:prstGeom prst="rect">
            <a:avLst/>
          </a:prstGeom>
        </p:spPr>
      </p:pic>
      <p:pic>
        <p:nvPicPr>
          <p:cNvPr id="6" name="Image 4" descr="preencoded.png">    </p:cNvPr>
          <p:cNvPicPr>
            <a:picLocks noChangeAspect="1"/>
          </p:cNvPicPr>
          <p:nvPr/>
        </p:nvPicPr>
        <p:blipFill>
          <a:blip r:embed="rId5"/>
          <a:stretch>
            <a:fillRect/>
          </a:stretch>
        </p:blipFill>
        <p:spPr>
          <a:xfrm>
            <a:off x="609600" y="1143000"/>
            <a:ext cx="4438650" cy="3962400"/>
          </a:xfrm>
          <a:prstGeom prst="rect">
            <a:avLst/>
          </a:prstGeom>
        </p:spPr>
      </p:pic>
      <p:pic>
        <p:nvPicPr>
          <p:cNvPr id="7" name="Image 5" descr="preencoded.png">    </p:cNvPr>
          <p:cNvPicPr>
            <a:picLocks noChangeAspect="1"/>
          </p:cNvPicPr>
          <p:nvPr/>
        </p:nvPicPr>
        <p:blipFill>
          <a:blip r:embed="rId6"/>
          <a:stretch>
            <a:fillRect/>
          </a:stretch>
        </p:blipFill>
        <p:spPr>
          <a:xfrm>
            <a:off x="800100" y="1333500"/>
            <a:ext cx="361950" cy="342900"/>
          </a:xfrm>
          <a:prstGeom prst="rect">
            <a:avLst/>
          </a:prstGeom>
        </p:spPr>
      </p:pic>
      <p:pic>
        <p:nvPicPr>
          <p:cNvPr id="8" name="Image 6" descr="preencoded.png">    </p:cNvPr>
          <p:cNvPicPr>
            <a:picLocks noChangeAspect="1"/>
          </p:cNvPicPr>
          <p:nvPr/>
        </p:nvPicPr>
        <p:blipFill>
          <a:blip r:embed="rId7"/>
          <a:stretch>
            <a:fillRect/>
          </a:stretch>
        </p:blipFill>
        <p:spPr>
          <a:xfrm>
            <a:off x="800100" y="2476500"/>
            <a:ext cx="152400" cy="152400"/>
          </a:xfrm>
          <a:prstGeom prst="rect">
            <a:avLst/>
          </a:prstGeom>
        </p:spPr>
      </p:pic>
      <p:pic>
        <p:nvPicPr>
          <p:cNvPr id="9" name="Image 7" descr="preencoded.png">    </p:cNvPr>
          <p:cNvPicPr>
            <a:picLocks noChangeAspect="1"/>
          </p:cNvPicPr>
          <p:nvPr/>
        </p:nvPicPr>
        <p:blipFill>
          <a:blip r:embed="rId8"/>
          <a:stretch>
            <a:fillRect/>
          </a:stretch>
        </p:blipFill>
        <p:spPr>
          <a:xfrm>
            <a:off x="800100" y="2781300"/>
            <a:ext cx="152400" cy="152400"/>
          </a:xfrm>
          <a:prstGeom prst="rect">
            <a:avLst/>
          </a:prstGeom>
        </p:spPr>
      </p:pic>
      <p:pic>
        <p:nvPicPr>
          <p:cNvPr id="10" name="Image 8" descr="preencoded.png">    </p:cNvPr>
          <p:cNvPicPr>
            <a:picLocks noChangeAspect="1"/>
          </p:cNvPicPr>
          <p:nvPr/>
        </p:nvPicPr>
        <p:blipFill>
          <a:blip r:embed="rId9"/>
          <a:stretch>
            <a:fillRect/>
          </a:stretch>
        </p:blipFill>
        <p:spPr>
          <a:xfrm>
            <a:off x="800100" y="3086100"/>
            <a:ext cx="152400" cy="152400"/>
          </a:xfrm>
          <a:prstGeom prst="rect">
            <a:avLst/>
          </a:prstGeom>
        </p:spPr>
      </p:pic>
      <p:pic>
        <p:nvPicPr>
          <p:cNvPr id="11" name="Image 9" descr="preencoded.png">    </p:cNvPr>
          <p:cNvPicPr>
            <a:picLocks noChangeAspect="1"/>
          </p:cNvPicPr>
          <p:nvPr/>
        </p:nvPicPr>
        <p:blipFill>
          <a:blip r:embed="rId10"/>
          <a:stretch>
            <a:fillRect/>
          </a:stretch>
        </p:blipFill>
        <p:spPr>
          <a:xfrm>
            <a:off x="800100" y="3390900"/>
            <a:ext cx="152400" cy="152400"/>
          </a:xfrm>
          <a:prstGeom prst="rect">
            <a:avLst/>
          </a:prstGeom>
        </p:spPr>
      </p:pic>
      <p:pic>
        <p:nvPicPr>
          <p:cNvPr id="12" name="Image 10" descr="preencoded.png">    </p:cNvPr>
          <p:cNvPicPr>
            <a:picLocks noChangeAspect="1"/>
          </p:cNvPicPr>
          <p:nvPr/>
        </p:nvPicPr>
        <p:blipFill>
          <a:blip r:embed="rId11"/>
          <a:stretch>
            <a:fillRect/>
          </a:stretch>
        </p:blipFill>
        <p:spPr>
          <a:xfrm>
            <a:off x="5276850" y="1143000"/>
            <a:ext cx="6305550" cy="1295400"/>
          </a:xfrm>
          <a:prstGeom prst="rect">
            <a:avLst/>
          </a:prstGeom>
        </p:spPr>
      </p:pic>
      <p:pic>
        <p:nvPicPr>
          <p:cNvPr id="13" name="Image 11" descr="preencoded.png">    </p:cNvPr>
          <p:cNvPicPr>
            <a:picLocks noChangeAspect="1"/>
          </p:cNvPicPr>
          <p:nvPr/>
        </p:nvPicPr>
        <p:blipFill>
          <a:blip r:embed="rId12"/>
          <a:stretch>
            <a:fillRect/>
          </a:stretch>
        </p:blipFill>
        <p:spPr>
          <a:xfrm>
            <a:off x="5467350" y="1333500"/>
            <a:ext cx="285750" cy="342900"/>
          </a:xfrm>
          <a:prstGeom prst="rect">
            <a:avLst/>
          </a:prstGeom>
        </p:spPr>
      </p:pic>
      <p:pic>
        <p:nvPicPr>
          <p:cNvPr id="14" name="Image 12" descr="preencoded.png">    </p:cNvPr>
          <p:cNvPicPr>
            <a:picLocks noChangeAspect="1"/>
          </p:cNvPicPr>
          <p:nvPr/>
        </p:nvPicPr>
        <p:blipFill>
          <a:blip r:embed="rId13"/>
          <a:stretch>
            <a:fillRect/>
          </a:stretch>
        </p:blipFill>
        <p:spPr>
          <a:xfrm>
            <a:off x="5276850" y="2590800"/>
            <a:ext cx="6305550" cy="2514600"/>
          </a:xfrm>
          <a:prstGeom prst="rect">
            <a:avLst/>
          </a:prstGeom>
        </p:spPr>
      </p:pic>
      <p:pic>
        <p:nvPicPr>
          <p:cNvPr id="15" name="Image 13" descr="preencoded.png">    </p:cNvPr>
          <p:cNvPicPr>
            <a:picLocks noChangeAspect="1"/>
          </p:cNvPicPr>
          <p:nvPr/>
        </p:nvPicPr>
        <p:blipFill>
          <a:blip r:embed="rId14"/>
          <a:stretch>
            <a:fillRect/>
          </a:stretch>
        </p:blipFill>
        <p:spPr>
          <a:xfrm>
            <a:off x="5429250" y="3619500"/>
            <a:ext cx="1399133" cy="838200"/>
          </a:xfrm>
          <a:prstGeom prst="rect">
            <a:avLst/>
          </a:prstGeom>
        </p:spPr>
      </p:pic>
      <p:pic>
        <p:nvPicPr>
          <p:cNvPr id="16" name="Image 14" descr="preencoded.png">    </p:cNvPr>
          <p:cNvPicPr>
            <a:picLocks noChangeAspect="1"/>
          </p:cNvPicPr>
          <p:nvPr/>
        </p:nvPicPr>
        <p:blipFill>
          <a:blip r:embed="rId15"/>
          <a:stretch>
            <a:fillRect/>
          </a:stretch>
        </p:blipFill>
        <p:spPr>
          <a:xfrm>
            <a:off x="6014442" y="3733800"/>
            <a:ext cx="228600" cy="304800"/>
          </a:xfrm>
          <a:prstGeom prst="rect">
            <a:avLst/>
          </a:prstGeom>
        </p:spPr>
      </p:pic>
      <p:pic>
        <p:nvPicPr>
          <p:cNvPr id="17" name="Image 15" descr="preencoded.png">    </p:cNvPr>
          <p:cNvPicPr>
            <a:picLocks noChangeAspect="1"/>
          </p:cNvPicPr>
          <p:nvPr/>
        </p:nvPicPr>
        <p:blipFill>
          <a:blip r:embed="rId16"/>
          <a:stretch>
            <a:fillRect/>
          </a:stretch>
        </p:blipFill>
        <p:spPr>
          <a:xfrm>
            <a:off x="7257008" y="3790950"/>
            <a:ext cx="171450" cy="266700"/>
          </a:xfrm>
          <a:prstGeom prst="rect">
            <a:avLst/>
          </a:prstGeom>
        </p:spPr>
      </p:pic>
      <p:pic>
        <p:nvPicPr>
          <p:cNvPr id="18" name="Image 16" descr="preencoded.png">    </p:cNvPr>
          <p:cNvPicPr>
            <a:picLocks noChangeAspect="1"/>
          </p:cNvPicPr>
          <p:nvPr/>
        </p:nvPicPr>
        <p:blipFill>
          <a:blip r:embed="rId17"/>
          <a:stretch>
            <a:fillRect/>
          </a:stretch>
        </p:blipFill>
        <p:spPr>
          <a:xfrm>
            <a:off x="7857232" y="3619500"/>
            <a:ext cx="1399133" cy="838200"/>
          </a:xfrm>
          <a:prstGeom prst="rect">
            <a:avLst/>
          </a:prstGeom>
        </p:spPr>
      </p:pic>
      <p:pic>
        <p:nvPicPr>
          <p:cNvPr id="19" name="Image 17" descr="preencoded.png">    </p:cNvPr>
          <p:cNvPicPr>
            <a:picLocks noChangeAspect="1"/>
          </p:cNvPicPr>
          <p:nvPr/>
        </p:nvPicPr>
        <p:blipFill>
          <a:blip r:embed="rId18"/>
          <a:stretch>
            <a:fillRect/>
          </a:stretch>
        </p:blipFill>
        <p:spPr>
          <a:xfrm>
            <a:off x="8456712" y="3733800"/>
            <a:ext cx="200025" cy="304800"/>
          </a:xfrm>
          <a:prstGeom prst="rect">
            <a:avLst/>
          </a:prstGeom>
        </p:spPr>
      </p:pic>
      <p:pic>
        <p:nvPicPr>
          <p:cNvPr id="20" name="Image 18" descr="preencoded.png">    </p:cNvPr>
          <p:cNvPicPr>
            <a:picLocks noChangeAspect="1"/>
          </p:cNvPicPr>
          <p:nvPr/>
        </p:nvPicPr>
        <p:blipFill>
          <a:blip r:embed="rId19"/>
          <a:stretch>
            <a:fillRect/>
          </a:stretch>
        </p:blipFill>
        <p:spPr>
          <a:xfrm>
            <a:off x="9557742" y="3790950"/>
            <a:ext cx="171450" cy="266700"/>
          </a:xfrm>
          <a:prstGeom prst="rect">
            <a:avLst/>
          </a:prstGeom>
        </p:spPr>
      </p:pic>
      <p:pic>
        <p:nvPicPr>
          <p:cNvPr id="21" name="Image 19" descr="preencoded.png">    </p:cNvPr>
          <p:cNvPicPr>
            <a:picLocks noChangeAspect="1"/>
          </p:cNvPicPr>
          <p:nvPr/>
        </p:nvPicPr>
        <p:blipFill>
          <a:blip r:embed="rId20"/>
          <a:stretch>
            <a:fillRect/>
          </a:stretch>
        </p:blipFill>
        <p:spPr>
          <a:xfrm>
            <a:off x="10030718" y="3619500"/>
            <a:ext cx="1399133" cy="838200"/>
          </a:xfrm>
          <a:prstGeom prst="rect">
            <a:avLst/>
          </a:prstGeom>
        </p:spPr>
      </p:pic>
      <p:pic>
        <p:nvPicPr>
          <p:cNvPr id="22" name="Image 20" descr="preencoded.png">    </p:cNvPr>
          <p:cNvPicPr>
            <a:picLocks noChangeAspect="1"/>
          </p:cNvPicPr>
          <p:nvPr/>
        </p:nvPicPr>
        <p:blipFill>
          <a:blip r:embed="rId21"/>
          <a:stretch>
            <a:fillRect/>
          </a:stretch>
        </p:blipFill>
        <p:spPr>
          <a:xfrm>
            <a:off x="10587335" y="3733800"/>
            <a:ext cx="285750" cy="304800"/>
          </a:xfrm>
          <a:prstGeom prst="rect">
            <a:avLst/>
          </a:prstGeom>
        </p:spPr>
      </p:pic>
      <p:pic>
        <p:nvPicPr>
          <p:cNvPr id="23" name="Image 21" descr="preencoded.png">    </p:cNvPr>
          <p:cNvPicPr>
            <a:picLocks noChangeAspect="1"/>
          </p:cNvPicPr>
          <p:nvPr/>
        </p:nvPicPr>
        <p:blipFill>
          <a:blip r:embed="rId22"/>
          <a:stretch>
            <a:fillRect/>
          </a:stretch>
        </p:blipFill>
        <p:spPr>
          <a:xfrm>
            <a:off x="609600" y="5257800"/>
            <a:ext cx="10972800" cy="1028700"/>
          </a:xfrm>
          <a:prstGeom prst="rect">
            <a:avLst/>
          </a:prstGeom>
        </p:spPr>
      </p:pic>
      <p:pic>
        <p:nvPicPr>
          <p:cNvPr id="24" name="Image 22" descr="preencoded.png">    </p:cNvPr>
          <p:cNvPicPr>
            <a:picLocks noChangeAspect="1"/>
          </p:cNvPicPr>
          <p:nvPr/>
        </p:nvPicPr>
        <p:blipFill>
          <a:blip r:embed="rId23"/>
          <a:stretch>
            <a:fillRect/>
          </a:stretch>
        </p:blipFill>
        <p:spPr>
          <a:xfrm>
            <a:off x="762000" y="5448300"/>
            <a:ext cx="285750" cy="304800"/>
          </a:xfrm>
          <a:prstGeom prst="rect">
            <a:avLst/>
          </a:prstGeom>
        </p:spPr>
      </p:pic>
      <p:sp>
        <p:nvSpPr>
          <p:cNvPr id="25" name="Text 0"/>
          <p:cNvSpPr/>
          <p:nvPr/>
        </p:nvSpPr>
        <p:spPr>
          <a:xfrm>
            <a:off x="60960" y="457200"/>
            <a:ext cx="12070080" cy="457200"/>
          </a:xfrm>
          <a:prstGeom prst="rect">
            <a:avLst/>
          </a:prstGeom>
          <a:noFill/>
          <a:ln/>
        </p:spPr>
        <p:txBody>
          <a:bodyPr wrap="square" lIns="0" tIns="0" rIns="0" bIns="0" rtlCol="0" anchor="t">
            <a:spAutoFit/>
          </a:bodyPr>
          <a:lstStyle/>
          <a:p>
            <a:pPr algn="ctr" indent="0" marL="0">
              <a:lnSpc>
                <a:spcPts val="3600"/>
              </a:lnSpc>
              <a:buNone/>
            </a:pPr>
            <a:r>
              <a:rPr lang="en-US" sz="3158" b="1" dirty="0">
                <a:solidFill>
                  <a:srgbClr val="FFFFFF"/>
                </a:solidFill>
                <a:latin typeface="ui-sans-serif" pitchFamily="34" charset="0"/>
                <a:ea typeface="ui-sans-serif" pitchFamily="34" charset="-122"/>
                <a:cs typeface="ui-sans-serif" pitchFamily="34" charset="-120"/>
              </a:rPr>
              <a:t>Spring Cloud et Eureka</a:t>
            </a:r>
            <a:endParaRPr lang="en-US" sz="3158" dirty="0"/>
          </a:p>
        </p:txBody>
      </p:sp>
      <p:sp>
        <p:nvSpPr>
          <p:cNvPr id="26" name="Text 1"/>
          <p:cNvSpPr/>
          <p:nvPr/>
        </p:nvSpPr>
        <p:spPr>
          <a:xfrm>
            <a:off x="1276350" y="1352550"/>
            <a:ext cx="1820466"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FFFFFF"/>
                </a:solidFill>
                <a:latin typeface="ui-sans-serif" pitchFamily="34" charset="0"/>
                <a:ea typeface="ui-sans-serif" pitchFamily="34" charset="-122"/>
                <a:cs typeface="ui-sans-serif" pitchFamily="34" charset="-120"/>
              </a:rPr>
              <a:t>Spring Cloud</a:t>
            </a:r>
            <a:endParaRPr lang="en-US" sz="1646" dirty="0"/>
          </a:p>
        </p:txBody>
      </p:sp>
      <p:sp>
        <p:nvSpPr>
          <p:cNvPr id="27" name="Text 2"/>
          <p:cNvSpPr/>
          <p:nvPr/>
        </p:nvSpPr>
        <p:spPr>
          <a:xfrm>
            <a:off x="800100" y="1828800"/>
            <a:ext cx="405765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Collection d'outils fournissant des modèles communs dans les systèmes distribués.</a:t>
            </a:r>
            <a:endParaRPr lang="en-US" sz="1120" dirty="0"/>
          </a:p>
        </p:txBody>
      </p:sp>
      <p:sp>
        <p:nvSpPr>
          <p:cNvPr id="28" name="Text 3"/>
          <p:cNvSpPr/>
          <p:nvPr/>
        </p:nvSpPr>
        <p:spPr>
          <a:xfrm>
            <a:off x="1028700" y="2438400"/>
            <a:ext cx="2244313"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Gestion des configurations</a:t>
            </a:r>
            <a:endParaRPr lang="en-US" sz="1120" dirty="0"/>
          </a:p>
        </p:txBody>
      </p:sp>
      <p:sp>
        <p:nvSpPr>
          <p:cNvPr id="29" name="Text 4"/>
          <p:cNvSpPr/>
          <p:nvPr/>
        </p:nvSpPr>
        <p:spPr>
          <a:xfrm>
            <a:off x="1028700" y="2743200"/>
            <a:ext cx="1977301"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Découverte de services</a:t>
            </a:r>
            <a:endParaRPr lang="en-US" sz="1120" dirty="0"/>
          </a:p>
        </p:txBody>
      </p:sp>
      <p:sp>
        <p:nvSpPr>
          <p:cNvPr id="30" name="Text 5"/>
          <p:cNvSpPr/>
          <p:nvPr/>
        </p:nvSpPr>
        <p:spPr>
          <a:xfrm>
            <a:off x="1028700" y="3048000"/>
            <a:ext cx="1320984"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Circuit breakers</a:t>
            </a:r>
            <a:endParaRPr lang="en-US" sz="1120" dirty="0"/>
          </a:p>
        </p:txBody>
      </p:sp>
      <p:sp>
        <p:nvSpPr>
          <p:cNvPr id="31" name="Text 6"/>
          <p:cNvSpPr/>
          <p:nvPr/>
        </p:nvSpPr>
        <p:spPr>
          <a:xfrm>
            <a:off x="1028700" y="3352800"/>
            <a:ext cx="1539047" cy="228600"/>
          </a:xfrm>
          <a:prstGeom prst="rect">
            <a:avLst/>
          </a:prstGeom>
          <a:noFill/>
          <a:ln/>
        </p:spPr>
        <p:txBody>
          <a:bodyPr wrap="square" lIns="0" tIns="0" rIns="0" bIns="0" rtlCol="0" anchor="t">
            <a:spAutoFit/>
          </a:bodyPr>
          <a:lstStyle/>
          <a:p>
            <a:pPr algn="l"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Routing intelligent</a:t>
            </a:r>
            <a:endParaRPr lang="en-US" sz="1120" dirty="0"/>
          </a:p>
        </p:txBody>
      </p:sp>
      <p:sp>
        <p:nvSpPr>
          <p:cNvPr id="32" name="Text 7"/>
          <p:cNvSpPr/>
          <p:nvPr/>
        </p:nvSpPr>
        <p:spPr>
          <a:xfrm>
            <a:off x="5867400" y="1352550"/>
            <a:ext cx="4143688" cy="304800"/>
          </a:xfrm>
          <a:prstGeom prst="rect">
            <a:avLst/>
          </a:prstGeom>
          <a:noFill/>
          <a:ln/>
        </p:spPr>
        <p:txBody>
          <a:bodyPr wrap="square" lIns="0" tIns="0" rIns="0" bIns="0" rtlCol="0" anchor="t">
            <a:spAutoFit/>
          </a:bodyPr>
          <a:lstStyle/>
          <a:p>
            <a:pPr indent="0" marL="0">
              <a:lnSpc>
                <a:spcPts val="2400"/>
              </a:lnSpc>
              <a:buNone/>
            </a:pPr>
            <a:r>
              <a:rPr lang="en-US" sz="1646" b="1" dirty="0">
                <a:solidFill>
                  <a:srgbClr val="90EE90"/>
                </a:solidFill>
                <a:latin typeface="ui-sans-serif" pitchFamily="34" charset="0"/>
                <a:ea typeface="ui-sans-serif" pitchFamily="34" charset="-122"/>
                <a:cs typeface="ui-sans-serif" pitchFamily="34" charset="-120"/>
              </a:rPr>
              <a:t>Eureka (Spring Cloud Netflix)</a:t>
            </a:r>
            <a:endParaRPr lang="en-US" sz="1646" dirty="0"/>
          </a:p>
        </p:txBody>
      </p:sp>
      <p:sp>
        <p:nvSpPr>
          <p:cNvPr id="33" name="Text 8"/>
          <p:cNvSpPr/>
          <p:nvPr/>
        </p:nvSpPr>
        <p:spPr>
          <a:xfrm>
            <a:off x="5467350" y="1790700"/>
            <a:ext cx="592455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E5E7EB"/>
                </a:solidFill>
                <a:latin typeface="ui-sans-serif" pitchFamily="34" charset="0"/>
                <a:ea typeface="ui-sans-serif" pitchFamily="34" charset="-122"/>
                <a:cs typeface="ui-sans-serif" pitchFamily="34" charset="-120"/>
              </a:rPr>
              <a:t>Serveur de découverte de services permettant aux microservices de s'enregistrer et de découvrir d'autres services.</a:t>
            </a:r>
            <a:endParaRPr lang="en-US" sz="1120" dirty="0"/>
          </a:p>
        </p:txBody>
      </p:sp>
      <p:sp>
        <p:nvSpPr>
          <p:cNvPr id="34" name="Text 9"/>
          <p:cNvSpPr/>
          <p:nvPr/>
        </p:nvSpPr>
        <p:spPr>
          <a:xfrm>
            <a:off x="5429250" y="2743200"/>
            <a:ext cx="6600825" cy="266700"/>
          </a:xfrm>
          <a:prstGeom prst="rect">
            <a:avLst/>
          </a:prstGeom>
          <a:noFill/>
          <a:ln/>
        </p:spPr>
        <p:txBody>
          <a:bodyPr wrap="square" lIns="0" tIns="0" rIns="0" bIns="0" rtlCol="0" anchor="t">
            <a:spAutoFit/>
          </a:bodyPr>
          <a:lstStyle/>
          <a:p>
            <a:pPr indent="0" marL="0">
              <a:lnSpc>
                <a:spcPts val="2100"/>
              </a:lnSpc>
              <a:buNone/>
            </a:pPr>
            <a:r>
              <a:rPr lang="en-US" sz="1380" b="1" dirty="0">
                <a:solidFill>
                  <a:srgbClr val="FFFFFF"/>
                </a:solidFill>
                <a:latin typeface="ui-sans-serif" pitchFamily="34" charset="0"/>
                <a:ea typeface="ui-sans-serif" pitchFamily="34" charset="-122"/>
                <a:cs typeface="ui-sans-serif" pitchFamily="34" charset="-120"/>
              </a:rPr>
              <a:t>Processus de Découverte de Services</a:t>
            </a:r>
            <a:endParaRPr lang="en-US" sz="1380" dirty="0"/>
          </a:p>
        </p:txBody>
      </p:sp>
      <p:sp>
        <p:nvSpPr>
          <p:cNvPr id="35" name="Text 10"/>
          <p:cNvSpPr/>
          <p:nvPr/>
        </p:nvSpPr>
        <p:spPr>
          <a:xfrm>
            <a:off x="5485023" y="4114800"/>
            <a:ext cx="1287587"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FFFFFF"/>
                </a:solidFill>
                <a:latin typeface="ui-sans-serif" pitchFamily="34" charset="0"/>
                <a:ea typeface="ui-sans-serif" pitchFamily="34" charset="-122"/>
                <a:cs typeface="ui-sans-serif" pitchFamily="34" charset="-120"/>
              </a:rPr>
              <a:t>Microservice</a:t>
            </a:r>
            <a:endParaRPr lang="en-US" sz="1120" dirty="0"/>
          </a:p>
        </p:txBody>
      </p:sp>
      <p:sp>
        <p:nvSpPr>
          <p:cNvPr id="36" name="Text 11"/>
          <p:cNvSpPr/>
          <p:nvPr/>
        </p:nvSpPr>
        <p:spPr>
          <a:xfrm>
            <a:off x="6828383" y="4095750"/>
            <a:ext cx="1131734"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Enregistrement</a:t>
            </a:r>
            <a:endParaRPr lang="en-US" sz="980" dirty="0"/>
          </a:p>
        </p:txBody>
      </p:sp>
      <p:sp>
        <p:nvSpPr>
          <p:cNvPr id="37" name="Text 12"/>
          <p:cNvSpPr/>
          <p:nvPr/>
        </p:nvSpPr>
        <p:spPr>
          <a:xfrm>
            <a:off x="7913005" y="4114800"/>
            <a:ext cx="1287587"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FFFFFF"/>
                </a:solidFill>
                <a:latin typeface="ui-sans-serif" pitchFamily="34" charset="0"/>
                <a:ea typeface="ui-sans-serif" pitchFamily="34" charset="-122"/>
                <a:cs typeface="ui-sans-serif" pitchFamily="34" charset="-120"/>
              </a:rPr>
              <a:t>Eureka</a:t>
            </a:r>
            <a:endParaRPr lang="en-US" sz="1120" dirty="0"/>
          </a:p>
        </p:txBody>
      </p:sp>
      <p:sp>
        <p:nvSpPr>
          <p:cNvPr id="38" name="Text 13"/>
          <p:cNvSpPr/>
          <p:nvPr/>
        </p:nvSpPr>
        <p:spPr>
          <a:xfrm>
            <a:off x="9256365" y="4095750"/>
            <a:ext cx="851788" cy="190500"/>
          </a:xfrm>
          <a:prstGeom prst="rect">
            <a:avLst/>
          </a:prstGeom>
          <a:noFill/>
          <a:ln/>
        </p:spPr>
        <p:txBody>
          <a:bodyPr wrap="square" lIns="0" tIns="0" rIns="0" bIns="0" rtlCol="0" anchor="t">
            <a:spAutoFit/>
          </a:bodyPr>
          <a:lstStyle/>
          <a:p>
            <a:pPr indent="0" marL="0">
              <a:lnSpc>
                <a:spcPts val="1500"/>
              </a:lnSpc>
              <a:buNone/>
            </a:pPr>
            <a:r>
              <a:rPr lang="en-US" sz="980" dirty="0">
                <a:solidFill>
                  <a:srgbClr val="D1D5DB"/>
                </a:solidFill>
                <a:latin typeface="ui-sans-serif" pitchFamily="34" charset="0"/>
                <a:ea typeface="ui-sans-serif" pitchFamily="34" charset="-122"/>
                <a:cs typeface="ui-sans-serif" pitchFamily="34" charset="-120"/>
              </a:rPr>
              <a:t>Découverte</a:t>
            </a:r>
            <a:endParaRPr lang="en-US" sz="980" dirty="0"/>
          </a:p>
        </p:txBody>
      </p:sp>
      <p:sp>
        <p:nvSpPr>
          <p:cNvPr id="39" name="Text 14"/>
          <p:cNvSpPr/>
          <p:nvPr/>
        </p:nvSpPr>
        <p:spPr>
          <a:xfrm>
            <a:off x="10086491" y="4114800"/>
            <a:ext cx="1287587" cy="228600"/>
          </a:xfrm>
          <a:prstGeom prst="rect">
            <a:avLst/>
          </a:prstGeom>
          <a:noFill/>
          <a:ln/>
        </p:spPr>
        <p:txBody>
          <a:bodyPr wrap="square" lIns="0" tIns="0" rIns="0" bIns="0" rtlCol="0" anchor="t">
            <a:spAutoFit/>
          </a:bodyPr>
          <a:lstStyle/>
          <a:p>
            <a:pPr algn="ctr" indent="0" marL="0">
              <a:lnSpc>
                <a:spcPts val="1800"/>
              </a:lnSpc>
              <a:buNone/>
            </a:pPr>
            <a:r>
              <a:rPr lang="en-US" sz="1120" dirty="0">
                <a:solidFill>
                  <a:srgbClr val="FFFFFF"/>
                </a:solidFill>
                <a:latin typeface="ui-sans-serif" pitchFamily="34" charset="0"/>
                <a:ea typeface="ui-sans-serif" pitchFamily="34" charset="-122"/>
                <a:cs typeface="ui-sans-serif" pitchFamily="34" charset="-120"/>
              </a:rPr>
              <a:t>Client</a:t>
            </a:r>
            <a:endParaRPr lang="en-US" sz="1120" dirty="0"/>
          </a:p>
        </p:txBody>
      </p:sp>
      <p:sp>
        <p:nvSpPr>
          <p:cNvPr id="40" name="Text 15"/>
          <p:cNvSpPr/>
          <p:nvPr/>
        </p:nvSpPr>
        <p:spPr>
          <a:xfrm>
            <a:off x="1162050" y="5410200"/>
            <a:ext cx="11294745" cy="266700"/>
          </a:xfrm>
          <a:prstGeom prst="rect">
            <a:avLst/>
          </a:prstGeom>
          <a:noFill/>
          <a:ln/>
        </p:spPr>
        <p:txBody>
          <a:bodyPr wrap="square" lIns="0" tIns="0" rIns="0" bIns="0" rtlCol="0" anchor="t">
            <a:spAutoFit/>
          </a:bodyPr>
          <a:lstStyle/>
          <a:p>
            <a:pPr indent="0" marL="0">
              <a:lnSpc>
                <a:spcPts val="2100"/>
              </a:lnSpc>
              <a:buNone/>
            </a:pPr>
            <a:r>
              <a:rPr lang="en-US" sz="1380" b="1" dirty="0">
                <a:solidFill>
                  <a:srgbClr val="FFFFFF"/>
                </a:solidFill>
                <a:latin typeface="ui-sans-serif" pitchFamily="34" charset="0"/>
                <a:ea typeface="ui-sans-serif" pitchFamily="34" charset="-122"/>
                <a:cs typeface="ui-sans-serif" pitchFamily="34" charset="-120"/>
              </a:rPr>
              <a:t>Équilibrage de charge</a:t>
            </a:r>
            <a:endParaRPr lang="en-US" sz="1380" dirty="0"/>
          </a:p>
        </p:txBody>
      </p:sp>
      <p:sp>
        <p:nvSpPr>
          <p:cNvPr id="41" name="Text 16"/>
          <p:cNvSpPr/>
          <p:nvPr/>
        </p:nvSpPr>
        <p:spPr>
          <a:xfrm>
            <a:off x="1162050" y="5676900"/>
            <a:ext cx="10267950" cy="457200"/>
          </a:xfrm>
          <a:prstGeom prst="rect">
            <a:avLst/>
          </a:prstGeom>
          <a:noFill/>
          <a:ln/>
        </p:spPr>
        <p:txBody>
          <a:bodyPr wrap="square" lIns="0" tIns="0" rIns="0" bIns="0" rtlCol="0" anchor="t">
            <a:spAutoFit/>
          </a:bodyPr>
          <a:lstStyle/>
          <a:p>
            <a:pPr indent="0" marL="0">
              <a:lnSpc>
                <a:spcPts val="1800"/>
              </a:lnSpc>
              <a:buNone/>
            </a:pPr>
            <a:r>
              <a:rPr lang="en-US" sz="1120" dirty="0">
                <a:solidFill>
                  <a:srgbClr val="D1D5DB"/>
                </a:solidFill>
                <a:latin typeface="ui-sans-serif" pitchFamily="34" charset="0"/>
                <a:ea typeface="ui-sans-serif" pitchFamily="34" charset="-122"/>
                <a:cs typeface="ui-sans-serif" pitchFamily="34" charset="-120"/>
              </a:rPr>
              <a:t>Eureka fournit une liste d'instances de service disponibles, permettant aux équilibreurs de charge côté client (comme Spring Cloud Ribbon) de distribuer les requêtes across ces instances, améliorant la tolérance aux pannes et les performances.</a:t>
            </a:r>
            <a:endParaRPr lang="en-US" sz="112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2025-09-23T12:17:10Z</dcterms:created>
  <dcterms:modified xsi:type="dcterms:W3CDTF">2025-09-23T12:17:10Z</dcterms:modified>
</cp:coreProperties>
</file>