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47" d="100"/>
          <a:sy n="47" d="100"/>
        </p:scale>
        <p:origin x="3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13B60B-4F6C-4CB1-AB39-A94B9D6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9613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Holders Engagement Plan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B34ACB9-C463-4926-9AE2-AD4046EED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651750"/>
              </p:ext>
            </p:extLst>
          </p:nvPr>
        </p:nvGraphicFramePr>
        <p:xfrm>
          <a:off x="783771" y="1380551"/>
          <a:ext cx="10371582" cy="544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147">
                  <a:extLst>
                    <a:ext uri="{9D8B030D-6E8A-4147-A177-3AD203B41FA5}">
                      <a16:colId xmlns:a16="http://schemas.microsoft.com/office/drawing/2014/main" val="322615291"/>
                    </a:ext>
                  </a:extLst>
                </a:gridCol>
                <a:gridCol w="1763087">
                  <a:extLst>
                    <a:ext uri="{9D8B030D-6E8A-4147-A177-3AD203B41FA5}">
                      <a16:colId xmlns:a16="http://schemas.microsoft.com/office/drawing/2014/main" val="2090737088"/>
                    </a:ext>
                  </a:extLst>
                </a:gridCol>
                <a:gridCol w="1763087">
                  <a:extLst>
                    <a:ext uri="{9D8B030D-6E8A-4147-A177-3AD203B41FA5}">
                      <a16:colId xmlns:a16="http://schemas.microsoft.com/office/drawing/2014/main" val="47658269"/>
                    </a:ext>
                  </a:extLst>
                </a:gridCol>
                <a:gridCol w="1763087">
                  <a:extLst>
                    <a:ext uri="{9D8B030D-6E8A-4147-A177-3AD203B41FA5}">
                      <a16:colId xmlns:a16="http://schemas.microsoft.com/office/drawing/2014/main" val="1300785413"/>
                    </a:ext>
                  </a:extLst>
                </a:gridCol>
                <a:gridCol w="1763087">
                  <a:extLst>
                    <a:ext uri="{9D8B030D-6E8A-4147-A177-3AD203B41FA5}">
                      <a16:colId xmlns:a16="http://schemas.microsoft.com/office/drawing/2014/main" val="3073588143"/>
                    </a:ext>
                  </a:extLst>
                </a:gridCol>
                <a:gridCol w="1763087">
                  <a:extLst>
                    <a:ext uri="{9D8B030D-6E8A-4147-A177-3AD203B41FA5}">
                      <a16:colId xmlns:a16="http://schemas.microsoft.com/office/drawing/2014/main" val="526822454"/>
                    </a:ext>
                  </a:extLst>
                </a:gridCol>
              </a:tblGrid>
              <a:tr h="480918"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11866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65639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22058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57107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4561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9611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68546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Data privacy and security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55601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Marketing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1491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6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3FD7-03FA-40F7-B7BF-21004EC4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2" y="302078"/>
            <a:ext cx="10353762" cy="615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 Management Plan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79BC0F-AB70-4ACA-B477-DFC9269A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31929"/>
              </p:ext>
            </p:extLst>
          </p:nvPr>
        </p:nvGraphicFramePr>
        <p:xfrm>
          <a:off x="456898" y="917121"/>
          <a:ext cx="11267555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889">
                  <a:extLst>
                    <a:ext uri="{9D8B030D-6E8A-4147-A177-3AD203B41FA5}">
                      <a16:colId xmlns:a16="http://schemas.microsoft.com/office/drawing/2014/main" val="3486192699"/>
                    </a:ext>
                  </a:extLst>
                </a:gridCol>
                <a:gridCol w="3723012">
                  <a:extLst>
                    <a:ext uri="{9D8B030D-6E8A-4147-A177-3AD203B41FA5}">
                      <a16:colId xmlns:a16="http://schemas.microsoft.com/office/drawing/2014/main" val="2272844869"/>
                    </a:ext>
                  </a:extLst>
                </a:gridCol>
                <a:gridCol w="1910765">
                  <a:extLst>
                    <a:ext uri="{9D8B030D-6E8A-4147-A177-3AD203B41FA5}">
                      <a16:colId xmlns:a16="http://schemas.microsoft.com/office/drawing/2014/main" val="761040187"/>
                    </a:ext>
                  </a:extLst>
                </a:gridCol>
                <a:gridCol w="2816889">
                  <a:extLst>
                    <a:ext uri="{9D8B030D-6E8A-4147-A177-3AD203B41FA5}">
                      <a16:colId xmlns:a16="http://schemas.microsoft.com/office/drawing/2014/main" val="2597056908"/>
                    </a:ext>
                  </a:extLst>
                </a:gridCol>
              </a:tblGrid>
              <a:tr h="203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Communication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40180"/>
                  </a:ext>
                </a:extLst>
              </a:tr>
              <a:tr h="355445">
                <a:tc>
                  <a:txBody>
                    <a:bodyPr/>
                    <a:lstStyle/>
                    <a:p>
                      <a:r>
                        <a:rPr lang="en-US" sz="1600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Surveys, focus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Feedback, updates new promotions &amp; discounts.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24485"/>
                  </a:ext>
                </a:extLst>
              </a:tr>
              <a:tr h="355445">
                <a:tc>
                  <a:txBody>
                    <a:bodyPr/>
                    <a:lstStyle/>
                    <a:p>
                      <a:r>
                        <a:rPr lang="en-US" sz="1600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Email, phone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Updates on the status of the project,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58740"/>
                  </a:ext>
                </a:extLst>
              </a:tr>
              <a:tr h="355445">
                <a:tc>
                  <a:txBody>
                    <a:bodyPr/>
                    <a:lstStyle/>
                    <a:p>
                      <a:r>
                        <a:rPr lang="en-US" sz="1600" dirty="0"/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Email, phone calls and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Weekly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Supplies and issues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9935"/>
                  </a:ext>
                </a:extLst>
              </a:tr>
              <a:tr h="660112">
                <a:tc>
                  <a:txBody>
                    <a:bodyPr/>
                    <a:lstStyle/>
                    <a:p>
                      <a:r>
                        <a:rPr lang="en-US" sz="1600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Email, project management software ,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Monthly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Updates on project status, of the digital card solution, issues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29540"/>
                  </a:ext>
                </a:extLst>
              </a:tr>
              <a:tr h="660112">
                <a:tc>
                  <a:txBody>
                    <a:bodyPr/>
                    <a:lstStyle/>
                    <a:p>
                      <a:r>
                        <a:rPr lang="en-US" sz="1600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Meetings, project management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Weekly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Updates on project status, of the digital card solution, issues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60847"/>
                  </a:ext>
                </a:extLst>
              </a:tr>
              <a:tr h="507779">
                <a:tc>
                  <a:txBody>
                    <a:bodyPr/>
                    <a:lstStyle/>
                    <a:p>
                      <a:r>
                        <a:rPr lang="en-US" sz="1600" dirty="0"/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Email, project management software,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Updates on project status, of the digital card solution,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12719"/>
                  </a:ext>
                </a:extLst>
              </a:tr>
              <a:tr h="507779">
                <a:tc>
                  <a:txBody>
                    <a:bodyPr/>
                    <a:lstStyle/>
                    <a:p>
                      <a:r>
                        <a:rPr lang="en-US" sz="1600" dirty="0"/>
                        <a:t>Data privacy and security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Email,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design and implementation of security measures.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05317"/>
                  </a:ext>
                </a:extLst>
              </a:tr>
              <a:tr h="203112">
                <a:tc>
                  <a:txBody>
                    <a:bodyPr/>
                    <a:lstStyle/>
                    <a:p>
                      <a:r>
                        <a:rPr lang="en-US" sz="1600" dirty="0"/>
                        <a:t>Marketing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Email, project management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0006"/>
                  </a:ext>
                </a:extLst>
              </a:tr>
              <a:tr h="355445">
                <a:tc>
                  <a:txBody>
                    <a:bodyPr/>
                    <a:lstStyle/>
                    <a:p>
                      <a:r>
                        <a:rPr lang="en-US" sz="1600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Email, meetings phone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Bi-weekly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Updates on the status of the integration,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49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{4377B149-CC15-48C5-B0EB-E4EA4EF43150}tf55705232_win32</Template>
  <TotalTime>76</TotalTime>
  <Words>198</Words>
  <Application>Microsoft Office PowerPoint</Application>
  <PresentationFormat>Widescreen</PresentationFormat>
  <Paragraphs>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Stake Holders Engagement Plan</vt:lpstr>
      <vt:lpstr>Communication Management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laptop home</dc:creator>
  <cp:lastModifiedBy>laptop home</cp:lastModifiedBy>
  <cp:revision>7</cp:revision>
  <dcterms:created xsi:type="dcterms:W3CDTF">2023-05-06T19:42:03Z</dcterms:created>
  <dcterms:modified xsi:type="dcterms:W3CDTF">2023-05-06T20:58:42Z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