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8" r:id="rId6"/>
    <p:sldId id="259" r:id="rId7"/>
    <p:sldId id="260" r:id="rId8"/>
    <p:sldId id="261" r:id="rId9"/>
    <p:sldId id="263" r:id="rId10"/>
    <p:sldId id="264" r:id="rId11"/>
    <p:sldId id="265" r:id="rId12"/>
    <p:sldId id="266" r:id="rId13"/>
    <p:sldId id="267" r:id="rId14"/>
    <p:sldId id="268" r:id="rId15"/>
    <p:sldId id="269" r:id="rId16"/>
    <p:sldId id="270" r:id="rId17"/>
    <p:sldId id="274" r:id="rId18"/>
    <p:sldId id="271" r:id="rId19"/>
    <p:sldId id="272" r:id="rId20"/>
    <p:sldId id="275" r:id="rId21"/>
    <p:sldId id="276" r:id="rId22"/>
    <p:sldId id="277" r:id="rId23"/>
    <p:sldId id="278" r:id="rId24"/>
    <p:sldId id="279" r:id="rId25"/>
    <p:sldId id="280" r:id="rId26"/>
    <p:sldId id="281" r:id="rId27"/>
    <p:sldId id="282" r:id="rId28"/>
    <p:sldId id="286" r:id="rId29"/>
    <p:sldId id="287"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4" r:id="rId45"/>
    <p:sldId id="305" r:id="rId46"/>
    <p:sldId id="306" r:id="rId47"/>
    <p:sldId id="307" r:id="rId48"/>
    <p:sldId id="308" r:id="rId49"/>
    <p:sldId id="309" r:id="rId50"/>
    <p:sldId id="310" r:id="rId51"/>
    <p:sldId id="311" r:id="rId52"/>
    <p:sldId id="312" r:id="rId53"/>
    <p:sldId id="285" r:id="rId54"/>
    <p:sldId id="284" r:id="rId55"/>
    <p:sldId id="314" r:id="rId56"/>
    <p:sldId id="315" r:id="rId57"/>
    <p:sldId id="313"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1E8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1" autoAdjust="0"/>
    <p:restoredTop sz="94619" autoAdjust="0"/>
  </p:normalViewPr>
  <p:slideViewPr>
    <p:cSldViewPr snapToGrid="0">
      <p:cViewPr varScale="1">
        <p:scale>
          <a:sx n="106" d="100"/>
          <a:sy n="106" d="100"/>
        </p:scale>
        <p:origin x="84" y="3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r>
            <a:rPr lang="en-US" dirty="0"/>
            <a:t>Registers</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dgm:spPr/>
      <dgm:t>
        <a:bodyPr/>
        <a:lstStyle/>
        <a:p>
          <a:r>
            <a:rPr lang="en-US" dirty="0"/>
            <a:t>We can access this in 1 clock cycle</a:t>
          </a: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r>
            <a:rPr lang="en-US" dirty="0"/>
            <a:t>Shared Memory</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r>
            <a:rPr lang="en-US" dirty="0"/>
            <a:t>Approx 5 clock cycles</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r>
            <a:rPr lang="en-US" dirty="0"/>
            <a:t>Global Memory</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r>
            <a:rPr lang="en-US" dirty="0"/>
            <a:t>And this is way more than 5 XD approx. 150 ?</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62D27A-A230-4348-AA25-9A4FBA75F056}" type="doc">
      <dgm:prSet loTypeId="urn:microsoft.com/office/officeart/2005/8/layout/arrow1" loCatId="process" qsTypeId="urn:microsoft.com/office/officeart/2005/8/quickstyle/simple1" qsCatId="simple" csTypeId="urn:microsoft.com/office/officeart/2005/8/colors/accent1_2" csCatId="accent1" phldr="1"/>
      <dgm:spPr/>
      <dgm:t>
        <a:bodyPr/>
        <a:lstStyle/>
        <a:p>
          <a:endParaRPr lang="en-US"/>
        </a:p>
      </dgm:t>
    </dgm:pt>
    <dgm:pt modelId="{42277AED-8CD2-4FB6-80DC-D81D70F9ABBC}">
      <dgm:prSet phldrT="[Text]"/>
      <dgm:spPr/>
      <dgm:t>
        <a:bodyPr/>
        <a:lstStyle/>
        <a:p>
          <a:r>
            <a:rPr lang="en-US" dirty="0"/>
            <a:t>Using Shared Memory</a:t>
          </a:r>
        </a:p>
      </dgm:t>
    </dgm:pt>
    <dgm:pt modelId="{33D26F12-430E-4511-89ED-67C1F5889C97}" type="parTrans" cxnId="{424D4A60-677A-42EC-B53A-D51737131858}">
      <dgm:prSet/>
      <dgm:spPr/>
      <dgm:t>
        <a:bodyPr/>
        <a:lstStyle/>
        <a:p>
          <a:endParaRPr lang="en-US"/>
        </a:p>
      </dgm:t>
    </dgm:pt>
    <dgm:pt modelId="{6BD7D2C0-8788-420B-978C-CCD9F6C0EB3C}" type="sibTrans" cxnId="{424D4A60-677A-42EC-B53A-D51737131858}">
      <dgm:prSet/>
      <dgm:spPr/>
      <dgm:t>
        <a:bodyPr/>
        <a:lstStyle/>
        <a:p>
          <a:endParaRPr lang="en-US"/>
        </a:p>
      </dgm:t>
    </dgm:pt>
    <dgm:pt modelId="{E0FB3E32-E033-4286-B57B-B25ACA238ADE}">
      <dgm:prSet phldrT="[Text]"/>
      <dgm:spPr/>
      <dgm:t>
        <a:bodyPr/>
        <a:lstStyle/>
        <a:p>
          <a:r>
            <a:rPr lang="en-US" dirty="0"/>
            <a:t>Using Shared Memory along </a:t>
          </a:r>
          <a:r>
            <a:rPr lang="en-US" b="0" dirty="0"/>
            <a:t>__</a:t>
          </a:r>
          <a:r>
            <a:rPr lang="en-US" b="0" dirty="0" err="1"/>
            <a:t>shfl_down_sync</a:t>
          </a:r>
          <a:endParaRPr lang="en-US" dirty="0"/>
        </a:p>
      </dgm:t>
    </dgm:pt>
    <dgm:pt modelId="{246904C1-093D-49AD-9B24-B859A5F1EBD5}" type="parTrans" cxnId="{03A361C5-7CF6-445C-9185-6BDDED9FFE6B}">
      <dgm:prSet/>
      <dgm:spPr/>
      <dgm:t>
        <a:bodyPr/>
        <a:lstStyle/>
        <a:p>
          <a:endParaRPr lang="en-US"/>
        </a:p>
      </dgm:t>
    </dgm:pt>
    <dgm:pt modelId="{46915086-CDA8-4415-ADC5-A29171A7751F}" type="sibTrans" cxnId="{03A361C5-7CF6-445C-9185-6BDDED9FFE6B}">
      <dgm:prSet/>
      <dgm:spPr/>
      <dgm:t>
        <a:bodyPr/>
        <a:lstStyle/>
        <a:p>
          <a:endParaRPr lang="en-US"/>
        </a:p>
      </dgm:t>
    </dgm:pt>
    <dgm:pt modelId="{36EE8857-09DB-4C5B-A60E-9D82969FD0F7}" type="pres">
      <dgm:prSet presAssocID="{8D62D27A-A230-4348-AA25-9A4FBA75F056}" presName="cycle" presStyleCnt="0">
        <dgm:presLayoutVars>
          <dgm:dir/>
          <dgm:resizeHandles val="exact"/>
        </dgm:presLayoutVars>
      </dgm:prSet>
      <dgm:spPr/>
    </dgm:pt>
    <dgm:pt modelId="{C772BA52-4B24-43C8-AFAE-F1A272BC6D71}" type="pres">
      <dgm:prSet presAssocID="{42277AED-8CD2-4FB6-80DC-D81D70F9ABBC}" presName="arrow" presStyleLbl="node1" presStyleIdx="0" presStyleCnt="2">
        <dgm:presLayoutVars>
          <dgm:bulletEnabled val="1"/>
        </dgm:presLayoutVars>
      </dgm:prSet>
      <dgm:spPr/>
    </dgm:pt>
    <dgm:pt modelId="{1642BBB9-1BBA-48C6-BBD6-AF8384DBEEFD}" type="pres">
      <dgm:prSet presAssocID="{E0FB3E32-E033-4286-B57B-B25ACA238ADE}" presName="arrow" presStyleLbl="node1" presStyleIdx="1" presStyleCnt="2">
        <dgm:presLayoutVars>
          <dgm:bulletEnabled val="1"/>
        </dgm:presLayoutVars>
      </dgm:prSet>
      <dgm:spPr/>
    </dgm:pt>
  </dgm:ptLst>
  <dgm:cxnLst>
    <dgm:cxn modelId="{424D4A60-677A-42EC-B53A-D51737131858}" srcId="{8D62D27A-A230-4348-AA25-9A4FBA75F056}" destId="{42277AED-8CD2-4FB6-80DC-D81D70F9ABBC}" srcOrd="0" destOrd="0" parTransId="{33D26F12-430E-4511-89ED-67C1F5889C97}" sibTransId="{6BD7D2C0-8788-420B-978C-CCD9F6C0EB3C}"/>
    <dgm:cxn modelId="{8AFBD849-1EA6-496A-9505-100753786F1B}" type="presOf" srcId="{42277AED-8CD2-4FB6-80DC-D81D70F9ABBC}" destId="{C772BA52-4B24-43C8-AFAE-F1A272BC6D71}" srcOrd="0" destOrd="0" presId="urn:microsoft.com/office/officeart/2005/8/layout/arrow1"/>
    <dgm:cxn modelId="{4F24E36A-7CE6-4571-877B-3F0185586F50}" type="presOf" srcId="{E0FB3E32-E033-4286-B57B-B25ACA238ADE}" destId="{1642BBB9-1BBA-48C6-BBD6-AF8384DBEEFD}" srcOrd="0" destOrd="0" presId="urn:microsoft.com/office/officeart/2005/8/layout/arrow1"/>
    <dgm:cxn modelId="{D408D692-6EAC-4A9F-AC53-855BA8FAC3E0}" type="presOf" srcId="{8D62D27A-A230-4348-AA25-9A4FBA75F056}" destId="{36EE8857-09DB-4C5B-A60E-9D82969FD0F7}" srcOrd="0" destOrd="0" presId="urn:microsoft.com/office/officeart/2005/8/layout/arrow1"/>
    <dgm:cxn modelId="{03A361C5-7CF6-445C-9185-6BDDED9FFE6B}" srcId="{8D62D27A-A230-4348-AA25-9A4FBA75F056}" destId="{E0FB3E32-E033-4286-B57B-B25ACA238ADE}" srcOrd="1" destOrd="0" parTransId="{246904C1-093D-49AD-9B24-B859A5F1EBD5}" sibTransId="{46915086-CDA8-4415-ADC5-A29171A7751F}"/>
    <dgm:cxn modelId="{29BAEEBC-CEEE-45FF-98CE-CF2EA66712A7}" type="presParOf" srcId="{36EE8857-09DB-4C5B-A60E-9D82969FD0F7}" destId="{C772BA52-4B24-43C8-AFAE-F1A272BC6D71}" srcOrd="0" destOrd="0" presId="urn:microsoft.com/office/officeart/2005/8/layout/arrow1"/>
    <dgm:cxn modelId="{AED9F2B2-9FC6-415E-9379-1AF839C7A138}" type="presParOf" srcId="{36EE8857-09DB-4C5B-A60E-9D82969FD0F7}" destId="{1642BBB9-1BBA-48C6-BBD6-AF8384DBEEFD}" srcOrd="1" destOrd="0" presId="urn:microsoft.com/office/officeart/2005/8/layout/arrow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D62D27A-A230-4348-AA25-9A4FBA75F056}" type="doc">
      <dgm:prSet loTypeId="urn:microsoft.com/office/officeart/2005/8/layout/arrow1" loCatId="process" qsTypeId="urn:microsoft.com/office/officeart/2005/8/quickstyle/simple1" qsCatId="simple" csTypeId="urn:microsoft.com/office/officeart/2005/8/colors/accent1_2" csCatId="accent1" phldr="1"/>
      <dgm:spPr/>
      <dgm:t>
        <a:bodyPr/>
        <a:lstStyle/>
        <a:p>
          <a:endParaRPr lang="en-US"/>
        </a:p>
      </dgm:t>
    </dgm:pt>
    <dgm:pt modelId="{42277AED-8CD2-4FB6-80DC-D81D70F9ABBC}">
      <dgm:prSet phldrT="[Text]"/>
      <dgm:spPr/>
      <dgm:t>
        <a:bodyPr/>
        <a:lstStyle/>
        <a:p>
          <a:r>
            <a:rPr lang="en-US" dirty="0"/>
            <a:t>Using Shared Memory</a:t>
          </a:r>
        </a:p>
      </dgm:t>
    </dgm:pt>
    <dgm:pt modelId="{33D26F12-430E-4511-89ED-67C1F5889C97}" type="parTrans" cxnId="{424D4A60-677A-42EC-B53A-D51737131858}">
      <dgm:prSet/>
      <dgm:spPr/>
      <dgm:t>
        <a:bodyPr/>
        <a:lstStyle/>
        <a:p>
          <a:endParaRPr lang="en-US"/>
        </a:p>
      </dgm:t>
    </dgm:pt>
    <dgm:pt modelId="{6BD7D2C0-8788-420B-978C-CCD9F6C0EB3C}" type="sibTrans" cxnId="{424D4A60-677A-42EC-B53A-D51737131858}">
      <dgm:prSet/>
      <dgm:spPr/>
      <dgm:t>
        <a:bodyPr/>
        <a:lstStyle/>
        <a:p>
          <a:endParaRPr lang="en-US"/>
        </a:p>
      </dgm:t>
    </dgm:pt>
    <dgm:pt modelId="{E0FB3E32-E033-4286-B57B-B25ACA238ADE}">
      <dgm:prSet phldrT="[Text]"/>
      <dgm:spPr/>
      <dgm:t>
        <a:bodyPr/>
        <a:lstStyle/>
        <a:p>
          <a:r>
            <a:rPr lang="en-US" dirty="0"/>
            <a:t>Using Shared Memory along </a:t>
          </a:r>
          <a:r>
            <a:rPr lang="en-US" b="0" dirty="0"/>
            <a:t>__</a:t>
          </a:r>
          <a:r>
            <a:rPr lang="en-US" b="0" dirty="0" err="1"/>
            <a:t>shfl_down_sync</a:t>
          </a:r>
          <a:endParaRPr lang="en-US" dirty="0"/>
        </a:p>
      </dgm:t>
    </dgm:pt>
    <dgm:pt modelId="{246904C1-093D-49AD-9B24-B859A5F1EBD5}" type="parTrans" cxnId="{03A361C5-7CF6-445C-9185-6BDDED9FFE6B}">
      <dgm:prSet/>
      <dgm:spPr/>
      <dgm:t>
        <a:bodyPr/>
        <a:lstStyle/>
        <a:p>
          <a:endParaRPr lang="en-US"/>
        </a:p>
      </dgm:t>
    </dgm:pt>
    <dgm:pt modelId="{46915086-CDA8-4415-ADC5-A29171A7751F}" type="sibTrans" cxnId="{03A361C5-7CF6-445C-9185-6BDDED9FFE6B}">
      <dgm:prSet/>
      <dgm:spPr/>
      <dgm:t>
        <a:bodyPr/>
        <a:lstStyle/>
        <a:p>
          <a:endParaRPr lang="en-US"/>
        </a:p>
      </dgm:t>
    </dgm:pt>
    <dgm:pt modelId="{36EE8857-09DB-4C5B-A60E-9D82969FD0F7}" type="pres">
      <dgm:prSet presAssocID="{8D62D27A-A230-4348-AA25-9A4FBA75F056}" presName="cycle" presStyleCnt="0">
        <dgm:presLayoutVars>
          <dgm:dir/>
          <dgm:resizeHandles val="exact"/>
        </dgm:presLayoutVars>
      </dgm:prSet>
      <dgm:spPr/>
    </dgm:pt>
    <dgm:pt modelId="{C772BA52-4B24-43C8-AFAE-F1A272BC6D71}" type="pres">
      <dgm:prSet presAssocID="{42277AED-8CD2-4FB6-80DC-D81D70F9ABBC}" presName="arrow" presStyleLbl="node1" presStyleIdx="0" presStyleCnt="2">
        <dgm:presLayoutVars>
          <dgm:bulletEnabled val="1"/>
        </dgm:presLayoutVars>
      </dgm:prSet>
      <dgm:spPr/>
    </dgm:pt>
    <dgm:pt modelId="{1642BBB9-1BBA-48C6-BBD6-AF8384DBEEFD}" type="pres">
      <dgm:prSet presAssocID="{E0FB3E32-E033-4286-B57B-B25ACA238ADE}" presName="arrow" presStyleLbl="node1" presStyleIdx="1" presStyleCnt="2">
        <dgm:presLayoutVars>
          <dgm:bulletEnabled val="1"/>
        </dgm:presLayoutVars>
      </dgm:prSet>
      <dgm:spPr/>
    </dgm:pt>
  </dgm:ptLst>
  <dgm:cxnLst>
    <dgm:cxn modelId="{424D4A60-677A-42EC-B53A-D51737131858}" srcId="{8D62D27A-A230-4348-AA25-9A4FBA75F056}" destId="{42277AED-8CD2-4FB6-80DC-D81D70F9ABBC}" srcOrd="0" destOrd="0" parTransId="{33D26F12-430E-4511-89ED-67C1F5889C97}" sibTransId="{6BD7D2C0-8788-420B-978C-CCD9F6C0EB3C}"/>
    <dgm:cxn modelId="{8AFBD849-1EA6-496A-9505-100753786F1B}" type="presOf" srcId="{42277AED-8CD2-4FB6-80DC-D81D70F9ABBC}" destId="{C772BA52-4B24-43C8-AFAE-F1A272BC6D71}" srcOrd="0" destOrd="0" presId="urn:microsoft.com/office/officeart/2005/8/layout/arrow1"/>
    <dgm:cxn modelId="{4F24E36A-7CE6-4571-877B-3F0185586F50}" type="presOf" srcId="{E0FB3E32-E033-4286-B57B-B25ACA238ADE}" destId="{1642BBB9-1BBA-48C6-BBD6-AF8384DBEEFD}" srcOrd="0" destOrd="0" presId="urn:microsoft.com/office/officeart/2005/8/layout/arrow1"/>
    <dgm:cxn modelId="{D408D692-6EAC-4A9F-AC53-855BA8FAC3E0}" type="presOf" srcId="{8D62D27A-A230-4348-AA25-9A4FBA75F056}" destId="{36EE8857-09DB-4C5B-A60E-9D82969FD0F7}" srcOrd="0" destOrd="0" presId="urn:microsoft.com/office/officeart/2005/8/layout/arrow1"/>
    <dgm:cxn modelId="{03A361C5-7CF6-445C-9185-6BDDED9FFE6B}" srcId="{8D62D27A-A230-4348-AA25-9A4FBA75F056}" destId="{E0FB3E32-E033-4286-B57B-B25ACA238ADE}" srcOrd="1" destOrd="0" parTransId="{246904C1-093D-49AD-9B24-B859A5F1EBD5}" sibTransId="{46915086-CDA8-4415-ADC5-A29171A7751F}"/>
    <dgm:cxn modelId="{29BAEEBC-CEEE-45FF-98CE-CF2EA66712A7}" type="presParOf" srcId="{36EE8857-09DB-4C5B-A60E-9D82969FD0F7}" destId="{C772BA52-4B24-43C8-AFAE-F1A272BC6D71}" srcOrd="0" destOrd="0" presId="urn:microsoft.com/office/officeart/2005/8/layout/arrow1"/>
    <dgm:cxn modelId="{AED9F2B2-9FC6-415E-9379-1AF839C7A138}" type="presParOf" srcId="{36EE8857-09DB-4C5B-A60E-9D82969FD0F7}" destId="{1642BBB9-1BBA-48C6-BBD6-AF8384DBEEFD}" srcOrd="1" destOrd="0" presId="urn:microsoft.com/office/officeart/2005/8/layout/arrow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Registers</a:t>
          </a: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We can access this in 1 clock cycle</a:t>
          </a:r>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Shared Memory</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Approx 5 clock cycles</a:t>
          </a: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Global Memory</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And this is way more than 5 XD approx. 150 ?</a:t>
          </a: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72BA52-4B24-43C8-AFAE-F1A272BC6D71}">
      <dsp:nvSpPr>
        <dsp:cNvPr id="0" name=""/>
        <dsp:cNvSpPr/>
      </dsp:nvSpPr>
      <dsp:spPr>
        <a:xfrm rot="16200000">
          <a:off x="1271" y="811"/>
          <a:ext cx="2616915" cy="2616915"/>
        </a:xfrm>
        <a:prstGeom prst="upArrow">
          <a:avLst>
            <a:gd name="adj1" fmla="val 50000"/>
            <a:gd name="adj2" fmla="val 35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a:t>Using Shared Memory</a:t>
          </a:r>
        </a:p>
      </dsp:txBody>
      <dsp:txXfrm rot="5400000">
        <a:off x="459231" y="655040"/>
        <a:ext cx="2158955" cy="1308457"/>
      </dsp:txXfrm>
    </dsp:sp>
    <dsp:sp modelId="{1642BBB9-1BBA-48C6-BBD6-AF8384DBEEFD}">
      <dsp:nvSpPr>
        <dsp:cNvPr id="0" name=""/>
        <dsp:cNvSpPr/>
      </dsp:nvSpPr>
      <dsp:spPr>
        <a:xfrm rot="5400000">
          <a:off x="6718820" y="811"/>
          <a:ext cx="2616915" cy="2616915"/>
        </a:xfrm>
        <a:prstGeom prst="upArrow">
          <a:avLst>
            <a:gd name="adj1" fmla="val 50000"/>
            <a:gd name="adj2" fmla="val 35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a:t>Using Shared Memory along </a:t>
          </a:r>
          <a:r>
            <a:rPr lang="en-US" sz="1900" b="0" kern="1200" dirty="0"/>
            <a:t>__</a:t>
          </a:r>
          <a:r>
            <a:rPr lang="en-US" sz="1900" b="0" kern="1200" dirty="0" err="1"/>
            <a:t>shfl_down_sync</a:t>
          </a:r>
          <a:endParaRPr lang="en-US" sz="1900" kern="1200" dirty="0"/>
        </a:p>
      </dsp:txBody>
      <dsp:txXfrm rot="-5400000">
        <a:off x="6718820" y="655040"/>
        <a:ext cx="2158955" cy="13084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72BA52-4B24-43C8-AFAE-F1A272BC6D71}">
      <dsp:nvSpPr>
        <dsp:cNvPr id="0" name=""/>
        <dsp:cNvSpPr/>
      </dsp:nvSpPr>
      <dsp:spPr>
        <a:xfrm rot="16200000">
          <a:off x="1271" y="811"/>
          <a:ext cx="2616915" cy="2616915"/>
        </a:xfrm>
        <a:prstGeom prst="upArrow">
          <a:avLst>
            <a:gd name="adj1" fmla="val 50000"/>
            <a:gd name="adj2" fmla="val 35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a:t>Using Shared Memory</a:t>
          </a:r>
        </a:p>
      </dsp:txBody>
      <dsp:txXfrm rot="5400000">
        <a:off x="459231" y="655040"/>
        <a:ext cx="2158955" cy="1308457"/>
      </dsp:txXfrm>
    </dsp:sp>
    <dsp:sp modelId="{1642BBB9-1BBA-48C6-BBD6-AF8384DBEEFD}">
      <dsp:nvSpPr>
        <dsp:cNvPr id="0" name=""/>
        <dsp:cNvSpPr/>
      </dsp:nvSpPr>
      <dsp:spPr>
        <a:xfrm rot="5400000">
          <a:off x="6718820" y="811"/>
          <a:ext cx="2616915" cy="2616915"/>
        </a:xfrm>
        <a:prstGeom prst="upArrow">
          <a:avLst>
            <a:gd name="adj1" fmla="val 50000"/>
            <a:gd name="adj2" fmla="val 35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a:t>Using Shared Memory along </a:t>
          </a:r>
          <a:r>
            <a:rPr lang="en-US" sz="1900" b="0" kern="1200" dirty="0"/>
            <a:t>__</a:t>
          </a:r>
          <a:r>
            <a:rPr lang="en-US" sz="1900" b="0" kern="1200" dirty="0" err="1"/>
            <a:t>shfl_down_sync</a:t>
          </a:r>
          <a:endParaRPr lang="en-US" sz="1900" kern="1200" dirty="0"/>
        </a:p>
      </dsp:txBody>
      <dsp:txXfrm rot="-5400000">
        <a:off x="6718820" y="655040"/>
        <a:ext cx="2158955" cy="1308457"/>
      </dsp:txXfrm>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arrow1">
  <dgm:title val=""/>
  <dgm:desc val=""/>
  <dgm:catLst>
    <dgm:cat type="relationship" pri="7000"/>
    <dgm:cat type="process" pri="32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ycle">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equ" val="2">
        <dgm:constrLst>
          <dgm:constr type="primFontSz" for="ch" ptType="node" op="equ" val="65"/>
          <dgm:constr type="w" for="ch" ptType="node" refType="w"/>
          <dgm:constr type="h" for="ch" ptType="node" refType="w" refFor="ch" refPtType="node"/>
          <dgm:constr type="sibSp" refType="w" refFor="ch" refPtType="node" fact="0.1"/>
          <dgm:constr type="diam" refType="w" refFor="ch" refPtType="node" fact="1.1"/>
        </dgm:constrLst>
      </dgm:if>
      <dgm:if name="Name11" axis="ch" ptType="node" func="cnt" op="equ" val="5">
        <dgm:constrLst>
          <dgm:constr type="primFontSz" for="ch" ptType="node" op="equ" val="65"/>
          <dgm:constr type="w" for="ch" ptType="node" refType="w"/>
          <dgm:constr type="h" for="ch" ptType="node" refType="w" refFor="ch" refPtType="node"/>
          <dgm:constr type="sibSp" refType="w" refFor="ch" refPtType="node" fact="-0.24"/>
        </dgm:constrLst>
      </dgm:if>
      <dgm:if name="Name12" axis="ch" ptType="node" func="cnt" op="equ" val="6">
        <dgm:constrLst>
          <dgm:constr type="primFontSz" for="ch" ptType="node" op="equ" val="65"/>
          <dgm:constr type="w" for="ch" ptType="node" refType="w"/>
          <dgm:constr type="h" for="ch" ptType="node" refType="w" refFor="ch" refPtType="node"/>
          <dgm:constr type="sibSp" refType="w" refFor="ch" refPtType="node" fact="-0.2"/>
        </dgm:constrLst>
      </dgm:if>
      <dgm:if name="Name13" axis="ch" ptType="node" func="cnt" op="equ" val="8">
        <dgm:constrLst>
          <dgm:constr type="primFontSz" for="ch" ptType="node" op="equ" val="65"/>
          <dgm:constr type="w" for="ch" ptType="node" refType="w"/>
          <dgm:constr type="h" for="ch" ptType="node" refType="w" refFor="ch" refPtType="node"/>
          <dgm:constr type="sibSp" refType="w" refFor="ch" refPtType="node" fact="-0.15"/>
        </dgm:constrLst>
      </dgm:if>
      <dgm:if name="Name14" axis="ch" ptType="node" func="cnt" op="equ" val="10">
        <dgm:constrLst>
          <dgm:constr type="primFontSz" for="ch" ptType="node" op="lte" val="65"/>
          <dgm:constr type="w" for="ch" ptType="node" refType="w"/>
          <dgm:constr type="h" for="ch" ptType="node" refType="w" refFor="ch" refPtType="node"/>
          <dgm:constr type="sibSp" refType="w" refFor="ch" refPtType="node" fact="-0.24"/>
        </dgm:constrLst>
      </dgm:if>
      <dgm:else name="Name15">
        <dgm:constrLst>
          <dgm:constr type="primFontSz" for="ch" ptType="node" op="equ" val="65"/>
          <dgm:constr type="w" for="ch" ptType="node" refType="w"/>
          <dgm:constr type="h" for="ch" ptType="node" refType="w" refFor="ch" refPtType="node"/>
          <dgm:constr type="sibSp" refType="w" refFor="ch" refPtType="node" fact="-0.35"/>
        </dgm:constrLst>
      </dgm:else>
    </dgm:choose>
    <dgm:ruleLst/>
    <dgm:forEach name="Name16" axis="ch" ptType="node">
      <dgm:layoutNode name="arrow">
        <dgm:varLst>
          <dgm:bulletEnabled val="1"/>
        </dgm:varLst>
        <dgm:alg type="tx"/>
        <dgm:shape xmlns:r="http://schemas.openxmlformats.org/officeDocument/2006/relationships" type="upArrow" r:blip="">
          <dgm:adjLst>
            <dgm:adj idx="2" val="0.35"/>
          </dgm:adjLst>
        </dgm:shape>
        <dgm:presOf axis="desOrSelf" ptType="node"/>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arrow1">
  <dgm:title val=""/>
  <dgm:desc val=""/>
  <dgm:catLst>
    <dgm:cat type="relationship" pri="7000"/>
    <dgm:cat type="process" pri="32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ycle">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equ" val="2">
        <dgm:constrLst>
          <dgm:constr type="primFontSz" for="ch" ptType="node" op="equ" val="65"/>
          <dgm:constr type="w" for="ch" ptType="node" refType="w"/>
          <dgm:constr type="h" for="ch" ptType="node" refType="w" refFor="ch" refPtType="node"/>
          <dgm:constr type="sibSp" refType="w" refFor="ch" refPtType="node" fact="0.1"/>
          <dgm:constr type="diam" refType="w" refFor="ch" refPtType="node" fact="1.1"/>
        </dgm:constrLst>
      </dgm:if>
      <dgm:if name="Name11" axis="ch" ptType="node" func="cnt" op="equ" val="5">
        <dgm:constrLst>
          <dgm:constr type="primFontSz" for="ch" ptType="node" op="equ" val="65"/>
          <dgm:constr type="w" for="ch" ptType="node" refType="w"/>
          <dgm:constr type="h" for="ch" ptType="node" refType="w" refFor="ch" refPtType="node"/>
          <dgm:constr type="sibSp" refType="w" refFor="ch" refPtType="node" fact="-0.24"/>
        </dgm:constrLst>
      </dgm:if>
      <dgm:if name="Name12" axis="ch" ptType="node" func="cnt" op="equ" val="6">
        <dgm:constrLst>
          <dgm:constr type="primFontSz" for="ch" ptType="node" op="equ" val="65"/>
          <dgm:constr type="w" for="ch" ptType="node" refType="w"/>
          <dgm:constr type="h" for="ch" ptType="node" refType="w" refFor="ch" refPtType="node"/>
          <dgm:constr type="sibSp" refType="w" refFor="ch" refPtType="node" fact="-0.2"/>
        </dgm:constrLst>
      </dgm:if>
      <dgm:if name="Name13" axis="ch" ptType="node" func="cnt" op="equ" val="8">
        <dgm:constrLst>
          <dgm:constr type="primFontSz" for="ch" ptType="node" op="equ" val="65"/>
          <dgm:constr type="w" for="ch" ptType="node" refType="w"/>
          <dgm:constr type="h" for="ch" ptType="node" refType="w" refFor="ch" refPtType="node"/>
          <dgm:constr type="sibSp" refType="w" refFor="ch" refPtType="node" fact="-0.15"/>
        </dgm:constrLst>
      </dgm:if>
      <dgm:if name="Name14" axis="ch" ptType="node" func="cnt" op="equ" val="10">
        <dgm:constrLst>
          <dgm:constr type="primFontSz" for="ch" ptType="node" op="lte" val="65"/>
          <dgm:constr type="w" for="ch" ptType="node" refType="w"/>
          <dgm:constr type="h" for="ch" ptType="node" refType="w" refFor="ch" refPtType="node"/>
          <dgm:constr type="sibSp" refType="w" refFor="ch" refPtType="node" fact="-0.24"/>
        </dgm:constrLst>
      </dgm:if>
      <dgm:else name="Name15">
        <dgm:constrLst>
          <dgm:constr type="primFontSz" for="ch" ptType="node" op="equ" val="65"/>
          <dgm:constr type="w" for="ch" ptType="node" refType="w"/>
          <dgm:constr type="h" for="ch" ptType="node" refType="w" refFor="ch" refPtType="node"/>
          <dgm:constr type="sibSp" refType="w" refFor="ch" refPtType="node" fact="-0.35"/>
        </dgm:constrLst>
      </dgm:else>
    </dgm:choose>
    <dgm:ruleLst/>
    <dgm:forEach name="Name16" axis="ch" ptType="node">
      <dgm:layoutNode name="arrow">
        <dgm:varLst>
          <dgm:bulletEnabled val="1"/>
        </dgm:varLst>
        <dgm:alg type="tx"/>
        <dgm:shape xmlns:r="http://schemas.openxmlformats.org/officeDocument/2006/relationships" type="upArrow" r:blip="">
          <dgm:adjLst>
            <dgm:adj idx="2" val="0.35"/>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3/22/2025</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3/22/2025</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3/22/2025</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3/22/2025</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3/22/2025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3/22/2025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3/22/2025</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3/22/2025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3/22/2025</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BassemAdam/Parallel-Computing---GPU/tree/main/Reduction_Sync_Warps_1"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hyperlink" Target="https://github.com/BassemAdam/Parallel-Computing---GPU/tree/main/Reduction_Sync_Warps_1"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Exploring __shfl_down_sync</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Basem Sherief zeen - 1210207</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
        <p:nvSpPr>
          <p:cNvPr id="4" name="Title 1">
            <a:extLst>
              <a:ext uri="{FF2B5EF4-FFF2-40B4-BE49-F238E27FC236}">
                <a16:creationId xmlns:a16="http://schemas.microsoft.com/office/drawing/2014/main" id="{FB63520B-CC1A-9AFA-3862-64D917A8BE9C}"/>
              </a:ext>
            </a:extLst>
          </p:cNvPr>
          <p:cNvSpPr txBox="1">
            <a:spLocks/>
          </p:cNvSpPr>
          <p:nvPr/>
        </p:nvSpPr>
        <p:spPr>
          <a:xfrm>
            <a:off x="60157" y="6392333"/>
            <a:ext cx="10461458" cy="498601"/>
          </a:xfrm>
          <a:prstGeom prst="rect">
            <a:avLst/>
          </a:prstGeom>
        </p:spPr>
        <p:txBody>
          <a:bodyPr vert="horz" lIns="91440" tIns="45720" rIns="91440" bIns="45720" rtlCol="0" anchor="b">
            <a:normAutofit fontScale="5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lumMod val="95000"/>
                    <a:lumOff val="5000"/>
                  </a:schemeClr>
                </a:solidFill>
              </a:rPr>
              <a:t>To access any code or reports used here you can refer to my </a:t>
            </a:r>
            <a:r>
              <a:rPr lang="en-US" dirty="0" err="1">
                <a:solidFill>
                  <a:schemeClr val="tx1">
                    <a:lumMod val="95000"/>
                    <a:lumOff val="5000"/>
                  </a:schemeClr>
                </a:solidFill>
              </a:rPr>
              <a:t>github</a:t>
            </a:r>
            <a:r>
              <a:rPr lang="en-US" dirty="0">
                <a:solidFill>
                  <a:schemeClr val="tx1">
                    <a:lumMod val="95000"/>
                    <a:lumOff val="5000"/>
                  </a:schemeClr>
                </a:solidFill>
              </a:rPr>
              <a:t> repo:</a:t>
            </a:r>
          </a:p>
          <a:p>
            <a:r>
              <a:rPr lang="en-US" dirty="0">
                <a:hlinkClick r:id="rId3"/>
              </a:rPr>
              <a:t>Parallel-Computing---GPU/Reduction_Sync_Warps_1 at main · </a:t>
            </a:r>
            <a:r>
              <a:rPr lang="en-US" dirty="0" err="1">
                <a:hlinkClick r:id="rId3"/>
              </a:rPr>
              <a:t>BassemAdam</a:t>
            </a:r>
            <a:r>
              <a:rPr lang="en-US" dirty="0">
                <a:hlinkClick r:id="rId3"/>
              </a:rPr>
              <a:t>/Parallel-Computing---GPU</a:t>
            </a:r>
            <a:endParaRPr lang="en-US" dirty="0">
              <a:solidFill>
                <a:schemeClr val="tx1">
                  <a:lumMod val="95000"/>
                  <a:lumOff val="5000"/>
                </a:schemeClr>
              </a:solidFill>
            </a:endParaRPr>
          </a:p>
        </p:txBody>
      </p:sp>
    </p:spTree>
    <p:extLst>
      <p:ext uri="{BB962C8B-B14F-4D97-AF65-F5344CB8AC3E}">
        <p14:creationId xmlns:p14="http://schemas.microsoft.com/office/powerpoint/2010/main" val="24758055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AEF5E1-1CE5-C153-ABA2-01EE0DB1A83B}"/>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94D190F1-6176-D8B0-C763-BBD330F33A7A}"/>
              </a:ext>
            </a:extLst>
          </p:cNvPr>
          <p:cNvPicPr>
            <a:picLocks noChangeAspect="1"/>
          </p:cNvPicPr>
          <p:nvPr/>
        </p:nvPicPr>
        <p:blipFill>
          <a:blip r:embed="rId2"/>
          <a:stretch>
            <a:fillRect/>
          </a:stretch>
        </p:blipFill>
        <p:spPr>
          <a:xfrm>
            <a:off x="0" y="1447466"/>
            <a:ext cx="5902401" cy="5410534"/>
          </a:xfrm>
          <a:prstGeom prst="rect">
            <a:avLst/>
          </a:prstGeom>
        </p:spPr>
      </p:pic>
      <p:sp>
        <p:nvSpPr>
          <p:cNvPr id="8" name="Title 1">
            <a:extLst>
              <a:ext uri="{FF2B5EF4-FFF2-40B4-BE49-F238E27FC236}">
                <a16:creationId xmlns:a16="http://schemas.microsoft.com/office/drawing/2014/main" id="{3931EBAD-0300-7060-4A35-4B92ADF903E5}"/>
              </a:ext>
            </a:extLst>
          </p:cNvPr>
          <p:cNvSpPr txBox="1">
            <a:spLocks/>
          </p:cNvSpPr>
          <p:nvPr/>
        </p:nvSpPr>
        <p:spPr>
          <a:xfrm>
            <a:off x="3657843" y="363355"/>
            <a:ext cx="4313655" cy="601091"/>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u="sng" dirty="0">
                <a:solidFill>
                  <a:srgbClr val="FA1E87"/>
                </a:solidFill>
              </a:rPr>
              <a:t>Finding Max per block</a:t>
            </a:r>
          </a:p>
        </p:txBody>
      </p:sp>
      <p:sp>
        <p:nvSpPr>
          <p:cNvPr id="3" name="Decagon 2">
            <a:extLst>
              <a:ext uri="{FF2B5EF4-FFF2-40B4-BE49-F238E27FC236}">
                <a16:creationId xmlns:a16="http://schemas.microsoft.com/office/drawing/2014/main" id="{6C43FBC1-B6F1-C3D7-8978-D684CA2E05A0}"/>
              </a:ext>
            </a:extLst>
          </p:cNvPr>
          <p:cNvSpPr/>
          <p:nvPr/>
        </p:nvSpPr>
        <p:spPr>
          <a:xfrm>
            <a:off x="6773491" y="1953571"/>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1</a:t>
            </a:r>
          </a:p>
        </p:txBody>
      </p:sp>
      <p:sp>
        <p:nvSpPr>
          <p:cNvPr id="4" name="Decagon 3">
            <a:extLst>
              <a:ext uri="{FF2B5EF4-FFF2-40B4-BE49-F238E27FC236}">
                <a16:creationId xmlns:a16="http://schemas.microsoft.com/office/drawing/2014/main" id="{FDB1EF2C-506D-91CA-3165-094118C010CD}"/>
              </a:ext>
            </a:extLst>
          </p:cNvPr>
          <p:cNvSpPr/>
          <p:nvPr/>
        </p:nvSpPr>
        <p:spPr>
          <a:xfrm>
            <a:off x="7303169" y="1953570"/>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2</a:t>
            </a:r>
          </a:p>
        </p:txBody>
      </p:sp>
      <p:sp>
        <p:nvSpPr>
          <p:cNvPr id="5" name="Decagon 4">
            <a:extLst>
              <a:ext uri="{FF2B5EF4-FFF2-40B4-BE49-F238E27FC236}">
                <a16:creationId xmlns:a16="http://schemas.microsoft.com/office/drawing/2014/main" id="{3B49EAC5-404E-7219-63F2-420AFFF32F0E}"/>
              </a:ext>
            </a:extLst>
          </p:cNvPr>
          <p:cNvSpPr/>
          <p:nvPr/>
        </p:nvSpPr>
        <p:spPr>
          <a:xfrm>
            <a:off x="7832847" y="1953570"/>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3</a:t>
            </a:r>
          </a:p>
        </p:txBody>
      </p:sp>
      <p:sp>
        <p:nvSpPr>
          <p:cNvPr id="9" name="Decagon 8">
            <a:extLst>
              <a:ext uri="{FF2B5EF4-FFF2-40B4-BE49-F238E27FC236}">
                <a16:creationId xmlns:a16="http://schemas.microsoft.com/office/drawing/2014/main" id="{E976F3E9-EB63-3633-3BA8-C9162C23EB0F}"/>
              </a:ext>
            </a:extLst>
          </p:cNvPr>
          <p:cNvSpPr/>
          <p:nvPr/>
        </p:nvSpPr>
        <p:spPr>
          <a:xfrm>
            <a:off x="8362525" y="1953569"/>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4</a:t>
            </a:r>
          </a:p>
        </p:txBody>
      </p:sp>
      <p:sp>
        <p:nvSpPr>
          <p:cNvPr id="13" name="Decagon 12">
            <a:extLst>
              <a:ext uri="{FF2B5EF4-FFF2-40B4-BE49-F238E27FC236}">
                <a16:creationId xmlns:a16="http://schemas.microsoft.com/office/drawing/2014/main" id="{3AFA5352-3221-8375-7ABB-823BC32A875A}"/>
              </a:ext>
            </a:extLst>
          </p:cNvPr>
          <p:cNvSpPr/>
          <p:nvPr/>
        </p:nvSpPr>
        <p:spPr>
          <a:xfrm>
            <a:off x="8879882" y="1953568"/>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5</a:t>
            </a:r>
          </a:p>
        </p:txBody>
      </p:sp>
      <p:sp>
        <p:nvSpPr>
          <p:cNvPr id="14" name="Decagon 13">
            <a:extLst>
              <a:ext uri="{FF2B5EF4-FFF2-40B4-BE49-F238E27FC236}">
                <a16:creationId xmlns:a16="http://schemas.microsoft.com/office/drawing/2014/main" id="{DBD1082C-8C94-7BBA-D9E3-A2E15D29E757}"/>
              </a:ext>
            </a:extLst>
          </p:cNvPr>
          <p:cNvSpPr/>
          <p:nvPr/>
        </p:nvSpPr>
        <p:spPr>
          <a:xfrm>
            <a:off x="9409560" y="1953567"/>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6</a:t>
            </a:r>
          </a:p>
        </p:txBody>
      </p:sp>
      <p:sp>
        <p:nvSpPr>
          <p:cNvPr id="15" name="Decagon 14">
            <a:extLst>
              <a:ext uri="{FF2B5EF4-FFF2-40B4-BE49-F238E27FC236}">
                <a16:creationId xmlns:a16="http://schemas.microsoft.com/office/drawing/2014/main" id="{D5432C3D-4DB7-ACE0-21D5-CD67C4194545}"/>
              </a:ext>
            </a:extLst>
          </p:cNvPr>
          <p:cNvSpPr/>
          <p:nvPr/>
        </p:nvSpPr>
        <p:spPr>
          <a:xfrm>
            <a:off x="9939238" y="1953567"/>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7</a:t>
            </a:r>
          </a:p>
        </p:txBody>
      </p:sp>
      <p:sp>
        <p:nvSpPr>
          <p:cNvPr id="16" name="Decagon 15">
            <a:extLst>
              <a:ext uri="{FF2B5EF4-FFF2-40B4-BE49-F238E27FC236}">
                <a16:creationId xmlns:a16="http://schemas.microsoft.com/office/drawing/2014/main" id="{3EB5C309-796E-2C82-C8C5-032951ECEA29}"/>
              </a:ext>
            </a:extLst>
          </p:cNvPr>
          <p:cNvSpPr/>
          <p:nvPr/>
        </p:nvSpPr>
        <p:spPr>
          <a:xfrm>
            <a:off x="10468916" y="1953566"/>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8</a:t>
            </a:r>
          </a:p>
        </p:txBody>
      </p:sp>
      <p:sp>
        <p:nvSpPr>
          <p:cNvPr id="22" name="Rectangle 21">
            <a:extLst>
              <a:ext uri="{FF2B5EF4-FFF2-40B4-BE49-F238E27FC236}">
                <a16:creationId xmlns:a16="http://schemas.microsoft.com/office/drawing/2014/main" id="{9EB09F9C-7CE3-BCF7-37B9-7F7FB7EA00F8}"/>
              </a:ext>
            </a:extLst>
          </p:cNvPr>
          <p:cNvSpPr/>
          <p:nvPr/>
        </p:nvSpPr>
        <p:spPr>
          <a:xfrm>
            <a:off x="6719724" y="1805834"/>
            <a:ext cx="1137273" cy="7640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87EF1C6-B8EE-F51F-BEB5-CACC095B52D0}"/>
              </a:ext>
            </a:extLst>
          </p:cNvPr>
          <p:cNvSpPr/>
          <p:nvPr/>
        </p:nvSpPr>
        <p:spPr>
          <a:xfrm>
            <a:off x="7858574" y="1805835"/>
            <a:ext cx="1015004" cy="7640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23A30BC-F4D0-7A9B-B071-46050819CF1F}"/>
              </a:ext>
            </a:extLst>
          </p:cNvPr>
          <p:cNvSpPr/>
          <p:nvPr/>
        </p:nvSpPr>
        <p:spPr>
          <a:xfrm>
            <a:off x="8883722" y="1815202"/>
            <a:ext cx="1035050" cy="7640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71D5C25-D778-0F28-EE2F-09DB54A8155B}"/>
              </a:ext>
            </a:extLst>
          </p:cNvPr>
          <p:cNvSpPr/>
          <p:nvPr/>
        </p:nvSpPr>
        <p:spPr>
          <a:xfrm>
            <a:off x="9934931" y="1809185"/>
            <a:ext cx="1063373" cy="7640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F29DEE3C-258A-3813-42A4-0D221FC2751E}"/>
              </a:ext>
            </a:extLst>
          </p:cNvPr>
          <p:cNvSpPr txBox="1"/>
          <p:nvPr/>
        </p:nvSpPr>
        <p:spPr>
          <a:xfrm>
            <a:off x="7140764" y="2620210"/>
            <a:ext cx="324231" cy="369332"/>
          </a:xfrm>
          <a:prstGeom prst="rect">
            <a:avLst/>
          </a:prstGeom>
          <a:noFill/>
        </p:spPr>
        <p:txBody>
          <a:bodyPr wrap="square">
            <a:spAutoFit/>
          </a:bodyPr>
          <a:lstStyle/>
          <a:p>
            <a:r>
              <a:rPr lang="en-US" dirty="0"/>
              <a:t>0</a:t>
            </a:r>
          </a:p>
        </p:txBody>
      </p:sp>
      <p:sp>
        <p:nvSpPr>
          <p:cNvPr id="37" name="TextBox 36">
            <a:extLst>
              <a:ext uri="{FF2B5EF4-FFF2-40B4-BE49-F238E27FC236}">
                <a16:creationId xmlns:a16="http://schemas.microsoft.com/office/drawing/2014/main" id="{EFE8A5C0-CA36-462D-33B3-EB5DCF542552}"/>
              </a:ext>
            </a:extLst>
          </p:cNvPr>
          <p:cNvSpPr txBox="1"/>
          <p:nvPr/>
        </p:nvSpPr>
        <p:spPr>
          <a:xfrm>
            <a:off x="8200120" y="2620210"/>
            <a:ext cx="324231" cy="369332"/>
          </a:xfrm>
          <a:prstGeom prst="rect">
            <a:avLst/>
          </a:prstGeom>
          <a:noFill/>
        </p:spPr>
        <p:txBody>
          <a:bodyPr wrap="square">
            <a:spAutoFit/>
          </a:bodyPr>
          <a:lstStyle/>
          <a:p>
            <a:r>
              <a:rPr lang="en-US" dirty="0"/>
              <a:t>1</a:t>
            </a:r>
          </a:p>
        </p:txBody>
      </p:sp>
      <p:sp>
        <p:nvSpPr>
          <p:cNvPr id="38" name="TextBox 37">
            <a:extLst>
              <a:ext uri="{FF2B5EF4-FFF2-40B4-BE49-F238E27FC236}">
                <a16:creationId xmlns:a16="http://schemas.microsoft.com/office/drawing/2014/main" id="{1E3BB85D-63E2-41A0-9FF0-03D2C5DD5ED8}"/>
              </a:ext>
            </a:extLst>
          </p:cNvPr>
          <p:cNvSpPr txBox="1"/>
          <p:nvPr/>
        </p:nvSpPr>
        <p:spPr>
          <a:xfrm>
            <a:off x="9239131" y="2620210"/>
            <a:ext cx="324231" cy="369332"/>
          </a:xfrm>
          <a:prstGeom prst="rect">
            <a:avLst/>
          </a:prstGeom>
          <a:noFill/>
        </p:spPr>
        <p:txBody>
          <a:bodyPr wrap="square">
            <a:spAutoFit/>
          </a:bodyPr>
          <a:lstStyle/>
          <a:p>
            <a:r>
              <a:rPr lang="en-US" dirty="0"/>
              <a:t>2</a:t>
            </a:r>
          </a:p>
        </p:txBody>
      </p:sp>
      <p:sp>
        <p:nvSpPr>
          <p:cNvPr id="39" name="TextBox 38">
            <a:extLst>
              <a:ext uri="{FF2B5EF4-FFF2-40B4-BE49-F238E27FC236}">
                <a16:creationId xmlns:a16="http://schemas.microsoft.com/office/drawing/2014/main" id="{2F50F912-FD1B-339C-5506-FB62BD4802EF}"/>
              </a:ext>
            </a:extLst>
          </p:cNvPr>
          <p:cNvSpPr txBox="1"/>
          <p:nvPr/>
        </p:nvSpPr>
        <p:spPr>
          <a:xfrm>
            <a:off x="10304501" y="2620210"/>
            <a:ext cx="324231" cy="369332"/>
          </a:xfrm>
          <a:prstGeom prst="rect">
            <a:avLst/>
          </a:prstGeom>
          <a:noFill/>
        </p:spPr>
        <p:txBody>
          <a:bodyPr wrap="square">
            <a:spAutoFit/>
          </a:bodyPr>
          <a:lstStyle/>
          <a:p>
            <a:r>
              <a:rPr lang="en-US" dirty="0"/>
              <a:t>3</a:t>
            </a:r>
          </a:p>
        </p:txBody>
      </p:sp>
      <p:cxnSp>
        <p:nvCxnSpPr>
          <p:cNvPr id="10" name="Straight Arrow Connector 9">
            <a:extLst>
              <a:ext uri="{FF2B5EF4-FFF2-40B4-BE49-F238E27FC236}">
                <a16:creationId xmlns:a16="http://schemas.microsoft.com/office/drawing/2014/main" id="{112FA511-4603-D459-E030-C819A518598A}"/>
              </a:ext>
            </a:extLst>
          </p:cNvPr>
          <p:cNvCxnSpPr/>
          <p:nvPr/>
        </p:nvCxnSpPr>
        <p:spPr>
          <a:xfrm>
            <a:off x="7038185" y="1322593"/>
            <a:ext cx="0" cy="630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590E48B-3A5B-8408-3230-B11D17A463EE}"/>
              </a:ext>
            </a:extLst>
          </p:cNvPr>
          <p:cNvCxnSpPr/>
          <p:nvPr/>
        </p:nvCxnSpPr>
        <p:spPr>
          <a:xfrm>
            <a:off x="7569580" y="1322592"/>
            <a:ext cx="0" cy="630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6B41E8A-F618-1B9E-B25A-C1A4B5843211}"/>
              </a:ext>
            </a:extLst>
          </p:cNvPr>
          <p:cNvCxnSpPr/>
          <p:nvPr/>
        </p:nvCxnSpPr>
        <p:spPr>
          <a:xfrm>
            <a:off x="8063451" y="1322592"/>
            <a:ext cx="0" cy="630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21EE533-1FDA-0FE0-2B6F-C9895BA072CF}"/>
              </a:ext>
            </a:extLst>
          </p:cNvPr>
          <p:cNvCxnSpPr/>
          <p:nvPr/>
        </p:nvCxnSpPr>
        <p:spPr>
          <a:xfrm>
            <a:off x="8612893" y="1322592"/>
            <a:ext cx="0" cy="630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5F988AF-0DF2-B29D-008F-3EF4468A533E}"/>
              </a:ext>
            </a:extLst>
          </p:cNvPr>
          <p:cNvSpPr txBox="1"/>
          <p:nvPr/>
        </p:nvSpPr>
        <p:spPr>
          <a:xfrm>
            <a:off x="6876069" y="983335"/>
            <a:ext cx="324231" cy="369332"/>
          </a:xfrm>
          <a:prstGeom prst="rect">
            <a:avLst/>
          </a:prstGeom>
          <a:noFill/>
        </p:spPr>
        <p:txBody>
          <a:bodyPr wrap="square">
            <a:spAutoFit/>
          </a:bodyPr>
          <a:lstStyle/>
          <a:p>
            <a:r>
              <a:rPr lang="en-US" dirty="0"/>
              <a:t>0</a:t>
            </a:r>
          </a:p>
        </p:txBody>
      </p:sp>
      <p:sp>
        <p:nvSpPr>
          <p:cNvPr id="20" name="TextBox 19">
            <a:extLst>
              <a:ext uri="{FF2B5EF4-FFF2-40B4-BE49-F238E27FC236}">
                <a16:creationId xmlns:a16="http://schemas.microsoft.com/office/drawing/2014/main" id="{F55103C6-8DB0-830A-FBEF-6620079CE585}"/>
              </a:ext>
            </a:extLst>
          </p:cNvPr>
          <p:cNvSpPr txBox="1"/>
          <p:nvPr/>
        </p:nvSpPr>
        <p:spPr>
          <a:xfrm>
            <a:off x="7405177" y="983335"/>
            <a:ext cx="324231" cy="369332"/>
          </a:xfrm>
          <a:prstGeom prst="rect">
            <a:avLst/>
          </a:prstGeom>
          <a:noFill/>
        </p:spPr>
        <p:txBody>
          <a:bodyPr wrap="square">
            <a:spAutoFit/>
          </a:bodyPr>
          <a:lstStyle/>
          <a:p>
            <a:r>
              <a:rPr lang="en-US" dirty="0"/>
              <a:t>1</a:t>
            </a:r>
          </a:p>
        </p:txBody>
      </p:sp>
      <p:sp>
        <p:nvSpPr>
          <p:cNvPr id="24" name="TextBox 23">
            <a:extLst>
              <a:ext uri="{FF2B5EF4-FFF2-40B4-BE49-F238E27FC236}">
                <a16:creationId xmlns:a16="http://schemas.microsoft.com/office/drawing/2014/main" id="{1CFEAA7B-F16E-1E01-0529-3D4E06845BA7}"/>
              </a:ext>
            </a:extLst>
          </p:cNvPr>
          <p:cNvSpPr txBox="1"/>
          <p:nvPr/>
        </p:nvSpPr>
        <p:spPr>
          <a:xfrm>
            <a:off x="7911502" y="964446"/>
            <a:ext cx="324231" cy="369332"/>
          </a:xfrm>
          <a:prstGeom prst="rect">
            <a:avLst/>
          </a:prstGeom>
          <a:noFill/>
        </p:spPr>
        <p:txBody>
          <a:bodyPr wrap="square">
            <a:spAutoFit/>
          </a:bodyPr>
          <a:lstStyle/>
          <a:p>
            <a:r>
              <a:rPr lang="en-US" dirty="0"/>
              <a:t>2</a:t>
            </a:r>
          </a:p>
        </p:txBody>
      </p:sp>
      <p:sp>
        <p:nvSpPr>
          <p:cNvPr id="27" name="TextBox 26">
            <a:extLst>
              <a:ext uri="{FF2B5EF4-FFF2-40B4-BE49-F238E27FC236}">
                <a16:creationId xmlns:a16="http://schemas.microsoft.com/office/drawing/2014/main" id="{0D98D451-481A-DEAD-2D00-F198AC19A60D}"/>
              </a:ext>
            </a:extLst>
          </p:cNvPr>
          <p:cNvSpPr txBox="1"/>
          <p:nvPr/>
        </p:nvSpPr>
        <p:spPr>
          <a:xfrm>
            <a:off x="8450777" y="999567"/>
            <a:ext cx="324231" cy="369332"/>
          </a:xfrm>
          <a:prstGeom prst="rect">
            <a:avLst/>
          </a:prstGeom>
          <a:noFill/>
        </p:spPr>
        <p:txBody>
          <a:bodyPr wrap="square">
            <a:spAutoFit/>
          </a:bodyPr>
          <a:lstStyle/>
          <a:p>
            <a:r>
              <a:rPr lang="en-US" dirty="0"/>
              <a:t>3</a:t>
            </a:r>
          </a:p>
        </p:txBody>
      </p:sp>
      <p:sp>
        <p:nvSpPr>
          <p:cNvPr id="31" name="Rectangle 30">
            <a:extLst>
              <a:ext uri="{FF2B5EF4-FFF2-40B4-BE49-F238E27FC236}">
                <a16:creationId xmlns:a16="http://schemas.microsoft.com/office/drawing/2014/main" id="{61D7CD3D-CB84-F754-5160-EDE925AF121A}"/>
              </a:ext>
            </a:extLst>
          </p:cNvPr>
          <p:cNvSpPr/>
          <p:nvPr/>
        </p:nvSpPr>
        <p:spPr>
          <a:xfrm>
            <a:off x="242042" y="2668647"/>
            <a:ext cx="5386249" cy="489946"/>
          </a:xfrm>
          <a:prstGeom prst="rect">
            <a:avLst/>
          </a:prstGeom>
          <a:noFill/>
          <a:ln>
            <a:solidFill>
              <a:srgbClr val="FA1E8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417B29D3-09D0-F400-08DA-EE9A0B0F26CA}"/>
              </a:ext>
            </a:extLst>
          </p:cNvPr>
          <p:cNvSpPr/>
          <p:nvPr/>
        </p:nvSpPr>
        <p:spPr>
          <a:xfrm>
            <a:off x="8289769" y="4712299"/>
            <a:ext cx="1137273" cy="7640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5A1C666E-B7EF-809B-AD79-D5FDD949A12A}"/>
              </a:ext>
            </a:extLst>
          </p:cNvPr>
          <p:cNvSpPr txBox="1">
            <a:spLocks/>
          </p:cNvSpPr>
          <p:nvPr/>
        </p:nvSpPr>
        <p:spPr>
          <a:xfrm>
            <a:off x="6834247" y="3333844"/>
            <a:ext cx="4181234" cy="807473"/>
          </a:xfrm>
          <a:prstGeom prst="rect">
            <a:avLst/>
          </a:prstGeom>
        </p:spPr>
        <p:txBody>
          <a:bodyPr vert="horz" lIns="91440" tIns="45720" rIns="91440" bIns="45720" rtlCol="0" anchor="b">
            <a:normAutofit fontScale="40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instead of loading each time from global memory we can load the data that the block will need and of course this can be calculated as </a:t>
            </a:r>
            <a:r>
              <a:rPr lang="en-US" dirty="0">
                <a:highlight>
                  <a:srgbClr val="FFFF00"/>
                </a:highlight>
              </a:rPr>
              <a:t>block size * float </a:t>
            </a:r>
          </a:p>
          <a:p>
            <a:r>
              <a:rPr lang="en-US" dirty="0">
                <a:highlight>
                  <a:srgbClr val="FFFF00"/>
                </a:highlight>
              </a:rPr>
              <a:t>And shared memory is local for each block </a:t>
            </a:r>
          </a:p>
          <a:p>
            <a:r>
              <a:rPr lang="en-US" dirty="0">
                <a:highlight>
                  <a:srgbClr val="FFFF00"/>
                </a:highlight>
              </a:rPr>
              <a:t>That why you access it with thread</a:t>
            </a:r>
          </a:p>
        </p:txBody>
      </p:sp>
      <p:sp>
        <p:nvSpPr>
          <p:cNvPr id="29" name="Title 1">
            <a:extLst>
              <a:ext uri="{FF2B5EF4-FFF2-40B4-BE49-F238E27FC236}">
                <a16:creationId xmlns:a16="http://schemas.microsoft.com/office/drawing/2014/main" id="{A9FDE2E1-BCE6-924D-0A75-6522D5B4433F}"/>
              </a:ext>
            </a:extLst>
          </p:cNvPr>
          <p:cNvSpPr txBox="1">
            <a:spLocks/>
          </p:cNvSpPr>
          <p:nvPr/>
        </p:nvSpPr>
        <p:spPr>
          <a:xfrm>
            <a:off x="7482766" y="5476304"/>
            <a:ext cx="3115864" cy="413103"/>
          </a:xfrm>
          <a:prstGeom prst="rect">
            <a:avLst/>
          </a:prstGeom>
        </p:spPr>
        <p:txBody>
          <a:bodyPr vert="horz" lIns="91440" tIns="45720" rIns="91440" bIns="45720" rtlCol="0" anchor="b">
            <a:normAutofit fontScale="92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Shared memory</a:t>
            </a:r>
            <a:endParaRPr lang="en-US" dirty="0">
              <a:highlight>
                <a:srgbClr val="FFFF00"/>
              </a:highlight>
            </a:endParaRPr>
          </a:p>
        </p:txBody>
      </p:sp>
      <p:sp>
        <p:nvSpPr>
          <p:cNvPr id="33" name="Decagon 32">
            <a:extLst>
              <a:ext uri="{FF2B5EF4-FFF2-40B4-BE49-F238E27FC236}">
                <a16:creationId xmlns:a16="http://schemas.microsoft.com/office/drawing/2014/main" id="{4AB058E7-AD24-6D93-B293-B3D06BBE0999}"/>
              </a:ext>
            </a:extLst>
          </p:cNvPr>
          <p:cNvSpPr/>
          <p:nvPr/>
        </p:nvSpPr>
        <p:spPr>
          <a:xfrm>
            <a:off x="8289769" y="4848935"/>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34" name="Decagon 33">
            <a:extLst>
              <a:ext uri="{FF2B5EF4-FFF2-40B4-BE49-F238E27FC236}">
                <a16:creationId xmlns:a16="http://schemas.microsoft.com/office/drawing/2014/main" id="{335512D1-D091-B7A9-F2B0-CAC1E6845989}"/>
              </a:ext>
            </a:extLst>
          </p:cNvPr>
          <p:cNvSpPr/>
          <p:nvPr/>
        </p:nvSpPr>
        <p:spPr>
          <a:xfrm>
            <a:off x="8901493" y="4848935"/>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7141324B-6673-E093-5C88-6D1E268A4220}"/>
                  </a:ext>
                </a:extLst>
              </p:cNvPr>
              <p:cNvSpPr txBox="1"/>
              <p:nvPr/>
            </p:nvSpPr>
            <p:spPr>
              <a:xfrm>
                <a:off x="8373826" y="4303528"/>
                <a:ext cx="99950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 ∗</m:t>
                      </m:r>
                      <m:r>
                        <a:rPr lang="en-US" b="0" i="1" smtClean="0">
                          <a:latin typeface="Cambria Math" panose="02040503050406030204" pitchFamily="18" charset="0"/>
                        </a:rPr>
                        <m:t>𝑓𝑙𝑜𝑎𝑡</m:t>
                      </m:r>
                    </m:oMath>
                  </m:oMathPara>
                </a14:m>
                <a:endParaRPr lang="en-US" dirty="0"/>
              </a:p>
            </p:txBody>
          </p:sp>
        </mc:Choice>
        <mc:Fallback xmlns="">
          <p:sp>
            <p:nvSpPr>
              <p:cNvPr id="35" name="TextBox 34">
                <a:extLst>
                  <a:ext uri="{FF2B5EF4-FFF2-40B4-BE49-F238E27FC236}">
                    <a16:creationId xmlns:a16="http://schemas.microsoft.com/office/drawing/2014/main" id="{7141324B-6673-E093-5C88-6D1E268A4220}"/>
                  </a:ext>
                </a:extLst>
              </p:cNvPr>
              <p:cNvSpPr txBox="1">
                <a:spLocks noRot="1" noChangeAspect="1" noMove="1" noResize="1" noEditPoints="1" noAdjustHandles="1" noChangeArrowheads="1" noChangeShapeType="1" noTextEdit="1"/>
              </p:cNvSpPr>
              <p:nvPr/>
            </p:nvSpPr>
            <p:spPr>
              <a:xfrm>
                <a:off x="8373826" y="4303528"/>
                <a:ext cx="999504" cy="276999"/>
              </a:xfrm>
              <a:prstGeom prst="rect">
                <a:avLst/>
              </a:prstGeom>
              <a:blipFill>
                <a:blip r:embed="rId3"/>
                <a:stretch>
                  <a:fillRect l="-5488" r="-7317" b="-37778"/>
                </a:stretch>
              </a:blipFill>
            </p:spPr>
            <p:txBody>
              <a:bodyPr/>
              <a:lstStyle/>
              <a:p>
                <a:r>
                  <a:rPr lang="en-US">
                    <a:noFill/>
                  </a:rPr>
                  <a:t> </a:t>
                </a:r>
              </a:p>
            </p:txBody>
          </p:sp>
        </mc:Fallback>
      </mc:AlternateContent>
    </p:spTree>
    <p:extLst>
      <p:ext uri="{BB962C8B-B14F-4D97-AF65-F5344CB8AC3E}">
        <p14:creationId xmlns:p14="http://schemas.microsoft.com/office/powerpoint/2010/main" val="29509790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C271BA-8E0F-BC95-9E74-15C3F3FD2452}"/>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B69EFAC5-88A1-B1CE-CD35-57F368210108}"/>
              </a:ext>
            </a:extLst>
          </p:cNvPr>
          <p:cNvPicPr>
            <a:picLocks noChangeAspect="1"/>
          </p:cNvPicPr>
          <p:nvPr/>
        </p:nvPicPr>
        <p:blipFill>
          <a:blip r:embed="rId2"/>
          <a:stretch>
            <a:fillRect/>
          </a:stretch>
        </p:blipFill>
        <p:spPr>
          <a:xfrm>
            <a:off x="0" y="1447466"/>
            <a:ext cx="5902401" cy="5410534"/>
          </a:xfrm>
          <a:prstGeom prst="rect">
            <a:avLst/>
          </a:prstGeom>
        </p:spPr>
      </p:pic>
      <p:sp>
        <p:nvSpPr>
          <p:cNvPr id="8" name="Title 1">
            <a:extLst>
              <a:ext uri="{FF2B5EF4-FFF2-40B4-BE49-F238E27FC236}">
                <a16:creationId xmlns:a16="http://schemas.microsoft.com/office/drawing/2014/main" id="{2300C6FD-8DEE-0C1C-5C04-BEDBC6C4ED84}"/>
              </a:ext>
            </a:extLst>
          </p:cNvPr>
          <p:cNvSpPr txBox="1">
            <a:spLocks/>
          </p:cNvSpPr>
          <p:nvPr/>
        </p:nvSpPr>
        <p:spPr>
          <a:xfrm>
            <a:off x="3657843" y="363355"/>
            <a:ext cx="4313655" cy="601091"/>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u="sng" dirty="0">
                <a:solidFill>
                  <a:srgbClr val="FA1E87"/>
                </a:solidFill>
              </a:rPr>
              <a:t>Finding Max per block</a:t>
            </a:r>
          </a:p>
        </p:txBody>
      </p:sp>
      <p:sp>
        <p:nvSpPr>
          <p:cNvPr id="31" name="Rectangle 30">
            <a:extLst>
              <a:ext uri="{FF2B5EF4-FFF2-40B4-BE49-F238E27FC236}">
                <a16:creationId xmlns:a16="http://schemas.microsoft.com/office/drawing/2014/main" id="{D3EFBA48-035F-9F0D-A4F1-5ED71F21BD9C}"/>
              </a:ext>
            </a:extLst>
          </p:cNvPr>
          <p:cNvSpPr/>
          <p:nvPr/>
        </p:nvSpPr>
        <p:spPr>
          <a:xfrm>
            <a:off x="242042" y="2668647"/>
            <a:ext cx="5386249" cy="489946"/>
          </a:xfrm>
          <a:prstGeom prst="rect">
            <a:avLst/>
          </a:prstGeom>
          <a:noFill/>
          <a:ln>
            <a:solidFill>
              <a:srgbClr val="FA1E8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F7D80114-A228-FF0F-A628-5768CB7B6A9B}"/>
              </a:ext>
            </a:extLst>
          </p:cNvPr>
          <p:cNvSpPr/>
          <p:nvPr/>
        </p:nvSpPr>
        <p:spPr>
          <a:xfrm>
            <a:off x="6755742" y="2931625"/>
            <a:ext cx="1137273" cy="7640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BD1DA57F-A7EF-F0AB-1ED7-9B6B9F8A1974}"/>
              </a:ext>
            </a:extLst>
          </p:cNvPr>
          <p:cNvSpPr txBox="1">
            <a:spLocks/>
          </p:cNvSpPr>
          <p:nvPr/>
        </p:nvSpPr>
        <p:spPr>
          <a:xfrm>
            <a:off x="5902401" y="910858"/>
            <a:ext cx="3004049" cy="1311777"/>
          </a:xfrm>
          <a:prstGeom prst="rect">
            <a:avLst/>
          </a:prstGeom>
        </p:spPr>
        <p:txBody>
          <a:bodyPr vert="horz" lIns="91440" tIns="45720" rIns="91440" bIns="45720" rtlCol="0" anchor="b">
            <a:normAutofit fontScale="8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Iam currently</a:t>
            </a:r>
          </a:p>
          <a:p>
            <a:pPr algn="ctr"/>
            <a:r>
              <a:rPr lang="en-US" dirty="0">
                <a:highlight>
                  <a:srgbClr val="FFFF00"/>
                </a:highlight>
              </a:rPr>
              <a:t>thread 0</a:t>
            </a:r>
            <a:r>
              <a:rPr lang="en-US" dirty="0"/>
              <a:t> </a:t>
            </a:r>
          </a:p>
          <a:p>
            <a:pPr algn="ctr"/>
            <a:r>
              <a:rPr lang="en-US" dirty="0">
                <a:highlight>
                  <a:srgbClr val="FFFF00"/>
                </a:highlight>
              </a:rPr>
              <a:t>BLOCK 0</a:t>
            </a:r>
          </a:p>
          <a:p>
            <a:pPr algn="ctr"/>
            <a:r>
              <a:rPr lang="en-US" dirty="0"/>
              <a:t>calling </a:t>
            </a:r>
            <a:r>
              <a:rPr lang="en-US" dirty="0" err="1"/>
              <a:t>findmax</a:t>
            </a:r>
            <a:endParaRPr lang="en-US" dirty="0">
              <a:highlight>
                <a:srgbClr val="FFFF00"/>
              </a:highlight>
            </a:endParaRPr>
          </a:p>
        </p:txBody>
      </p:sp>
      <p:sp>
        <p:nvSpPr>
          <p:cNvPr id="29" name="Title 1">
            <a:extLst>
              <a:ext uri="{FF2B5EF4-FFF2-40B4-BE49-F238E27FC236}">
                <a16:creationId xmlns:a16="http://schemas.microsoft.com/office/drawing/2014/main" id="{0A2737AB-835C-7662-E466-86DF24C27E33}"/>
              </a:ext>
            </a:extLst>
          </p:cNvPr>
          <p:cNvSpPr txBox="1">
            <a:spLocks/>
          </p:cNvSpPr>
          <p:nvPr/>
        </p:nvSpPr>
        <p:spPr>
          <a:xfrm>
            <a:off x="5948739" y="3695630"/>
            <a:ext cx="3115864" cy="413103"/>
          </a:xfrm>
          <a:prstGeom prst="rect">
            <a:avLst/>
          </a:prstGeom>
        </p:spPr>
        <p:txBody>
          <a:bodyPr vert="horz" lIns="91440" tIns="45720" rIns="91440" bIns="45720" rtlCol="0" anchor="b">
            <a:normAutofit fontScale="92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Shared memory</a:t>
            </a:r>
            <a:endParaRPr lang="en-US" dirty="0">
              <a:highlight>
                <a:srgbClr val="FFFF00"/>
              </a:highlight>
            </a:endParaRPr>
          </a:p>
        </p:txBody>
      </p:sp>
      <p:sp>
        <p:nvSpPr>
          <p:cNvPr id="33" name="Decagon 32">
            <a:extLst>
              <a:ext uri="{FF2B5EF4-FFF2-40B4-BE49-F238E27FC236}">
                <a16:creationId xmlns:a16="http://schemas.microsoft.com/office/drawing/2014/main" id="{A6B40040-BD07-715B-9BBC-FDE1F71C8A55}"/>
              </a:ext>
            </a:extLst>
          </p:cNvPr>
          <p:cNvSpPr/>
          <p:nvPr/>
        </p:nvSpPr>
        <p:spPr>
          <a:xfrm>
            <a:off x="6755742" y="3068261"/>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34" name="Decagon 33">
            <a:extLst>
              <a:ext uri="{FF2B5EF4-FFF2-40B4-BE49-F238E27FC236}">
                <a16:creationId xmlns:a16="http://schemas.microsoft.com/office/drawing/2014/main" id="{CA16F363-31C6-F499-99DC-9E7853347545}"/>
              </a:ext>
            </a:extLst>
          </p:cNvPr>
          <p:cNvSpPr/>
          <p:nvPr/>
        </p:nvSpPr>
        <p:spPr>
          <a:xfrm>
            <a:off x="7367466" y="3068261"/>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dirty="0"/>
          </a:p>
        </p:txBody>
      </p:sp>
      <p:cxnSp>
        <p:nvCxnSpPr>
          <p:cNvPr id="18" name="Straight Arrow Connector 17">
            <a:extLst>
              <a:ext uri="{FF2B5EF4-FFF2-40B4-BE49-F238E27FC236}">
                <a16:creationId xmlns:a16="http://schemas.microsoft.com/office/drawing/2014/main" id="{069E842B-9B0B-42DE-553F-16F36A3347AE}"/>
              </a:ext>
            </a:extLst>
          </p:cNvPr>
          <p:cNvCxnSpPr/>
          <p:nvPr/>
        </p:nvCxnSpPr>
        <p:spPr>
          <a:xfrm>
            <a:off x="7002817" y="2484630"/>
            <a:ext cx="0" cy="630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E6B14C9-8E5B-FF04-59C9-74DE4A4CCE89}"/>
              </a:ext>
            </a:extLst>
          </p:cNvPr>
          <p:cNvSpPr txBox="1"/>
          <p:nvPr/>
        </p:nvSpPr>
        <p:spPr>
          <a:xfrm>
            <a:off x="6840701" y="2145372"/>
            <a:ext cx="324231" cy="369332"/>
          </a:xfrm>
          <a:prstGeom prst="rect">
            <a:avLst/>
          </a:prstGeom>
          <a:noFill/>
        </p:spPr>
        <p:txBody>
          <a:bodyPr wrap="square">
            <a:spAutoFit/>
          </a:bodyPr>
          <a:lstStyle/>
          <a:p>
            <a:r>
              <a:rPr lang="en-US" dirty="0"/>
              <a:t>0</a:t>
            </a:r>
          </a:p>
        </p:txBody>
      </p:sp>
      <p:sp>
        <p:nvSpPr>
          <p:cNvPr id="28" name="Title 1">
            <a:extLst>
              <a:ext uri="{FF2B5EF4-FFF2-40B4-BE49-F238E27FC236}">
                <a16:creationId xmlns:a16="http://schemas.microsoft.com/office/drawing/2014/main" id="{9EAE0F92-FE2F-2CFE-D038-0C75BDD4AF7C}"/>
              </a:ext>
            </a:extLst>
          </p:cNvPr>
          <p:cNvSpPr txBox="1">
            <a:spLocks/>
          </p:cNvSpPr>
          <p:nvPr/>
        </p:nvSpPr>
        <p:spPr>
          <a:xfrm>
            <a:off x="8087218" y="3101213"/>
            <a:ext cx="413093" cy="413104"/>
          </a:xfrm>
          <a:prstGeom prst="rect">
            <a:avLst/>
          </a:prstGeom>
        </p:spPr>
        <p:txBody>
          <a:bodyPr vert="horz" lIns="91440" tIns="45720" rIns="91440" bIns="45720" rtlCol="0" anchor="b">
            <a:normAutofit fontScale="8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a:t>
            </a:r>
            <a:endParaRPr lang="en-US" dirty="0">
              <a:highlight>
                <a:srgbClr val="FFFF00"/>
              </a:highlight>
            </a:endParaRPr>
          </a:p>
        </p:txBody>
      </p:sp>
      <p:sp>
        <p:nvSpPr>
          <p:cNvPr id="30" name="Decagon 29">
            <a:extLst>
              <a:ext uri="{FF2B5EF4-FFF2-40B4-BE49-F238E27FC236}">
                <a16:creationId xmlns:a16="http://schemas.microsoft.com/office/drawing/2014/main" id="{6B982BA5-973C-951F-3EC9-C44878DDCF99}"/>
              </a:ext>
            </a:extLst>
          </p:cNvPr>
          <p:cNvSpPr/>
          <p:nvPr/>
        </p:nvSpPr>
        <p:spPr>
          <a:xfrm>
            <a:off x="6692277" y="5219419"/>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1</a:t>
            </a:r>
          </a:p>
        </p:txBody>
      </p:sp>
      <p:sp>
        <p:nvSpPr>
          <p:cNvPr id="32" name="Decagon 31">
            <a:extLst>
              <a:ext uri="{FF2B5EF4-FFF2-40B4-BE49-F238E27FC236}">
                <a16:creationId xmlns:a16="http://schemas.microsoft.com/office/drawing/2014/main" id="{216B52C1-1EC0-1B38-B2A7-24379E67804B}"/>
              </a:ext>
            </a:extLst>
          </p:cNvPr>
          <p:cNvSpPr/>
          <p:nvPr/>
        </p:nvSpPr>
        <p:spPr>
          <a:xfrm>
            <a:off x="7221955" y="5219418"/>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2</a:t>
            </a:r>
          </a:p>
        </p:txBody>
      </p:sp>
      <p:sp>
        <p:nvSpPr>
          <p:cNvPr id="40" name="Decagon 39">
            <a:extLst>
              <a:ext uri="{FF2B5EF4-FFF2-40B4-BE49-F238E27FC236}">
                <a16:creationId xmlns:a16="http://schemas.microsoft.com/office/drawing/2014/main" id="{FD65536C-C919-55F5-7739-D881D3EBCA2C}"/>
              </a:ext>
            </a:extLst>
          </p:cNvPr>
          <p:cNvSpPr/>
          <p:nvPr/>
        </p:nvSpPr>
        <p:spPr>
          <a:xfrm>
            <a:off x="7751633" y="5219418"/>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3</a:t>
            </a:r>
          </a:p>
        </p:txBody>
      </p:sp>
      <p:sp>
        <p:nvSpPr>
          <p:cNvPr id="41" name="Decagon 40">
            <a:extLst>
              <a:ext uri="{FF2B5EF4-FFF2-40B4-BE49-F238E27FC236}">
                <a16:creationId xmlns:a16="http://schemas.microsoft.com/office/drawing/2014/main" id="{CE10918B-139C-CE83-7152-2A10633C908F}"/>
              </a:ext>
            </a:extLst>
          </p:cNvPr>
          <p:cNvSpPr/>
          <p:nvPr/>
        </p:nvSpPr>
        <p:spPr>
          <a:xfrm>
            <a:off x="8281311" y="5219417"/>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4</a:t>
            </a:r>
          </a:p>
        </p:txBody>
      </p:sp>
      <p:sp>
        <p:nvSpPr>
          <p:cNvPr id="42" name="Decagon 41">
            <a:extLst>
              <a:ext uri="{FF2B5EF4-FFF2-40B4-BE49-F238E27FC236}">
                <a16:creationId xmlns:a16="http://schemas.microsoft.com/office/drawing/2014/main" id="{5EBB960D-3E5F-ABB4-D410-73DF6044EAF8}"/>
              </a:ext>
            </a:extLst>
          </p:cNvPr>
          <p:cNvSpPr/>
          <p:nvPr/>
        </p:nvSpPr>
        <p:spPr>
          <a:xfrm>
            <a:off x="8798668" y="5219416"/>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5</a:t>
            </a:r>
          </a:p>
        </p:txBody>
      </p:sp>
      <p:sp>
        <p:nvSpPr>
          <p:cNvPr id="43" name="Decagon 42">
            <a:extLst>
              <a:ext uri="{FF2B5EF4-FFF2-40B4-BE49-F238E27FC236}">
                <a16:creationId xmlns:a16="http://schemas.microsoft.com/office/drawing/2014/main" id="{20D69C18-9578-B145-DD74-0C799D828395}"/>
              </a:ext>
            </a:extLst>
          </p:cNvPr>
          <p:cNvSpPr/>
          <p:nvPr/>
        </p:nvSpPr>
        <p:spPr>
          <a:xfrm>
            <a:off x="9328346" y="5219415"/>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6</a:t>
            </a:r>
          </a:p>
        </p:txBody>
      </p:sp>
      <p:sp>
        <p:nvSpPr>
          <p:cNvPr id="44" name="Decagon 43">
            <a:extLst>
              <a:ext uri="{FF2B5EF4-FFF2-40B4-BE49-F238E27FC236}">
                <a16:creationId xmlns:a16="http://schemas.microsoft.com/office/drawing/2014/main" id="{32589852-AD93-EAFC-52EE-3BABF6741FA4}"/>
              </a:ext>
            </a:extLst>
          </p:cNvPr>
          <p:cNvSpPr/>
          <p:nvPr/>
        </p:nvSpPr>
        <p:spPr>
          <a:xfrm>
            <a:off x="9858024" y="5219415"/>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7</a:t>
            </a:r>
          </a:p>
        </p:txBody>
      </p:sp>
      <p:sp>
        <p:nvSpPr>
          <p:cNvPr id="45" name="Decagon 44">
            <a:extLst>
              <a:ext uri="{FF2B5EF4-FFF2-40B4-BE49-F238E27FC236}">
                <a16:creationId xmlns:a16="http://schemas.microsoft.com/office/drawing/2014/main" id="{4D89BFE2-39EA-6DEB-02A7-55AA205330EE}"/>
              </a:ext>
            </a:extLst>
          </p:cNvPr>
          <p:cNvSpPr/>
          <p:nvPr/>
        </p:nvSpPr>
        <p:spPr>
          <a:xfrm>
            <a:off x="10387702" y="5219414"/>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8</a:t>
            </a:r>
          </a:p>
        </p:txBody>
      </p:sp>
      <p:sp>
        <p:nvSpPr>
          <p:cNvPr id="46" name="Rectangle 45">
            <a:extLst>
              <a:ext uri="{FF2B5EF4-FFF2-40B4-BE49-F238E27FC236}">
                <a16:creationId xmlns:a16="http://schemas.microsoft.com/office/drawing/2014/main" id="{E50F634E-0B26-5F38-AD84-AFE87D97E3DB}"/>
              </a:ext>
            </a:extLst>
          </p:cNvPr>
          <p:cNvSpPr/>
          <p:nvPr/>
        </p:nvSpPr>
        <p:spPr>
          <a:xfrm>
            <a:off x="6638510" y="5071682"/>
            <a:ext cx="1137273" cy="7640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18B54A30-F206-21A3-41B4-B5563F2F0420}"/>
              </a:ext>
            </a:extLst>
          </p:cNvPr>
          <p:cNvSpPr/>
          <p:nvPr/>
        </p:nvSpPr>
        <p:spPr>
          <a:xfrm>
            <a:off x="7777360" y="5071683"/>
            <a:ext cx="1015004" cy="7640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4324EE80-C37D-8BEA-601E-E6F7F30DFD8D}"/>
              </a:ext>
            </a:extLst>
          </p:cNvPr>
          <p:cNvSpPr/>
          <p:nvPr/>
        </p:nvSpPr>
        <p:spPr>
          <a:xfrm>
            <a:off x="8802508" y="5081050"/>
            <a:ext cx="1035050" cy="7640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0928F7BA-CC78-8273-65DD-841FD40436FA}"/>
              </a:ext>
            </a:extLst>
          </p:cNvPr>
          <p:cNvSpPr/>
          <p:nvPr/>
        </p:nvSpPr>
        <p:spPr>
          <a:xfrm>
            <a:off x="9853717" y="5075033"/>
            <a:ext cx="1063373" cy="7640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1804F225-90AA-3C01-EBE3-F913805F6CC2}"/>
              </a:ext>
            </a:extLst>
          </p:cNvPr>
          <p:cNvSpPr txBox="1"/>
          <p:nvPr/>
        </p:nvSpPr>
        <p:spPr>
          <a:xfrm>
            <a:off x="7059550" y="5886058"/>
            <a:ext cx="324231" cy="369332"/>
          </a:xfrm>
          <a:prstGeom prst="rect">
            <a:avLst/>
          </a:prstGeom>
          <a:noFill/>
        </p:spPr>
        <p:txBody>
          <a:bodyPr wrap="square">
            <a:spAutoFit/>
          </a:bodyPr>
          <a:lstStyle/>
          <a:p>
            <a:r>
              <a:rPr lang="en-US" dirty="0"/>
              <a:t>0</a:t>
            </a:r>
          </a:p>
        </p:txBody>
      </p:sp>
      <p:sp>
        <p:nvSpPr>
          <p:cNvPr id="51" name="TextBox 50">
            <a:extLst>
              <a:ext uri="{FF2B5EF4-FFF2-40B4-BE49-F238E27FC236}">
                <a16:creationId xmlns:a16="http://schemas.microsoft.com/office/drawing/2014/main" id="{72F42010-9591-4313-346F-7B185D2DA398}"/>
              </a:ext>
            </a:extLst>
          </p:cNvPr>
          <p:cNvSpPr txBox="1"/>
          <p:nvPr/>
        </p:nvSpPr>
        <p:spPr>
          <a:xfrm>
            <a:off x="8118906" y="5886058"/>
            <a:ext cx="324231" cy="369332"/>
          </a:xfrm>
          <a:prstGeom prst="rect">
            <a:avLst/>
          </a:prstGeom>
          <a:noFill/>
        </p:spPr>
        <p:txBody>
          <a:bodyPr wrap="square">
            <a:spAutoFit/>
          </a:bodyPr>
          <a:lstStyle/>
          <a:p>
            <a:r>
              <a:rPr lang="en-US" dirty="0"/>
              <a:t>1</a:t>
            </a:r>
          </a:p>
        </p:txBody>
      </p:sp>
      <p:sp>
        <p:nvSpPr>
          <p:cNvPr id="52" name="TextBox 51">
            <a:extLst>
              <a:ext uri="{FF2B5EF4-FFF2-40B4-BE49-F238E27FC236}">
                <a16:creationId xmlns:a16="http://schemas.microsoft.com/office/drawing/2014/main" id="{62B1F4EE-E0C7-EA56-3107-9EA7C91258AE}"/>
              </a:ext>
            </a:extLst>
          </p:cNvPr>
          <p:cNvSpPr txBox="1"/>
          <p:nvPr/>
        </p:nvSpPr>
        <p:spPr>
          <a:xfrm>
            <a:off x="9157917" y="5886058"/>
            <a:ext cx="324231" cy="369332"/>
          </a:xfrm>
          <a:prstGeom prst="rect">
            <a:avLst/>
          </a:prstGeom>
          <a:noFill/>
        </p:spPr>
        <p:txBody>
          <a:bodyPr wrap="square">
            <a:spAutoFit/>
          </a:bodyPr>
          <a:lstStyle/>
          <a:p>
            <a:r>
              <a:rPr lang="en-US" dirty="0"/>
              <a:t>2</a:t>
            </a:r>
          </a:p>
        </p:txBody>
      </p:sp>
      <p:sp>
        <p:nvSpPr>
          <p:cNvPr id="53" name="TextBox 52">
            <a:extLst>
              <a:ext uri="{FF2B5EF4-FFF2-40B4-BE49-F238E27FC236}">
                <a16:creationId xmlns:a16="http://schemas.microsoft.com/office/drawing/2014/main" id="{5F6C6957-5326-45B7-1B86-4D64644B9818}"/>
              </a:ext>
            </a:extLst>
          </p:cNvPr>
          <p:cNvSpPr txBox="1"/>
          <p:nvPr/>
        </p:nvSpPr>
        <p:spPr>
          <a:xfrm>
            <a:off x="10223287" y="5886058"/>
            <a:ext cx="324231" cy="369332"/>
          </a:xfrm>
          <a:prstGeom prst="rect">
            <a:avLst/>
          </a:prstGeom>
          <a:noFill/>
        </p:spPr>
        <p:txBody>
          <a:bodyPr wrap="square">
            <a:spAutoFit/>
          </a:bodyPr>
          <a:lstStyle/>
          <a:p>
            <a:r>
              <a:rPr lang="en-US" dirty="0"/>
              <a:t>3</a:t>
            </a:r>
          </a:p>
        </p:txBody>
      </p:sp>
      <p:cxnSp>
        <p:nvCxnSpPr>
          <p:cNvPr id="54" name="Straight Arrow Connector 53">
            <a:extLst>
              <a:ext uri="{FF2B5EF4-FFF2-40B4-BE49-F238E27FC236}">
                <a16:creationId xmlns:a16="http://schemas.microsoft.com/office/drawing/2014/main" id="{C7B0A79B-8488-8B9C-9EC9-21371FA7DB50}"/>
              </a:ext>
            </a:extLst>
          </p:cNvPr>
          <p:cNvCxnSpPr>
            <a:cxnSpLocks/>
          </p:cNvCxnSpPr>
          <p:nvPr/>
        </p:nvCxnSpPr>
        <p:spPr>
          <a:xfrm>
            <a:off x="6956971" y="4588441"/>
            <a:ext cx="0" cy="630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DE8DFBC7-34AE-30D2-2D90-23283D85000D}"/>
              </a:ext>
            </a:extLst>
          </p:cNvPr>
          <p:cNvCxnSpPr>
            <a:cxnSpLocks/>
          </p:cNvCxnSpPr>
          <p:nvPr/>
        </p:nvCxnSpPr>
        <p:spPr>
          <a:xfrm>
            <a:off x="7488366" y="4588440"/>
            <a:ext cx="0" cy="630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47E50CE7-E774-1E37-2F4D-2D5955A9C998}"/>
              </a:ext>
            </a:extLst>
          </p:cNvPr>
          <p:cNvCxnSpPr>
            <a:cxnSpLocks/>
          </p:cNvCxnSpPr>
          <p:nvPr/>
        </p:nvCxnSpPr>
        <p:spPr>
          <a:xfrm>
            <a:off x="7982237" y="4588440"/>
            <a:ext cx="0" cy="630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99E335A4-057C-EDA7-7402-B75DF5C37CA6}"/>
              </a:ext>
            </a:extLst>
          </p:cNvPr>
          <p:cNvCxnSpPr>
            <a:cxnSpLocks/>
          </p:cNvCxnSpPr>
          <p:nvPr/>
        </p:nvCxnSpPr>
        <p:spPr>
          <a:xfrm>
            <a:off x="8531679" y="4588440"/>
            <a:ext cx="0" cy="630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E0C87D0A-AE1A-6629-4FC4-958A46070F9E}"/>
              </a:ext>
            </a:extLst>
          </p:cNvPr>
          <p:cNvSpPr txBox="1"/>
          <p:nvPr/>
        </p:nvSpPr>
        <p:spPr>
          <a:xfrm>
            <a:off x="6794855" y="4249183"/>
            <a:ext cx="324231" cy="369332"/>
          </a:xfrm>
          <a:prstGeom prst="rect">
            <a:avLst/>
          </a:prstGeom>
          <a:noFill/>
        </p:spPr>
        <p:txBody>
          <a:bodyPr wrap="square">
            <a:spAutoFit/>
          </a:bodyPr>
          <a:lstStyle/>
          <a:p>
            <a:r>
              <a:rPr lang="en-US" dirty="0"/>
              <a:t>0</a:t>
            </a:r>
          </a:p>
        </p:txBody>
      </p:sp>
      <p:sp>
        <p:nvSpPr>
          <p:cNvPr id="59" name="TextBox 58">
            <a:extLst>
              <a:ext uri="{FF2B5EF4-FFF2-40B4-BE49-F238E27FC236}">
                <a16:creationId xmlns:a16="http://schemas.microsoft.com/office/drawing/2014/main" id="{4AC2905C-C94B-F42E-CE75-FEA4B2767720}"/>
              </a:ext>
            </a:extLst>
          </p:cNvPr>
          <p:cNvSpPr txBox="1"/>
          <p:nvPr/>
        </p:nvSpPr>
        <p:spPr>
          <a:xfrm>
            <a:off x="7323963" y="4249183"/>
            <a:ext cx="324231" cy="369332"/>
          </a:xfrm>
          <a:prstGeom prst="rect">
            <a:avLst/>
          </a:prstGeom>
          <a:noFill/>
        </p:spPr>
        <p:txBody>
          <a:bodyPr wrap="square">
            <a:spAutoFit/>
          </a:bodyPr>
          <a:lstStyle/>
          <a:p>
            <a:r>
              <a:rPr lang="en-US" dirty="0"/>
              <a:t>1</a:t>
            </a:r>
          </a:p>
        </p:txBody>
      </p:sp>
      <p:sp>
        <p:nvSpPr>
          <p:cNvPr id="60" name="TextBox 59">
            <a:extLst>
              <a:ext uri="{FF2B5EF4-FFF2-40B4-BE49-F238E27FC236}">
                <a16:creationId xmlns:a16="http://schemas.microsoft.com/office/drawing/2014/main" id="{C4A3DFF4-F776-A5E9-CE68-8C4B50DC60E6}"/>
              </a:ext>
            </a:extLst>
          </p:cNvPr>
          <p:cNvSpPr txBox="1"/>
          <p:nvPr/>
        </p:nvSpPr>
        <p:spPr>
          <a:xfrm>
            <a:off x="7830288" y="4230294"/>
            <a:ext cx="324231" cy="369332"/>
          </a:xfrm>
          <a:prstGeom prst="rect">
            <a:avLst/>
          </a:prstGeom>
          <a:noFill/>
        </p:spPr>
        <p:txBody>
          <a:bodyPr wrap="square">
            <a:spAutoFit/>
          </a:bodyPr>
          <a:lstStyle/>
          <a:p>
            <a:r>
              <a:rPr lang="en-US" dirty="0"/>
              <a:t>2</a:t>
            </a:r>
          </a:p>
        </p:txBody>
      </p:sp>
      <p:sp>
        <p:nvSpPr>
          <p:cNvPr id="61" name="TextBox 60">
            <a:extLst>
              <a:ext uri="{FF2B5EF4-FFF2-40B4-BE49-F238E27FC236}">
                <a16:creationId xmlns:a16="http://schemas.microsoft.com/office/drawing/2014/main" id="{92D1C6B8-F595-07DE-0BEC-368CB0ACC39A}"/>
              </a:ext>
            </a:extLst>
          </p:cNvPr>
          <p:cNvSpPr txBox="1"/>
          <p:nvPr/>
        </p:nvSpPr>
        <p:spPr>
          <a:xfrm>
            <a:off x="8369563" y="4265415"/>
            <a:ext cx="324231" cy="369332"/>
          </a:xfrm>
          <a:prstGeom prst="rect">
            <a:avLst/>
          </a:prstGeom>
          <a:noFill/>
        </p:spPr>
        <p:txBody>
          <a:bodyPr wrap="square">
            <a:spAutoFit/>
          </a:bodyPr>
          <a:lstStyle/>
          <a:p>
            <a:r>
              <a:rPr lang="en-US" dirty="0"/>
              <a:t>3</a:t>
            </a:r>
          </a:p>
        </p:txBody>
      </p:sp>
      <p:sp>
        <p:nvSpPr>
          <p:cNvPr id="67" name="Title 1">
            <a:extLst>
              <a:ext uri="{FF2B5EF4-FFF2-40B4-BE49-F238E27FC236}">
                <a16:creationId xmlns:a16="http://schemas.microsoft.com/office/drawing/2014/main" id="{7B386A05-F71B-FF16-3B1F-6C995C5A58F1}"/>
              </a:ext>
            </a:extLst>
          </p:cNvPr>
          <p:cNvSpPr txBox="1">
            <a:spLocks/>
          </p:cNvSpPr>
          <p:nvPr/>
        </p:nvSpPr>
        <p:spPr>
          <a:xfrm>
            <a:off x="9425936" y="1052716"/>
            <a:ext cx="2243163" cy="834862"/>
          </a:xfrm>
          <a:prstGeom prst="rect">
            <a:avLst/>
          </a:prstGeom>
        </p:spPr>
        <p:txBody>
          <a:bodyPr vert="horz" lIns="91440" tIns="45720" rIns="91440" bIns="45720" rtlCol="0" anchor="b">
            <a:normAutofit fontScale="77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Having global index = 0</a:t>
            </a:r>
            <a:endParaRPr lang="en-US" dirty="0">
              <a:highlight>
                <a:srgbClr val="FFFF00"/>
              </a:highlight>
            </a:endParaRPr>
          </a:p>
        </p:txBody>
      </p:sp>
      <p:sp>
        <p:nvSpPr>
          <p:cNvPr id="68" name="Title 1">
            <a:extLst>
              <a:ext uri="{FF2B5EF4-FFF2-40B4-BE49-F238E27FC236}">
                <a16:creationId xmlns:a16="http://schemas.microsoft.com/office/drawing/2014/main" id="{0C2EB1E7-AE16-E61D-9E9B-E746C1902520}"/>
              </a:ext>
            </a:extLst>
          </p:cNvPr>
          <p:cNvSpPr txBox="1">
            <a:spLocks/>
          </p:cNvSpPr>
          <p:nvPr/>
        </p:nvSpPr>
        <p:spPr>
          <a:xfrm>
            <a:off x="8153684" y="6255390"/>
            <a:ext cx="1080219" cy="413103"/>
          </a:xfrm>
          <a:prstGeom prst="rect">
            <a:avLst/>
          </a:prstGeom>
        </p:spPr>
        <p:txBody>
          <a:bodyPr vert="horz" lIns="91440" tIns="45720" rIns="91440" bIns="45720" rtlCol="0" anchor="b">
            <a:normAutofit fontScale="92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input</a:t>
            </a:r>
            <a:endParaRPr lang="en-US" dirty="0">
              <a:highlight>
                <a:srgbClr val="FFFF00"/>
              </a:highlight>
            </a:endParaRPr>
          </a:p>
        </p:txBody>
      </p:sp>
    </p:spTree>
    <p:extLst>
      <p:ext uri="{BB962C8B-B14F-4D97-AF65-F5344CB8AC3E}">
        <p14:creationId xmlns:p14="http://schemas.microsoft.com/office/powerpoint/2010/main" val="871449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1F904D-1D15-47A9-A666-CF2B9E9560DE}"/>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91D74BB2-6D3C-E600-E119-78EE21907D97}"/>
              </a:ext>
            </a:extLst>
          </p:cNvPr>
          <p:cNvPicPr>
            <a:picLocks noChangeAspect="1"/>
          </p:cNvPicPr>
          <p:nvPr/>
        </p:nvPicPr>
        <p:blipFill>
          <a:blip r:embed="rId2"/>
          <a:stretch>
            <a:fillRect/>
          </a:stretch>
        </p:blipFill>
        <p:spPr>
          <a:xfrm>
            <a:off x="0" y="1447466"/>
            <a:ext cx="5902401" cy="5410534"/>
          </a:xfrm>
          <a:prstGeom prst="rect">
            <a:avLst/>
          </a:prstGeom>
        </p:spPr>
      </p:pic>
      <p:sp>
        <p:nvSpPr>
          <p:cNvPr id="8" name="Title 1">
            <a:extLst>
              <a:ext uri="{FF2B5EF4-FFF2-40B4-BE49-F238E27FC236}">
                <a16:creationId xmlns:a16="http://schemas.microsoft.com/office/drawing/2014/main" id="{494EE212-338E-9B3B-ABB6-26C20C398B53}"/>
              </a:ext>
            </a:extLst>
          </p:cNvPr>
          <p:cNvSpPr txBox="1">
            <a:spLocks/>
          </p:cNvSpPr>
          <p:nvPr/>
        </p:nvSpPr>
        <p:spPr>
          <a:xfrm>
            <a:off x="3657843" y="363355"/>
            <a:ext cx="4313655" cy="601091"/>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u="sng" dirty="0">
                <a:solidFill>
                  <a:srgbClr val="FA1E87"/>
                </a:solidFill>
              </a:rPr>
              <a:t>Finding Max per block</a:t>
            </a:r>
          </a:p>
        </p:txBody>
      </p:sp>
      <p:sp>
        <p:nvSpPr>
          <p:cNvPr id="31" name="Rectangle 30">
            <a:extLst>
              <a:ext uri="{FF2B5EF4-FFF2-40B4-BE49-F238E27FC236}">
                <a16:creationId xmlns:a16="http://schemas.microsoft.com/office/drawing/2014/main" id="{518BB745-09E7-FEFB-060C-C19620435E81}"/>
              </a:ext>
            </a:extLst>
          </p:cNvPr>
          <p:cNvSpPr/>
          <p:nvPr/>
        </p:nvSpPr>
        <p:spPr>
          <a:xfrm>
            <a:off x="242042" y="2668647"/>
            <a:ext cx="5386249" cy="489946"/>
          </a:xfrm>
          <a:prstGeom prst="rect">
            <a:avLst/>
          </a:prstGeom>
          <a:noFill/>
          <a:ln>
            <a:solidFill>
              <a:srgbClr val="FA1E8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FB3E9DFB-B2CD-A5A2-9C58-264A8811860F}"/>
              </a:ext>
            </a:extLst>
          </p:cNvPr>
          <p:cNvSpPr/>
          <p:nvPr/>
        </p:nvSpPr>
        <p:spPr>
          <a:xfrm>
            <a:off x="6755742" y="2931625"/>
            <a:ext cx="1137273" cy="7640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3794A2E2-50A3-A1B4-31F8-17610D904F89}"/>
              </a:ext>
            </a:extLst>
          </p:cNvPr>
          <p:cNvSpPr txBox="1">
            <a:spLocks/>
          </p:cNvSpPr>
          <p:nvPr/>
        </p:nvSpPr>
        <p:spPr>
          <a:xfrm>
            <a:off x="5902401" y="910858"/>
            <a:ext cx="3004049" cy="1311777"/>
          </a:xfrm>
          <a:prstGeom prst="rect">
            <a:avLst/>
          </a:prstGeom>
        </p:spPr>
        <p:txBody>
          <a:bodyPr vert="horz" lIns="91440" tIns="45720" rIns="91440" bIns="45720" rtlCol="0" anchor="b">
            <a:normAutofit fontScale="8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Iam currently</a:t>
            </a:r>
          </a:p>
          <a:p>
            <a:pPr algn="ctr"/>
            <a:r>
              <a:rPr lang="en-US" dirty="0">
                <a:highlight>
                  <a:srgbClr val="FFFF00"/>
                </a:highlight>
              </a:rPr>
              <a:t>thread 0</a:t>
            </a:r>
            <a:r>
              <a:rPr lang="en-US" dirty="0"/>
              <a:t> </a:t>
            </a:r>
          </a:p>
          <a:p>
            <a:pPr algn="ctr"/>
            <a:r>
              <a:rPr lang="en-US" dirty="0">
                <a:highlight>
                  <a:srgbClr val="FFFF00"/>
                </a:highlight>
              </a:rPr>
              <a:t>BLOCK 0</a:t>
            </a:r>
          </a:p>
          <a:p>
            <a:pPr algn="ctr"/>
            <a:r>
              <a:rPr lang="en-US" dirty="0"/>
              <a:t>calling </a:t>
            </a:r>
            <a:r>
              <a:rPr lang="en-US" dirty="0" err="1"/>
              <a:t>findmax</a:t>
            </a:r>
            <a:endParaRPr lang="en-US" dirty="0">
              <a:highlight>
                <a:srgbClr val="FFFF00"/>
              </a:highlight>
            </a:endParaRPr>
          </a:p>
        </p:txBody>
      </p:sp>
      <p:sp>
        <p:nvSpPr>
          <p:cNvPr id="29" name="Title 1">
            <a:extLst>
              <a:ext uri="{FF2B5EF4-FFF2-40B4-BE49-F238E27FC236}">
                <a16:creationId xmlns:a16="http://schemas.microsoft.com/office/drawing/2014/main" id="{CFE6FF8A-8B48-B740-15FF-FAB6FA3C5C5B}"/>
              </a:ext>
            </a:extLst>
          </p:cNvPr>
          <p:cNvSpPr txBox="1">
            <a:spLocks/>
          </p:cNvSpPr>
          <p:nvPr/>
        </p:nvSpPr>
        <p:spPr>
          <a:xfrm>
            <a:off x="5948739" y="3695630"/>
            <a:ext cx="3115864" cy="413103"/>
          </a:xfrm>
          <a:prstGeom prst="rect">
            <a:avLst/>
          </a:prstGeom>
        </p:spPr>
        <p:txBody>
          <a:bodyPr vert="horz" lIns="91440" tIns="45720" rIns="91440" bIns="45720" rtlCol="0" anchor="b">
            <a:normAutofit fontScale="92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Shared memory</a:t>
            </a:r>
            <a:endParaRPr lang="en-US" dirty="0">
              <a:highlight>
                <a:srgbClr val="FFFF00"/>
              </a:highlight>
            </a:endParaRPr>
          </a:p>
        </p:txBody>
      </p:sp>
      <p:sp>
        <p:nvSpPr>
          <p:cNvPr id="33" name="Decagon 32">
            <a:extLst>
              <a:ext uri="{FF2B5EF4-FFF2-40B4-BE49-F238E27FC236}">
                <a16:creationId xmlns:a16="http://schemas.microsoft.com/office/drawing/2014/main" id="{96A7C51A-3C61-FDB4-4A13-B74E4C907ECA}"/>
              </a:ext>
            </a:extLst>
          </p:cNvPr>
          <p:cNvSpPr/>
          <p:nvPr/>
        </p:nvSpPr>
        <p:spPr>
          <a:xfrm>
            <a:off x="6755742" y="3068261"/>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34" name="Decagon 33">
            <a:extLst>
              <a:ext uri="{FF2B5EF4-FFF2-40B4-BE49-F238E27FC236}">
                <a16:creationId xmlns:a16="http://schemas.microsoft.com/office/drawing/2014/main" id="{32B0FF79-ACF0-8BB8-949A-8601EC04E0E5}"/>
              </a:ext>
            </a:extLst>
          </p:cNvPr>
          <p:cNvSpPr/>
          <p:nvPr/>
        </p:nvSpPr>
        <p:spPr>
          <a:xfrm>
            <a:off x="7367466" y="3068261"/>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dirty="0"/>
          </a:p>
        </p:txBody>
      </p:sp>
      <p:cxnSp>
        <p:nvCxnSpPr>
          <p:cNvPr id="18" name="Straight Arrow Connector 17">
            <a:extLst>
              <a:ext uri="{FF2B5EF4-FFF2-40B4-BE49-F238E27FC236}">
                <a16:creationId xmlns:a16="http://schemas.microsoft.com/office/drawing/2014/main" id="{2CD46900-D2B4-48A0-B22A-432620573C52}"/>
              </a:ext>
            </a:extLst>
          </p:cNvPr>
          <p:cNvCxnSpPr/>
          <p:nvPr/>
        </p:nvCxnSpPr>
        <p:spPr>
          <a:xfrm>
            <a:off x="7002817" y="2484630"/>
            <a:ext cx="0" cy="630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7A3DEAF-E021-D5A0-2D5F-B7C7CFBF3D33}"/>
              </a:ext>
            </a:extLst>
          </p:cNvPr>
          <p:cNvSpPr txBox="1"/>
          <p:nvPr/>
        </p:nvSpPr>
        <p:spPr>
          <a:xfrm>
            <a:off x="6840701" y="2145372"/>
            <a:ext cx="324231" cy="369332"/>
          </a:xfrm>
          <a:prstGeom prst="rect">
            <a:avLst/>
          </a:prstGeom>
          <a:noFill/>
        </p:spPr>
        <p:txBody>
          <a:bodyPr wrap="square">
            <a:spAutoFit/>
          </a:bodyPr>
          <a:lstStyle/>
          <a:p>
            <a:r>
              <a:rPr lang="en-US" dirty="0"/>
              <a:t>0</a:t>
            </a:r>
          </a:p>
        </p:txBody>
      </p:sp>
      <p:sp>
        <p:nvSpPr>
          <p:cNvPr id="28" name="Title 1">
            <a:extLst>
              <a:ext uri="{FF2B5EF4-FFF2-40B4-BE49-F238E27FC236}">
                <a16:creationId xmlns:a16="http://schemas.microsoft.com/office/drawing/2014/main" id="{5DDFA63E-38BE-FA0C-91FA-6DA9614B178A}"/>
              </a:ext>
            </a:extLst>
          </p:cNvPr>
          <p:cNvSpPr txBox="1">
            <a:spLocks/>
          </p:cNvSpPr>
          <p:nvPr/>
        </p:nvSpPr>
        <p:spPr>
          <a:xfrm>
            <a:off x="8087218" y="3101213"/>
            <a:ext cx="413093" cy="413104"/>
          </a:xfrm>
          <a:prstGeom prst="rect">
            <a:avLst/>
          </a:prstGeom>
        </p:spPr>
        <p:txBody>
          <a:bodyPr vert="horz" lIns="91440" tIns="45720" rIns="91440" bIns="45720" rtlCol="0" anchor="b">
            <a:normAutofit fontScale="8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a:t>
            </a:r>
            <a:endParaRPr lang="en-US" dirty="0">
              <a:highlight>
                <a:srgbClr val="FFFF00"/>
              </a:highlight>
            </a:endParaRPr>
          </a:p>
        </p:txBody>
      </p:sp>
      <p:sp>
        <p:nvSpPr>
          <p:cNvPr id="30" name="Decagon 29">
            <a:extLst>
              <a:ext uri="{FF2B5EF4-FFF2-40B4-BE49-F238E27FC236}">
                <a16:creationId xmlns:a16="http://schemas.microsoft.com/office/drawing/2014/main" id="{A9C58324-426B-2D16-A953-0DD7D258A445}"/>
              </a:ext>
            </a:extLst>
          </p:cNvPr>
          <p:cNvSpPr/>
          <p:nvPr/>
        </p:nvSpPr>
        <p:spPr>
          <a:xfrm>
            <a:off x="8628528" y="3027038"/>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1</a:t>
            </a:r>
          </a:p>
        </p:txBody>
      </p:sp>
      <p:sp>
        <p:nvSpPr>
          <p:cNvPr id="32" name="Decagon 31">
            <a:extLst>
              <a:ext uri="{FF2B5EF4-FFF2-40B4-BE49-F238E27FC236}">
                <a16:creationId xmlns:a16="http://schemas.microsoft.com/office/drawing/2014/main" id="{EA91AA8D-0E84-1E51-4F35-9DA9EFEC245B}"/>
              </a:ext>
            </a:extLst>
          </p:cNvPr>
          <p:cNvSpPr/>
          <p:nvPr/>
        </p:nvSpPr>
        <p:spPr>
          <a:xfrm>
            <a:off x="7221955" y="5219418"/>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2</a:t>
            </a:r>
          </a:p>
        </p:txBody>
      </p:sp>
      <p:sp>
        <p:nvSpPr>
          <p:cNvPr id="40" name="Decagon 39">
            <a:extLst>
              <a:ext uri="{FF2B5EF4-FFF2-40B4-BE49-F238E27FC236}">
                <a16:creationId xmlns:a16="http://schemas.microsoft.com/office/drawing/2014/main" id="{E61E78C5-479A-80F6-4050-94C7115DD8D4}"/>
              </a:ext>
            </a:extLst>
          </p:cNvPr>
          <p:cNvSpPr/>
          <p:nvPr/>
        </p:nvSpPr>
        <p:spPr>
          <a:xfrm>
            <a:off x="7751633" y="5219418"/>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3</a:t>
            </a:r>
          </a:p>
        </p:txBody>
      </p:sp>
      <p:sp>
        <p:nvSpPr>
          <p:cNvPr id="41" name="Decagon 40">
            <a:extLst>
              <a:ext uri="{FF2B5EF4-FFF2-40B4-BE49-F238E27FC236}">
                <a16:creationId xmlns:a16="http://schemas.microsoft.com/office/drawing/2014/main" id="{0B41FBF7-C701-944E-EBE6-3034AD32FE72}"/>
              </a:ext>
            </a:extLst>
          </p:cNvPr>
          <p:cNvSpPr/>
          <p:nvPr/>
        </p:nvSpPr>
        <p:spPr>
          <a:xfrm>
            <a:off x="8281311" y="5219417"/>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4</a:t>
            </a:r>
          </a:p>
        </p:txBody>
      </p:sp>
      <p:sp>
        <p:nvSpPr>
          <p:cNvPr id="42" name="Decagon 41">
            <a:extLst>
              <a:ext uri="{FF2B5EF4-FFF2-40B4-BE49-F238E27FC236}">
                <a16:creationId xmlns:a16="http://schemas.microsoft.com/office/drawing/2014/main" id="{11CBBA5C-884E-A5F5-6D60-140ACBCFA91D}"/>
              </a:ext>
            </a:extLst>
          </p:cNvPr>
          <p:cNvSpPr/>
          <p:nvPr/>
        </p:nvSpPr>
        <p:spPr>
          <a:xfrm>
            <a:off x="8798668" y="5219416"/>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5</a:t>
            </a:r>
          </a:p>
        </p:txBody>
      </p:sp>
      <p:sp>
        <p:nvSpPr>
          <p:cNvPr id="43" name="Decagon 42">
            <a:extLst>
              <a:ext uri="{FF2B5EF4-FFF2-40B4-BE49-F238E27FC236}">
                <a16:creationId xmlns:a16="http://schemas.microsoft.com/office/drawing/2014/main" id="{ECC87074-2FCB-8674-0140-7F1FB8609BF8}"/>
              </a:ext>
            </a:extLst>
          </p:cNvPr>
          <p:cNvSpPr/>
          <p:nvPr/>
        </p:nvSpPr>
        <p:spPr>
          <a:xfrm>
            <a:off x="9328346" y="5219415"/>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6</a:t>
            </a:r>
          </a:p>
        </p:txBody>
      </p:sp>
      <p:sp>
        <p:nvSpPr>
          <p:cNvPr id="44" name="Decagon 43">
            <a:extLst>
              <a:ext uri="{FF2B5EF4-FFF2-40B4-BE49-F238E27FC236}">
                <a16:creationId xmlns:a16="http://schemas.microsoft.com/office/drawing/2014/main" id="{346D5E90-0A04-C3E2-42EC-AF13EE8D127E}"/>
              </a:ext>
            </a:extLst>
          </p:cNvPr>
          <p:cNvSpPr/>
          <p:nvPr/>
        </p:nvSpPr>
        <p:spPr>
          <a:xfrm>
            <a:off x="9858024" y="5219415"/>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7</a:t>
            </a:r>
          </a:p>
        </p:txBody>
      </p:sp>
      <p:sp>
        <p:nvSpPr>
          <p:cNvPr id="45" name="Decagon 44">
            <a:extLst>
              <a:ext uri="{FF2B5EF4-FFF2-40B4-BE49-F238E27FC236}">
                <a16:creationId xmlns:a16="http://schemas.microsoft.com/office/drawing/2014/main" id="{6AAD9E55-B9B9-4336-6CDA-EE95C15F0625}"/>
              </a:ext>
            </a:extLst>
          </p:cNvPr>
          <p:cNvSpPr/>
          <p:nvPr/>
        </p:nvSpPr>
        <p:spPr>
          <a:xfrm>
            <a:off x="10387702" y="5219414"/>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8</a:t>
            </a:r>
          </a:p>
        </p:txBody>
      </p:sp>
      <p:sp>
        <p:nvSpPr>
          <p:cNvPr id="46" name="Rectangle 45">
            <a:extLst>
              <a:ext uri="{FF2B5EF4-FFF2-40B4-BE49-F238E27FC236}">
                <a16:creationId xmlns:a16="http://schemas.microsoft.com/office/drawing/2014/main" id="{5572D40F-2BE6-7126-9BE3-C30D8AA6DD87}"/>
              </a:ext>
            </a:extLst>
          </p:cNvPr>
          <p:cNvSpPr/>
          <p:nvPr/>
        </p:nvSpPr>
        <p:spPr>
          <a:xfrm>
            <a:off x="6638510" y="5071682"/>
            <a:ext cx="1137273" cy="7640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45D2BFA6-2D4A-05FF-459C-53BE5342C7B1}"/>
              </a:ext>
            </a:extLst>
          </p:cNvPr>
          <p:cNvSpPr/>
          <p:nvPr/>
        </p:nvSpPr>
        <p:spPr>
          <a:xfrm>
            <a:off x="7777360" y="5071683"/>
            <a:ext cx="1015004" cy="7640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BC074F8A-3426-2D76-D41E-BDF081784455}"/>
              </a:ext>
            </a:extLst>
          </p:cNvPr>
          <p:cNvSpPr/>
          <p:nvPr/>
        </p:nvSpPr>
        <p:spPr>
          <a:xfrm>
            <a:off x="8802508" y="5081050"/>
            <a:ext cx="1035050" cy="7640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5EA2CCA7-0721-0F33-D640-ED023BA899D8}"/>
              </a:ext>
            </a:extLst>
          </p:cNvPr>
          <p:cNvSpPr/>
          <p:nvPr/>
        </p:nvSpPr>
        <p:spPr>
          <a:xfrm>
            <a:off x="9853717" y="5075033"/>
            <a:ext cx="1063373" cy="7640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B3C529E8-B345-8482-9D80-FE8422F27CD7}"/>
              </a:ext>
            </a:extLst>
          </p:cNvPr>
          <p:cNvSpPr txBox="1"/>
          <p:nvPr/>
        </p:nvSpPr>
        <p:spPr>
          <a:xfrm>
            <a:off x="7059550" y="5886058"/>
            <a:ext cx="324231" cy="369332"/>
          </a:xfrm>
          <a:prstGeom prst="rect">
            <a:avLst/>
          </a:prstGeom>
          <a:noFill/>
        </p:spPr>
        <p:txBody>
          <a:bodyPr wrap="square">
            <a:spAutoFit/>
          </a:bodyPr>
          <a:lstStyle/>
          <a:p>
            <a:r>
              <a:rPr lang="en-US" dirty="0"/>
              <a:t>0</a:t>
            </a:r>
          </a:p>
        </p:txBody>
      </p:sp>
      <p:sp>
        <p:nvSpPr>
          <p:cNvPr id="51" name="TextBox 50">
            <a:extLst>
              <a:ext uri="{FF2B5EF4-FFF2-40B4-BE49-F238E27FC236}">
                <a16:creationId xmlns:a16="http://schemas.microsoft.com/office/drawing/2014/main" id="{BE2EE7A5-17B9-94F0-14B9-D8DD22583DB5}"/>
              </a:ext>
            </a:extLst>
          </p:cNvPr>
          <p:cNvSpPr txBox="1"/>
          <p:nvPr/>
        </p:nvSpPr>
        <p:spPr>
          <a:xfrm>
            <a:off x="8118906" y="5886058"/>
            <a:ext cx="324231" cy="369332"/>
          </a:xfrm>
          <a:prstGeom prst="rect">
            <a:avLst/>
          </a:prstGeom>
          <a:noFill/>
        </p:spPr>
        <p:txBody>
          <a:bodyPr wrap="square">
            <a:spAutoFit/>
          </a:bodyPr>
          <a:lstStyle/>
          <a:p>
            <a:r>
              <a:rPr lang="en-US" dirty="0"/>
              <a:t>1</a:t>
            </a:r>
          </a:p>
        </p:txBody>
      </p:sp>
      <p:sp>
        <p:nvSpPr>
          <p:cNvPr id="52" name="TextBox 51">
            <a:extLst>
              <a:ext uri="{FF2B5EF4-FFF2-40B4-BE49-F238E27FC236}">
                <a16:creationId xmlns:a16="http://schemas.microsoft.com/office/drawing/2014/main" id="{F5565BA3-C228-B1A3-0CB3-38BF319C86A1}"/>
              </a:ext>
            </a:extLst>
          </p:cNvPr>
          <p:cNvSpPr txBox="1"/>
          <p:nvPr/>
        </p:nvSpPr>
        <p:spPr>
          <a:xfrm>
            <a:off x="9157917" y="5886058"/>
            <a:ext cx="324231" cy="369332"/>
          </a:xfrm>
          <a:prstGeom prst="rect">
            <a:avLst/>
          </a:prstGeom>
          <a:noFill/>
        </p:spPr>
        <p:txBody>
          <a:bodyPr wrap="square">
            <a:spAutoFit/>
          </a:bodyPr>
          <a:lstStyle/>
          <a:p>
            <a:r>
              <a:rPr lang="en-US" dirty="0"/>
              <a:t>2</a:t>
            </a:r>
          </a:p>
        </p:txBody>
      </p:sp>
      <p:sp>
        <p:nvSpPr>
          <p:cNvPr id="53" name="TextBox 52">
            <a:extLst>
              <a:ext uri="{FF2B5EF4-FFF2-40B4-BE49-F238E27FC236}">
                <a16:creationId xmlns:a16="http://schemas.microsoft.com/office/drawing/2014/main" id="{C308942D-6A39-0734-1F2F-3D149B0407F8}"/>
              </a:ext>
            </a:extLst>
          </p:cNvPr>
          <p:cNvSpPr txBox="1"/>
          <p:nvPr/>
        </p:nvSpPr>
        <p:spPr>
          <a:xfrm>
            <a:off x="10223287" y="5886058"/>
            <a:ext cx="324231" cy="369332"/>
          </a:xfrm>
          <a:prstGeom prst="rect">
            <a:avLst/>
          </a:prstGeom>
          <a:noFill/>
        </p:spPr>
        <p:txBody>
          <a:bodyPr wrap="square">
            <a:spAutoFit/>
          </a:bodyPr>
          <a:lstStyle/>
          <a:p>
            <a:r>
              <a:rPr lang="en-US" dirty="0"/>
              <a:t>3</a:t>
            </a:r>
          </a:p>
        </p:txBody>
      </p:sp>
      <p:cxnSp>
        <p:nvCxnSpPr>
          <p:cNvPr id="54" name="Straight Arrow Connector 53">
            <a:extLst>
              <a:ext uri="{FF2B5EF4-FFF2-40B4-BE49-F238E27FC236}">
                <a16:creationId xmlns:a16="http://schemas.microsoft.com/office/drawing/2014/main" id="{B78360C2-DE50-35C3-6C2B-AE51AEB26850}"/>
              </a:ext>
            </a:extLst>
          </p:cNvPr>
          <p:cNvCxnSpPr>
            <a:cxnSpLocks/>
          </p:cNvCxnSpPr>
          <p:nvPr/>
        </p:nvCxnSpPr>
        <p:spPr>
          <a:xfrm>
            <a:off x="8873576" y="2396065"/>
            <a:ext cx="0" cy="630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74E39762-8996-3C61-6CD7-93622DD652EB}"/>
              </a:ext>
            </a:extLst>
          </p:cNvPr>
          <p:cNvCxnSpPr>
            <a:cxnSpLocks/>
          </p:cNvCxnSpPr>
          <p:nvPr/>
        </p:nvCxnSpPr>
        <p:spPr>
          <a:xfrm>
            <a:off x="7488366" y="4588440"/>
            <a:ext cx="0" cy="630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D83F2599-67FF-982F-FC88-F8DEF5C419B0}"/>
              </a:ext>
            </a:extLst>
          </p:cNvPr>
          <p:cNvCxnSpPr>
            <a:cxnSpLocks/>
          </p:cNvCxnSpPr>
          <p:nvPr/>
        </p:nvCxnSpPr>
        <p:spPr>
          <a:xfrm>
            <a:off x="7982237" y="4588440"/>
            <a:ext cx="0" cy="630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E5BC4F80-00E7-366F-AEEE-A7674304E317}"/>
              </a:ext>
            </a:extLst>
          </p:cNvPr>
          <p:cNvCxnSpPr>
            <a:cxnSpLocks/>
          </p:cNvCxnSpPr>
          <p:nvPr/>
        </p:nvCxnSpPr>
        <p:spPr>
          <a:xfrm>
            <a:off x="8531679" y="4588440"/>
            <a:ext cx="0" cy="630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A9EB4BB8-3442-3047-0CCB-D04C7516130D}"/>
              </a:ext>
            </a:extLst>
          </p:cNvPr>
          <p:cNvSpPr txBox="1"/>
          <p:nvPr/>
        </p:nvSpPr>
        <p:spPr>
          <a:xfrm>
            <a:off x="8731106" y="2107926"/>
            <a:ext cx="324231" cy="369332"/>
          </a:xfrm>
          <a:prstGeom prst="rect">
            <a:avLst/>
          </a:prstGeom>
          <a:noFill/>
        </p:spPr>
        <p:txBody>
          <a:bodyPr wrap="square">
            <a:spAutoFit/>
          </a:bodyPr>
          <a:lstStyle/>
          <a:p>
            <a:r>
              <a:rPr lang="en-US" dirty="0"/>
              <a:t>0</a:t>
            </a:r>
          </a:p>
        </p:txBody>
      </p:sp>
      <p:sp>
        <p:nvSpPr>
          <p:cNvPr id="59" name="TextBox 58">
            <a:extLst>
              <a:ext uri="{FF2B5EF4-FFF2-40B4-BE49-F238E27FC236}">
                <a16:creationId xmlns:a16="http://schemas.microsoft.com/office/drawing/2014/main" id="{9ED262F7-71E8-DB96-60EC-176701389EBD}"/>
              </a:ext>
            </a:extLst>
          </p:cNvPr>
          <p:cNvSpPr txBox="1"/>
          <p:nvPr/>
        </p:nvSpPr>
        <p:spPr>
          <a:xfrm>
            <a:off x="7323963" y="4249183"/>
            <a:ext cx="324231" cy="369332"/>
          </a:xfrm>
          <a:prstGeom prst="rect">
            <a:avLst/>
          </a:prstGeom>
          <a:noFill/>
        </p:spPr>
        <p:txBody>
          <a:bodyPr wrap="square">
            <a:spAutoFit/>
          </a:bodyPr>
          <a:lstStyle/>
          <a:p>
            <a:r>
              <a:rPr lang="en-US" dirty="0"/>
              <a:t>1</a:t>
            </a:r>
          </a:p>
        </p:txBody>
      </p:sp>
      <p:sp>
        <p:nvSpPr>
          <p:cNvPr id="60" name="TextBox 59">
            <a:extLst>
              <a:ext uri="{FF2B5EF4-FFF2-40B4-BE49-F238E27FC236}">
                <a16:creationId xmlns:a16="http://schemas.microsoft.com/office/drawing/2014/main" id="{74A3F5E3-6971-53DF-DD6D-3B1A6BE91A2C}"/>
              </a:ext>
            </a:extLst>
          </p:cNvPr>
          <p:cNvSpPr txBox="1"/>
          <p:nvPr/>
        </p:nvSpPr>
        <p:spPr>
          <a:xfrm>
            <a:off x="7830288" y="4230294"/>
            <a:ext cx="324231" cy="369332"/>
          </a:xfrm>
          <a:prstGeom prst="rect">
            <a:avLst/>
          </a:prstGeom>
          <a:noFill/>
        </p:spPr>
        <p:txBody>
          <a:bodyPr wrap="square">
            <a:spAutoFit/>
          </a:bodyPr>
          <a:lstStyle/>
          <a:p>
            <a:r>
              <a:rPr lang="en-US" dirty="0"/>
              <a:t>2</a:t>
            </a:r>
          </a:p>
        </p:txBody>
      </p:sp>
      <p:sp>
        <p:nvSpPr>
          <p:cNvPr id="61" name="TextBox 60">
            <a:extLst>
              <a:ext uri="{FF2B5EF4-FFF2-40B4-BE49-F238E27FC236}">
                <a16:creationId xmlns:a16="http://schemas.microsoft.com/office/drawing/2014/main" id="{55E66AD8-D052-B94A-9C05-ABED33073AB1}"/>
              </a:ext>
            </a:extLst>
          </p:cNvPr>
          <p:cNvSpPr txBox="1"/>
          <p:nvPr/>
        </p:nvSpPr>
        <p:spPr>
          <a:xfrm>
            <a:off x="8369563" y="4265415"/>
            <a:ext cx="324231" cy="369332"/>
          </a:xfrm>
          <a:prstGeom prst="rect">
            <a:avLst/>
          </a:prstGeom>
          <a:noFill/>
        </p:spPr>
        <p:txBody>
          <a:bodyPr wrap="square">
            <a:spAutoFit/>
          </a:bodyPr>
          <a:lstStyle/>
          <a:p>
            <a:r>
              <a:rPr lang="en-US" dirty="0"/>
              <a:t>3</a:t>
            </a:r>
          </a:p>
        </p:txBody>
      </p:sp>
      <p:sp>
        <p:nvSpPr>
          <p:cNvPr id="67" name="Title 1">
            <a:extLst>
              <a:ext uri="{FF2B5EF4-FFF2-40B4-BE49-F238E27FC236}">
                <a16:creationId xmlns:a16="http://schemas.microsoft.com/office/drawing/2014/main" id="{87066BF7-945F-FBA1-5F5A-9B7DC0DD5666}"/>
              </a:ext>
            </a:extLst>
          </p:cNvPr>
          <p:cNvSpPr txBox="1">
            <a:spLocks/>
          </p:cNvSpPr>
          <p:nvPr/>
        </p:nvSpPr>
        <p:spPr>
          <a:xfrm>
            <a:off x="9425936" y="1052716"/>
            <a:ext cx="2243163" cy="834862"/>
          </a:xfrm>
          <a:prstGeom prst="rect">
            <a:avLst/>
          </a:prstGeom>
        </p:spPr>
        <p:txBody>
          <a:bodyPr vert="horz" lIns="91440" tIns="45720" rIns="91440" bIns="45720" rtlCol="0" anchor="b">
            <a:normAutofit fontScale="77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Having global index = 0</a:t>
            </a:r>
            <a:endParaRPr lang="en-US" dirty="0">
              <a:highlight>
                <a:srgbClr val="FFFF00"/>
              </a:highlight>
            </a:endParaRPr>
          </a:p>
        </p:txBody>
      </p:sp>
      <p:sp>
        <p:nvSpPr>
          <p:cNvPr id="4" name="Title 1">
            <a:extLst>
              <a:ext uri="{FF2B5EF4-FFF2-40B4-BE49-F238E27FC236}">
                <a16:creationId xmlns:a16="http://schemas.microsoft.com/office/drawing/2014/main" id="{6325CD1F-9756-27BA-FB1E-E34B00151285}"/>
              </a:ext>
            </a:extLst>
          </p:cNvPr>
          <p:cNvSpPr txBox="1">
            <a:spLocks/>
          </p:cNvSpPr>
          <p:nvPr/>
        </p:nvSpPr>
        <p:spPr>
          <a:xfrm>
            <a:off x="8153684" y="6255390"/>
            <a:ext cx="1080219" cy="413103"/>
          </a:xfrm>
          <a:prstGeom prst="rect">
            <a:avLst/>
          </a:prstGeom>
        </p:spPr>
        <p:txBody>
          <a:bodyPr vert="horz" lIns="91440" tIns="45720" rIns="91440" bIns="45720" rtlCol="0" anchor="b">
            <a:normAutofit fontScale="92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input</a:t>
            </a:r>
            <a:endParaRPr lang="en-US" dirty="0">
              <a:highlight>
                <a:srgbClr val="FFFF00"/>
              </a:highlight>
            </a:endParaRPr>
          </a:p>
        </p:txBody>
      </p:sp>
    </p:spTree>
    <p:extLst>
      <p:ext uri="{BB962C8B-B14F-4D97-AF65-F5344CB8AC3E}">
        <p14:creationId xmlns:p14="http://schemas.microsoft.com/office/powerpoint/2010/main" val="35439730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EB4C9F-4803-9EEB-1214-4A1FBE955E56}"/>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8C0A9FC4-67E0-1889-5A0A-EC3825A1A80D}"/>
              </a:ext>
            </a:extLst>
          </p:cNvPr>
          <p:cNvPicPr>
            <a:picLocks noChangeAspect="1"/>
          </p:cNvPicPr>
          <p:nvPr/>
        </p:nvPicPr>
        <p:blipFill>
          <a:blip r:embed="rId2"/>
          <a:stretch>
            <a:fillRect/>
          </a:stretch>
        </p:blipFill>
        <p:spPr>
          <a:xfrm>
            <a:off x="0" y="1447466"/>
            <a:ext cx="5902401" cy="5410534"/>
          </a:xfrm>
          <a:prstGeom prst="rect">
            <a:avLst/>
          </a:prstGeom>
        </p:spPr>
      </p:pic>
      <p:sp>
        <p:nvSpPr>
          <p:cNvPr id="8" name="Title 1">
            <a:extLst>
              <a:ext uri="{FF2B5EF4-FFF2-40B4-BE49-F238E27FC236}">
                <a16:creationId xmlns:a16="http://schemas.microsoft.com/office/drawing/2014/main" id="{E32B57FA-EBB8-D0B0-462F-B2DBED91EA85}"/>
              </a:ext>
            </a:extLst>
          </p:cNvPr>
          <p:cNvSpPr txBox="1">
            <a:spLocks/>
          </p:cNvSpPr>
          <p:nvPr/>
        </p:nvSpPr>
        <p:spPr>
          <a:xfrm>
            <a:off x="3657843" y="363355"/>
            <a:ext cx="4313655" cy="601091"/>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u="sng" dirty="0">
                <a:solidFill>
                  <a:srgbClr val="FA1E87"/>
                </a:solidFill>
              </a:rPr>
              <a:t>Finding Max per block</a:t>
            </a:r>
          </a:p>
        </p:txBody>
      </p:sp>
      <p:sp>
        <p:nvSpPr>
          <p:cNvPr id="31" name="Rectangle 30">
            <a:extLst>
              <a:ext uri="{FF2B5EF4-FFF2-40B4-BE49-F238E27FC236}">
                <a16:creationId xmlns:a16="http://schemas.microsoft.com/office/drawing/2014/main" id="{D81BAFA5-FA0B-51C8-772E-928123572ECA}"/>
              </a:ext>
            </a:extLst>
          </p:cNvPr>
          <p:cNvSpPr/>
          <p:nvPr/>
        </p:nvSpPr>
        <p:spPr>
          <a:xfrm>
            <a:off x="242042" y="2668647"/>
            <a:ext cx="5386249" cy="489946"/>
          </a:xfrm>
          <a:prstGeom prst="rect">
            <a:avLst/>
          </a:prstGeom>
          <a:noFill/>
          <a:ln>
            <a:solidFill>
              <a:srgbClr val="FA1E8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FB0FA342-69C3-1C44-0D29-31AF3BB22E60}"/>
              </a:ext>
            </a:extLst>
          </p:cNvPr>
          <p:cNvSpPr/>
          <p:nvPr/>
        </p:nvSpPr>
        <p:spPr>
          <a:xfrm>
            <a:off x="6755742" y="2931625"/>
            <a:ext cx="1137273" cy="7640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1194EC7C-C43E-2FC9-C2F9-12A93845A58F}"/>
              </a:ext>
            </a:extLst>
          </p:cNvPr>
          <p:cNvSpPr txBox="1">
            <a:spLocks/>
          </p:cNvSpPr>
          <p:nvPr/>
        </p:nvSpPr>
        <p:spPr>
          <a:xfrm>
            <a:off x="5902401" y="910858"/>
            <a:ext cx="3004049" cy="1311777"/>
          </a:xfrm>
          <a:prstGeom prst="rect">
            <a:avLst/>
          </a:prstGeom>
        </p:spPr>
        <p:txBody>
          <a:bodyPr vert="horz" lIns="91440" tIns="45720" rIns="91440" bIns="45720" rtlCol="0" anchor="b">
            <a:normAutofit fontScale="8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Iam currently</a:t>
            </a:r>
          </a:p>
          <a:p>
            <a:pPr algn="ctr"/>
            <a:r>
              <a:rPr lang="en-US" dirty="0">
                <a:highlight>
                  <a:srgbClr val="FFFF00"/>
                </a:highlight>
              </a:rPr>
              <a:t>thread 0</a:t>
            </a:r>
            <a:r>
              <a:rPr lang="en-US" dirty="0"/>
              <a:t> </a:t>
            </a:r>
          </a:p>
          <a:p>
            <a:pPr algn="ctr"/>
            <a:r>
              <a:rPr lang="en-US" dirty="0">
                <a:highlight>
                  <a:srgbClr val="FFFF00"/>
                </a:highlight>
              </a:rPr>
              <a:t>BLOCK 0</a:t>
            </a:r>
          </a:p>
          <a:p>
            <a:pPr algn="ctr"/>
            <a:r>
              <a:rPr lang="en-US" dirty="0"/>
              <a:t>calling </a:t>
            </a:r>
            <a:r>
              <a:rPr lang="en-US" dirty="0" err="1"/>
              <a:t>findmax</a:t>
            </a:r>
            <a:endParaRPr lang="en-US" dirty="0">
              <a:highlight>
                <a:srgbClr val="FFFF00"/>
              </a:highlight>
            </a:endParaRPr>
          </a:p>
        </p:txBody>
      </p:sp>
      <p:sp>
        <p:nvSpPr>
          <p:cNvPr id="29" name="Title 1">
            <a:extLst>
              <a:ext uri="{FF2B5EF4-FFF2-40B4-BE49-F238E27FC236}">
                <a16:creationId xmlns:a16="http://schemas.microsoft.com/office/drawing/2014/main" id="{75D74993-7D56-F397-C0DF-68EBB7F67C80}"/>
              </a:ext>
            </a:extLst>
          </p:cNvPr>
          <p:cNvSpPr txBox="1">
            <a:spLocks/>
          </p:cNvSpPr>
          <p:nvPr/>
        </p:nvSpPr>
        <p:spPr>
          <a:xfrm>
            <a:off x="5948739" y="3695630"/>
            <a:ext cx="3115864" cy="413103"/>
          </a:xfrm>
          <a:prstGeom prst="rect">
            <a:avLst/>
          </a:prstGeom>
        </p:spPr>
        <p:txBody>
          <a:bodyPr vert="horz" lIns="91440" tIns="45720" rIns="91440" bIns="45720" rtlCol="0" anchor="b">
            <a:normAutofit fontScale="92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Shared memory</a:t>
            </a:r>
            <a:endParaRPr lang="en-US" dirty="0">
              <a:highlight>
                <a:srgbClr val="FFFF00"/>
              </a:highlight>
            </a:endParaRPr>
          </a:p>
        </p:txBody>
      </p:sp>
      <p:sp>
        <p:nvSpPr>
          <p:cNvPr id="33" name="Decagon 32">
            <a:extLst>
              <a:ext uri="{FF2B5EF4-FFF2-40B4-BE49-F238E27FC236}">
                <a16:creationId xmlns:a16="http://schemas.microsoft.com/office/drawing/2014/main" id="{F600DADC-E1A3-AAF5-193F-FAFFA523B6DD}"/>
              </a:ext>
            </a:extLst>
          </p:cNvPr>
          <p:cNvSpPr/>
          <p:nvPr/>
        </p:nvSpPr>
        <p:spPr>
          <a:xfrm>
            <a:off x="6755742" y="3068261"/>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1</a:t>
            </a:r>
          </a:p>
        </p:txBody>
      </p:sp>
      <p:sp>
        <p:nvSpPr>
          <p:cNvPr id="34" name="Decagon 33">
            <a:extLst>
              <a:ext uri="{FF2B5EF4-FFF2-40B4-BE49-F238E27FC236}">
                <a16:creationId xmlns:a16="http://schemas.microsoft.com/office/drawing/2014/main" id="{D275219D-ED5D-8016-DE3D-E39778AA20D7}"/>
              </a:ext>
            </a:extLst>
          </p:cNvPr>
          <p:cNvSpPr/>
          <p:nvPr/>
        </p:nvSpPr>
        <p:spPr>
          <a:xfrm>
            <a:off x="7367466" y="3068261"/>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dirty="0"/>
          </a:p>
        </p:txBody>
      </p:sp>
      <p:cxnSp>
        <p:nvCxnSpPr>
          <p:cNvPr id="18" name="Straight Arrow Connector 17">
            <a:extLst>
              <a:ext uri="{FF2B5EF4-FFF2-40B4-BE49-F238E27FC236}">
                <a16:creationId xmlns:a16="http://schemas.microsoft.com/office/drawing/2014/main" id="{02FF2FD1-2FC5-8431-40AE-3DA9D6307549}"/>
              </a:ext>
            </a:extLst>
          </p:cNvPr>
          <p:cNvCxnSpPr/>
          <p:nvPr/>
        </p:nvCxnSpPr>
        <p:spPr>
          <a:xfrm>
            <a:off x="7002817" y="2484630"/>
            <a:ext cx="0" cy="630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0527A28-BF31-ABBB-E7C0-CD8C9836446F}"/>
              </a:ext>
            </a:extLst>
          </p:cNvPr>
          <p:cNvSpPr txBox="1"/>
          <p:nvPr/>
        </p:nvSpPr>
        <p:spPr>
          <a:xfrm>
            <a:off x="6840701" y="2145372"/>
            <a:ext cx="324231" cy="369332"/>
          </a:xfrm>
          <a:prstGeom prst="rect">
            <a:avLst/>
          </a:prstGeom>
          <a:noFill/>
        </p:spPr>
        <p:txBody>
          <a:bodyPr wrap="square">
            <a:spAutoFit/>
          </a:bodyPr>
          <a:lstStyle/>
          <a:p>
            <a:r>
              <a:rPr lang="en-US" dirty="0"/>
              <a:t>0</a:t>
            </a:r>
          </a:p>
        </p:txBody>
      </p:sp>
      <p:sp>
        <p:nvSpPr>
          <p:cNvPr id="32" name="Decagon 31">
            <a:extLst>
              <a:ext uri="{FF2B5EF4-FFF2-40B4-BE49-F238E27FC236}">
                <a16:creationId xmlns:a16="http://schemas.microsoft.com/office/drawing/2014/main" id="{DEB0706F-0E10-26C7-17D9-D425C1246EAB}"/>
              </a:ext>
            </a:extLst>
          </p:cNvPr>
          <p:cNvSpPr/>
          <p:nvPr/>
        </p:nvSpPr>
        <p:spPr>
          <a:xfrm>
            <a:off x="7221955" y="5219418"/>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2</a:t>
            </a:r>
          </a:p>
        </p:txBody>
      </p:sp>
      <p:sp>
        <p:nvSpPr>
          <p:cNvPr id="40" name="Decagon 39">
            <a:extLst>
              <a:ext uri="{FF2B5EF4-FFF2-40B4-BE49-F238E27FC236}">
                <a16:creationId xmlns:a16="http://schemas.microsoft.com/office/drawing/2014/main" id="{F02F16F3-725B-EEA8-1274-3C6AF6F003ED}"/>
              </a:ext>
            </a:extLst>
          </p:cNvPr>
          <p:cNvSpPr/>
          <p:nvPr/>
        </p:nvSpPr>
        <p:spPr>
          <a:xfrm>
            <a:off x="7751633" y="5219418"/>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3</a:t>
            </a:r>
          </a:p>
        </p:txBody>
      </p:sp>
      <p:sp>
        <p:nvSpPr>
          <p:cNvPr id="41" name="Decagon 40">
            <a:extLst>
              <a:ext uri="{FF2B5EF4-FFF2-40B4-BE49-F238E27FC236}">
                <a16:creationId xmlns:a16="http://schemas.microsoft.com/office/drawing/2014/main" id="{2B441456-52E2-18DC-0C3B-763977DA9E38}"/>
              </a:ext>
            </a:extLst>
          </p:cNvPr>
          <p:cNvSpPr/>
          <p:nvPr/>
        </p:nvSpPr>
        <p:spPr>
          <a:xfrm>
            <a:off x="8281311" y="5219417"/>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4</a:t>
            </a:r>
          </a:p>
        </p:txBody>
      </p:sp>
      <p:sp>
        <p:nvSpPr>
          <p:cNvPr id="42" name="Decagon 41">
            <a:extLst>
              <a:ext uri="{FF2B5EF4-FFF2-40B4-BE49-F238E27FC236}">
                <a16:creationId xmlns:a16="http://schemas.microsoft.com/office/drawing/2014/main" id="{339ED098-228C-782F-7F8E-7171F24D448B}"/>
              </a:ext>
            </a:extLst>
          </p:cNvPr>
          <p:cNvSpPr/>
          <p:nvPr/>
        </p:nvSpPr>
        <p:spPr>
          <a:xfrm>
            <a:off x="8798668" y="5219416"/>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5</a:t>
            </a:r>
          </a:p>
        </p:txBody>
      </p:sp>
      <p:sp>
        <p:nvSpPr>
          <p:cNvPr id="43" name="Decagon 42">
            <a:extLst>
              <a:ext uri="{FF2B5EF4-FFF2-40B4-BE49-F238E27FC236}">
                <a16:creationId xmlns:a16="http://schemas.microsoft.com/office/drawing/2014/main" id="{5815947F-C7A5-C9FF-570E-2F2662CC3FEC}"/>
              </a:ext>
            </a:extLst>
          </p:cNvPr>
          <p:cNvSpPr/>
          <p:nvPr/>
        </p:nvSpPr>
        <p:spPr>
          <a:xfrm>
            <a:off x="9328346" y="5219415"/>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6</a:t>
            </a:r>
          </a:p>
        </p:txBody>
      </p:sp>
      <p:sp>
        <p:nvSpPr>
          <p:cNvPr id="44" name="Decagon 43">
            <a:extLst>
              <a:ext uri="{FF2B5EF4-FFF2-40B4-BE49-F238E27FC236}">
                <a16:creationId xmlns:a16="http://schemas.microsoft.com/office/drawing/2014/main" id="{12CD3CE3-3DD3-4B2D-121D-906355E8C67B}"/>
              </a:ext>
            </a:extLst>
          </p:cNvPr>
          <p:cNvSpPr/>
          <p:nvPr/>
        </p:nvSpPr>
        <p:spPr>
          <a:xfrm>
            <a:off x="9858024" y="5219415"/>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7</a:t>
            </a:r>
          </a:p>
        </p:txBody>
      </p:sp>
      <p:sp>
        <p:nvSpPr>
          <p:cNvPr id="45" name="Decagon 44">
            <a:extLst>
              <a:ext uri="{FF2B5EF4-FFF2-40B4-BE49-F238E27FC236}">
                <a16:creationId xmlns:a16="http://schemas.microsoft.com/office/drawing/2014/main" id="{7B48F20E-3791-235E-1E64-582464848A14}"/>
              </a:ext>
            </a:extLst>
          </p:cNvPr>
          <p:cNvSpPr/>
          <p:nvPr/>
        </p:nvSpPr>
        <p:spPr>
          <a:xfrm>
            <a:off x="10387702" y="5219414"/>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8</a:t>
            </a:r>
          </a:p>
        </p:txBody>
      </p:sp>
      <p:sp>
        <p:nvSpPr>
          <p:cNvPr id="46" name="Rectangle 45">
            <a:extLst>
              <a:ext uri="{FF2B5EF4-FFF2-40B4-BE49-F238E27FC236}">
                <a16:creationId xmlns:a16="http://schemas.microsoft.com/office/drawing/2014/main" id="{13CAC3E5-2F34-CFF3-AA9C-213A9C5836E5}"/>
              </a:ext>
            </a:extLst>
          </p:cNvPr>
          <p:cNvSpPr/>
          <p:nvPr/>
        </p:nvSpPr>
        <p:spPr>
          <a:xfrm>
            <a:off x="6638510" y="5071682"/>
            <a:ext cx="1137273" cy="7640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C757850B-58D6-ED39-8C52-D90B587FADD4}"/>
              </a:ext>
            </a:extLst>
          </p:cNvPr>
          <p:cNvSpPr/>
          <p:nvPr/>
        </p:nvSpPr>
        <p:spPr>
          <a:xfrm>
            <a:off x="7777360" y="5071683"/>
            <a:ext cx="1015004" cy="7640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C18EF328-7E28-AD83-E878-F63DF93A4929}"/>
              </a:ext>
            </a:extLst>
          </p:cNvPr>
          <p:cNvSpPr/>
          <p:nvPr/>
        </p:nvSpPr>
        <p:spPr>
          <a:xfrm>
            <a:off x="8802508" y="5081050"/>
            <a:ext cx="1035050" cy="7640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57E7C71-B370-CDDB-C669-4A12736FB34C}"/>
              </a:ext>
            </a:extLst>
          </p:cNvPr>
          <p:cNvSpPr/>
          <p:nvPr/>
        </p:nvSpPr>
        <p:spPr>
          <a:xfrm>
            <a:off x="9853717" y="5075033"/>
            <a:ext cx="1063373" cy="7640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7C432657-DEDA-9A2D-F269-40A3448FFB6E}"/>
              </a:ext>
            </a:extLst>
          </p:cNvPr>
          <p:cNvSpPr txBox="1"/>
          <p:nvPr/>
        </p:nvSpPr>
        <p:spPr>
          <a:xfrm>
            <a:off x="7059550" y="5886058"/>
            <a:ext cx="324231" cy="369332"/>
          </a:xfrm>
          <a:prstGeom prst="rect">
            <a:avLst/>
          </a:prstGeom>
          <a:noFill/>
        </p:spPr>
        <p:txBody>
          <a:bodyPr wrap="square">
            <a:spAutoFit/>
          </a:bodyPr>
          <a:lstStyle/>
          <a:p>
            <a:r>
              <a:rPr lang="en-US" dirty="0"/>
              <a:t>0</a:t>
            </a:r>
          </a:p>
        </p:txBody>
      </p:sp>
      <p:sp>
        <p:nvSpPr>
          <p:cNvPr id="51" name="TextBox 50">
            <a:extLst>
              <a:ext uri="{FF2B5EF4-FFF2-40B4-BE49-F238E27FC236}">
                <a16:creationId xmlns:a16="http://schemas.microsoft.com/office/drawing/2014/main" id="{02919A1C-F90B-B5C0-FA50-5D3F86961880}"/>
              </a:ext>
            </a:extLst>
          </p:cNvPr>
          <p:cNvSpPr txBox="1"/>
          <p:nvPr/>
        </p:nvSpPr>
        <p:spPr>
          <a:xfrm>
            <a:off x="8118906" y="5886058"/>
            <a:ext cx="324231" cy="369332"/>
          </a:xfrm>
          <a:prstGeom prst="rect">
            <a:avLst/>
          </a:prstGeom>
          <a:noFill/>
        </p:spPr>
        <p:txBody>
          <a:bodyPr wrap="square">
            <a:spAutoFit/>
          </a:bodyPr>
          <a:lstStyle/>
          <a:p>
            <a:r>
              <a:rPr lang="en-US" dirty="0"/>
              <a:t>1</a:t>
            </a:r>
          </a:p>
        </p:txBody>
      </p:sp>
      <p:sp>
        <p:nvSpPr>
          <p:cNvPr id="52" name="TextBox 51">
            <a:extLst>
              <a:ext uri="{FF2B5EF4-FFF2-40B4-BE49-F238E27FC236}">
                <a16:creationId xmlns:a16="http://schemas.microsoft.com/office/drawing/2014/main" id="{FE7D8A73-2DCF-9D05-0150-42FC4E91D5EF}"/>
              </a:ext>
            </a:extLst>
          </p:cNvPr>
          <p:cNvSpPr txBox="1"/>
          <p:nvPr/>
        </p:nvSpPr>
        <p:spPr>
          <a:xfrm>
            <a:off x="9157917" y="5886058"/>
            <a:ext cx="324231" cy="369332"/>
          </a:xfrm>
          <a:prstGeom prst="rect">
            <a:avLst/>
          </a:prstGeom>
          <a:noFill/>
        </p:spPr>
        <p:txBody>
          <a:bodyPr wrap="square">
            <a:spAutoFit/>
          </a:bodyPr>
          <a:lstStyle/>
          <a:p>
            <a:r>
              <a:rPr lang="en-US" dirty="0"/>
              <a:t>2</a:t>
            </a:r>
          </a:p>
        </p:txBody>
      </p:sp>
      <p:sp>
        <p:nvSpPr>
          <p:cNvPr id="53" name="TextBox 52">
            <a:extLst>
              <a:ext uri="{FF2B5EF4-FFF2-40B4-BE49-F238E27FC236}">
                <a16:creationId xmlns:a16="http://schemas.microsoft.com/office/drawing/2014/main" id="{499C471C-5046-19FD-F919-8B506C377E74}"/>
              </a:ext>
            </a:extLst>
          </p:cNvPr>
          <p:cNvSpPr txBox="1"/>
          <p:nvPr/>
        </p:nvSpPr>
        <p:spPr>
          <a:xfrm>
            <a:off x="10223287" y="5886058"/>
            <a:ext cx="324231" cy="369332"/>
          </a:xfrm>
          <a:prstGeom prst="rect">
            <a:avLst/>
          </a:prstGeom>
          <a:noFill/>
        </p:spPr>
        <p:txBody>
          <a:bodyPr wrap="square">
            <a:spAutoFit/>
          </a:bodyPr>
          <a:lstStyle/>
          <a:p>
            <a:r>
              <a:rPr lang="en-US" dirty="0"/>
              <a:t>3</a:t>
            </a:r>
          </a:p>
        </p:txBody>
      </p:sp>
      <p:cxnSp>
        <p:nvCxnSpPr>
          <p:cNvPr id="55" name="Straight Arrow Connector 54">
            <a:extLst>
              <a:ext uri="{FF2B5EF4-FFF2-40B4-BE49-F238E27FC236}">
                <a16:creationId xmlns:a16="http://schemas.microsoft.com/office/drawing/2014/main" id="{5AE72EB5-3D57-E9E3-D3D2-B013892C577B}"/>
              </a:ext>
            </a:extLst>
          </p:cNvPr>
          <p:cNvCxnSpPr>
            <a:cxnSpLocks/>
          </p:cNvCxnSpPr>
          <p:nvPr/>
        </p:nvCxnSpPr>
        <p:spPr>
          <a:xfrm>
            <a:off x="7488366" y="4588440"/>
            <a:ext cx="0" cy="630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7553C974-695F-5573-46A1-06D42BEAD662}"/>
              </a:ext>
            </a:extLst>
          </p:cNvPr>
          <p:cNvCxnSpPr>
            <a:cxnSpLocks/>
          </p:cNvCxnSpPr>
          <p:nvPr/>
        </p:nvCxnSpPr>
        <p:spPr>
          <a:xfrm>
            <a:off x="7982237" y="4588440"/>
            <a:ext cx="0" cy="630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4A00723A-E326-B5F6-8A94-FDF98135F046}"/>
              </a:ext>
            </a:extLst>
          </p:cNvPr>
          <p:cNvCxnSpPr>
            <a:cxnSpLocks/>
          </p:cNvCxnSpPr>
          <p:nvPr/>
        </p:nvCxnSpPr>
        <p:spPr>
          <a:xfrm>
            <a:off x="8531679" y="4588440"/>
            <a:ext cx="0" cy="630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57E392F0-FC1F-3D3F-9440-93EABD4097A5}"/>
              </a:ext>
            </a:extLst>
          </p:cNvPr>
          <p:cNvSpPr txBox="1"/>
          <p:nvPr/>
        </p:nvSpPr>
        <p:spPr>
          <a:xfrm>
            <a:off x="7323963" y="4249183"/>
            <a:ext cx="324231" cy="369332"/>
          </a:xfrm>
          <a:prstGeom prst="rect">
            <a:avLst/>
          </a:prstGeom>
          <a:noFill/>
        </p:spPr>
        <p:txBody>
          <a:bodyPr wrap="square">
            <a:spAutoFit/>
          </a:bodyPr>
          <a:lstStyle/>
          <a:p>
            <a:r>
              <a:rPr lang="en-US" dirty="0"/>
              <a:t>1</a:t>
            </a:r>
          </a:p>
        </p:txBody>
      </p:sp>
      <p:sp>
        <p:nvSpPr>
          <p:cNvPr id="60" name="TextBox 59">
            <a:extLst>
              <a:ext uri="{FF2B5EF4-FFF2-40B4-BE49-F238E27FC236}">
                <a16:creationId xmlns:a16="http://schemas.microsoft.com/office/drawing/2014/main" id="{27CB29C3-44EE-7422-003A-D798662C48A2}"/>
              </a:ext>
            </a:extLst>
          </p:cNvPr>
          <p:cNvSpPr txBox="1"/>
          <p:nvPr/>
        </p:nvSpPr>
        <p:spPr>
          <a:xfrm>
            <a:off x="7830288" y="4230294"/>
            <a:ext cx="324231" cy="369332"/>
          </a:xfrm>
          <a:prstGeom prst="rect">
            <a:avLst/>
          </a:prstGeom>
          <a:noFill/>
        </p:spPr>
        <p:txBody>
          <a:bodyPr wrap="square">
            <a:spAutoFit/>
          </a:bodyPr>
          <a:lstStyle/>
          <a:p>
            <a:r>
              <a:rPr lang="en-US" dirty="0"/>
              <a:t>2</a:t>
            </a:r>
          </a:p>
        </p:txBody>
      </p:sp>
      <p:sp>
        <p:nvSpPr>
          <p:cNvPr id="61" name="TextBox 60">
            <a:extLst>
              <a:ext uri="{FF2B5EF4-FFF2-40B4-BE49-F238E27FC236}">
                <a16:creationId xmlns:a16="http://schemas.microsoft.com/office/drawing/2014/main" id="{F7408204-3C4A-20EC-CE7D-B1BB168172B7}"/>
              </a:ext>
            </a:extLst>
          </p:cNvPr>
          <p:cNvSpPr txBox="1"/>
          <p:nvPr/>
        </p:nvSpPr>
        <p:spPr>
          <a:xfrm>
            <a:off x="8369563" y="4265415"/>
            <a:ext cx="324231" cy="369332"/>
          </a:xfrm>
          <a:prstGeom prst="rect">
            <a:avLst/>
          </a:prstGeom>
          <a:noFill/>
        </p:spPr>
        <p:txBody>
          <a:bodyPr wrap="square">
            <a:spAutoFit/>
          </a:bodyPr>
          <a:lstStyle/>
          <a:p>
            <a:r>
              <a:rPr lang="en-US" dirty="0"/>
              <a:t>3</a:t>
            </a:r>
          </a:p>
        </p:txBody>
      </p:sp>
      <p:sp>
        <p:nvSpPr>
          <p:cNvPr id="67" name="Title 1">
            <a:extLst>
              <a:ext uri="{FF2B5EF4-FFF2-40B4-BE49-F238E27FC236}">
                <a16:creationId xmlns:a16="http://schemas.microsoft.com/office/drawing/2014/main" id="{EA32DE72-1A1D-716D-46D6-F8D5AFF2170A}"/>
              </a:ext>
            </a:extLst>
          </p:cNvPr>
          <p:cNvSpPr txBox="1">
            <a:spLocks/>
          </p:cNvSpPr>
          <p:nvPr/>
        </p:nvSpPr>
        <p:spPr>
          <a:xfrm>
            <a:off x="9425936" y="1052716"/>
            <a:ext cx="2243163" cy="834862"/>
          </a:xfrm>
          <a:prstGeom prst="rect">
            <a:avLst/>
          </a:prstGeom>
        </p:spPr>
        <p:txBody>
          <a:bodyPr vert="horz" lIns="91440" tIns="45720" rIns="91440" bIns="45720" rtlCol="0" anchor="b">
            <a:normAutofit fontScale="77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Having global index = 0</a:t>
            </a:r>
            <a:endParaRPr lang="en-US" dirty="0">
              <a:highlight>
                <a:srgbClr val="FFFF00"/>
              </a:highlight>
            </a:endParaRPr>
          </a:p>
        </p:txBody>
      </p:sp>
      <p:sp>
        <p:nvSpPr>
          <p:cNvPr id="4" name="Title 1">
            <a:extLst>
              <a:ext uri="{FF2B5EF4-FFF2-40B4-BE49-F238E27FC236}">
                <a16:creationId xmlns:a16="http://schemas.microsoft.com/office/drawing/2014/main" id="{C91694AC-1105-B91C-4E97-DE5113F78E91}"/>
              </a:ext>
            </a:extLst>
          </p:cNvPr>
          <p:cNvSpPr txBox="1">
            <a:spLocks/>
          </p:cNvSpPr>
          <p:nvPr/>
        </p:nvSpPr>
        <p:spPr>
          <a:xfrm>
            <a:off x="8153684" y="6255390"/>
            <a:ext cx="1080219" cy="413103"/>
          </a:xfrm>
          <a:prstGeom prst="rect">
            <a:avLst/>
          </a:prstGeom>
        </p:spPr>
        <p:txBody>
          <a:bodyPr vert="horz" lIns="91440" tIns="45720" rIns="91440" bIns="45720" rtlCol="0" anchor="b">
            <a:normAutofit fontScale="92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input</a:t>
            </a:r>
            <a:endParaRPr lang="en-US" dirty="0">
              <a:highlight>
                <a:srgbClr val="FFFF00"/>
              </a:highlight>
            </a:endParaRPr>
          </a:p>
        </p:txBody>
      </p:sp>
    </p:spTree>
    <p:extLst>
      <p:ext uri="{BB962C8B-B14F-4D97-AF65-F5344CB8AC3E}">
        <p14:creationId xmlns:p14="http://schemas.microsoft.com/office/powerpoint/2010/main" val="18072814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CA2B89-4A88-2A7D-806D-CDC6DBC4C054}"/>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A7BD56A5-2C7D-031C-3278-48DE99890543}"/>
              </a:ext>
            </a:extLst>
          </p:cNvPr>
          <p:cNvPicPr>
            <a:picLocks noChangeAspect="1"/>
          </p:cNvPicPr>
          <p:nvPr/>
        </p:nvPicPr>
        <p:blipFill>
          <a:blip r:embed="rId2"/>
          <a:stretch>
            <a:fillRect/>
          </a:stretch>
        </p:blipFill>
        <p:spPr>
          <a:xfrm>
            <a:off x="0" y="1447466"/>
            <a:ext cx="5902401" cy="5410534"/>
          </a:xfrm>
          <a:prstGeom prst="rect">
            <a:avLst/>
          </a:prstGeom>
        </p:spPr>
      </p:pic>
      <p:sp>
        <p:nvSpPr>
          <p:cNvPr id="8" name="Title 1">
            <a:extLst>
              <a:ext uri="{FF2B5EF4-FFF2-40B4-BE49-F238E27FC236}">
                <a16:creationId xmlns:a16="http://schemas.microsoft.com/office/drawing/2014/main" id="{E6DB85E4-9730-F786-D37A-46F59FDCAC84}"/>
              </a:ext>
            </a:extLst>
          </p:cNvPr>
          <p:cNvSpPr txBox="1">
            <a:spLocks/>
          </p:cNvSpPr>
          <p:nvPr/>
        </p:nvSpPr>
        <p:spPr>
          <a:xfrm>
            <a:off x="3657843" y="363355"/>
            <a:ext cx="4313655" cy="601091"/>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u="sng" dirty="0">
                <a:solidFill>
                  <a:srgbClr val="FA1E87"/>
                </a:solidFill>
              </a:rPr>
              <a:t>Finding Max per block</a:t>
            </a:r>
          </a:p>
        </p:txBody>
      </p:sp>
      <p:sp>
        <p:nvSpPr>
          <p:cNvPr id="31" name="Rectangle 30">
            <a:extLst>
              <a:ext uri="{FF2B5EF4-FFF2-40B4-BE49-F238E27FC236}">
                <a16:creationId xmlns:a16="http://schemas.microsoft.com/office/drawing/2014/main" id="{9C477B4B-017E-438A-32CB-3CAAC8AF9028}"/>
              </a:ext>
            </a:extLst>
          </p:cNvPr>
          <p:cNvSpPr/>
          <p:nvPr/>
        </p:nvSpPr>
        <p:spPr>
          <a:xfrm>
            <a:off x="197905" y="3115603"/>
            <a:ext cx="5386249" cy="489946"/>
          </a:xfrm>
          <a:prstGeom prst="rect">
            <a:avLst/>
          </a:prstGeom>
          <a:noFill/>
          <a:ln>
            <a:solidFill>
              <a:srgbClr val="FA1E8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750E8962-ED5B-917B-CAC4-7490CA2AC8E7}"/>
              </a:ext>
            </a:extLst>
          </p:cNvPr>
          <p:cNvSpPr/>
          <p:nvPr/>
        </p:nvSpPr>
        <p:spPr>
          <a:xfrm>
            <a:off x="6755742" y="2931625"/>
            <a:ext cx="1137273" cy="7640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25A83A88-E97A-A60D-1A73-EB2C566F0E60}"/>
              </a:ext>
            </a:extLst>
          </p:cNvPr>
          <p:cNvSpPr txBox="1">
            <a:spLocks/>
          </p:cNvSpPr>
          <p:nvPr/>
        </p:nvSpPr>
        <p:spPr>
          <a:xfrm>
            <a:off x="5902401" y="910858"/>
            <a:ext cx="3004049" cy="1311777"/>
          </a:xfrm>
          <a:prstGeom prst="rect">
            <a:avLst/>
          </a:prstGeom>
        </p:spPr>
        <p:txBody>
          <a:bodyPr vert="horz" lIns="91440" tIns="45720" rIns="91440" bIns="45720" rtlCol="0" anchor="b">
            <a:normAutofit fontScale="8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Iam currently</a:t>
            </a:r>
          </a:p>
          <a:p>
            <a:pPr algn="ctr"/>
            <a:r>
              <a:rPr lang="en-US" dirty="0">
                <a:highlight>
                  <a:srgbClr val="FFFF00"/>
                </a:highlight>
              </a:rPr>
              <a:t>thread 0</a:t>
            </a:r>
            <a:r>
              <a:rPr lang="en-US" dirty="0"/>
              <a:t> </a:t>
            </a:r>
          </a:p>
          <a:p>
            <a:pPr algn="ctr"/>
            <a:r>
              <a:rPr lang="en-US" dirty="0">
                <a:highlight>
                  <a:srgbClr val="FFFF00"/>
                </a:highlight>
              </a:rPr>
              <a:t>BLOCK 0</a:t>
            </a:r>
          </a:p>
          <a:p>
            <a:pPr algn="ctr"/>
            <a:r>
              <a:rPr lang="en-US" dirty="0"/>
              <a:t>calling </a:t>
            </a:r>
            <a:r>
              <a:rPr lang="en-US" dirty="0" err="1"/>
              <a:t>findmax</a:t>
            </a:r>
            <a:endParaRPr lang="en-US" dirty="0">
              <a:highlight>
                <a:srgbClr val="FFFF00"/>
              </a:highlight>
            </a:endParaRPr>
          </a:p>
        </p:txBody>
      </p:sp>
      <p:sp>
        <p:nvSpPr>
          <p:cNvPr id="29" name="Title 1">
            <a:extLst>
              <a:ext uri="{FF2B5EF4-FFF2-40B4-BE49-F238E27FC236}">
                <a16:creationId xmlns:a16="http://schemas.microsoft.com/office/drawing/2014/main" id="{1D2C51F5-DF09-8614-9E68-58B415515575}"/>
              </a:ext>
            </a:extLst>
          </p:cNvPr>
          <p:cNvSpPr txBox="1">
            <a:spLocks/>
          </p:cNvSpPr>
          <p:nvPr/>
        </p:nvSpPr>
        <p:spPr>
          <a:xfrm>
            <a:off x="5948739" y="3695630"/>
            <a:ext cx="3115864" cy="413103"/>
          </a:xfrm>
          <a:prstGeom prst="rect">
            <a:avLst/>
          </a:prstGeom>
        </p:spPr>
        <p:txBody>
          <a:bodyPr vert="horz" lIns="91440" tIns="45720" rIns="91440" bIns="45720" rtlCol="0" anchor="b">
            <a:normAutofit fontScale="92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Shared memory</a:t>
            </a:r>
            <a:endParaRPr lang="en-US" dirty="0">
              <a:highlight>
                <a:srgbClr val="FFFF00"/>
              </a:highlight>
            </a:endParaRPr>
          </a:p>
        </p:txBody>
      </p:sp>
      <p:sp>
        <p:nvSpPr>
          <p:cNvPr id="33" name="Decagon 32">
            <a:extLst>
              <a:ext uri="{FF2B5EF4-FFF2-40B4-BE49-F238E27FC236}">
                <a16:creationId xmlns:a16="http://schemas.microsoft.com/office/drawing/2014/main" id="{74BFBCAC-BFD9-93C2-4058-975DA83A194E}"/>
              </a:ext>
            </a:extLst>
          </p:cNvPr>
          <p:cNvSpPr/>
          <p:nvPr/>
        </p:nvSpPr>
        <p:spPr>
          <a:xfrm>
            <a:off x="6755742" y="3068261"/>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1</a:t>
            </a:r>
          </a:p>
        </p:txBody>
      </p:sp>
      <p:sp>
        <p:nvSpPr>
          <p:cNvPr id="34" name="Decagon 33">
            <a:extLst>
              <a:ext uri="{FF2B5EF4-FFF2-40B4-BE49-F238E27FC236}">
                <a16:creationId xmlns:a16="http://schemas.microsoft.com/office/drawing/2014/main" id="{ECC23C96-47DB-BB94-B66B-E5F847579CA6}"/>
              </a:ext>
            </a:extLst>
          </p:cNvPr>
          <p:cNvSpPr/>
          <p:nvPr/>
        </p:nvSpPr>
        <p:spPr>
          <a:xfrm>
            <a:off x="7367466" y="3068261"/>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dirty="0"/>
          </a:p>
        </p:txBody>
      </p:sp>
      <p:cxnSp>
        <p:nvCxnSpPr>
          <p:cNvPr id="18" name="Straight Arrow Connector 17">
            <a:extLst>
              <a:ext uri="{FF2B5EF4-FFF2-40B4-BE49-F238E27FC236}">
                <a16:creationId xmlns:a16="http://schemas.microsoft.com/office/drawing/2014/main" id="{370CA1D7-B57A-0FCE-D6AE-2F346FA41B4C}"/>
              </a:ext>
            </a:extLst>
          </p:cNvPr>
          <p:cNvCxnSpPr/>
          <p:nvPr/>
        </p:nvCxnSpPr>
        <p:spPr>
          <a:xfrm>
            <a:off x="7002817" y="2484630"/>
            <a:ext cx="0" cy="630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D6976BB1-67BA-32C6-E199-EFE26146F1AC}"/>
              </a:ext>
            </a:extLst>
          </p:cNvPr>
          <p:cNvSpPr txBox="1"/>
          <p:nvPr/>
        </p:nvSpPr>
        <p:spPr>
          <a:xfrm>
            <a:off x="6840701" y="2145372"/>
            <a:ext cx="324231" cy="369332"/>
          </a:xfrm>
          <a:prstGeom prst="rect">
            <a:avLst/>
          </a:prstGeom>
          <a:noFill/>
        </p:spPr>
        <p:txBody>
          <a:bodyPr wrap="square">
            <a:spAutoFit/>
          </a:bodyPr>
          <a:lstStyle/>
          <a:p>
            <a:r>
              <a:rPr lang="en-US" dirty="0"/>
              <a:t>0</a:t>
            </a:r>
          </a:p>
        </p:txBody>
      </p:sp>
      <p:sp>
        <p:nvSpPr>
          <p:cNvPr id="32" name="Decagon 31">
            <a:extLst>
              <a:ext uri="{FF2B5EF4-FFF2-40B4-BE49-F238E27FC236}">
                <a16:creationId xmlns:a16="http://schemas.microsoft.com/office/drawing/2014/main" id="{F47EEF1F-4204-196D-D6B9-E0351F9F5735}"/>
              </a:ext>
            </a:extLst>
          </p:cNvPr>
          <p:cNvSpPr/>
          <p:nvPr/>
        </p:nvSpPr>
        <p:spPr>
          <a:xfrm>
            <a:off x="7221955" y="5219418"/>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2</a:t>
            </a:r>
          </a:p>
        </p:txBody>
      </p:sp>
      <p:sp>
        <p:nvSpPr>
          <p:cNvPr id="40" name="Decagon 39">
            <a:extLst>
              <a:ext uri="{FF2B5EF4-FFF2-40B4-BE49-F238E27FC236}">
                <a16:creationId xmlns:a16="http://schemas.microsoft.com/office/drawing/2014/main" id="{555AB803-0339-69B0-80FD-DCFB2727C7F4}"/>
              </a:ext>
            </a:extLst>
          </p:cNvPr>
          <p:cNvSpPr/>
          <p:nvPr/>
        </p:nvSpPr>
        <p:spPr>
          <a:xfrm>
            <a:off x="7751633" y="5219418"/>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3</a:t>
            </a:r>
          </a:p>
        </p:txBody>
      </p:sp>
      <p:sp>
        <p:nvSpPr>
          <p:cNvPr id="41" name="Decagon 40">
            <a:extLst>
              <a:ext uri="{FF2B5EF4-FFF2-40B4-BE49-F238E27FC236}">
                <a16:creationId xmlns:a16="http://schemas.microsoft.com/office/drawing/2014/main" id="{911DCC5D-ED2A-C58A-F6AE-CA2D14E49408}"/>
              </a:ext>
            </a:extLst>
          </p:cNvPr>
          <p:cNvSpPr/>
          <p:nvPr/>
        </p:nvSpPr>
        <p:spPr>
          <a:xfrm>
            <a:off x="8281311" y="5219417"/>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4</a:t>
            </a:r>
          </a:p>
        </p:txBody>
      </p:sp>
      <p:sp>
        <p:nvSpPr>
          <p:cNvPr id="42" name="Decagon 41">
            <a:extLst>
              <a:ext uri="{FF2B5EF4-FFF2-40B4-BE49-F238E27FC236}">
                <a16:creationId xmlns:a16="http://schemas.microsoft.com/office/drawing/2014/main" id="{82511BB1-2672-49A4-9D7C-309371290FC8}"/>
              </a:ext>
            </a:extLst>
          </p:cNvPr>
          <p:cNvSpPr/>
          <p:nvPr/>
        </p:nvSpPr>
        <p:spPr>
          <a:xfrm>
            <a:off x="8798668" y="5219416"/>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5</a:t>
            </a:r>
          </a:p>
        </p:txBody>
      </p:sp>
      <p:sp>
        <p:nvSpPr>
          <p:cNvPr id="43" name="Decagon 42">
            <a:extLst>
              <a:ext uri="{FF2B5EF4-FFF2-40B4-BE49-F238E27FC236}">
                <a16:creationId xmlns:a16="http://schemas.microsoft.com/office/drawing/2014/main" id="{89969CAF-5412-FA99-0DA2-33E58D9B8C7F}"/>
              </a:ext>
            </a:extLst>
          </p:cNvPr>
          <p:cNvSpPr/>
          <p:nvPr/>
        </p:nvSpPr>
        <p:spPr>
          <a:xfrm>
            <a:off x="9328346" y="5219415"/>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6</a:t>
            </a:r>
          </a:p>
        </p:txBody>
      </p:sp>
      <p:sp>
        <p:nvSpPr>
          <p:cNvPr id="44" name="Decagon 43">
            <a:extLst>
              <a:ext uri="{FF2B5EF4-FFF2-40B4-BE49-F238E27FC236}">
                <a16:creationId xmlns:a16="http://schemas.microsoft.com/office/drawing/2014/main" id="{1825A732-3B3A-65D9-DBE3-B60758FA59BC}"/>
              </a:ext>
            </a:extLst>
          </p:cNvPr>
          <p:cNvSpPr/>
          <p:nvPr/>
        </p:nvSpPr>
        <p:spPr>
          <a:xfrm>
            <a:off x="9858024" y="5219415"/>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7</a:t>
            </a:r>
          </a:p>
        </p:txBody>
      </p:sp>
      <p:sp>
        <p:nvSpPr>
          <p:cNvPr id="45" name="Decagon 44">
            <a:extLst>
              <a:ext uri="{FF2B5EF4-FFF2-40B4-BE49-F238E27FC236}">
                <a16:creationId xmlns:a16="http://schemas.microsoft.com/office/drawing/2014/main" id="{114F045C-FFC2-8AD1-B5FD-B20EE56748FB}"/>
              </a:ext>
            </a:extLst>
          </p:cNvPr>
          <p:cNvSpPr/>
          <p:nvPr/>
        </p:nvSpPr>
        <p:spPr>
          <a:xfrm>
            <a:off x="10387702" y="5219414"/>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8</a:t>
            </a:r>
          </a:p>
        </p:txBody>
      </p:sp>
      <p:sp>
        <p:nvSpPr>
          <p:cNvPr id="46" name="Rectangle 45">
            <a:extLst>
              <a:ext uri="{FF2B5EF4-FFF2-40B4-BE49-F238E27FC236}">
                <a16:creationId xmlns:a16="http://schemas.microsoft.com/office/drawing/2014/main" id="{94F30EF7-5CD4-66AA-553E-1A3CC4211831}"/>
              </a:ext>
            </a:extLst>
          </p:cNvPr>
          <p:cNvSpPr/>
          <p:nvPr/>
        </p:nvSpPr>
        <p:spPr>
          <a:xfrm>
            <a:off x="6638510" y="5071682"/>
            <a:ext cx="1137273" cy="7640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BDD9F90C-5CF4-C429-185D-CEB44FE1C0F3}"/>
              </a:ext>
            </a:extLst>
          </p:cNvPr>
          <p:cNvSpPr/>
          <p:nvPr/>
        </p:nvSpPr>
        <p:spPr>
          <a:xfrm>
            <a:off x="7777360" y="5071683"/>
            <a:ext cx="1015004" cy="7640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74114EB8-965D-49F9-2F46-545CA20E4EFD}"/>
              </a:ext>
            </a:extLst>
          </p:cNvPr>
          <p:cNvSpPr/>
          <p:nvPr/>
        </p:nvSpPr>
        <p:spPr>
          <a:xfrm>
            <a:off x="8802508" y="5081050"/>
            <a:ext cx="1035050" cy="7640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614F1B84-0256-9B83-98E6-DBCD9CCB9BE0}"/>
              </a:ext>
            </a:extLst>
          </p:cNvPr>
          <p:cNvSpPr/>
          <p:nvPr/>
        </p:nvSpPr>
        <p:spPr>
          <a:xfrm>
            <a:off x="9853717" y="5075033"/>
            <a:ext cx="1063373" cy="7640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B21AC53C-DE7C-EC93-8828-8890A70A5F6A}"/>
              </a:ext>
            </a:extLst>
          </p:cNvPr>
          <p:cNvSpPr txBox="1"/>
          <p:nvPr/>
        </p:nvSpPr>
        <p:spPr>
          <a:xfrm>
            <a:off x="7059550" y="5886058"/>
            <a:ext cx="324231" cy="369332"/>
          </a:xfrm>
          <a:prstGeom prst="rect">
            <a:avLst/>
          </a:prstGeom>
          <a:noFill/>
        </p:spPr>
        <p:txBody>
          <a:bodyPr wrap="square">
            <a:spAutoFit/>
          </a:bodyPr>
          <a:lstStyle/>
          <a:p>
            <a:r>
              <a:rPr lang="en-US" dirty="0"/>
              <a:t>0</a:t>
            </a:r>
          </a:p>
        </p:txBody>
      </p:sp>
      <p:sp>
        <p:nvSpPr>
          <p:cNvPr id="51" name="TextBox 50">
            <a:extLst>
              <a:ext uri="{FF2B5EF4-FFF2-40B4-BE49-F238E27FC236}">
                <a16:creationId xmlns:a16="http://schemas.microsoft.com/office/drawing/2014/main" id="{D0262FB4-1F19-7110-8DFE-2BCA3FF89B51}"/>
              </a:ext>
            </a:extLst>
          </p:cNvPr>
          <p:cNvSpPr txBox="1"/>
          <p:nvPr/>
        </p:nvSpPr>
        <p:spPr>
          <a:xfrm>
            <a:off x="8118906" y="5886058"/>
            <a:ext cx="324231" cy="369332"/>
          </a:xfrm>
          <a:prstGeom prst="rect">
            <a:avLst/>
          </a:prstGeom>
          <a:noFill/>
        </p:spPr>
        <p:txBody>
          <a:bodyPr wrap="square">
            <a:spAutoFit/>
          </a:bodyPr>
          <a:lstStyle/>
          <a:p>
            <a:r>
              <a:rPr lang="en-US" dirty="0"/>
              <a:t>1</a:t>
            </a:r>
          </a:p>
        </p:txBody>
      </p:sp>
      <p:sp>
        <p:nvSpPr>
          <p:cNvPr id="52" name="TextBox 51">
            <a:extLst>
              <a:ext uri="{FF2B5EF4-FFF2-40B4-BE49-F238E27FC236}">
                <a16:creationId xmlns:a16="http://schemas.microsoft.com/office/drawing/2014/main" id="{5D04F47E-03B8-2642-6C96-AD97C53BF9A7}"/>
              </a:ext>
            </a:extLst>
          </p:cNvPr>
          <p:cNvSpPr txBox="1"/>
          <p:nvPr/>
        </p:nvSpPr>
        <p:spPr>
          <a:xfrm>
            <a:off x="9157917" y="5886058"/>
            <a:ext cx="324231" cy="369332"/>
          </a:xfrm>
          <a:prstGeom prst="rect">
            <a:avLst/>
          </a:prstGeom>
          <a:noFill/>
        </p:spPr>
        <p:txBody>
          <a:bodyPr wrap="square">
            <a:spAutoFit/>
          </a:bodyPr>
          <a:lstStyle/>
          <a:p>
            <a:r>
              <a:rPr lang="en-US" dirty="0"/>
              <a:t>2</a:t>
            </a:r>
          </a:p>
        </p:txBody>
      </p:sp>
      <p:sp>
        <p:nvSpPr>
          <p:cNvPr id="53" name="TextBox 52">
            <a:extLst>
              <a:ext uri="{FF2B5EF4-FFF2-40B4-BE49-F238E27FC236}">
                <a16:creationId xmlns:a16="http://schemas.microsoft.com/office/drawing/2014/main" id="{EEAF19C2-93F6-BFB8-3B36-2CABC5422E78}"/>
              </a:ext>
            </a:extLst>
          </p:cNvPr>
          <p:cNvSpPr txBox="1"/>
          <p:nvPr/>
        </p:nvSpPr>
        <p:spPr>
          <a:xfrm>
            <a:off x="10223287" y="5886058"/>
            <a:ext cx="324231" cy="369332"/>
          </a:xfrm>
          <a:prstGeom prst="rect">
            <a:avLst/>
          </a:prstGeom>
          <a:noFill/>
        </p:spPr>
        <p:txBody>
          <a:bodyPr wrap="square">
            <a:spAutoFit/>
          </a:bodyPr>
          <a:lstStyle/>
          <a:p>
            <a:r>
              <a:rPr lang="en-US" dirty="0"/>
              <a:t>3</a:t>
            </a:r>
          </a:p>
        </p:txBody>
      </p:sp>
      <p:cxnSp>
        <p:nvCxnSpPr>
          <p:cNvPr id="55" name="Straight Arrow Connector 54">
            <a:extLst>
              <a:ext uri="{FF2B5EF4-FFF2-40B4-BE49-F238E27FC236}">
                <a16:creationId xmlns:a16="http://schemas.microsoft.com/office/drawing/2014/main" id="{1C5A6A21-26A9-5AE1-96AD-96F92F2B81FC}"/>
              </a:ext>
            </a:extLst>
          </p:cNvPr>
          <p:cNvCxnSpPr>
            <a:cxnSpLocks/>
          </p:cNvCxnSpPr>
          <p:nvPr/>
        </p:nvCxnSpPr>
        <p:spPr>
          <a:xfrm>
            <a:off x="7488366" y="4588440"/>
            <a:ext cx="0" cy="630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67F8E86B-9371-4D80-CAC5-44973CA7AA78}"/>
              </a:ext>
            </a:extLst>
          </p:cNvPr>
          <p:cNvCxnSpPr>
            <a:cxnSpLocks/>
          </p:cNvCxnSpPr>
          <p:nvPr/>
        </p:nvCxnSpPr>
        <p:spPr>
          <a:xfrm>
            <a:off x="7982237" y="4588440"/>
            <a:ext cx="0" cy="630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06DC156D-2AD8-47E6-B9B1-ED65902D3AB8}"/>
              </a:ext>
            </a:extLst>
          </p:cNvPr>
          <p:cNvCxnSpPr>
            <a:cxnSpLocks/>
          </p:cNvCxnSpPr>
          <p:nvPr/>
        </p:nvCxnSpPr>
        <p:spPr>
          <a:xfrm>
            <a:off x="8531679" y="4588440"/>
            <a:ext cx="0" cy="630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2BBDE8BC-9E55-07F1-44B2-85C502590EFF}"/>
              </a:ext>
            </a:extLst>
          </p:cNvPr>
          <p:cNvSpPr txBox="1"/>
          <p:nvPr/>
        </p:nvSpPr>
        <p:spPr>
          <a:xfrm>
            <a:off x="7323963" y="4249183"/>
            <a:ext cx="324231" cy="369332"/>
          </a:xfrm>
          <a:prstGeom prst="rect">
            <a:avLst/>
          </a:prstGeom>
          <a:noFill/>
        </p:spPr>
        <p:txBody>
          <a:bodyPr wrap="square">
            <a:spAutoFit/>
          </a:bodyPr>
          <a:lstStyle/>
          <a:p>
            <a:r>
              <a:rPr lang="en-US" dirty="0"/>
              <a:t>1</a:t>
            </a:r>
          </a:p>
        </p:txBody>
      </p:sp>
      <p:sp>
        <p:nvSpPr>
          <p:cNvPr id="60" name="TextBox 59">
            <a:extLst>
              <a:ext uri="{FF2B5EF4-FFF2-40B4-BE49-F238E27FC236}">
                <a16:creationId xmlns:a16="http://schemas.microsoft.com/office/drawing/2014/main" id="{5D3C7F52-D3C5-3DFF-2B18-884B0A8F4DD7}"/>
              </a:ext>
            </a:extLst>
          </p:cNvPr>
          <p:cNvSpPr txBox="1"/>
          <p:nvPr/>
        </p:nvSpPr>
        <p:spPr>
          <a:xfrm>
            <a:off x="7830288" y="4230294"/>
            <a:ext cx="324231" cy="369332"/>
          </a:xfrm>
          <a:prstGeom prst="rect">
            <a:avLst/>
          </a:prstGeom>
          <a:noFill/>
        </p:spPr>
        <p:txBody>
          <a:bodyPr wrap="square">
            <a:spAutoFit/>
          </a:bodyPr>
          <a:lstStyle/>
          <a:p>
            <a:r>
              <a:rPr lang="en-US" dirty="0"/>
              <a:t>2</a:t>
            </a:r>
          </a:p>
        </p:txBody>
      </p:sp>
      <p:sp>
        <p:nvSpPr>
          <p:cNvPr id="61" name="TextBox 60">
            <a:extLst>
              <a:ext uri="{FF2B5EF4-FFF2-40B4-BE49-F238E27FC236}">
                <a16:creationId xmlns:a16="http://schemas.microsoft.com/office/drawing/2014/main" id="{C622A734-6F10-C53F-54D5-F0B15C94ADBD}"/>
              </a:ext>
            </a:extLst>
          </p:cNvPr>
          <p:cNvSpPr txBox="1"/>
          <p:nvPr/>
        </p:nvSpPr>
        <p:spPr>
          <a:xfrm>
            <a:off x="8369563" y="4265415"/>
            <a:ext cx="324231" cy="369332"/>
          </a:xfrm>
          <a:prstGeom prst="rect">
            <a:avLst/>
          </a:prstGeom>
          <a:noFill/>
        </p:spPr>
        <p:txBody>
          <a:bodyPr wrap="square">
            <a:spAutoFit/>
          </a:bodyPr>
          <a:lstStyle/>
          <a:p>
            <a:r>
              <a:rPr lang="en-US" dirty="0"/>
              <a:t>3</a:t>
            </a:r>
          </a:p>
        </p:txBody>
      </p:sp>
      <p:sp>
        <p:nvSpPr>
          <p:cNvPr id="67" name="Title 1">
            <a:extLst>
              <a:ext uri="{FF2B5EF4-FFF2-40B4-BE49-F238E27FC236}">
                <a16:creationId xmlns:a16="http://schemas.microsoft.com/office/drawing/2014/main" id="{8A21BA01-6B21-E2C1-102A-AFD199E485F0}"/>
              </a:ext>
            </a:extLst>
          </p:cNvPr>
          <p:cNvSpPr txBox="1">
            <a:spLocks/>
          </p:cNvSpPr>
          <p:nvPr/>
        </p:nvSpPr>
        <p:spPr>
          <a:xfrm>
            <a:off x="9425936" y="1052716"/>
            <a:ext cx="2243163" cy="834862"/>
          </a:xfrm>
          <a:prstGeom prst="rect">
            <a:avLst/>
          </a:prstGeom>
        </p:spPr>
        <p:txBody>
          <a:bodyPr vert="horz" lIns="91440" tIns="45720" rIns="91440" bIns="45720" rtlCol="0" anchor="b">
            <a:normAutofit fontScale="77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Having global index = 0</a:t>
            </a:r>
            <a:endParaRPr lang="en-US" dirty="0">
              <a:highlight>
                <a:srgbClr val="FFFF00"/>
              </a:highlight>
            </a:endParaRPr>
          </a:p>
        </p:txBody>
      </p:sp>
      <p:sp>
        <p:nvSpPr>
          <p:cNvPr id="4" name="Title 1">
            <a:extLst>
              <a:ext uri="{FF2B5EF4-FFF2-40B4-BE49-F238E27FC236}">
                <a16:creationId xmlns:a16="http://schemas.microsoft.com/office/drawing/2014/main" id="{0A38A119-3843-3E52-AD71-4D3F0D5D6CD1}"/>
              </a:ext>
            </a:extLst>
          </p:cNvPr>
          <p:cNvSpPr txBox="1">
            <a:spLocks/>
          </p:cNvSpPr>
          <p:nvPr/>
        </p:nvSpPr>
        <p:spPr>
          <a:xfrm>
            <a:off x="8153684" y="6255390"/>
            <a:ext cx="1080219" cy="413103"/>
          </a:xfrm>
          <a:prstGeom prst="rect">
            <a:avLst/>
          </a:prstGeom>
        </p:spPr>
        <p:txBody>
          <a:bodyPr vert="horz" lIns="91440" tIns="45720" rIns="91440" bIns="45720" rtlCol="0" anchor="b">
            <a:normAutofit fontScale="92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input</a:t>
            </a:r>
            <a:endParaRPr lang="en-US" dirty="0">
              <a:highlight>
                <a:srgbClr val="FFFF00"/>
              </a:highlight>
            </a:endParaRPr>
          </a:p>
        </p:txBody>
      </p:sp>
      <p:sp>
        <p:nvSpPr>
          <p:cNvPr id="5" name="Title 1">
            <a:extLst>
              <a:ext uri="{FF2B5EF4-FFF2-40B4-BE49-F238E27FC236}">
                <a16:creationId xmlns:a16="http://schemas.microsoft.com/office/drawing/2014/main" id="{31D6AA7E-C977-4C71-F156-D2AD6F0C6E1D}"/>
              </a:ext>
            </a:extLst>
          </p:cNvPr>
          <p:cNvSpPr txBox="1">
            <a:spLocks/>
          </p:cNvSpPr>
          <p:nvPr/>
        </p:nvSpPr>
        <p:spPr>
          <a:xfrm>
            <a:off x="8620693" y="2717609"/>
            <a:ext cx="3004049" cy="1311777"/>
          </a:xfrm>
          <a:prstGeom prst="rect">
            <a:avLst/>
          </a:prstGeom>
        </p:spPr>
        <p:txBody>
          <a:bodyPr vert="horz" lIns="91440" tIns="45720" rIns="91440" bIns="45720" rtlCol="0" anchor="b">
            <a:normAutofit fontScale="70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Now thread waits till his friends threads </a:t>
            </a:r>
            <a:r>
              <a:rPr lang="en-US" dirty="0">
                <a:highlight>
                  <a:srgbClr val="FFFF00"/>
                </a:highlight>
              </a:rPr>
              <a:t>inside the same block finish </a:t>
            </a:r>
            <a:r>
              <a:rPr lang="en-US" dirty="0"/>
              <a:t>till this point</a:t>
            </a:r>
            <a:endParaRPr lang="en-US" dirty="0">
              <a:highlight>
                <a:srgbClr val="FFFF00"/>
              </a:highlight>
            </a:endParaRPr>
          </a:p>
        </p:txBody>
      </p:sp>
    </p:spTree>
    <p:extLst>
      <p:ext uri="{BB962C8B-B14F-4D97-AF65-F5344CB8AC3E}">
        <p14:creationId xmlns:p14="http://schemas.microsoft.com/office/powerpoint/2010/main" val="11487044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2DEEE0-69FC-1C0E-95E3-2B44D08AF024}"/>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6FA29B5C-C591-3C27-FAFA-1CF5E2EA06C4}"/>
              </a:ext>
            </a:extLst>
          </p:cNvPr>
          <p:cNvPicPr>
            <a:picLocks noChangeAspect="1"/>
          </p:cNvPicPr>
          <p:nvPr/>
        </p:nvPicPr>
        <p:blipFill>
          <a:blip r:embed="rId2"/>
          <a:stretch>
            <a:fillRect/>
          </a:stretch>
        </p:blipFill>
        <p:spPr>
          <a:xfrm>
            <a:off x="0" y="1447466"/>
            <a:ext cx="5902401" cy="5410534"/>
          </a:xfrm>
          <a:prstGeom prst="rect">
            <a:avLst/>
          </a:prstGeom>
        </p:spPr>
      </p:pic>
      <p:sp>
        <p:nvSpPr>
          <p:cNvPr id="8" name="Title 1">
            <a:extLst>
              <a:ext uri="{FF2B5EF4-FFF2-40B4-BE49-F238E27FC236}">
                <a16:creationId xmlns:a16="http://schemas.microsoft.com/office/drawing/2014/main" id="{FAE8F394-3EBB-877E-C64E-5DADD33FCEE4}"/>
              </a:ext>
            </a:extLst>
          </p:cNvPr>
          <p:cNvSpPr txBox="1">
            <a:spLocks/>
          </p:cNvSpPr>
          <p:nvPr/>
        </p:nvSpPr>
        <p:spPr>
          <a:xfrm>
            <a:off x="3657843" y="363355"/>
            <a:ext cx="4313655" cy="601091"/>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u="sng" dirty="0">
                <a:solidFill>
                  <a:srgbClr val="FA1E87"/>
                </a:solidFill>
              </a:rPr>
              <a:t>Finding Max per block</a:t>
            </a:r>
          </a:p>
        </p:txBody>
      </p:sp>
      <p:sp>
        <p:nvSpPr>
          <p:cNvPr id="31" name="Rectangle 30">
            <a:extLst>
              <a:ext uri="{FF2B5EF4-FFF2-40B4-BE49-F238E27FC236}">
                <a16:creationId xmlns:a16="http://schemas.microsoft.com/office/drawing/2014/main" id="{2C43F005-E510-4F58-30B2-12E0C259229E}"/>
              </a:ext>
            </a:extLst>
          </p:cNvPr>
          <p:cNvSpPr/>
          <p:nvPr/>
        </p:nvSpPr>
        <p:spPr>
          <a:xfrm>
            <a:off x="242042" y="2668647"/>
            <a:ext cx="5386249" cy="489946"/>
          </a:xfrm>
          <a:prstGeom prst="rect">
            <a:avLst/>
          </a:prstGeom>
          <a:noFill/>
          <a:ln>
            <a:solidFill>
              <a:srgbClr val="FA1E8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0DD258E5-C41D-3883-FFD3-AA5AAC5C9A08}"/>
              </a:ext>
            </a:extLst>
          </p:cNvPr>
          <p:cNvSpPr/>
          <p:nvPr/>
        </p:nvSpPr>
        <p:spPr>
          <a:xfrm>
            <a:off x="6755742" y="2931625"/>
            <a:ext cx="1137273" cy="7640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231AD492-091C-D105-9829-AD4490C028A8}"/>
              </a:ext>
            </a:extLst>
          </p:cNvPr>
          <p:cNvSpPr txBox="1">
            <a:spLocks/>
          </p:cNvSpPr>
          <p:nvPr/>
        </p:nvSpPr>
        <p:spPr>
          <a:xfrm>
            <a:off x="5902401" y="910858"/>
            <a:ext cx="3004049" cy="1311777"/>
          </a:xfrm>
          <a:prstGeom prst="rect">
            <a:avLst/>
          </a:prstGeom>
        </p:spPr>
        <p:txBody>
          <a:bodyPr vert="horz" lIns="91440" tIns="45720" rIns="91440" bIns="45720" rtlCol="0" anchor="b">
            <a:normAutofit fontScale="8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Iam currently</a:t>
            </a:r>
          </a:p>
          <a:p>
            <a:pPr algn="ctr"/>
            <a:r>
              <a:rPr lang="en-US" dirty="0">
                <a:highlight>
                  <a:srgbClr val="FFFF00"/>
                </a:highlight>
              </a:rPr>
              <a:t>thread 1</a:t>
            </a:r>
            <a:r>
              <a:rPr lang="en-US" dirty="0"/>
              <a:t> </a:t>
            </a:r>
          </a:p>
          <a:p>
            <a:pPr algn="ctr"/>
            <a:r>
              <a:rPr lang="en-US" dirty="0">
                <a:highlight>
                  <a:srgbClr val="FFFF00"/>
                </a:highlight>
              </a:rPr>
              <a:t>BLOCK 0</a:t>
            </a:r>
          </a:p>
          <a:p>
            <a:pPr algn="ctr"/>
            <a:r>
              <a:rPr lang="en-US" dirty="0"/>
              <a:t>calling </a:t>
            </a:r>
            <a:r>
              <a:rPr lang="en-US" dirty="0" err="1"/>
              <a:t>findmax</a:t>
            </a:r>
            <a:endParaRPr lang="en-US" dirty="0">
              <a:highlight>
                <a:srgbClr val="FFFF00"/>
              </a:highlight>
            </a:endParaRPr>
          </a:p>
        </p:txBody>
      </p:sp>
      <p:sp>
        <p:nvSpPr>
          <p:cNvPr id="29" name="Title 1">
            <a:extLst>
              <a:ext uri="{FF2B5EF4-FFF2-40B4-BE49-F238E27FC236}">
                <a16:creationId xmlns:a16="http://schemas.microsoft.com/office/drawing/2014/main" id="{4148DEBC-47F4-AAD3-2007-5B271EC94B9A}"/>
              </a:ext>
            </a:extLst>
          </p:cNvPr>
          <p:cNvSpPr txBox="1">
            <a:spLocks/>
          </p:cNvSpPr>
          <p:nvPr/>
        </p:nvSpPr>
        <p:spPr>
          <a:xfrm>
            <a:off x="5948739" y="3695630"/>
            <a:ext cx="3115864" cy="413103"/>
          </a:xfrm>
          <a:prstGeom prst="rect">
            <a:avLst/>
          </a:prstGeom>
        </p:spPr>
        <p:txBody>
          <a:bodyPr vert="horz" lIns="91440" tIns="45720" rIns="91440" bIns="45720" rtlCol="0" anchor="b">
            <a:normAutofit fontScale="92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Shared memory</a:t>
            </a:r>
            <a:endParaRPr lang="en-US" dirty="0">
              <a:highlight>
                <a:srgbClr val="FFFF00"/>
              </a:highlight>
            </a:endParaRPr>
          </a:p>
        </p:txBody>
      </p:sp>
      <p:sp>
        <p:nvSpPr>
          <p:cNvPr id="33" name="Decagon 32">
            <a:extLst>
              <a:ext uri="{FF2B5EF4-FFF2-40B4-BE49-F238E27FC236}">
                <a16:creationId xmlns:a16="http://schemas.microsoft.com/office/drawing/2014/main" id="{C6FB827E-2FF1-7C88-A45C-CE7820247720}"/>
              </a:ext>
            </a:extLst>
          </p:cNvPr>
          <p:cNvSpPr/>
          <p:nvPr/>
        </p:nvSpPr>
        <p:spPr>
          <a:xfrm>
            <a:off x="6755742" y="3068261"/>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1</a:t>
            </a:r>
          </a:p>
        </p:txBody>
      </p:sp>
      <p:sp>
        <p:nvSpPr>
          <p:cNvPr id="34" name="Decagon 33">
            <a:extLst>
              <a:ext uri="{FF2B5EF4-FFF2-40B4-BE49-F238E27FC236}">
                <a16:creationId xmlns:a16="http://schemas.microsoft.com/office/drawing/2014/main" id="{F6F01548-3524-0272-CF05-771FB08CA5ED}"/>
              </a:ext>
            </a:extLst>
          </p:cNvPr>
          <p:cNvSpPr/>
          <p:nvPr/>
        </p:nvSpPr>
        <p:spPr>
          <a:xfrm>
            <a:off x="7367466" y="3068261"/>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32" name="Decagon 31">
            <a:extLst>
              <a:ext uri="{FF2B5EF4-FFF2-40B4-BE49-F238E27FC236}">
                <a16:creationId xmlns:a16="http://schemas.microsoft.com/office/drawing/2014/main" id="{12AFE952-252E-FEB3-7AB3-6CB2FBBC4A80}"/>
              </a:ext>
            </a:extLst>
          </p:cNvPr>
          <p:cNvSpPr/>
          <p:nvPr/>
        </p:nvSpPr>
        <p:spPr>
          <a:xfrm>
            <a:off x="8641755" y="3038887"/>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2</a:t>
            </a:r>
          </a:p>
        </p:txBody>
      </p:sp>
      <p:sp>
        <p:nvSpPr>
          <p:cNvPr id="40" name="Decagon 39">
            <a:extLst>
              <a:ext uri="{FF2B5EF4-FFF2-40B4-BE49-F238E27FC236}">
                <a16:creationId xmlns:a16="http://schemas.microsoft.com/office/drawing/2014/main" id="{F1B18923-A952-6015-E1F0-CA444BBD223D}"/>
              </a:ext>
            </a:extLst>
          </p:cNvPr>
          <p:cNvSpPr/>
          <p:nvPr/>
        </p:nvSpPr>
        <p:spPr>
          <a:xfrm>
            <a:off x="7751633" y="5219418"/>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3</a:t>
            </a:r>
          </a:p>
        </p:txBody>
      </p:sp>
      <p:sp>
        <p:nvSpPr>
          <p:cNvPr id="41" name="Decagon 40">
            <a:extLst>
              <a:ext uri="{FF2B5EF4-FFF2-40B4-BE49-F238E27FC236}">
                <a16:creationId xmlns:a16="http://schemas.microsoft.com/office/drawing/2014/main" id="{8570F2E1-6153-7C8F-DBCA-12EE92EA7F25}"/>
              </a:ext>
            </a:extLst>
          </p:cNvPr>
          <p:cNvSpPr/>
          <p:nvPr/>
        </p:nvSpPr>
        <p:spPr>
          <a:xfrm>
            <a:off x="8281311" y="5219417"/>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4</a:t>
            </a:r>
          </a:p>
        </p:txBody>
      </p:sp>
      <p:sp>
        <p:nvSpPr>
          <p:cNvPr id="42" name="Decagon 41">
            <a:extLst>
              <a:ext uri="{FF2B5EF4-FFF2-40B4-BE49-F238E27FC236}">
                <a16:creationId xmlns:a16="http://schemas.microsoft.com/office/drawing/2014/main" id="{564C9CB5-7558-A947-7DAF-CF89783FADDC}"/>
              </a:ext>
            </a:extLst>
          </p:cNvPr>
          <p:cNvSpPr/>
          <p:nvPr/>
        </p:nvSpPr>
        <p:spPr>
          <a:xfrm>
            <a:off x="8798668" y="5219416"/>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5</a:t>
            </a:r>
          </a:p>
        </p:txBody>
      </p:sp>
      <p:sp>
        <p:nvSpPr>
          <p:cNvPr id="43" name="Decagon 42">
            <a:extLst>
              <a:ext uri="{FF2B5EF4-FFF2-40B4-BE49-F238E27FC236}">
                <a16:creationId xmlns:a16="http://schemas.microsoft.com/office/drawing/2014/main" id="{9179C208-3441-AB67-1278-180276824763}"/>
              </a:ext>
            </a:extLst>
          </p:cNvPr>
          <p:cNvSpPr/>
          <p:nvPr/>
        </p:nvSpPr>
        <p:spPr>
          <a:xfrm>
            <a:off x="9328346" y="5219415"/>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6</a:t>
            </a:r>
          </a:p>
        </p:txBody>
      </p:sp>
      <p:sp>
        <p:nvSpPr>
          <p:cNvPr id="44" name="Decagon 43">
            <a:extLst>
              <a:ext uri="{FF2B5EF4-FFF2-40B4-BE49-F238E27FC236}">
                <a16:creationId xmlns:a16="http://schemas.microsoft.com/office/drawing/2014/main" id="{51FCE28B-3245-C54D-B385-6FB7663ADCE2}"/>
              </a:ext>
            </a:extLst>
          </p:cNvPr>
          <p:cNvSpPr/>
          <p:nvPr/>
        </p:nvSpPr>
        <p:spPr>
          <a:xfrm>
            <a:off x="9858024" y="5219415"/>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7</a:t>
            </a:r>
          </a:p>
        </p:txBody>
      </p:sp>
      <p:sp>
        <p:nvSpPr>
          <p:cNvPr id="45" name="Decagon 44">
            <a:extLst>
              <a:ext uri="{FF2B5EF4-FFF2-40B4-BE49-F238E27FC236}">
                <a16:creationId xmlns:a16="http://schemas.microsoft.com/office/drawing/2014/main" id="{F844A124-F0E3-5C2C-D144-C329E3B3D1AA}"/>
              </a:ext>
            </a:extLst>
          </p:cNvPr>
          <p:cNvSpPr/>
          <p:nvPr/>
        </p:nvSpPr>
        <p:spPr>
          <a:xfrm>
            <a:off x="10387702" y="5219414"/>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8</a:t>
            </a:r>
          </a:p>
        </p:txBody>
      </p:sp>
      <p:sp>
        <p:nvSpPr>
          <p:cNvPr id="46" name="Rectangle 45">
            <a:extLst>
              <a:ext uri="{FF2B5EF4-FFF2-40B4-BE49-F238E27FC236}">
                <a16:creationId xmlns:a16="http://schemas.microsoft.com/office/drawing/2014/main" id="{099C393E-3870-3F47-6441-E97C889E21E5}"/>
              </a:ext>
            </a:extLst>
          </p:cNvPr>
          <p:cNvSpPr/>
          <p:nvPr/>
        </p:nvSpPr>
        <p:spPr>
          <a:xfrm>
            <a:off x="6638510" y="5071682"/>
            <a:ext cx="1137273" cy="7640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91C27123-417F-D58F-7E14-845E6B64A3AF}"/>
              </a:ext>
            </a:extLst>
          </p:cNvPr>
          <p:cNvSpPr/>
          <p:nvPr/>
        </p:nvSpPr>
        <p:spPr>
          <a:xfrm>
            <a:off x="7777360" y="5071683"/>
            <a:ext cx="1015004" cy="7640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8AB230F0-8DC2-8468-EA89-154C53DC8237}"/>
              </a:ext>
            </a:extLst>
          </p:cNvPr>
          <p:cNvSpPr/>
          <p:nvPr/>
        </p:nvSpPr>
        <p:spPr>
          <a:xfrm>
            <a:off x="8802508" y="5081050"/>
            <a:ext cx="1035050" cy="7640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189BAD4C-AFDF-A978-65CE-09B3A3E80748}"/>
              </a:ext>
            </a:extLst>
          </p:cNvPr>
          <p:cNvSpPr/>
          <p:nvPr/>
        </p:nvSpPr>
        <p:spPr>
          <a:xfrm>
            <a:off x="9853717" y="5075033"/>
            <a:ext cx="1063373" cy="7640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FE23161F-BC33-8172-29BC-B7666DB798DD}"/>
              </a:ext>
            </a:extLst>
          </p:cNvPr>
          <p:cNvSpPr txBox="1"/>
          <p:nvPr/>
        </p:nvSpPr>
        <p:spPr>
          <a:xfrm>
            <a:off x="7059550" y="5886058"/>
            <a:ext cx="324231" cy="369332"/>
          </a:xfrm>
          <a:prstGeom prst="rect">
            <a:avLst/>
          </a:prstGeom>
          <a:noFill/>
        </p:spPr>
        <p:txBody>
          <a:bodyPr wrap="square">
            <a:spAutoFit/>
          </a:bodyPr>
          <a:lstStyle/>
          <a:p>
            <a:r>
              <a:rPr lang="en-US" dirty="0"/>
              <a:t>0</a:t>
            </a:r>
          </a:p>
        </p:txBody>
      </p:sp>
      <p:sp>
        <p:nvSpPr>
          <p:cNvPr id="51" name="TextBox 50">
            <a:extLst>
              <a:ext uri="{FF2B5EF4-FFF2-40B4-BE49-F238E27FC236}">
                <a16:creationId xmlns:a16="http://schemas.microsoft.com/office/drawing/2014/main" id="{BB63F8A5-7819-3352-FE5F-D8E9D1F49476}"/>
              </a:ext>
            </a:extLst>
          </p:cNvPr>
          <p:cNvSpPr txBox="1"/>
          <p:nvPr/>
        </p:nvSpPr>
        <p:spPr>
          <a:xfrm>
            <a:off x="8118906" y="5886058"/>
            <a:ext cx="324231" cy="369332"/>
          </a:xfrm>
          <a:prstGeom prst="rect">
            <a:avLst/>
          </a:prstGeom>
          <a:noFill/>
        </p:spPr>
        <p:txBody>
          <a:bodyPr wrap="square">
            <a:spAutoFit/>
          </a:bodyPr>
          <a:lstStyle/>
          <a:p>
            <a:r>
              <a:rPr lang="en-US" dirty="0"/>
              <a:t>1</a:t>
            </a:r>
          </a:p>
        </p:txBody>
      </p:sp>
      <p:sp>
        <p:nvSpPr>
          <p:cNvPr id="52" name="TextBox 51">
            <a:extLst>
              <a:ext uri="{FF2B5EF4-FFF2-40B4-BE49-F238E27FC236}">
                <a16:creationId xmlns:a16="http://schemas.microsoft.com/office/drawing/2014/main" id="{C2BF1A60-9FEA-1B06-EB5C-E8D3328F5144}"/>
              </a:ext>
            </a:extLst>
          </p:cNvPr>
          <p:cNvSpPr txBox="1"/>
          <p:nvPr/>
        </p:nvSpPr>
        <p:spPr>
          <a:xfrm>
            <a:off x="9157917" y="5886058"/>
            <a:ext cx="324231" cy="369332"/>
          </a:xfrm>
          <a:prstGeom prst="rect">
            <a:avLst/>
          </a:prstGeom>
          <a:noFill/>
        </p:spPr>
        <p:txBody>
          <a:bodyPr wrap="square">
            <a:spAutoFit/>
          </a:bodyPr>
          <a:lstStyle/>
          <a:p>
            <a:r>
              <a:rPr lang="en-US" dirty="0"/>
              <a:t>2</a:t>
            </a:r>
          </a:p>
        </p:txBody>
      </p:sp>
      <p:sp>
        <p:nvSpPr>
          <p:cNvPr id="53" name="TextBox 52">
            <a:extLst>
              <a:ext uri="{FF2B5EF4-FFF2-40B4-BE49-F238E27FC236}">
                <a16:creationId xmlns:a16="http://schemas.microsoft.com/office/drawing/2014/main" id="{417DBABC-FD4A-4E24-5BA3-12285972C582}"/>
              </a:ext>
            </a:extLst>
          </p:cNvPr>
          <p:cNvSpPr txBox="1"/>
          <p:nvPr/>
        </p:nvSpPr>
        <p:spPr>
          <a:xfrm>
            <a:off x="10223287" y="5886058"/>
            <a:ext cx="324231" cy="369332"/>
          </a:xfrm>
          <a:prstGeom prst="rect">
            <a:avLst/>
          </a:prstGeom>
          <a:noFill/>
        </p:spPr>
        <p:txBody>
          <a:bodyPr wrap="square">
            <a:spAutoFit/>
          </a:bodyPr>
          <a:lstStyle/>
          <a:p>
            <a:r>
              <a:rPr lang="en-US" dirty="0"/>
              <a:t>3</a:t>
            </a:r>
          </a:p>
        </p:txBody>
      </p:sp>
      <p:cxnSp>
        <p:nvCxnSpPr>
          <p:cNvPr id="55" name="Straight Arrow Connector 54">
            <a:extLst>
              <a:ext uri="{FF2B5EF4-FFF2-40B4-BE49-F238E27FC236}">
                <a16:creationId xmlns:a16="http://schemas.microsoft.com/office/drawing/2014/main" id="{F5843E65-A617-2723-57FD-8C7721B9BCFB}"/>
              </a:ext>
            </a:extLst>
          </p:cNvPr>
          <p:cNvCxnSpPr>
            <a:cxnSpLocks/>
          </p:cNvCxnSpPr>
          <p:nvPr/>
        </p:nvCxnSpPr>
        <p:spPr>
          <a:xfrm>
            <a:off x="8906449" y="2437288"/>
            <a:ext cx="0" cy="630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F1FB4E79-2E95-347A-FC1C-7290E10FC25A}"/>
              </a:ext>
            </a:extLst>
          </p:cNvPr>
          <p:cNvCxnSpPr>
            <a:cxnSpLocks/>
          </p:cNvCxnSpPr>
          <p:nvPr/>
        </p:nvCxnSpPr>
        <p:spPr>
          <a:xfrm>
            <a:off x="7982237" y="4588440"/>
            <a:ext cx="0" cy="630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C21CF8A4-E35D-056D-68E6-4C949B47113C}"/>
              </a:ext>
            </a:extLst>
          </p:cNvPr>
          <p:cNvCxnSpPr>
            <a:cxnSpLocks/>
          </p:cNvCxnSpPr>
          <p:nvPr/>
        </p:nvCxnSpPr>
        <p:spPr>
          <a:xfrm>
            <a:off x="8531679" y="4588440"/>
            <a:ext cx="0" cy="630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33547654-7470-2035-3260-63BDEAD1AA34}"/>
              </a:ext>
            </a:extLst>
          </p:cNvPr>
          <p:cNvSpPr txBox="1"/>
          <p:nvPr/>
        </p:nvSpPr>
        <p:spPr>
          <a:xfrm>
            <a:off x="8744333" y="2141082"/>
            <a:ext cx="324231" cy="369332"/>
          </a:xfrm>
          <a:prstGeom prst="rect">
            <a:avLst/>
          </a:prstGeom>
          <a:noFill/>
        </p:spPr>
        <p:txBody>
          <a:bodyPr wrap="square">
            <a:spAutoFit/>
          </a:bodyPr>
          <a:lstStyle/>
          <a:p>
            <a:r>
              <a:rPr lang="en-US" dirty="0"/>
              <a:t>1</a:t>
            </a:r>
          </a:p>
        </p:txBody>
      </p:sp>
      <p:sp>
        <p:nvSpPr>
          <p:cNvPr id="60" name="TextBox 59">
            <a:extLst>
              <a:ext uri="{FF2B5EF4-FFF2-40B4-BE49-F238E27FC236}">
                <a16:creationId xmlns:a16="http://schemas.microsoft.com/office/drawing/2014/main" id="{3A549BD5-BF89-551F-5722-A67C86782267}"/>
              </a:ext>
            </a:extLst>
          </p:cNvPr>
          <p:cNvSpPr txBox="1"/>
          <p:nvPr/>
        </p:nvSpPr>
        <p:spPr>
          <a:xfrm>
            <a:off x="7830288" y="4230294"/>
            <a:ext cx="324231" cy="369332"/>
          </a:xfrm>
          <a:prstGeom prst="rect">
            <a:avLst/>
          </a:prstGeom>
          <a:noFill/>
        </p:spPr>
        <p:txBody>
          <a:bodyPr wrap="square">
            <a:spAutoFit/>
          </a:bodyPr>
          <a:lstStyle/>
          <a:p>
            <a:r>
              <a:rPr lang="en-US" dirty="0"/>
              <a:t>2</a:t>
            </a:r>
          </a:p>
        </p:txBody>
      </p:sp>
      <p:sp>
        <p:nvSpPr>
          <p:cNvPr id="61" name="TextBox 60">
            <a:extLst>
              <a:ext uri="{FF2B5EF4-FFF2-40B4-BE49-F238E27FC236}">
                <a16:creationId xmlns:a16="http://schemas.microsoft.com/office/drawing/2014/main" id="{E062C639-7DED-8399-BE3A-F699B98C00AB}"/>
              </a:ext>
            </a:extLst>
          </p:cNvPr>
          <p:cNvSpPr txBox="1"/>
          <p:nvPr/>
        </p:nvSpPr>
        <p:spPr>
          <a:xfrm>
            <a:off x="8369563" y="4265415"/>
            <a:ext cx="324231" cy="369332"/>
          </a:xfrm>
          <a:prstGeom prst="rect">
            <a:avLst/>
          </a:prstGeom>
          <a:noFill/>
        </p:spPr>
        <p:txBody>
          <a:bodyPr wrap="square">
            <a:spAutoFit/>
          </a:bodyPr>
          <a:lstStyle/>
          <a:p>
            <a:r>
              <a:rPr lang="en-US" dirty="0"/>
              <a:t>3</a:t>
            </a:r>
          </a:p>
        </p:txBody>
      </p:sp>
      <p:sp>
        <p:nvSpPr>
          <p:cNvPr id="67" name="Title 1">
            <a:extLst>
              <a:ext uri="{FF2B5EF4-FFF2-40B4-BE49-F238E27FC236}">
                <a16:creationId xmlns:a16="http://schemas.microsoft.com/office/drawing/2014/main" id="{DB787B20-E644-06FD-3201-49852DBE5A4C}"/>
              </a:ext>
            </a:extLst>
          </p:cNvPr>
          <p:cNvSpPr txBox="1">
            <a:spLocks/>
          </p:cNvSpPr>
          <p:nvPr/>
        </p:nvSpPr>
        <p:spPr>
          <a:xfrm>
            <a:off x="9425936" y="1052716"/>
            <a:ext cx="2243163" cy="834862"/>
          </a:xfrm>
          <a:prstGeom prst="rect">
            <a:avLst/>
          </a:prstGeom>
        </p:spPr>
        <p:txBody>
          <a:bodyPr vert="horz" lIns="91440" tIns="45720" rIns="91440" bIns="45720" rtlCol="0" anchor="b">
            <a:normAutofit fontScale="77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Having global index = 1</a:t>
            </a:r>
            <a:endParaRPr lang="en-US" dirty="0">
              <a:highlight>
                <a:srgbClr val="FFFF00"/>
              </a:highlight>
            </a:endParaRPr>
          </a:p>
        </p:txBody>
      </p:sp>
      <p:sp>
        <p:nvSpPr>
          <p:cNvPr id="4" name="Title 1">
            <a:extLst>
              <a:ext uri="{FF2B5EF4-FFF2-40B4-BE49-F238E27FC236}">
                <a16:creationId xmlns:a16="http://schemas.microsoft.com/office/drawing/2014/main" id="{3F84C41A-0FFA-AA32-B1D2-B8FCAB0D0562}"/>
              </a:ext>
            </a:extLst>
          </p:cNvPr>
          <p:cNvSpPr txBox="1">
            <a:spLocks/>
          </p:cNvSpPr>
          <p:nvPr/>
        </p:nvSpPr>
        <p:spPr>
          <a:xfrm>
            <a:off x="8153684" y="6255390"/>
            <a:ext cx="1080219" cy="413103"/>
          </a:xfrm>
          <a:prstGeom prst="rect">
            <a:avLst/>
          </a:prstGeom>
        </p:spPr>
        <p:txBody>
          <a:bodyPr vert="horz" lIns="91440" tIns="45720" rIns="91440" bIns="45720" rtlCol="0" anchor="b">
            <a:normAutofit fontScale="92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input</a:t>
            </a:r>
            <a:endParaRPr lang="en-US" dirty="0">
              <a:highlight>
                <a:srgbClr val="FFFF00"/>
              </a:highlight>
            </a:endParaRPr>
          </a:p>
        </p:txBody>
      </p:sp>
      <p:sp>
        <p:nvSpPr>
          <p:cNvPr id="3" name="Title 1">
            <a:extLst>
              <a:ext uri="{FF2B5EF4-FFF2-40B4-BE49-F238E27FC236}">
                <a16:creationId xmlns:a16="http://schemas.microsoft.com/office/drawing/2014/main" id="{E63C558E-F288-799D-3E43-089A959D7E86}"/>
              </a:ext>
            </a:extLst>
          </p:cNvPr>
          <p:cNvSpPr txBox="1">
            <a:spLocks/>
          </p:cNvSpPr>
          <p:nvPr/>
        </p:nvSpPr>
        <p:spPr>
          <a:xfrm>
            <a:off x="8087218" y="3101213"/>
            <a:ext cx="413093" cy="413104"/>
          </a:xfrm>
          <a:prstGeom prst="rect">
            <a:avLst/>
          </a:prstGeom>
        </p:spPr>
        <p:txBody>
          <a:bodyPr vert="horz" lIns="91440" tIns="45720" rIns="91440" bIns="45720" rtlCol="0" anchor="b">
            <a:normAutofit fontScale="8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a:t>
            </a:r>
            <a:endParaRPr lang="en-US" dirty="0">
              <a:highlight>
                <a:srgbClr val="FFFF00"/>
              </a:highlight>
            </a:endParaRPr>
          </a:p>
        </p:txBody>
      </p:sp>
    </p:spTree>
    <p:extLst>
      <p:ext uri="{BB962C8B-B14F-4D97-AF65-F5344CB8AC3E}">
        <p14:creationId xmlns:p14="http://schemas.microsoft.com/office/powerpoint/2010/main" val="7040868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2AFE32-4448-6D16-4BD3-915E358FA8C9}"/>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5590709A-4E53-2249-82E9-FCCF7F8C9ED2}"/>
              </a:ext>
            </a:extLst>
          </p:cNvPr>
          <p:cNvPicPr>
            <a:picLocks noChangeAspect="1"/>
          </p:cNvPicPr>
          <p:nvPr/>
        </p:nvPicPr>
        <p:blipFill>
          <a:blip r:embed="rId2"/>
          <a:stretch>
            <a:fillRect/>
          </a:stretch>
        </p:blipFill>
        <p:spPr>
          <a:xfrm>
            <a:off x="0" y="1447466"/>
            <a:ext cx="5902401" cy="5410534"/>
          </a:xfrm>
          <a:prstGeom prst="rect">
            <a:avLst/>
          </a:prstGeom>
        </p:spPr>
      </p:pic>
      <p:sp>
        <p:nvSpPr>
          <p:cNvPr id="8" name="Title 1">
            <a:extLst>
              <a:ext uri="{FF2B5EF4-FFF2-40B4-BE49-F238E27FC236}">
                <a16:creationId xmlns:a16="http://schemas.microsoft.com/office/drawing/2014/main" id="{744D3D05-A43F-462C-B0F7-50462C4B4EFB}"/>
              </a:ext>
            </a:extLst>
          </p:cNvPr>
          <p:cNvSpPr txBox="1">
            <a:spLocks/>
          </p:cNvSpPr>
          <p:nvPr/>
        </p:nvSpPr>
        <p:spPr>
          <a:xfrm>
            <a:off x="3657843" y="363355"/>
            <a:ext cx="4313655" cy="601091"/>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u="sng" dirty="0">
                <a:solidFill>
                  <a:srgbClr val="FA1E87"/>
                </a:solidFill>
              </a:rPr>
              <a:t>Finding Max per block</a:t>
            </a:r>
          </a:p>
        </p:txBody>
      </p:sp>
      <p:sp>
        <p:nvSpPr>
          <p:cNvPr id="31" name="Rectangle 30">
            <a:extLst>
              <a:ext uri="{FF2B5EF4-FFF2-40B4-BE49-F238E27FC236}">
                <a16:creationId xmlns:a16="http://schemas.microsoft.com/office/drawing/2014/main" id="{F8E6D227-1D0E-C032-93B2-D99572B2AACD}"/>
              </a:ext>
            </a:extLst>
          </p:cNvPr>
          <p:cNvSpPr/>
          <p:nvPr/>
        </p:nvSpPr>
        <p:spPr>
          <a:xfrm>
            <a:off x="258075" y="3618786"/>
            <a:ext cx="5386249" cy="1873629"/>
          </a:xfrm>
          <a:prstGeom prst="rect">
            <a:avLst/>
          </a:prstGeom>
          <a:noFill/>
          <a:ln>
            <a:solidFill>
              <a:srgbClr val="FA1E8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4F3F79BF-753C-E36D-29F5-99B4E60FEB0C}"/>
              </a:ext>
            </a:extLst>
          </p:cNvPr>
          <p:cNvSpPr/>
          <p:nvPr/>
        </p:nvSpPr>
        <p:spPr>
          <a:xfrm>
            <a:off x="6755742" y="2931625"/>
            <a:ext cx="1137273" cy="7640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68509E1-215F-CAA6-71FF-C85B01ABFF89}"/>
              </a:ext>
            </a:extLst>
          </p:cNvPr>
          <p:cNvSpPr txBox="1">
            <a:spLocks/>
          </p:cNvSpPr>
          <p:nvPr/>
        </p:nvSpPr>
        <p:spPr>
          <a:xfrm>
            <a:off x="5902401" y="910858"/>
            <a:ext cx="3004049" cy="1311777"/>
          </a:xfrm>
          <a:prstGeom prst="rect">
            <a:avLst/>
          </a:prstGeom>
        </p:spPr>
        <p:txBody>
          <a:bodyPr vert="horz" lIns="91440" tIns="45720" rIns="91440" bIns="45720" rtlCol="0" anchor="b">
            <a:normAutofit fontScale="8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Iam currently</a:t>
            </a:r>
          </a:p>
          <a:p>
            <a:pPr algn="ctr"/>
            <a:r>
              <a:rPr lang="en-US" dirty="0">
                <a:highlight>
                  <a:srgbClr val="FFFF00"/>
                </a:highlight>
              </a:rPr>
              <a:t>thread 0</a:t>
            </a:r>
            <a:r>
              <a:rPr lang="en-US" dirty="0"/>
              <a:t> </a:t>
            </a:r>
          </a:p>
          <a:p>
            <a:pPr algn="ctr"/>
            <a:r>
              <a:rPr lang="en-US" dirty="0">
                <a:highlight>
                  <a:srgbClr val="FFFF00"/>
                </a:highlight>
              </a:rPr>
              <a:t>BLOCK 0</a:t>
            </a:r>
          </a:p>
          <a:p>
            <a:pPr algn="ctr"/>
            <a:r>
              <a:rPr lang="en-US" dirty="0"/>
              <a:t>calling </a:t>
            </a:r>
            <a:r>
              <a:rPr lang="en-US" dirty="0" err="1"/>
              <a:t>findmax</a:t>
            </a:r>
            <a:endParaRPr lang="en-US" dirty="0">
              <a:highlight>
                <a:srgbClr val="FFFF00"/>
              </a:highlight>
            </a:endParaRPr>
          </a:p>
        </p:txBody>
      </p:sp>
      <p:sp>
        <p:nvSpPr>
          <p:cNvPr id="29" name="Title 1">
            <a:extLst>
              <a:ext uri="{FF2B5EF4-FFF2-40B4-BE49-F238E27FC236}">
                <a16:creationId xmlns:a16="http://schemas.microsoft.com/office/drawing/2014/main" id="{A5F76799-4436-929B-5782-A4EBD3D23921}"/>
              </a:ext>
            </a:extLst>
          </p:cNvPr>
          <p:cNvSpPr txBox="1">
            <a:spLocks/>
          </p:cNvSpPr>
          <p:nvPr/>
        </p:nvSpPr>
        <p:spPr>
          <a:xfrm>
            <a:off x="5948739" y="3695630"/>
            <a:ext cx="3115864" cy="413103"/>
          </a:xfrm>
          <a:prstGeom prst="rect">
            <a:avLst/>
          </a:prstGeom>
        </p:spPr>
        <p:txBody>
          <a:bodyPr vert="horz" lIns="91440" tIns="45720" rIns="91440" bIns="45720" rtlCol="0" anchor="b">
            <a:normAutofit fontScale="92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Shared memory</a:t>
            </a:r>
            <a:endParaRPr lang="en-US" dirty="0">
              <a:highlight>
                <a:srgbClr val="FFFF00"/>
              </a:highlight>
            </a:endParaRPr>
          </a:p>
        </p:txBody>
      </p:sp>
      <p:sp>
        <p:nvSpPr>
          <p:cNvPr id="33" name="Decagon 32">
            <a:extLst>
              <a:ext uri="{FF2B5EF4-FFF2-40B4-BE49-F238E27FC236}">
                <a16:creationId xmlns:a16="http://schemas.microsoft.com/office/drawing/2014/main" id="{82E79B6B-78C4-EA58-6824-402D73B4E87F}"/>
              </a:ext>
            </a:extLst>
          </p:cNvPr>
          <p:cNvSpPr/>
          <p:nvPr/>
        </p:nvSpPr>
        <p:spPr>
          <a:xfrm>
            <a:off x="6755742" y="3068261"/>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1</a:t>
            </a:r>
          </a:p>
        </p:txBody>
      </p:sp>
      <p:sp>
        <p:nvSpPr>
          <p:cNvPr id="34" name="Decagon 33">
            <a:extLst>
              <a:ext uri="{FF2B5EF4-FFF2-40B4-BE49-F238E27FC236}">
                <a16:creationId xmlns:a16="http://schemas.microsoft.com/office/drawing/2014/main" id="{6C972B9E-FBD9-1609-4131-BA9B5EB2B797}"/>
              </a:ext>
            </a:extLst>
          </p:cNvPr>
          <p:cNvSpPr/>
          <p:nvPr/>
        </p:nvSpPr>
        <p:spPr>
          <a:xfrm>
            <a:off x="7367466" y="3068261"/>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2</a:t>
            </a:r>
          </a:p>
        </p:txBody>
      </p:sp>
      <p:sp>
        <p:nvSpPr>
          <p:cNvPr id="40" name="Decagon 39">
            <a:extLst>
              <a:ext uri="{FF2B5EF4-FFF2-40B4-BE49-F238E27FC236}">
                <a16:creationId xmlns:a16="http://schemas.microsoft.com/office/drawing/2014/main" id="{D36841DC-1C73-7052-3FE1-FBD1D2ACBB1A}"/>
              </a:ext>
            </a:extLst>
          </p:cNvPr>
          <p:cNvSpPr/>
          <p:nvPr/>
        </p:nvSpPr>
        <p:spPr>
          <a:xfrm>
            <a:off x="7751633" y="5219418"/>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3</a:t>
            </a:r>
          </a:p>
        </p:txBody>
      </p:sp>
      <p:sp>
        <p:nvSpPr>
          <p:cNvPr id="41" name="Decagon 40">
            <a:extLst>
              <a:ext uri="{FF2B5EF4-FFF2-40B4-BE49-F238E27FC236}">
                <a16:creationId xmlns:a16="http://schemas.microsoft.com/office/drawing/2014/main" id="{A3E2492E-93A6-326B-AEB1-DC6CC7FE0FC5}"/>
              </a:ext>
            </a:extLst>
          </p:cNvPr>
          <p:cNvSpPr/>
          <p:nvPr/>
        </p:nvSpPr>
        <p:spPr>
          <a:xfrm>
            <a:off x="8281311" y="5219417"/>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4</a:t>
            </a:r>
          </a:p>
        </p:txBody>
      </p:sp>
      <p:sp>
        <p:nvSpPr>
          <p:cNvPr id="42" name="Decagon 41">
            <a:extLst>
              <a:ext uri="{FF2B5EF4-FFF2-40B4-BE49-F238E27FC236}">
                <a16:creationId xmlns:a16="http://schemas.microsoft.com/office/drawing/2014/main" id="{2FD07097-F767-1FDC-0982-BF38B7B8EA99}"/>
              </a:ext>
            </a:extLst>
          </p:cNvPr>
          <p:cNvSpPr/>
          <p:nvPr/>
        </p:nvSpPr>
        <p:spPr>
          <a:xfrm>
            <a:off x="8798668" y="5219416"/>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5</a:t>
            </a:r>
          </a:p>
        </p:txBody>
      </p:sp>
      <p:sp>
        <p:nvSpPr>
          <p:cNvPr id="43" name="Decagon 42">
            <a:extLst>
              <a:ext uri="{FF2B5EF4-FFF2-40B4-BE49-F238E27FC236}">
                <a16:creationId xmlns:a16="http://schemas.microsoft.com/office/drawing/2014/main" id="{3CC4DAB9-B127-11D6-B4D5-70E8E40A4585}"/>
              </a:ext>
            </a:extLst>
          </p:cNvPr>
          <p:cNvSpPr/>
          <p:nvPr/>
        </p:nvSpPr>
        <p:spPr>
          <a:xfrm>
            <a:off x="9328346" y="5219415"/>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6</a:t>
            </a:r>
          </a:p>
        </p:txBody>
      </p:sp>
      <p:sp>
        <p:nvSpPr>
          <p:cNvPr id="44" name="Decagon 43">
            <a:extLst>
              <a:ext uri="{FF2B5EF4-FFF2-40B4-BE49-F238E27FC236}">
                <a16:creationId xmlns:a16="http://schemas.microsoft.com/office/drawing/2014/main" id="{EC2228F4-2889-AC4D-BFBE-1D12772AC756}"/>
              </a:ext>
            </a:extLst>
          </p:cNvPr>
          <p:cNvSpPr/>
          <p:nvPr/>
        </p:nvSpPr>
        <p:spPr>
          <a:xfrm>
            <a:off x="9858024" y="5219415"/>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7</a:t>
            </a:r>
          </a:p>
        </p:txBody>
      </p:sp>
      <p:sp>
        <p:nvSpPr>
          <p:cNvPr id="45" name="Decagon 44">
            <a:extLst>
              <a:ext uri="{FF2B5EF4-FFF2-40B4-BE49-F238E27FC236}">
                <a16:creationId xmlns:a16="http://schemas.microsoft.com/office/drawing/2014/main" id="{12311A15-E5F5-BF28-5627-7583E8C7A556}"/>
              </a:ext>
            </a:extLst>
          </p:cNvPr>
          <p:cNvSpPr/>
          <p:nvPr/>
        </p:nvSpPr>
        <p:spPr>
          <a:xfrm>
            <a:off x="10387702" y="5219414"/>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8</a:t>
            </a:r>
          </a:p>
        </p:txBody>
      </p:sp>
      <p:sp>
        <p:nvSpPr>
          <p:cNvPr id="46" name="Rectangle 45">
            <a:extLst>
              <a:ext uri="{FF2B5EF4-FFF2-40B4-BE49-F238E27FC236}">
                <a16:creationId xmlns:a16="http://schemas.microsoft.com/office/drawing/2014/main" id="{ABEC4C3F-6F39-E51E-8C2B-EF412ED19D97}"/>
              </a:ext>
            </a:extLst>
          </p:cNvPr>
          <p:cNvSpPr/>
          <p:nvPr/>
        </p:nvSpPr>
        <p:spPr>
          <a:xfrm>
            <a:off x="6638510" y="5071682"/>
            <a:ext cx="1137273" cy="7640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3E18DB10-7BEE-5A07-9250-5CB9DB36448B}"/>
              </a:ext>
            </a:extLst>
          </p:cNvPr>
          <p:cNvSpPr/>
          <p:nvPr/>
        </p:nvSpPr>
        <p:spPr>
          <a:xfrm>
            <a:off x="7777360" y="5071683"/>
            <a:ext cx="1015004" cy="7640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AE1A28C3-4C7A-0F05-4649-E54EB20BBB42}"/>
              </a:ext>
            </a:extLst>
          </p:cNvPr>
          <p:cNvSpPr/>
          <p:nvPr/>
        </p:nvSpPr>
        <p:spPr>
          <a:xfrm>
            <a:off x="8802508" y="5081050"/>
            <a:ext cx="1035050" cy="7640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B8F40817-F0CD-C1A5-40D5-DB2B60CC99D6}"/>
              </a:ext>
            </a:extLst>
          </p:cNvPr>
          <p:cNvSpPr/>
          <p:nvPr/>
        </p:nvSpPr>
        <p:spPr>
          <a:xfrm>
            <a:off x="9853717" y="5075033"/>
            <a:ext cx="1063373" cy="7640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2DCF08FA-9BEB-AD49-B72B-2167EDBAC39B}"/>
              </a:ext>
            </a:extLst>
          </p:cNvPr>
          <p:cNvSpPr txBox="1"/>
          <p:nvPr/>
        </p:nvSpPr>
        <p:spPr>
          <a:xfrm>
            <a:off x="7059550" y="5886058"/>
            <a:ext cx="324231" cy="369332"/>
          </a:xfrm>
          <a:prstGeom prst="rect">
            <a:avLst/>
          </a:prstGeom>
          <a:noFill/>
        </p:spPr>
        <p:txBody>
          <a:bodyPr wrap="square">
            <a:spAutoFit/>
          </a:bodyPr>
          <a:lstStyle/>
          <a:p>
            <a:r>
              <a:rPr lang="en-US" dirty="0"/>
              <a:t>0</a:t>
            </a:r>
          </a:p>
        </p:txBody>
      </p:sp>
      <p:sp>
        <p:nvSpPr>
          <p:cNvPr id="51" name="TextBox 50">
            <a:extLst>
              <a:ext uri="{FF2B5EF4-FFF2-40B4-BE49-F238E27FC236}">
                <a16:creationId xmlns:a16="http://schemas.microsoft.com/office/drawing/2014/main" id="{F7AE5CF0-35AE-9F28-C782-49B0FD90E480}"/>
              </a:ext>
            </a:extLst>
          </p:cNvPr>
          <p:cNvSpPr txBox="1"/>
          <p:nvPr/>
        </p:nvSpPr>
        <p:spPr>
          <a:xfrm>
            <a:off x="8118906" y="5886058"/>
            <a:ext cx="324231" cy="369332"/>
          </a:xfrm>
          <a:prstGeom prst="rect">
            <a:avLst/>
          </a:prstGeom>
          <a:noFill/>
        </p:spPr>
        <p:txBody>
          <a:bodyPr wrap="square">
            <a:spAutoFit/>
          </a:bodyPr>
          <a:lstStyle/>
          <a:p>
            <a:r>
              <a:rPr lang="en-US" dirty="0"/>
              <a:t>1</a:t>
            </a:r>
          </a:p>
        </p:txBody>
      </p:sp>
      <p:sp>
        <p:nvSpPr>
          <p:cNvPr id="52" name="TextBox 51">
            <a:extLst>
              <a:ext uri="{FF2B5EF4-FFF2-40B4-BE49-F238E27FC236}">
                <a16:creationId xmlns:a16="http://schemas.microsoft.com/office/drawing/2014/main" id="{F9765819-4DE1-EB5D-C66E-7D695246677A}"/>
              </a:ext>
            </a:extLst>
          </p:cNvPr>
          <p:cNvSpPr txBox="1"/>
          <p:nvPr/>
        </p:nvSpPr>
        <p:spPr>
          <a:xfrm>
            <a:off x="9157917" y="5886058"/>
            <a:ext cx="324231" cy="369332"/>
          </a:xfrm>
          <a:prstGeom prst="rect">
            <a:avLst/>
          </a:prstGeom>
          <a:noFill/>
        </p:spPr>
        <p:txBody>
          <a:bodyPr wrap="square">
            <a:spAutoFit/>
          </a:bodyPr>
          <a:lstStyle/>
          <a:p>
            <a:r>
              <a:rPr lang="en-US" dirty="0"/>
              <a:t>2</a:t>
            </a:r>
          </a:p>
        </p:txBody>
      </p:sp>
      <p:sp>
        <p:nvSpPr>
          <p:cNvPr id="53" name="TextBox 52">
            <a:extLst>
              <a:ext uri="{FF2B5EF4-FFF2-40B4-BE49-F238E27FC236}">
                <a16:creationId xmlns:a16="http://schemas.microsoft.com/office/drawing/2014/main" id="{4B06AACC-A8F2-DD81-2141-A358526525B4}"/>
              </a:ext>
            </a:extLst>
          </p:cNvPr>
          <p:cNvSpPr txBox="1"/>
          <p:nvPr/>
        </p:nvSpPr>
        <p:spPr>
          <a:xfrm>
            <a:off x="10223287" y="5886058"/>
            <a:ext cx="324231" cy="369332"/>
          </a:xfrm>
          <a:prstGeom prst="rect">
            <a:avLst/>
          </a:prstGeom>
          <a:noFill/>
        </p:spPr>
        <p:txBody>
          <a:bodyPr wrap="square">
            <a:spAutoFit/>
          </a:bodyPr>
          <a:lstStyle/>
          <a:p>
            <a:r>
              <a:rPr lang="en-US" dirty="0"/>
              <a:t>3</a:t>
            </a:r>
          </a:p>
        </p:txBody>
      </p:sp>
      <p:cxnSp>
        <p:nvCxnSpPr>
          <p:cNvPr id="56" name="Straight Arrow Connector 55">
            <a:extLst>
              <a:ext uri="{FF2B5EF4-FFF2-40B4-BE49-F238E27FC236}">
                <a16:creationId xmlns:a16="http://schemas.microsoft.com/office/drawing/2014/main" id="{06B6C54B-AD8F-74C5-2A2D-BD7D3E2358B6}"/>
              </a:ext>
            </a:extLst>
          </p:cNvPr>
          <p:cNvCxnSpPr>
            <a:cxnSpLocks/>
          </p:cNvCxnSpPr>
          <p:nvPr/>
        </p:nvCxnSpPr>
        <p:spPr>
          <a:xfrm>
            <a:off x="7982237" y="4588440"/>
            <a:ext cx="0" cy="630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E6DC4CE8-C2F0-52ED-2A86-D37D38BF44EB}"/>
              </a:ext>
            </a:extLst>
          </p:cNvPr>
          <p:cNvCxnSpPr>
            <a:cxnSpLocks/>
          </p:cNvCxnSpPr>
          <p:nvPr/>
        </p:nvCxnSpPr>
        <p:spPr>
          <a:xfrm>
            <a:off x="8531679" y="4588440"/>
            <a:ext cx="0" cy="630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1DCE9781-6A9B-A710-DB42-47091453E6CE}"/>
              </a:ext>
            </a:extLst>
          </p:cNvPr>
          <p:cNvSpPr txBox="1"/>
          <p:nvPr/>
        </p:nvSpPr>
        <p:spPr>
          <a:xfrm>
            <a:off x="7830288" y="4230294"/>
            <a:ext cx="324231" cy="369332"/>
          </a:xfrm>
          <a:prstGeom prst="rect">
            <a:avLst/>
          </a:prstGeom>
          <a:noFill/>
        </p:spPr>
        <p:txBody>
          <a:bodyPr wrap="square">
            <a:spAutoFit/>
          </a:bodyPr>
          <a:lstStyle/>
          <a:p>
            <a:r>
              <a:rPr lang="en-US" dirty="0"/>
              <a:t>2</a:t>
            </a:r>
          </a:p>
        </p:txBody>
      </p:sp>
      <p:sp>
        <p:nvSpPr>
          <p:cNvPr id="61" name="TextBox 60">
            <a:extLst>
              <a:ext uri="{FF2B5EF4-FFF2-40B4-BE49-F238E27FC236}">
                <a16:creationId xmlns:a16="http://schemas.microsoft.com/office/drawing/2014/main" id="{FE9FFF47-41AA-FAE1-0DA6-A9B74EAFCAA6}"/>
              </a:ext>
            </a:extLst>
          </p:cNvPr>
          <p:cNvSpPr txBox="1"/>
          <p:nvPr/>
        </p:nvSpPr>
        <p:spPr>
          <a:xfrm>
            <a:off x="8369563" y="4265415"/>
            <a:ext cx="324231" cy="369332"/>
          </a:xfrm>
          <a:prstGeom prst="rect">
            <a:avLst/>
          </a:prstGeom>
          <a:noFill/>
        </p:spPr>
        <p:txBody>
          <a:bodyPr wrap="square">
            <a:spAutoFit/>
          </a:bodyPr>
          <a:lstStyle/>
          <a:p>
            <a:r>
              <a:rPr lang="en-US" dirty="0"/>
              <a:t>3</a:t>
            </a:r>
          </a:p>
        </p:txBody>
      </p:sp>
      <p:sp>
        <p:nvSpPr>
          <p:cNvPr id="67" name="Title 1">
            <a:extLst>
              <a:ext uri="{FF2B5EF4-FFF2-40B4-BE49-F238E27FC236}">
                <a16:creationId xmlns:a16="http://schemas.microsoft.com/office/drawing/2014/main" id="{626C8E4D-B04E-AAE4-2C7F-99B5CA1FE99D}"/>
              </a:ext>
            </a:extLst>
          </p:cNvPr>
          <p:cNvSpPr txBox="1">
            <a:spLocks/>
          </p:cNvSpPr>
          <p:nvPr/>
        </p:nvSpPr>
        <p:spPr>
          <a:xfrm>
            <a:off x="9425936" y="1052716"/>
            <a:ext cx="2243163" cy="834862"/>
          </a:xfrm>
          <a:prstGeom prst="rect">
            <a:avLst/>
          </a:prstGeom>
        </p:spPr>
        <p:txBody>
          <a:bodyPr vert="horz" lIns="91440" tIns="45720" rIns="91440" bIns="45720" rtlCol="0" anchor="b">
            <a:normAutofit fontScale="92500" lnSpcReduction="1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Back to thread 0</a:t>
            </a:r>
            <a:endParaRPr lang="en-US" dirty="0">
              <a:highlight>
                <a:srgbClr val="FFFF00"/>
              </a:highlight>
            </a:endParaRPr>
          </a:p>
        </p:txBody>
      </p:sp>
      <p:sp>
        <p:nvSpPr>
          <p:cNvPr id="4" name="Title 1">
            <a:extLst>
              <a:ext uri="{FF2B5EF4-FFF2-40B4-BE49-F238E27FC236}">
                <a16:creationId xmlns:a16="http://schemas.microsoft.com/office/drawing/2014/main" id="{AA158B1A-002A-3F84-315A-5FEC75A0D7D8}"/>
              </a:ext>
            </a:extLst>
          </p:cNvPr>
          <p:cNvSpPr txBox="1">
            <a:spLocks/>
          </p:cNvSpPr>
          <p:nvPr/>
        </p:nvSpPr>
        <p:spPr>
          <a:xfrm>
            <a:off x="8153684" y="6255390"/>
            <a:ext cx="1080219" cy="413103"/>
          </a:xfrm>
          <a:prstGeom prst="rect">
            <a:avLst/>
          </a:prstGeom>
        </p:spPr>
        <p:txBody>
          <a:bodyPr vert="horz" lIns="91440" tIns="45720" rIns="91440" bIns="45720" rtlCol="0" anchor="b">
            <a:normAutofit fontScale="92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input</a:t>
            </a:r>
            <a:endParaRPr lang="en-US" dirty="0">
              <a:highlight>
                <a:srgbClr val="FFFF00"/>
              </a:highlight>
            </a:endParaRPr>
          </a:p>
        </p:txBody>
      </p:sp>
      <p:sp>
        <p:nvSpPr>
          <p:cNvPr id="3" name="Title 1">
            <a:extLst>
              <a:ext uri="{FF2B5EF4-FFF2-40B4-BE49-F238E27FC236}">
                <a16:creationId xmlns:a16="http://schemas.microsoft.com/office/drawing/2014/main" id="{CF358AF1-ACE4-E7B4-2368-C274150C326C}"/>
              </a:ext>
            </a:extLst>
          </p:cNvPr>
          <p:cNvSpPr txBox="1">
            <a:spLocks/>
          </p:cNvSpPr>
          <p:nvPr/>
        </p:nvSpPr>
        <p:spPr>
          <a:xfrm>
            <a:off x="8087218" y="3101213"/>
            <a:ext cx="413093" cy="413104"/>
          </a:xfrm>
          <a:prstGeom prst="rect">
            <a:avLst/>
          </a:prstGeom>
        </p:spPr>
        <p:txBody>
          <a:bodyPr vert="horz" lIns="91440" tIns="45720" rIns="91440" bIns="45720" rtlCol="0" anchor="b">
            <a:normAutofit fontScale="8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a:t>
            </a:r>
            <a:endParaRPr lang="en-US" dirty="0">
              <a:highlight>
                <a:srgbClr val="FFFF00"/>
              </a:highlight>
            </a:endParaRPr>
          </a:p>
        </p:txBody>
      </p:sp>
      <p:sp>
        <p:nvSpPr>
          <p:cNvPr id="5" name="Google Shape;299;p14">
            <a:extLst>
              <a:ext uri="{FF2B5EF4-FFF2-40B4-BE49-F238E27FC236}">
                <a16:creationId xmlns:a16="http://schemas.microsoft.com/office/drawing/2014/main" id="{42F67DE4-9A15-0B18-A062-48CB716CC3A5}"/>
              </a:ext>
            </a:extLst>
          </p:cNvPr>
          <p:cNvSpPr/>
          <p:nvPr/>
        </p:nvSpPr>
        <p:spPr>
          <a:xfrm>
            <a:off x="10412931" y="1887578"/>
            <a:ext cx="269171" cy="269171"/>
          </a:xfrm>
          <a:custGeom>
            <a:avLst/>
            <a:gdLst/>
            <a:ahLst/>
            <a:cxnLst/>
            <a:rect l="l" t="t" r="r" b="b"/>
            <a:pathLst>
              <a:path w="269171" h="269171" extrusionOk="0">
                <a:moveTo>
                  <a:pt x="0" y="0"/>
                </a:moveTo>
                <a:lnTo>
                  <a:pt x="269171" y="0"/>
                </a:lnTo>
                <a:lnTo>
                  <a:pt x="269171" y="269172"/>
                </a:lnTo>
                <a:lnTo>
                  <a:pt x="0" y="269172"/>
                </a:lnTo>
                <a:lnTo>
                  <a:pt x="0" y="0"/>
                </a:lnTo>
                <a:close/>
              </a:path>
            </a:pathLst>
          </a:custGeom>
          <a:blipFill rotWithShape="1">
            <a:blip r:embed="rId3">
              <a:alphaModFix/>
            </a:blip>
            <a:stretch>
              <a:fillRect/>
            </a:stretch>
          </a:blipFill>
          <a:ln>
            <a:noFill/>
          </a:ln>
        </p:spPr>
      </p:sp>
    </p:spTree>
    <p:extLst>
      <p:ext uri="{BB962C8B-B14F-4D97-AF65-F5344CB8AC3E}">
        <p14:creationId xmlns:p14="http://schemas.microsoft.com/office/powerpoint/2010/main" val="2763502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543AAE-4531-8CED-073D-C24420CE4ABD}"/>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4A6FE0ED-D798-C55E-7A90-647B24495921}"/>
              </a:ext>
            </a:extLst>
          </p:cNvPr>
          <p:cNvPicPr>
            <a:picLocks noChangeAspect="1"/>
          </p:cNvPicPr>
          <p:nvPr/>
        </p:nvPicPr>
        <p:blipFill>
          <a:blip r:embed="rId2"/>
          <a:stretch>
            <a:fillRect/>
          </a:stretch>
        </p:blipFill>
        <p:spPr>
          <a:xfrm>
            <a:off x="0" y="1447466"/>
            <a:ext cx="5902401" cy="5410534"/>
          </a:xfrm>
          <a:prstGeom prst="rect">
            <a:avLst/>
          </a:prstGeom>
        </p:spPr>
      </p:pic>
      <p:sp>
        <p:nvSpPr>
          <p:cNvPr id="8" name="Title 1">
            <a:extLst>
              <a:ext uri="{FF2B5EF4-FFF2-40B4-BE49-F238E27FC236}">
                <a16:creationId xmlns:a16="http://schemas.microsoft.com/office/drawing/2014/main" id="{2CCD2454-E3AD-09AF-C56B-F94F9CA9ECE9}"/>
              </a:ext>
            </a:extLst>
          </p:cNvPr>
          <p:cNvSpPr txBox="1">
            <a:spLocks/>
          </p:cNvSpPr>
          <p:nvPr/>
        </p:nvSpPr>
        <p:spPr>
          <a:xfrm>
            <a:off x="3657843" y="363355"/>
            <a:ext cx="4313655" cy="601091"/>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u="sng" dirty="0">
                <a:solidFill>
                  <a:srgbClr val="FA1E87"/>
                </a:solidFill>
              </a:rPr>
              <a:t>Finding Max per block</a:t>
            </a:r>
          </a:p>
        </p:txBody>
      </p:sp>
      <p:sp>
        <p:nvSpPr>
          <p:cNvPr id="31" name="Rectangle 30">
            <a:extLst>
              <a:ext uri="{FF2B5EF4-FFF2-40B4-BE49-F238E27FC236}">
                <a16:creationId xmlns:a16="http://schemas.microsoft.com/office/drawing/2014/main" id="{C89FA71C-D09A-5D98-CA3B-C9E12A5B070F}"/>
              </a:ext>
            </a:extLst>
          </p:cNvPr>
          <p:cNvSpPr/>
          <p:nvPr/>
        </p:nvSpPr>
        <p:spPr>
          <a:xfrm>
            <a:off x="258075" y="3618786"/>
            <a:ext cx="5386249" cy="1873629"/>
          </a:xfrm>
          <a:prstGeom prst="rect">
            <a:avLst/>
          </a:prstGeom>
          <a:noFill/>
          <a:ln>
            <a:solidFill>
              <a:srgbClr val="FA1E8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6E297962-26D2-E06D-2A14-2BA5851E434F}"/>
              </a:ext>
            </a:extLst>
          </p:cNvPr>
          <p:cNvSpPr/>
          <p:nvPr/>
        </p:nvSpPr>
        <p:spPr>
          <a:xfrm>
            <a:off x="6431800" y="4423541"/>
            <a:ext cx="1137273" cy="7640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BF148D39-118C-4F3C-844D-28485A29E7D9}"/>
              </a:ext>
            </a:extLst>
          </p:cNvPr>
          <p:cNvSpPr txBox="1">
            <a:spLocks/>
          </p:cNvSpPr>
          <p:nvPr/>
        </p:nvSpPr>
        <p:spPr>
          <a:xfrm>
            <a:off x="5902401" y="910858"/>
            <a:ext cx="3004049" cy="1311777"/>
          </a:xfrm>
          <a:prstGeom prst="rect">
            <a:avLst/>
          </a:prstGeom>
        </p:spPr>
        <p:txBody>
          <a:bodyPr vert="horz" lIns="91440" tIns="45720" rIns="91440" bIns="45720" rtlCol="0" anchor="b">
            <a:normAutofit fontScale="8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Iam currently</a:t>
            </a:r>
          </a:p>
          <a:p>
            <a:pPr algn="ctr"/>
            <a:r>
              <a:rPr lang="en-US" dirty="0">
                <a:highlight>
                  <a:srgbClr val="FFFF00"/>
                </a:highlight>
              </a:rPr>
              <a:t>thread 0</a:t>
            </a:r>
            <a:r>
              <a:rPr lang="en-US" dirty="0"/>
              <a:t> </a:t>
            </a:r>
          </a:p>
          <a:p>
            <a:pPr algn="ctr"/>
            <a:r>
              <a:rPr lang="en-US" dirty="0">
                <a:highlight>
                  <a:srgbClr val="FFFF00"/>
                </a:highlight>
              </a:rPr>
              <a:t>BLOCK 0</a:t>
            </a:r>
          </a:p>
          <a:p>
            <a:pPr algn="ctr"/>
            <a:r>
              <a:rPr lang="en-US" dirty="0"/>
              <a:t>calling </a:t>
            </a:r>
            <a:r>
              <a:rPr lang="en-US" dirty="0" err="1"/>
              <a:t>findmax</a:t>
            </a:r>
            <a:endParaRPr lang="en-US" dirty="0">
              <a:highlight>
                <a:srgbClr val="FFFF00"/>
              </a:highlight>
            </a:endParaRPr>
          </a:p>
        </p:txBody>
      </p:sp>
      <p:sp>
        <p:nvSpPr>
          <p:cNvPr id="29" name="Title 1">
            <a:extLst>
              <a:ext uri="{FF2B5EF4-FFF2-40B4-BE49-F238E27FC236}">
                <a16:creationId xmlns:a16="http://schemas.microsoft.com/office/drawing/2014/main" id="{BDE52B3D-DE47-2FC8-5679-E2DBCDADFF87}"/>
              </a:ext>
            </a:extLst>
          </p:cNvPr>
          <p:cNvSpPr txBox="1">
            <a:spLocks/>
          </p:cNvSpPr>
          <p:nvPr/>
        </p:nvSpPr>
        <p:spPr>
          <a:xfrm>
            <a:off x="5902399" y="5187546"/>
            <a:ext cx="2838261" cy="413103"/>
          </a:xfrm>
          <a:prstGeom prst="rect">
            <a:avLst/>
          </a:prstGeom>
        </p:spPr>
        <p:txBody>
          <a:bodyPr vert="horz" lIns="91440" tIns="45720" rIns="91440" bIns="45720" rtlCol="0" anchor="b">
            <a:normAutofit fontScale="8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Shared memory</a:t>
            </a:r>
            <a:endParaRPr lang="en-US" dirty="0">
              <a:highlight>
                <a:srgbClr val="FFFF00"/>
              </a:highlight>
            </a:endParaRPr>
          </a:p>
        </p:txBody>
      </p:sp>
      <p:sp>
        <p:nvSpPr>
          <p:cNvPr id="33" name="Decagon 32">
            <a:extLst>
              <a:ext uri="{FF2B5EF4-FFF2-40B4-BE49-F238E27FC236}">
                <a16:creationId xmlns:a16="http://schemas.microsoft.com/office/drawing/2014/main" id="{CF9067EF-4B9A-E5EC-D003-A3FC98B97067}"/>
              </a:ext>
            </a:extLst>
          </p:cNvPr>
          <p:cNvSpPr/>
          <p:nvPr/>
        </p:nvSpPr>
        <p:spPr>
          <a:xfrm>
            <a:off x="6431800" y="4560177"/>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1</a:t>
            </a:r>
          </a:p>
        </p:txBody>
      </p:sp>
      <p:sp>
        <p:nvSpPr>
          <p:cNvPr id="34" name="Decagon 33">
            <a:extLst>
              <a:ext uri="{FF2B5EF4-FFF2-40B4-BE49-F238E27FC236}">
                <a16:creationId xmlns:a16="http://schemas.microsoft.com/office/drawing/2014/main" id="{5D957FB5-A1DC-DAE0-8A4B-B8A08B8B8FE9}"/>
              </a:ext>
            </a:extLst>
          </p:cNvPr>
          <p:cNvSpPr/>
          <p:nvPr/>
        </p:nvSpPr>
        <p:spPr>
          <a:xfrm>
            <a:off x="7043524" y="4560177"/>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2</a:t>
            </a:r>
          </a:p>
        </p:txBody>
      </p:sp>
      <p:sp>
        <p:nvSpPr>
          <p:cNvPr id="67" name="Title 1">
            <a:extLst>
              <a:ext uri="{FF2B5EF4-FFF2-40B4-BE49-F238E27FC236}">
                <a16:creationId xmlns:a16="http://schemas.microsoft.com/office/drawing/2014/main" id="{800D68CB-EED6-FD6D-2A9D-F6B06A8DB88A}"/>
              </a:ext>
            </a:extLst>
          </p:cNvPr>
          <p:cNvSpPr txBox="1">
            <a:spLocks/>
          </p:cNvSpPr>
          <p:nvPr/>
        </p:nvSpPr>
        <p:spPr>
          <a:xfrm>
            <a:off x="9425936" y="1052716"/>
            <a:ext cx="2243163" cy="834862"/>
          </a:xfrm>
          <a:prstGeom prst="rect">
            <a:avLst/>
          </a:prstGeom>
        </p:spPr>
        <p:txBody>
          <a:bodyPr vert="horz" lIns="91440" tIns="45720" rIns="91440" bIns="45720" rtlCol="0" anchor="b">
            <a:normAutofit fontScale="92500" lnSpcReduction="1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Back to thread 0</a:t>
            </a:r>
            <a:endParaRPr lang="en-US" dirty="0">
              <a:highlight>
                <a:srgbClr val="FFFF00"/>
              </a:highlight>
            </a:endParaRPr>
          </a:p>
        </p:txBody>
      </p:sp>
      <p:sp>
        <p:nvSpPr>
          <p:cNvPr id="5" name="Google Shape;299;p14">
            <a:extLst>
              <a:ext uri="{FF2B5EF4-FFF2-40B4-BE49-F238E27FC236}">
                <a16:creationId xmlns:a16="http://schemas.microsoft.com/office/drawing/2014/main" id="{C37EF954-7A4E-85DB-85DC-6705FA4A4310}"/>
              </a:ext>
            </a:extLst>
          </p:cNvPr>
          <p:cNvSpPr/>
          <p:nvPr/>
        </p:nvSpPr>
        <p:spPr>
          <a:xfrm>
            <a:off x="10412931" y="1887578"/>
            <a:ext cx="269171" cy="269171"/>
          </a:xfrm>
          <a:custGeom>
            <a:avLst/>
            <a:gdLst/>
            <a:ahLst/>
            <a:cxnLst/>
            <a:rect l="l" t="t" r="r" b="b"/>
            <a:pathLst>
              <a:path w="269171" h="269171" extrusionOk="0">
                <a:moveTo>
                  <a:pt x="0" y="0"/>
                </a:moveTo>
                <a:lnTo>
                  <a:pt x="269171" y="0"/>
                </a:lnTo>
                <a:lnTo>
                  <a:pt x="269171" y="269172"/>
                </a:lnTo>
                <a:lnTo>
                  <a:pt x="0" y="269172"/>
                </a:lnTo>
                <a:lnTo>
                  <a:pt x="0" y="0"/>
                </a:lnTo>
                <a:close/>
              </a:path>
            </a:pathLst>
          </a:custGeom>
          <a:blipFill rotWithShape="1">
            <a:blip r:embed="rId3">
              <a:alphaModFix/>
            </a:blip>
            <a:stretch>
              <a:fillRect/>
            </a:stretch>
          </a:blipFill>
          <a:ln>
            <a:noFill/>
          </a:ln>
        </p:spPr>
      </p:sp>
      <p:sp>
        <p:nvSpPr>
          <p:cNvPr id="9" name="Title 1">
            <a:extLst>
              <a:ext uri="{FF2B5EF4-FFF2-40B4-BE49-F238E27FC236}">
                <a16:creationId xmlns:a16="http://schemas.microsoft.com/office/drawing/2014/main" id="{0A0DA044-7BEC-9BC2-B0B0-A0608476BF31}"/>
              </a:ext>
            </a:extLst>
          </p:cNvPr>
          <p:cNvSpPr txBox="1">
            <a:spLocks/>
          </p:cNvSpPr>
          <p:nvPr/>
        </p:nvSpPr>
        <p:spPr>
          <a:xfrm>
            <a:off x="602523" y="3599288"/>
            <a:ext cx="4534602" cy="326703"/>
          </a:xfrm>
          <a:prstGeom prst="rect">
            <a:avLst/>
          </a:prstGeom>
        </p:spPr>
        <p:txBody>
          <a:bodyPr vert="horz" lIns="91440" tIns="45720" rIns="91440" bIns="45720" rtlCol="0" anchor="b">
            <a:normAutofit fontScale="62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highlight>
                  <a:srgbClr val="FFFF00"/>
                </a:highlight>
              </a:rPr>
              <a:t>S= 2/2 =1 ; s&gt;0 ; divide by 2 </a:t>
            </a:r>
          </a:p>
        </p:txBody>
      </p:sp>
    </p:spTree>
    <p:extLst>
      <p:ext uri="{BB962C8B-B14F-4D97-AF65-F5344CB8AC3E}">
        <p14:creationId xmlns:p14="http://schemas.microsoft.com/office/powerpoint/2010/main" val="14986332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FED235-7EA6-EA19-8E74-68969E815494}"/>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289E228F-30D1-9BFF-ACB1-778D18412BB8}"/>
              </a:ext>
            </a:extLst>
          </p:cNvPr>
          <p:cNvPicPr>
            <a:picLocks noChangeAspect="1"/>
          </p:cNvPicPr>
          <p:nvPr/>
        </p:nvPicPr>
        <p:blipFill>
          <a:blip r:embed="rId2"/>
          <a:stretch>
            <a:fillRect/>
          </a:stretch>
        </p:blipFill>
        <p:spPr>
          <a:xfrm>
            <a:off x="0" y="1447466"/>
            <a:ext cx="5902401" cy="5410534"/>
          </a:xfrm>
          <a:prstGeom prst="rect">
            <a:avLst/>
          </a:prstGeom>
        </p:spPr>
      </p:pic>
      <p:sp>
        <p:nvSpPr>
          <p:cNvPr id="8" name="Title 1">
            <a:extLst>
              <a:ext uri="{FF2B5EF4-FFF2-40B4-BE49-F238E27FC236}">
                <a16:creationId xmlns:a16="http://schemas.microsoft.com/office/drawing/2014/main" id="{D4B2D152-85C6-B494-E38C-8E04F2BAF650}"/>
              </a:ext>
            </a:extLst>
          </p:cNvPr>
          <p:cNvSpPr txBox="1">
            <a:spLocks/>
          </p:cNvSpPr>
          <p:nvPr/>
        </p:nvSpPr>
        <p:spPr>
          <a:xfrm>
            <a:off x="3657843" y="363355"/>
            <a:ext cx="4313655" cy="601091"/>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u="sng" dirty="0">
                <a:solidFill>
                  <a:srgbClr val="FA1E87"/>
                </a:solidFill>
              </a:rPr>
              <a:t>Finding Max per block</a:t>
            </a:r>
          </a:p>
        </p:txBody>
      </p:sp>
      <p:sp>
        <p:nvSpPr>
          <p:cNvPr id="31" name="Rectangle 30">
            <a:extLst>
              <a:ext uri="{FF2B5EF4-FFF2-40B4-BE49-F238E27FC236}">
                <a16:creationId xmlns:a16="http://schemas.microsoft.com/office/drawing/2014/main" id="{BE74F39D-4B8C-5172-95EC-3C86524CC1C5}"/>
              </a:ext>
            </a:extLst>
          </p:cNvPr>
          <p:cNvSpPr/>
          <p:nvPr/>
        </p:nvSpPr>
        <p:spPr>
          <a:xfrm>
            <a:off x="258075" y="3618786"/>
            <a:ext cx="5386249" cy="1873629"/>
          </a:xfrm>
          <a:prstGeom prst="rect">
            <a:avLst/>
          </a:prstGeom>
          <a:noFill/>
          <a:ln>
            <a:solidFill>
              <a:srgbClr val="FA1E8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3B491447-BAC0-E4DD-1655-7B811B243091}"/>
              </a:ext>
            </a:extLst>
          </p:cNvPr>
          <p:cNvSpPr txBox="1">
            <a:spLocks/>
          </p:cNvSpPr>
          <p:nvPr/>
        </p:nvSpPr>
        <p:spPr>
          <a:xfrm>
            <a:off x="5902401" y="910858"/>
            <a:ext cx="3004049" cy="1311777"/>
          </a:xfrm>
          <a:prstGeom prst="rect">
            <a:avLst/>
          </a:prstGeom>
        </p:spPr>
        <p:txBody>
          <a:bodyPr vert="horz" lIns="91440" tIns="45720" rIns="91440" bIns="45720" rtlCol="0" anchor="b">
            <a:normAutofit fontScale="8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Iam currently</a:t>
            </a:r>
          </a:p>
          <a:p>
            <a:pPr algn="ctr"/>
            <a:r>
              <a:rPr lang="en-US" dirty="0">
                <a:highlight>
                  <a:srgbClr val="FFFF00"/>
                </a:highlight>
              </a:rPr>
              <a:t>thread 0</a:t>
            </a:r>
            <a:r>
              <a:rPr lang="en-US" dirty="0"/>
              <a:t> </a:t>
            </a:r>
          </a:p>
          <a:p>
            <a:pPr algn="ctr"/>
            <a:r>
              <a:rPr lang="en-US" dirty="0">
                <a:highlight>
                  <a:srgbClr val="FFFF00"/>
                </a:highlight>
              </a:rPr>
              <a:t>BLOCK 0</a:t>
            </a:r>
          </a:p>
          <a:p>
            <a:pPr algn="ctr"/>
            <a:r>
              <a:rPr lang="en-US" dirty="0"/>
              <a:t>calling </a:t>
            </a:r>
            <a:r>
              <a:rPr lang="en-US" dirty="0" err="1"/>
              <a:t>findmax</a:t>
            </a:r>
            <a:endParaRPr lang="en-US" dirty="0">
              <a:highlight>
                <a:srgbClr val="FFFF00"/>
              </a:highlight>
            </a:endParaRPr>
          </a:p>
        </p:txBody>
      </p:sp>
      <p:sp>
        <p:nvSpPr>
          <p:cNvPr id="67" name="Title 1">
            <a:extLst>
              <a:ext uri="{FF2B5EF4-FFF2-40B4-BE49-F238E27FC236}">
                <a16:creationId xmlns:a16="http://schemas.microsoft.com/office/drawing/2014/main" id="{8C1E70FF-D1D2-834F-BB10-E9590FACE2DC}"/>
              </a:ext>
            </a:extLst>
          </p:cNvPr>
          <p:cNvSpPr txBox="1">
            <a:spLocks/>
          </p:cNvSpPr>
          <p:nvPr/>
        </p:nvSpPr>
        <p:spPr>
          <a:xfrm>
            <a:off x="9425936" y="1052716"/>
            <a:ext cx="2243163" cy="834862"/>
          </a:xfrm>
          <a:prstGeom prst="rect">
            <a:avLst/>
          </a:prstGeom>
        </p:spPr>
        <p:txBody>
          <a:bodyPr vert="horz" lIns="91440" tIns="45720" rIns="91440" bIns="45720" rtlCol="0" anchor="b">
            <a:normAutofit fontScale="92500" lnSpcReduction="1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Back to thread 0</a:t>
            </a:r>
            <a:endParaRPr lang="en-US" dirty="0">
              <a:highlight>
                <a:srgbClr val="FFFF00"/>
              </a:highlight>
            </a:endParaRPr>
          </a:p>
        </p:txBody>
      </p:sp>
      <p:sp>
        <p:nvSpPr>
          <p:cNvPr id="5" name="Google Shape;299;p14">
            <a:extLst>
              <a:ext uri="{FF2B5EF4-FFF2-40B4-BE49-F238E27FC236}">
                <a16:creationId xmlns:a16="http://schemas.microsoft.com/office/drawing/2014/main" id="{8A67CF78-9BED-1407-82F1-C5D232BB8535}"/>
              </a:ext>
            </a:extLst>
          </p:cNvPr>
          <p:cNvSpPr/>
          <p:nvPr/>
        </p:nvSpPr>
        <p:spPr>
          <a:xfrm>
            <a:off x="10412931" y="1887578"/>
            <a:ext cx="269171" cy="269171"/>
          </a:xfrm>
          <a:custGeom>
            <a:avLst/>
            <a:gdLst/>
            <a:ahLst/>
            <a:cxnLst/>
            <a:rect l="l" t="t" r="r" b="b"/>
            <a:pathLst>
              <a:path w="269171" h="269171" extrusionOk="0">
                <a:moveTo>
                  <a:pt x="0" y="0"/>
                </a:moveTo>
                <a:lnTo>
                  <a:pt x="269171" y="0"/>
                </a:lnTo>
                <a:lnTo>
                  <a:pt x="269171" y="269172"/>
                </a:lnTo>
                <a:lnTo>
                  <a:pt x="0" y="269172"/>
                </a:lnTo>
                <a:lnTo>
                  <a:pt x="0" y="0"/>
                </a:lnTo>
                <a:close/>
              </a:path>
            </a:pathLst>
          </a:custGeom>
          <a:blipFill rotWithShape="1">
            <a:blip r:embed="rId3">
              <a:alphaModFix/>
            </a:blip>
            <a:stretch>
              <a:fillRect/>
            </a:stretch>
          </a:blipFill>
          <a:ln>
            <a:noFill/>
          </a:ln>
        </p:spPr>
      </p:sp>
      <p:sp>
        <p:nvSpPr>
          <p:cNvPr id="9" name="Title 1">
            <a:extLst>
              <a:ext uri="{FF2B5EF4-FFF2-40B4-BE49-F238E27FC236}">
                <a16:creationId xmlns:a16="http://schemas.microsoft.com/office/drawing/2014/main" id="{368E094A-6319-FDD9-9382-97A87CEA795A}"/>
              </a:ext>
            </a:extLst>
          </p:cNvPr>
          <p:cNvSpPr txBox="1">
            <a:spLocks/>
          </p:cNvSpPr>
          <p:nvPr/>
        </p:nvSpPr>
        <p:spPr>
          <a:xfrm>
            <a:off x="602523" y="3599288"/>
            <a:ext cx="4534602" cy="326703"/>
          </a:xfrm>
          <a:prstGeom prst="rect">
            <a:avLst/>
          </a:prstGeom>
        </p:spPr>
        <p:txBody>
          <a:bodyPr vert="horz" lIns="91440" tIns="45720" rIns="91440" bIns="45720" rtlCol="0" anchor="b">
            <a:normAutofit fontScale="62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dirty="0">
              <a:highlight>
                <a:srgbClr val="FFFF00"/>
              </a:highlight>
            </a:endParaRPr>
          </a:p>
        </p:txBody>
      </p:sp>
      <p:sp>
        <p:nvSpPr>
          <p:cNvPr id="3" name="Title 1">
            <a:extLst>
              <a:ext uri="{FF2B5EF4-FFF2-40B4-BE49-F238E27FC236}">
                <a16:creationId xmlns:a16="http://schemas.microsoft.com/office/drawing/2014/main" id="{057E1E57-06D1-FE80-1721-0FAB90F42F20}"/>
              </a:ext>
            </a:extLst>
          </p:cNvPr>
          <p:cNvSpPr txBox="1">
            <a:spLocks/>
          </p:cNvSpPr>
          <p:nvPr/>
        </p:nvSpPr>
        <p:spPr>
          <a:xfrm>
            <a:off x="6246847" y="2877908"/>
            <a:ext cx="5124254" cy="1102184"/>
          </a:xfrm>
          <a:prstGeom prst="rect">
            <a:avLst/>
          </a:prstGeom>
        </p:spPr>
        <p:txBody>
          <a:bodyPr vert="horz" lIns="91440" tIns="45720" rIns="91440" bIns="45720" rtlCol="0" anchor="b">
            <a:normAutofit fontScale="5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S= 1</a:t>
            </a:r>
          </a:p>
          <a:p>
            <a:pPr algn="ctr"/>
            <a:r>
              <a:rPr lang="en-US" dirty="0">
                <a:highlight>
                  <a:srgbClr val="FFFF00"/>
                </a:highlight>
              </a:rPr>
              <a:t>If (0 &lt; 1) </a:t>
            </a:r>
          </a:p>
          <a:p>
            <a:pPr algn="ctr"/>
            <a:r>
              <a:rPr lang="en-US" dirty="0">
                <a:highlight>
                  <a:srgbClr val="FFFF00"/>
                </a:highlight>
              </a:rPr>
              <a:t>Compare </a:t>
            </a:r>
          </a:p>
          <a:p>
            <a:pPr algn="ctr"/>
            <a:r>
              <a:rPr lang="en-US" dirty="0" err="1">
                <a:highlight>
                  <a:srgbClr val="FFFF00"/>
                </a:highlight>
              </a:rPr>
              <a:t>Sharedmem</a:t>
            </a:r>
            <a:r>
              <a:rPr lang="en-US" dirty="0">
                <a:highlight>
                  <a:srgbClr val="FFFF00"/>
                </a:highlight>
              </a:rPr>
              <a:t>[0] and </a:t>
            </a:r>
            <a:r>
              <a:rPr lang="en-US" dirty="0" err="1">
                <a:highlight>
                  <a:srgbClr val="FFFF00"/>
                </a:highlight>
              </a:rPr>
              <a:t>sharedmem</a:t>
            </a:r>
            <a:r>
              <a:rPr lang="en-US" dirty="0">
                <a:highlight>
                  <a:srgbClr val="FFFF00"/>
                </a:highlight>
              </a:rPr>
              <a:t>[1]</a:t>
            </a:r>
          </a:p>
          <a:p>
            <a:pPr algn="ctr"/>
            <a:r>
              <a:rPr lang="en-US" dirty="0">
                <a:highlight>
                  <a:srgbClr val="FFFF00"/>
                </a:highlight>
              </a:rPr>
              <a:t>Get max</a:t>
            </a:r>
          </a:p>
        </p:txBody>
      </p:sp>
    </p:spTree>
    <p:extLst>
      <p:ext uri="{BB962C8B-B14F-4D97-AF65-F5344CB8AC3E}">
        <p14:creationId xmlns:p14="http://schemas.microsoft.com/office/powerpoint/2010/main" val="6769830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0B3C27-75F9-9E49-67C0-C2D4211BAA78}"/>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5E7C1D7A-9587-1947-9C7D-8921A887D3AF}"/>
              </a:ext>
            </a:extLst>
          </p:cNvPr>
          <p:cNvPicPr>
            <a:picLocks noChangeAspect="1"/>
          </p:cNvPicPr>
          <p:nvPr/>
        </p:nvPicPr>
        <p:blipFill>
          <a:blip r:embed="rId2"/>
          <a:stretch>
            <a:fillRect/>
          </a:stretch>
        </p:blipFill>
        <p:spPr>
          <a:xfrm>
            <a:off x="0" y="1447466"/>
            <a:ext cx="5902401" cy="5410534"/>
          </a:xfrm>
          <a:prstGeom prst="rect">
            <a:avLst/>
          </a:prstGeom>
        </p:spPr>
      </p:pic>
      <p:sp>
        <p:nvSpPr>
          <p:cNvPr id="8" name="Title 1">
            <a:extLst>
              <a:ext uri="{FF2B5EF4-FFF2-40B4-BE49-F238E27FC236}">
                <a16:creationId xmlns:a16="http://schemas.microsoft.com/office/drawing/2014/main" id="{9E61E233-3ECA-D9C8-8D05-5623E88CE1EC}"/>
              </a:ext>
            </a:extLst>
          </p:cNvPr>
          <p:cNvSpPr txBox="1">
            <a:spLocks/>
          </p:cNvSpPr>
          <p:nvPr/>
        </p:nvSpPr>
        <p:spPr>
          <a:xfrm>
            <a:off x="3657843" y="363355"/>
            <a:ext cx="4313655" cy="601091"/>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u="sng" dirty="0">
                <a:solidFill>
                  <a:srgbClr val="FA1E87"/>
                </a:solidFill>
              </a:rPr>
              <a:t>Finding Max per block</a:t>
            </a:r>
          </a:p>
        </p:txBody>
      </p:sp>
      <p:sp>
        <p:nvSpPr>
          <p:cNvPr id="31" name="Rectangle 30">
            <a:extLst>
              <a:ext uri="{FF2B5EF4-FFF2-40B4-BE49-F238E27FC236}">
                <a16:creationId xmlns:a16="http://schemas.microsoft.com/office/drawing/2014/main" id="{5FFC1CB7-10BB-D13A-E814-67650026CE1B}"/>
              </a:ext>
            </a:extLst>
          </p:cNvPr>
          <p:cNvSpPr/>
          <p:nvPr/>
        </p:nvSpPr>
        <p:spPr>
          <a:xfrm>
            <a:off x="258075" y="3618786"/>
            <a:ext cx="5386249" cy="1873629"/>
          </a:xfrm>
          <a:prstGeom prst="rect">
            <a:avLst/>
          </a:prstGeom>
          <a:noFill/>
          <a:ln>
            <a:solidFill>
              <a:srgbClr val="FA1E8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D87AA91D-3505-D14E-4742-CF87373C6817}"/>
              </a:ext>
            </a:extLst>
          </p:cNvPr>
          <p:cNvSpPr txBox="1">
            <a:spLocks/>
          </p:cNvSpPr>
          <p:nvPr/>
        </p:nvSpPr>
        <p:spPr>
          <a:xfrm>
            <a:off x="5902401" y="910858"/>
            <a:ext cx="3004049" cy="1311777"/>
          </a:xfrm>
          <a:prstGeom prst="rect">
            <a:avLst/>
          </a:prstGeom>
        </p:spPr>
        <p:txBody>
          <a:bodyPr vert="horz" lIns="91440" tIns="45720" rIns="91440" bIns="45720" rtlCol="0" anchor="b">
            <a:normAutofit fontScale="8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Iam currently</a:t>
            </a:r>
          </a:p>
          <a:p>
            <a:pPr algn="ctr"/>
            <a:r>
              <a:rPr lang="en-US" dirty="0">
                <a:highlight>
                  <a:srgbClr val="FFFF00"/>
                </a:highlight>
              </a:rPr>
              <a:t>thread 0</a:t>
            </a:r>
            <a:r>
              <a:rPr lang="en-US" dirty="0"/>
              <a:t> </a:t>
            </a:r>
          </a:p>
          <a:p>
            <a:pPr algn="ctr"/>
            <a:r>
              <a:rPr lang="en-US" dirty="0">
                <a:highlight>
                  <a:srgbClr val="FFFF00"/>
                </a:highlight>
              </a:rPr>
              <a:t>BLOCK 0</a:t>
            </a:r>
          </a:p>
          <a:p>
            <a:pPr algn="ctr"/>
            <a:r>
              <a:rPr lang="en-US" dirty="0"/>
              <a:t>calling </a:t>
            </a:r>
            <a:r>
              <a:rPr lang="en-US" dirty="0" err="1"/>
              <a:t>findmax</a:t>
            </a:r>
            <a:endParaRPr lang="en-US" dirty="0">
              <a:highlight>
                <a:srgbClr val="FFFF00"/>
              </a:highlight>
            </a:endParaRPr>
          </a:p>
        </p:txBody>
      </p:sp>
      <p:sp>
        <p:nvSpPr>
          <p:cNvPr id="67" name="Title 1">
            <a:extLst>
              <a:ext uri="{FF2B5EF4-FFF2-40B4-BE49-F238E27FC236}">
                <a16:creationId xmlns:a16="http://schemas.microsoft.com/office/drawing/2014/main" id="{034B622D-F812-DC80-577C-D94CD736734C}"/>
              </a:ext>
            </a:extLst>
          </p:cNvPr>
          <p:cNvSpPr txBox="1">
            <a:spLocks/>
          </p:cNvSpPr>
          <p:nvPr/>
        </p:nvSpPr>
        <p:spPr>
          <a:xfrm>
            <a:off x="9425936" y="1052716"/>
            <a:ext cx="2243163" cy="834862"/>
          </a:xfrm>
          <a:prstGeom prst="rect">
            <a:avLst/>
          </a:prstGeom>
        </p:spPr>
        <p:txBody>
          <a:bodyPr vert="horz" lIns="91440" tIns="45720" rIns="91440" bIns="45720" rtlCol="0" anchor="b">
            <a:normAutofit fontScale="92500" lnSpcReduction="1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Back to thread 0</a:t>
            </a:r>
            <a:endParaRPr lang="en-US" dirty="0">
              <a:highlight>
                <a:srgbClr val="FFFF00"/>
              </a:highlight>
            </a:endParaRPr>
          </a:p>
        </p:txBody>
      </p:sp>
      <p:sp>
        <p:nvSpPr>
          <p:cNvPr id="5" name="Google Shape;299;p14">
            <a:extLst>
              <a:ext uri="{FF2B5EF4-FFF2-40B4-BE49-F238E27FC236}">
                <a16:creationId xmlns:a16="http://schemas.microsoft.com/office/drawing/2014/main" id="{DDB20B48-CE7A-7979-FB7B-51B7AC8E93D8}"/>
              </a:ext>
            </a:extLst>
          </p:cNvPr>
          <p:cNvSpPr/>
          <p:nvPr/>
        </p:nvSpPr>
        <p:spPr>
          <a:xfrm>
            <a:off x="10412931" y="1887578"/>
            <a:ext cx="269171" cy="269171"/>
          </a:xfrm>
          <a:custGeom>
            <a:avLst/>
            <a:gdLst/>
            <a:ahLst/>
            <a:cxnLst/>
            <a:rect l="l" t="t" r="r" b="b"/>
            <a:pathLst>
              <a:path w="269171" h="269171" extrusionOk="0">
                <a:moveTo>
                  <a:pt x="0" y="0"/>
                </a:moveTo>
                <a:lnTo>
                  <a:pt x="269171" y="0"/>
                </a:lnTo>
                <a:lnTo>
                  <a:pt x="269171" y="269172"/>
                </a:lnTo>
                <a:lnTo>
                  <a:pt x="0" y="269172"/>
                </a:lnTo>
                <a:lnTo>
                  <a:pt x="0" y="0"/>
                </a:lnTo>
                <a:close/>
              </a:path>
            </a:pathLst>
          </a:custGeom>
          <a:blipFill rotWithShape="1">
            <a:blip r:embed="rId3">
              <a:alphaModFix/>
            </a:blip>
            <a:stretch>
              <a:fillRect/>
            </a:stretch>
          </a:blipFill>
          <a:ln>
            <a:noFill/>
          </a:ln>
        </p:spPr>
      </p:sp>
      <p:sp>
        <p:nvSpPr>
          <p:cNvPr id="9" name="Title 1">
            <a:extLst>
              <a:ext uri="{FF2B5EF4-FFF2-40B4-BE49-F238E27FC236}">
                <a16:creationId xmlns:a16="http://schemas.microsoft.com/office/drawing/2014/main" id="{80452B1D-F69C-F857-C499-306C4750ABCA}"/>
              </a:ext>
            </a:extLst>
          </p:cNvPr>
          <p:cNvSpPr txBox="1">
            <a:spLocks/>
          </p:cNvSpPr>
          <p:nvPr/>
        </p:nvSpPr>
        <p:spPr>
          <a:xfrm>
            <a:off x="602523" y="3599288"/>
            <a:ext cx="4534602" cy="326703"/>
          </a:xfrm>
          <a:prstGeom prst="rect">
            <a:avLst/>
          </a:prstGeom>
        </p:spPr>
        <p:txBody>
          <a:bodyPr vert="horz" lIns="91440" tIns="45720" rIns="91440" bIns="45720" rtlCol="0" anchor="b">
            <a:normAutofit fontScale="62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dirty="0">
              <a:highlight>
                <a:srgbClr val="FFFF00"/>
              </a:highlight>
            </a:endParaRPr>
          </a:p>
        </p:txBody>
      </p:sp>
      <p:sp>
        <p:nvSpPr>
          <p:cNvPr id="2" name="Decagon 1">
            <a:extLst>
              <a:ext uri="{FF2B5EF4-FFF2-40B4-BE49-F238E27FC236}">
                <a16:creationId xmlns:a16="http://schemas.microsoft.com/office/drawing/2014/main" id="{37AFBBDB-F817-C1D0-CFA6-D1854B506F0F}"/>
              </a:ext>
            </a:extLst>
          </p:cNvPr>
          <p:cNvSpPr/>
          <p:nvPr/>
        </p:nvSpPr>
        <p:spPr>
          <a:xfrm>
            <a:off x="6887992" y="5672069"/>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1</a:t>
            </a:r>
          </a:p>
        </p:txBody>
      </p:sp>
      <p:sp>
        <p:nvSpPr>
          <p:cNvPr id="4" name="Decagon 3">
            <a:extLst>
              <a:ext uri="{FF2B5EF4-FFF2-40B4-BE49-F238E27FC236}">
                <a16:creationId xmlns:a16="http://schemas.microsoft.com/office/drawing/2014/main" id="{EE6B8DB8-68FE-A5C9-273F-9430DABE536B}"/>
              </a:ext>
            </a:extLst>
          </p:cNvPr>
          <p:cNvSpPr/>
          <p:nvPr/>
        </p:nvSpPr>
        <p:spPr>
          <a:xfrm>
            <a:off x="7417670" y="5672068"/>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2</a:t>
            </a:r>
          </a:p>
        </p:txBody>
      </p:sp>
      <p:sp>
        <p:nvSpPr>
          <p:cNvPr id="10" name="Decagon 9">
            <a:extLst>
              <a:ext uri="{FF2B5EF4-FFF2-40B4-BE49-F238E27FC236}">
                <a16:creationId xmlns:a16="http://schemas.microsoft.com/office/drawing/2014/main" id="{85616F86-27A5-EE68-AD06-1E90BEA73F54}"/>
              </a:ext>
            </a:extLst>
          </p:cNvPr>
          <p:cNvSpPr/>
          <p:nvPr/>
        </p:nvSpPr>
        <p:spPr>
          <a:xfrm>
            <a:off x="7947348" y="5672068"/>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3</a:t>
            </a:r>
          </a:p>
        </p:txBody>
      </p:sp>
      <p:sp>
        <p:nvSpPr>
          <p:cNvPr id="11" name="Decagon 10">
            <a:extLst>
              <a:ext uri="{FF2B5EF4-FFF2-40B4-BE49-F238E27FC236}">
                <a16:creationId xmlns:a16="http://schemas.microsoft.com/office/drawing/2014/main" id="{2BCF3469-A4DF-E5CF-EC89-C6F144710089}"/>
              </a:ext>
            </a:extLst>
          </p:cNvPr>
          <p:cNvSpPr/>
          <p:nvPr/>
        </p:nvSpPr>
        <p:spPr>
          <a:xfrm>
            <a:off x="8477026" y="5672067"/>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4</a:t>
            </a:r>
          </a:p>
        </p:txBody>
      </p:sp>
      <p:sp>
        <p:nvSpPr>
          <p:cNvPr id="12" name="Decagon 11">
            <a:extLst>
              <a:ext uri="{FF2B5EF4-FFF2-40B4-BE49-F238E27FC236}">
                <a16:creationId xmlns:a16="http://schemas.microsoft.com/office/drawing/2014/main" id="{E602A390-3527-1613-505A-4E62C8A5FAFA}"/>
              </a:ext>
            </a:extLst>
          </p:cNvPr>
          <p:cNvSpPr/>
          <p:nvPr/>
        </p:nvSpPr>
        <p:spPr>
          <a:xfrm>
            <a:off x="8994383" y="5672066"/>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5</a:t>
            </a:r>
          </a:p>
        </p:txBody>
      </p:sp>
      <p:sp>
        <p:nvSpPr>
          <p:cNvPr id="13" name="Decagon 12">
            <a:extLst>
              <a:ext uri="{FF2B5EF4-FFF2-40B4-BE49-F238E27FC236}">
                <a16:creationId xmlns:a16="http://schemas.microsoft.com/office/drawing/2014/main" id="{D5E6F7AC-56E2-1AED-B719-13424292B697}"/>
              </a:ext>
            </a:extLst>
          </p:cNvPr>
          <p:cNvSpPr/>
          <p:nvPr/>
        </p:nvSpPr>
        <p:spPr>
          <a:xfrm>
            <a:off x="9524061" y="5672065"/>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6</a:t>
            </a:r>
          </a:p>
        </p:txBody>
      </p:sp>
      <p:sp>
        <p:nvSpPr>
          <p:cNvPr id="14" name="Decagon 13">
            <a:extLst>
              <a:ext uri="{FF2B5EF4-FFF2-40B4-BE49-F238E27FC236}">
                <a16:creationId xmlns:a16="http://schemas.microsoft.com/office/drawing/2014/main" id="{29DDDEB1-9857-B018-B86B-252F171620BF}"/>
              </a:ext>
            </a:extLst>
          </p:cNvPr>
          <p:cNvSpPr/>
          <p:nvPr/>
        </p:nvSpPr>
        <p:spPr>
          <a:xfrm>
            <a:off x="10053739" y="5672065"/>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7</a:t>
            </a:r>
          </a:p>
        </p:txBody>
      </p:sp>
      <p:sp>
        <p:nvSpPr>
          <p:cNvPr id="15" name="Decagon 14">
            <a:extLst>
              <a:ext uri="{FF2B5EF4-FFF2-40B4-BE49-F238E27FC236}">
                <a16:creationId xmlns:a16="http://schemas.microsoft.com/office/drawing/2014/main" id="{8AF9A729-6A5E-69D3-5135-A887EF4A0E9C}"/>
              </a:ext>
            </a:extLst>
          </p:cNvPr>
          <p:cNvSpPr/>
          <p:nvPr/>
        </p:nvSpPr>
        <p:spPr>
          <a:xfrm>
            <a:off x="10583417" y="5672064"/>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8</a:t>
            </a:r>
          </a:p>
        </p:txBody>
      </p:sp>
      <p:sp>
        <p:nvSpPr>
          <p:cNvPr id="16" name="Rectangle 15">
            <a:extLst>
              <a:ext uri="{FF2B5EF4-FFF2-40B4-BE49-F238E27FC236}">
                <a16:creationId xmlns:a16="http://schemas.microsoft.com/office/drawing/2014/main" id="{8C183432-E1E5-1021-611E-917E03886372}"/>
              </a:ext>
            </a:extLst>
          </p:cNvPr>
          <p:cNvSpPr/>
          <p:nvPr/>
        </p:nvSpPr>
        <p:spPr>
          <a:xfrm>
            <a:off x="6834225" y="5524332"/>
            <a:ext cx="1137273" cy="7640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9F5B7F2-A8D0-50C2-9615-E719D2D372AE}"/>
              </a:ext>
            </a:extLst>
          </p:cNvPr>
          <p:cNvSpPr/>
          <p:nvPr/>
        </p:nvSpPr>
        <p:spPr>
          <a:xfrm>
            <a:off x="7973075" y="5524333"/>
            <a:ext cx="1015004" cy="7640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3858251-2E0C-8F3F-B550-64EB9B1E8162}"/>
              </a:ext>
            </a:extLst>
          </p:cNvPr>
          <p:cNvSpPr/>
          <p:nvPr/>
        </p:nvSpPr>
        <p:spPr>
          <a:xfrm>
            <a:off x="8998223" y="5533700"/>
            <a:ext cx="1035050" cy="7640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4D92CA3-9F88-EBE0-4515-6294D2C17609}"/>
              </a:ext>
            </a:extLst>
          </p:cNvPr>
          <p:cNvSpPr/>
          <p:nvPr/>
        </p:nvSpPr>
        <p:spPr>
          <a:xfrm>
            <a:off x="10049432" y="5527683"/>
            <a:ext cx="1063373" cy="7640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A02D86E5-DA0A-5F72-B64E-5489918D40CF}"/>
              </a:ext>
            </a:extLst>
          </p:cNvPr>
          <p:cNvCxnSpPr>
            <a:cxnSpLocks/>
          </p:cNvCxnSpPr>
          <p:nvPr/>
        </p:nvCxnSpPr>
        <p:spPr>
          <a:xfrm>
            <a:off x="7134638" y="6159343"/>
            <a:ext cx="214224" cy="711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9FAA650-4D36-5D41-6D6F-A0FC7634B76F}"/>
              </a:ext>
            </a:extLst>
          </p:cNvPr>
          <p:cNvCxnSpPr>
            <a:cxnSpLocks/>
          </p:cNvCxnSpPr>
          <p:nvPr/>
        </p:nvCxnSpPr>
        <p:spPr>
          <a:xfrm flipH="1">
            <a:off x="7417381" y="6157917"/>
            <a:ext cx="260684" cy="712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52F14E9-E9B7-6AB8-CDCD-45CD6CF9ADF7}"/>
              </a:ext>
            </a:extLst>
          </p:cNvPr>
          <p:cNvCxnSpPr>
            <a:cxnSpLocks/>
          </p:cNvCxnSpPr>
          <p:nvPr/>
        </p:nvCxnSpPr>
        <p:spPr>
          <a:xfrm>
            <a:off x="8202015" y="6157917"/>
            <a:ext cx="200187" cy="712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AAD1B6FE-3AB2-5B74-5994-20EEA1CB0D2B}"/>
              </a:ext>
            </a:extLst>
          </p:cNvPr>
          <p:cNvCxnSpPr>
            <a:cxnSpLocks/>
          </p:cNvCxnSpPr>
          <p:nvPr/>
        </p:nvCxnSpPr>
        <p:spPr>
          <a:xfrm flipH="1">
            <a:off x="8476737" y="6157917"/>
            <a:ext cx="256673" cy="712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itle 1">
            <a:extLst>
              <a:ext uri="{FF2B5EF4-FFF2-40B4-BE49-F238E27FC236}">
                <a16:creationId xmlns:a16="http://schemas.microsoft.com/office/drawing/2014/main" id="{9AF5811B-8984-F4E4-C401-FB65D4C48D2C}"/>
              </a:ext>
            </a:extLst>
          </p:cNvPr>
          <p:cNvSpPr txBox="1">
            <a:spLocks/>
          </p:cNvSpPr>
          <p:nvPr/>
        </p:nvSpPr>
        <p:spPr>
          <a:xfrm>
            <a:off x="6897136" y="2594138"/>
            <a:ext cx="4018627" cy="834862"/>
          </a:xfrm>
          <a:prstGeom prst="rect">
            <a:avLst/>
          </a:prstGeom>
        </p:spPr>
        <p:txBody>
          <a:bodyPr vert="horz" lIns="91440" tIns="45720" rIns="91440" bIns="45720" rtlCol="0" anchor="b">
            <a:normAutofit fontScale="70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AND IF WE GENERALIZE WE WILL FIND THAT </a:t>
            </a:r>
          </a:p>
          <a:p>
            <a:pPr algn="ctr"/>
            <a:r>
              <a:rPr lang="en-US" dirty="0">
                <a:highlight>
                  <a:srgbClr val="FFFF00"/>
                </a:highlight>
              </a:rPr>
              <a:t>ON ALL BLOCKS</a:t>
            </a:r>
          </a:p>
        </p:txBody>
      </p:sp>
    </p:spTree>
    <p:extLst>
      <p:ext uri="{BB962C8B-B14F-4D97-AF65-F5344CB8AC3E}">
        <p14:creationId xmlns:p14="http://schemas.microsoft.com/office/powerpoint/2010/main" val="9456480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Does Sending data from threads within same warp really matters ? </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193240541"/>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697C79-100C-02EC-132B-EB6F02F73F58}"/>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D7E86189-2831-E9AD-D4C5-7E3D1479AA88}"/>
              </a:ext>
            </a:extLst>
          </p:cNvPr>
          <p:cNvPicPr>
            <a:picLocks noChangeAspect="1"/>
          </p:cNvPicPr>
          <p:nvPr/>
        </p:nvPicPr>
        <p:blipFill>
          <a:blip r:embed="rId2"/>
          <a:stretch>
            <a:fillRect/>
          </a:stretch>
        </p:blipFill>
        <p:spPr>
          <a:xfrm>
            <a:off x="0" y="1447466"/>
            <a:ext cx="5902401" cy="5410534"/>
          </a:xfrm>
          <a:prstGeom prst="rect">
            <a:avLst/>
          </a:prstGeom>
        </p:spPr>
      </p:pic>
      <p:sp>
        <p:nvSpPr>
          <p:cNvPr id="8" name="Title 1">
            <a:extLst>
              <a:ext uri="{FF2B5EF4-FFF2-40B4-BE49-F238E27FC236}">
                <a16:creationId xmlns:a16="http://schemas.microsoft.com/office/drawing/2014/main" id="{EB8CD14E-9D31-00E8-2A9A-5EE7D8ABCF7B}"/>
              </a:ext>
            </a:extLst>
          </p:cNvPr>
          <p:cNvSpPr txBox="1">
            <a:spLocks/>
          </p:cNvSpPr>
          <p:nvPr/>
        </p:nvSpPr>
        <p:spPr>
          <a:xfrm>
            <a:off x="3657843" y="363355"/>
            <a:ext cx="4313655" cy="601091"/>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u="sng" dirty="0">
                <a:solidFill>
                  <a:srgbClr val="FA1E87"/>
                </a:solidFill>
              </a:rPr>
              <a:t>Finding Max per block</a:t>
            </a:r>
          </a:p>
        </p:txBody>
      </p:sp>
      <p:sp>
        <p:nvSpPr>
          <p:cNvPr id="31" name="Rectangle 30">
            <a:extLst>
              <a:ext uri="{FF2B5EF4-FFF2-40B4-BE49-F238E27FC236}">
                <a16:creationId xmlns:a16="http://schemas.microsoft.com/office/drawing/2014/main" id="{44C5B175-F319-EAD3-324F-967802170905}"/>
              </a:ext>
            </a:extLst>
          </p:cNvPr>
          <p:cNvSpPr/>
          <p:nvPr/>
        </p:nvSpPr>
        <p:spPr>
          <a:xfrm>
            <a:off x="258075" y="3618786"/>
            <a:ext cx="5386249" cy="1873629"/>
          </a:xfrm>
          <a:prstGeom prst="rect">
            <a:avLst/>
          </a:prstGeom>
          <a:noFill/>
          <a:ln>
            <a:solidFill>
              <a:srgbClr val="FA1E8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EFE9D0B2-8D66-3167-B7D7-42F344E14982}"/>
              </a:ext>
            </a:extLst>
          </p:cNvPr>
          <p:cNvSpPr txBox="1">
            <a:spLocks/>
          </p:cNvSpPr>
          <p:nvPr/>
        </p:nvSpPr>
        <p:spPr>
          <a:xfrm>
            <a:off x="5902401" y="910858"/>
            <a:ext cx="3004049" cy="1311777"/>
          </a:xfrm>
          <a:prstGeom prst="rect">
            <a:avLst/>
          </a:prstGeom>
        </p:spPr>
        <p:txBody>
          <a:bodyPr vert="horz" lIns="91440" tIns="45720" rIns="91440" bIns="45720" rtlCol="0" anchor="b">
            <a:normAutofit fontScale="8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Iam currently</a:t>
            </a:r>
          </a:p>
          <a:p>
            <a:pPr algn="ctr"/>
            <a:r>
              <a:rPr lang="en-US" dirty="0">
                <a:highlight>
                  <a:srgbClr val="FFFF00"/>
                </a:highlight>
              </a:rPr>
              <a:t>thread 0</a:t>
            </a:r>
            <a:r>
              <a:rPr lang="en-US" dirty="0"/>
              <a:t> </a:t>
            </a:r>
          </a:p>
          <a:p>
            <a:pPr algn="ctr"/>
            <a:r>
              <a:rPr lang="en-US" dirty="0">
                <a:highlight>
                  <a:srgbClr val="FFFF00"/>
                </a:highlight>
              </a:rPr>
              <a:t>BLOCK 0</a:t>
            </a:r>
          </a:p>
          <a:p>
            <a:pPr algn="ctr"/>
            <a:r>
              <a:rPr lang="en-US" dirty="0"/>
              <a:t>calling </a:t>
            </a:r>
            <a:r>
              <a:rPr lang="en-US" dirty="0" err="1"/>
              <a:t>findmax</a:t>
            </a:r>
            <a:endParaRPr lang="en-US" dirty="0">
              <a:highlight>
                <a:srgbClr val="FFFF00"/>
              </a:highlight>
            </a:endParaRPr>
          </a:p>
        </p:txBody>
      </p:sp>
      <p:sp>
        <p:nvSpPr>
          <p:cNvPr id="67" name="Title 1">
            <a:extLst>
              <a:ext uri="{FF2B5EF4-FFF2-40B4-BE49-F238E27FC236}">
                <a16:creationId xmlns:a16="http://schemas.microsoft.com/office/drawing/2014/main" id="{8E3E4508-E146-BB1B-0387-505D1A95AC87}"/>
              </a:ext>
            </a:extLst>
          </p:cNvPr>
          <p:cNvSpPr txBox="1">
            <a:spLocks/>
          </p:cNvSpPr>
          <p:nvPr/>
        </p:nvSpPr>
        <p:spPr>
          <a:xfrm>
            <a:off x="9425936" y="1052716"/>
            <a:ext cx="2243163" cy="834862"/>
          </a:xfrm>
          <a:prstGeom prst="rect">
            <a:avLst/>
          </a:prstGeom>
        </p:spPr>
        <p:txBody>
          <a:bodyPr vert="horz" lIns="91440" tIns="45720" rIns="91440" bIns="45720" rtlCol="0" anchor="b">
            <a:normAutofit fontScale="92500" lnSpcReduction="1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Back to thread 0</a:t>
            </a:r>
            <a:endParaRPr lang="en-US" dirty="0">
              <a:highlight>
                <a:srgbClr val="FFFF00"/>
              </a:highlight>
            </a:endParaRPr>
          </a:p>
        </p:txBody>
      </p:sp>
      <p:sp>
        <p:nvSpPr>
          <p:cNvPr id="5" name="Google Shape;299;p14">
            <a:extLst>
              <a:ext uri="{FF2B5EF4-FFF2-40B4-BE49-F238E27FC236}">
                <a16:creationId xmlns:a16="http://schemas.microsoft.com/office/drawing/2014/main" id="{EA121F5E-D179-D79C-9470-16CF437A3E27}"/>
              </a:ext>
            </a:extLst>
          </p:cNvPr>
          <p:cNvSpPr/>
          <p:nvPr/>
        </p:nvSpPr>
        <p:spPr>
          <a:xfrm>
            <a:off x="10412931" y="1887578"/>
            <a:ext cx="269171" cy="269171"/>
          </a:xfrm>
          <a:custGeom>
            <a:avLst/>
            <a:gdLst/>
            <a:ahLst/>
            <a:cxnLst/>
            <a:rect l="l" t="t" r="r" b="b"/>
            <a:pathLst>
              <a:path w="269171" h="269171" extrusionOk="0">
                <a:moveTo>
                  <a:pt x="0" y="0"/>
                </a:moveTo>
                <a:lnTo>
                  <a:pt x="269171" y="0"/>
                </a:lnTo>
                <a:lnTo>
                  <a:pt x="269171" y="269172"/>
                </a:lnTo>
                <a:lnTo>
                  <a:pt x="0" y="269172"/>
                </a:lnTo>
                <a:lnTo>
                  <a:pt x="0" y="0"/>
                </a:lnTo>
                <a:close/>
              </a:path>
            </a:pathLst>
          </a:custGeom>
          <a:blipFill rotWithShape="1">
            <a:blip r:embed="rId3">
              <a:alphaModFix/>
            </a:blip>
            <a:stretch>
              <a:fillRect/>
            </a:stretch>
          </a:blipFill>
          <a:ln>
            <a:noFill/>
          </a:ln>
        </p:spPr>
      </p:sp>
      <p:sp>
        <p:nvSpPr>
          <p:cNvPr id="9" name="Title 1">
            <a:extLst>
              <a:ext uri="{FF2B5EF4-FFF2-40B4-BE49-F238E27FC236}">
                <a16:creationId xmlns:a16="http://schemas.microsoft.com/office/drawing/2014/main" id="{ED157E8F-BD5A-E550-82E1-8ACA4E688FA6}"/>
              </a:ext>
            </a:extLst>
          </p:cNvPr>
          <p:cNvSpPr txBox="1">
            <a:spLocks/>
          </p:cNvSpPr>
          <p:nvPr/>
        </p:nvSpPr>
        <p:spPr>
          <a:xfrm>
            <a:off x="602523" y="3599288"/>
            <a:ext cx="4534602" cy="326703"/>
          </a:xfrm>
          <a:prstGeom prst="rect">
            <a:avLst/>
          </a:prstGeom>
        </p:spPr>
        <p:txBody>
          <a:bodyPr vert="horz" lIns="91440" tIns="45720" rIns="91440" bIns="45720" rtlCol="0" anchor="b">
            <a:normAutofit fontScale="62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dirty="0">
              <a:highlight>
                <a:srgbClr val="FFFF00"/>
              </a:highlight>
            </a:endParaRPr>
          </a:p>
        </p:txBody>
      </p:sp>
      <p:sp>
        <p:nvSpPr>
          <p:cNvPr id="2" name="Decagon 1">
            <a:extLst>
              <a:ext uri="{FF2B5EF4-FFF2-40B4-BE49-F238E27FC236}">
                <a16:creationId xmlns:a16="http://schemas.microsoft.com/office/drawing/2014/main" id="{C1776FA5-0C66-6D8C-8DB7-F272F119E870}"/>
              </a:ext>
            </a:extLst>
          </p:cNvPr>
          <p:cNvSpPr/>
          <p:nvPr/>
        </p:nvSpPr>
        <p:spPr>
          <a:xfrm>
            <a:off x="6457288" y="4293713"/>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1</a:t>
            </a:r>
          </a:p>
        </p:txBody>
      </p:sp>
      <p:sp>
        <p:nvSpPr>
          <p:cNvPr id="4" name="Decagon 3">
            <a:extLst>
              <a:ext uri="{FF2B5EF4-FFF2-40B4-BE49-F238E27FC236}">
                <a16:creationId xmlns:a16="http://schemas.microsoft.com/office/drawing/2014/main" id="{EC1D4D7B-1956-F77F-7149-0BC25C16BA9D}"/>
              </a:ext>
            </a:extLst>
          </p:cNvPr>
          <p:cNvSpPr/>
          <p:nvPr/>
        </p:nvSpPr>
        <p:spPr>
          <a:xfrm>
            <a:off x="6972157" y="4293706"/>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2</a:t>
            </a:r>
          </a:p>
        </p:txBody>
      </p:sp>
      <p:sp>
        <p:nvSpPr>
          <p:cNvPr id="10" name="Decagon 9">
            <a:extLst>
              <a:ext uri="{FF2B5EF4-FFF2-40B4-BE49-F238E27FC236}">
                <a16:creationId xmlns:a16="http://schemas.microsoft.com/office/drawing/2014/main" id="{C35EC93F-F296-EE00-6D1F-621FDC8F046C}"/>
              </a:ext>
            </a:extLst>
          </p:cNvPr>
          <p:cNvSpPr/>
          <p:nvPr/>
        </p:nvSpPr>
        <p:spPr>
          <a:xfrm>
            <a:off x="7516644" y="4293712"/>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3</a:t>
            </a:r>
          </a:p>
        </p:txBody>
      </p:sp>
      <p:sp>
        <p:nvSpPr>
          <p:cNvPr id="11" name="Decagon 10">
            <a:extLst>
              <a:ext uri="{FF2B5EF4-FFF2-40B4-BE49-F238E27FC236}">
                <a16:creationId xmlns:a16="http://schemas.microsoft.com/office/drawing/2014/main" id="{915E4AB6-7E88-C51B-B355-08D593C48C86}"/>
              </a:ext>
            </a:extLst>
          </p:cNvPr>
          <p:cNvSpPr/>
          <p:nvPr/>
        </p:nvSpPr>
        <p:spPr>
          <a:xfrm>
            <a:off x="8018042" y="4285669"/>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4</a:t>
            </a:r>
          </a:p>
        </p:txBody>
      </p:sp>
      <p:sp>
        <p:nvSpPr>
          <p:cNvPr id="12" name="Decagon 11">
            <a:extLst>
              <a:ext uri="{FF2B5EF4-FFF2-40B4-BE49-F238E27FC236}">
                <a16:creationId xmlns:a16="http://schemas.microsoft.com/office/drawing/2014/main" id="{1D29BDA0-BB68-FC25-8F01-29EADD1A23A6}"/>
              </a:ext>
            </a:extLst>
          </p:cNvPr>
          <p:cNvSpPr/>
          <p:nvPr/>
        </p:nvSpPr>
        <p:spPr>
          <a:xfrm>
            <a:off x="8563679" y="4293710"/>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5</a:t>
            </a:r>
          </a:p>
        </p:txBody>
      </p:sp>
      <p:sp>
        <p:nvSpPr>
          <p:cNvPr id="13" name="Decagon 12">
            <a:extLst>
              <a:ext uri="{FF2B5EF4-FFF2-40B4-BE49-F238E27FC236}">
                <a16:creationId xmlns:a16="http://schemas.microsoft.com/office/drawing/2014/main" id="{372B1043-7ADE-9221-97FF-6A7530057A27}"/>
              </a:ext>
            </a:extLst>
          </p:cNvPr>
          <p:cNvSpPr/>
          <p:nvPr/>
        </p:nvSpPr>
        <p:spPr>
          <a:xfrm>
            <a:off x="9093357" y="4293709"/>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6</a:t>
            </a:r>
          </a:p>
        </p:txBody>
      </p:sp>
      <p:sp>
        <p:nvSpPr>
          <p:cNvPr id="14" name="Decagon 13">
            <a:extLst>
              <a:ext uri="{FF2B5EF4-FFF2-40B4-BE49-F238E27FC236}">
                <a16:creationId xmlns:a16="http://schemas.microsoft.com/office/drawing/2014/main" id="{2D5CB5C6-B355-784C-C7CF-1FF42E5274C6}"/>
              </a:ext>
            </a:extLst>
          </p:cNvPr>
          <p:cNvSpPr/>
          <p:nvPr/>
        </p:nvSpPr>
        <p:spPr>
          <a:xfrm>
            <a:off x="9623035" y="4293709"/>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7</a:t>
            </a:r>
          </a:p>
        </p:txBody>
      </p:sp>
      <p:sp>
        <p:nvSpPr>
          <p:cNvPr id="15" name="Decagon 14">
            <a:extLst>
              <a:ext uri="{FF2B5EF4-FFF2-40B4-BE49-F238E27FC236}">
                <a16:creationId xmlns:a16="http://schemas.microsoft.com/office/drawing/2014/main" id="{A8BE3221-E6D7-74D5-80B3-B09C7169F2BD}"/>
              </a:ext>
            </a:extLst>
          </p:cNvPr>
          <p:cNvSpPr/>
          <p:nvPr/>
        </p:nvSpPr>
        <p:spPr>
          <a:xfrm>
            <a:off x="10152713" y="4293708"/>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8</a:t>
            </a:r>
          </a:p>
        </p:txBody>
      </p:sp>
      <p:sp>
        <p:nvSpPr>
          <p:cNvPr id="16" name="Rectangle 15">
            <a:extLst>
              <a:ext uri="{FF2B5EF4-FFF2-40B4-BE49-F238E27FC236}">
                <a16:creationId xmlns:a16="http://schemas.microsoft.com/office/drawing/2014/main" id="{30EF2F6A-CE8D-EB36-4C07-1909E40619B1}"/>
              </a:ext>
            </a:extLst>
          </p:cNvPr>
          <p:cNvSpPr/>
          <p:nvPr/>
        </p:nvSpPr>
        <p:spPr>
          <a:xfrm>
            <a:off x="6403521" y="4145976"/>
            <a:ext cx="1137273" cy="7640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DE1E9AE-902A-E450-B815-F46AB98C64A0}"/>
              </a:ext>
            </a:extLst>
          </p:cNvPr>
          <p:cNvSpPr/>
          <p:nvPr/>
        </p:nvSpPr>
        <p:spPr>
          <a:xfrm>
            <a:off x="7542371" y="4145977"/>
            <a:ext cx="1015004" cy="7640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F116E96-7355-DB8A-1413-BDB4DDD87ED0}"/>
              </a:ext>
            </a:extLst>
          </p:cNvPr>
          <p:cNvSpPr/>
          <p:nvPr/>
        </p:nvSpPr>
        <p:spPr>
          <a:xfrm>
            <a:off x="8567519" y="4155344"/>
            <a:ext cx="1035050" cy="7640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D8376D2-C5EE-C586-30CB-182595B43B63}"/>
              </a:ext>
            </a:extLst>
          </p:cNvPr>
          <p:cNvSpPr/>
          <p:nvPr/>
        </p:nvSpPr>
        <p:spPr>
          <a:xfrm>
            <a:off x="9618728" y="4149327"/>
            <a:ext cx="1063373" cy="7640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itle 1">
            <a:extLst>
              <a:ext uri="{FF2B5EF4-FFF2-40B4-BE49-F238E27FC236}">
                <a16:creationId xmlns:a16="http://schemas.microsoft.com/office/drawing/2014/main" id="{361B5FB1-E4BE-5B31-60D7-0A2DBC39DB21}"/>
              </a:ext>
            </a:extLst>
          </p:cNvPr>
          <p:cNvSpPr txBox="1">
            <a:spLocks/>
          </p:cNvSpPr>
          <p:nvPr/>
        </p:nvSpPr>
        <p:spPr>
          <a:xfrm>
            <a:off x="6769581" y="2927777"/>
            <a:ext cx="4018627" cy="834862"/>
          </a:xfrm>
          <a:prstGeom prst="rect">
            <a:avLst/>
          </a:prstGeom>
        </p:spPr>
        <p:txBody>
          <a:bodyPr vert="horz" lIns="91440" tIns="45720" rIns="91440" bIns="45720" rtlCol="0" anchor="b">
            <a:normAutofit fontScale="70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AND IF WE GENERALIZE WE WILL FIND THAT </a:t>
            </a:r>
          </a:p>
          <a:p>
            <a:pPr algn="ctr"/>
            <a:r>
              <a:rPr lang="en-US" dirty="0">
                <a:highlight>
                  <a:srgbClr val="FFFF00"/>
                </a:highlight>
              </a:rPr>
              <a:t>ON ALL BLOCKS</a:t>
            </a:r>
          </a:p>
        </p:txBody>
      </p:sp>
    </p:spTree>
    <p:extLst>
      <p:ext uri="{BB962C8B-B14F-4D97-AF65-F5344CB8AC3E}">
        <p14:creationId xmlns:p14="http://schemas.microsoft.com/office/powerpoint/2010/main" val="20912904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0538C7-FA19-C284-DD36-8488DCC3881B}"/>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8587DDB9-CD64-55F4-D20A-5FC143772576}"/>
              </a:ext>
            </a:extLst>
          </p:cNvPr>
          <p:cNvPicPr>
            <a:picLocks noChangeAspect="1"/>
          </p:cNvPicPr>
          <p:nvPr/>
        </p:nvPicPr>
        <p:blipFill>
          <a:blip r:embed="rId2"/>
          <a:stretch>
            <a:fillRect/>
          </a:stretch>
        </p:blipFill>
        <p:spPr>
          <a:xfrm>
            <a:off x="0" y="1447466"/>
            <a:ext cx="5902401" cy="5410534"/>
          </a:xfrm>
          <a:prstGeom prst="rect">
            <a:avLst/>
          </a:prstGeom>
        </p:spPr>
      </p:pic>
      <p:sp>
        <p:nvSpPr>
          <p:cNvPr id="8" name="Title 1">
            <a:extLst>
              <a:ext uri="{FF2B5EF4-FFF2-40B4-BE49-F238E27FC236}">
                <a16:creationId xmlns:a16="http://schemas.microsoft.com/office/drawing/2014/main" id="{1116D7BC-ACED-6781-8C1C-00EDDA0C22DB}"/>
              </a:ext>
            </a:extLst>
          </p:cNvPr>
          <p:cNvSpPr txBox="1">
            <a:spLocks/>
          </p:cNvSpPr>
          <p:nvPr/>
        </p:nvSpPr>
        <p:spPr>
          <a:xfrm>
            <a:off x="3657843" y="363355"/>
            <a:ext cx="4313655" cy="601091"/>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u="sng" dirty="0">
                <a:solidFill>
                  <a:srgbClr val="FA1E87"/>
                </a:solidFill>
              </a:rPr>
              <a:t>Finding Max per block</a:t>
            </a:r>
          </a:p>
        </p:txBody>
      </p:sp>
      <p:sp>
        <p:nvSpPr>
          <p:cNvPr id="31" name="Rectangle 30">
            <a:extLst>
              <a:ext uri="{FF2B5EF4-FFF2-40B4-BE49-F238E27FC236}">
                <a16:creationId xmlns:a16="http://schemas.microsoft.com/office/drawing/2014/main" id="{672B0C20-B3ED-CA81-2707-B72731C5D6F7}"/>
              </a:ext>
            </a:extLst>
          </p:cNvPr>
          <p:cNvSpPr/>
          <p:nvPr/>
        </p:nvSpPr>
        <p:spPr>
          <a:xfrm>
            <a:off x="258075" y="3618786"/>
            <a:ext cx="5386249" cy="1873629"/>
          </a:xfrm>
          <a:prstGeom prst="rect">
            <a:avLst/>
          </a:prstGeom>
          <a:noFill/>
          <a:ln>
            <a:solidFill>
              <a:srgbClr val="FA1E8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64C51CAF-E28A-51A3-BBCD-A3D01F88066B}"/>
              </a:ext>
            </a:extLst>
          </p:cNvPr>
          <p:cNvSpPr txBox="1">
            <a:spLocks/>
          </p:cNvSpPr>
          <p:nvPr/>
        </p:nvSpPr>
        <p:spPr>
          <a:xfrm>
            <a:off x="5902401" y="910858"/>
            <a:ext cx="3004049" cy="1311777"/>
          </a:xfrm>
          <a:prstGeom prst="rect">
            <a:avLst/>
          </a:prstGeom>
        </p:spPr>
        <p:txBody>
          <a:bodyPr vert="horz" lIns="91440" tIns="45720" rIns="91440" bIns="45720" rtlCol="0" anchor="b">
            <a:normAutofit fontScale="8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Iam currently</a:t>
            </a:r>
          </a:p>
          <a:p>
            <a:pPr algn="ctr"/>
            <a:r>
              <a:rPr lang="en-US" dirty="0">
                <a:highlight>
                  <a:srgbClr val="FFFF00"/>
                </a:highlight>
              </a:rPr>
              <a:t>thread 0</a:t>
            </a:r>
            <a:r>
              <a:rPr lang="en-US" dirty="0"/>
              <a:t> </a:t>
            </a:r>
          </a:p>
          <a:p>
            <a:pPr algn="ctr"/>
            <a:r>
              <a:rPr lang="en-US" dirty="0">
                <a:highlight>
                  <a:srgbClr val="FFFF00"/>
                </a:highlight>
              </a:rPr>
              <a:t>BLOCK 0</a:t>
            </a:r>
          </a:p>
          <a:p>
            <a:pPr algn="ctr"/>
            <a:r>
              <a:rPr lang="en-US" dirty="0"/>
              <a:t>calling </a:t>
            </a:r>
            <a:r>
              <a:rPr lang="en-US" dirty="0" err="1"/>
              <a:t>findmax</a:t>
            </a:r>
            <a:endParaRPr lang="en-US" dirty="0">
              <a:highlight>
                <a:srgbClr val="FFFF00"/>
              </a:highlight>
            </a:endParaRPr>
          </a:p>
        </p:txBody>
      </p:sp>
      <p:sp>
        <p:nvSpPr>
          <p:cNvPr id="67" name="Title 1">
            <a:extLst>
              <a:ext uri="{FF2B5EF4-FFF2-40B4-BE49-F238E27FC236}">
                <a16:creationId xmlns:a16="http://schemas.microsoft.com/office/drawing/2014/main" id="{3840E7AC-B199-3D5A-0AA6-031FE1DC0E4A}"/>
              </a:ext>
            </a:extLst>
          </p:cNvPr>
          <p:cNvSpPr txBox="1">
            <a:spLocks/>
          </p:cNvSpPr>
          <p:nvPr/>
        </p:nvSpPr>
        <p:spPr>
          <a:xfrm>
            <a:off x="9425936" y="1052716"/>
            <a:ext cx="2243163" cy="834862"/>
          </a:xfrm>
          <a:prstGeom prst="rect">
            <a:avLst/>
          </a:prstGeom>
        </p:spPr>
        <p:txBody>
          <a:bodyPr vert="horz" lIns="91440" tIns="45720" rIns="91440" bIns="45720" rtlCol="0" anchor="b">
            <a:normAutofit fontScale="92500" lnSpcReduction="1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Back to thread 0</a:t>
            </a:r>
            <a:endParaRPr lang="en-US" dirty="0">
              <a:highlight>
                <a:srgbClr val="FFFF00"/>
              </a:highlight>
            </a:endParaRPr>
          </a:p>
        </p:txBody>
      </p:sp>
      <p:sp>
        <p:nvSpPr>
          <p:cNvPr id="5" name="Google Shape;299;p14">
            <a:extLst>
              <a:ext uri="{FF2B5EF4-FFF2-40B4-BE49-F238E27FC236}">
                <a16:creationId xmlns:a16="http://schemas.microsoft.com/office/drawing/2014/main" id="{7813F548-2F2B-42EF-1717-6F111AC26AB3}"/>
              </a:ext>
            </a:extLst>
          </p:cNvPr>
          <p:cNvSpPr/>
          <p:nvPr/>
        </p:nvSpPr>
        <p:spPr>
          <a:xfrm>
            <a:off x="10412931" y="1887578"/>
            <a:ext cx="269171" cy="269171"/>
          </a:xfrm>
          <a:custGeom>
            <a:avLst/>
            <a:gdLst/>
            <a:ahLst/>
            <a:cxnLst/>
            <a:rect l="l" t="t" r="r" b="b"/>
            <a:pathLst>
              <a:path w="269171" h="269171" extrusionOk="0">
                <a:moveTo>
                  <a:pt x="0" y="0"/>
                </a:moveTo>
                <a:lnTo>
                  <a:pt x="269171" y="0"/>
                </a:lnTo>
                <a:lnTo>
                  <a:pt x="269171" y="269172"/>
                </a:lnTo>
                <a:lnTo>
                  <a:pt x="0" y="269172"/>
                </a:lnTo>
                <a:lnTo>
                  <a:pt x="0" y="0"/>
                </a:lnTo>
                <a:close/>
              </a:path>
            </a:pathLst>
          </a:custGeom>
          <a:blipFill rotWithShape="1">
            <a:blip r:embed="rId3">
              <a:alphaModFix/>
            </a:blip>
            <a:stretch>
              <a:fillRect/>
            </a:stretch>
          </a:blipFill>
          <a:ln>
            <a:noFill/>
          </a:ln>
        </p:spPr>
      </p:sp>
      <p:sp>
        <p:nvSpPr>
          <p:cNvPr id="9" name="Title 1">
            <a:extLst>
              <a:ext uri="{FF2B5EF4-FFF2-40B4-BE49-F238E27FC236}">
                <a16:creationId xmlns:a16="http://schemas.microsoft.com/office/drawing/2014/main" id="{3F84D54D-263D-9D0C-3855-55E4074B8597}"/>
              </a:ext>
            </a:extLst>
          </p:cNvPr>
          <p:cNvSpPr txBox="1">
            <a:spLocks/>
          </p:cNvSpPr>
          <p:nvPr/>
        </p:nvSpPr>
        <p:spPr>
          <a:xfrm>
            <a:off x="602523" y="3599288"/>
            <a:ext cx="4534602" cy="326703"/>
          </a:xfrm>
          <a:prstGeom prst="rect">
            <a:avLst/>
          </a:prstGeom>
        </p:spPr>
        <p:txBody>
          <a:bodyPr vert="horz" lIns="91440" tIns="45720" rIns="91440" bIns="45720" rtlCol="0" anchor="b">
            <a:normAutofit fontScale="62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dirty="0">
              <a:highlight>
                <a:srgbClr val="FFFF00"/>
              </a:highlight>
            </a:endParaRPr>
          </a:p>
        </p:txBody>
      </p:sp>
      <p:sp>
        <p:nvSpPr>
          <p:cNvPr id="3" name="Title 1">
            <a:extLst>
              <a:ext uri="{FF2B5EF4-FFF2-40B4-BE49-F238E27FC236}">
                <a16:creationId xmlns:a16="http://schemas.microsoft.com/office/drawing/2014/main" id="{6C8A433D-4ABE-887C-A9BD-68865245C736}"/>
              </a:ext>
            </a:extLst>
          </p:cNvPr>
          <p:cNvSpPr txBox="1">
            <a:spLocks/>
          </p:cNvSpPr>
          <p:nvPr/>
        </p:nvSpPr>
        <p:spPr>
          <a:xfrm>
            <a:off x="6246847" y="2877908"/>
            <a:ext cx="5124254" cy="1102184"/>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we get max per block </a:t>
            </a:r>
            <a:endParaRPr lang="en-US" dirty="0">
              <a:highlight>
                <a:srgbClr val="FFFF00"/>
              </a:highlight>
            </a:endParaRPr>
          </a:p>
        </p:txBody>
      </p:sp>
      <p:sp>
        <p:nvSpPr>
          <p:cNvPr id="2" name="Decagon 1">
            <a:extLst>
              <a:ext uri="{FF2B5EF4-FFF2-40B4-BE49-F238E27FC236}">
                <a16:creationId xmlns:a16="http://schemas.microsoft.com/office/drawing/2014/main" id="{5698CA81-8ECD-22C6-CB69-EF631ECF0D60}"/>
              </a:ext>
            </a:extLst>
          </p:cNvPr>
          <p:cNvSpPr/>
          <p:nvPr/>
        </p:nvSpPr>
        <p:spPr>
          <a:xfrm>
            <a:off x="6457288" y="4293713"/>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1</a:t>
            </a:r>
          </a:p>
        </p:txBody>
      </p:sp>
      <p:sp>
        <p:nvSpPr>
          <p:cNvPr id="4" name="Decagon 3">
            <a:extLst>
              <a:ext uri="{FF2B5EF4-FFF2-40B4-BE49-F238E27FC236}">
                <a16:creationId xmlns:a16="http://schemas.microsoft.com/office/drawing/2014/main" id="{B238CC70-D778-F2A3-50CE-73EBE8CD437B}"/>
              </a:ext>
            </a:extLst>
          </p:cNvPr>
          <p:cNvSpPr/>
          <p:nvPr/>
        </p:nvSpPr>
        <p:spPr>
          <a:xfrm>
            <a:off x="6653463" y="5466786"/>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2</a:t>
            </a:r>
          </a:p>
        </p:txBody>
      </p:sp>
      <p:sp>
        <p:nvSpPr>
          <p:cNvPr id="10" name="Decagon 9">
            <a:extLst>
              <a:ext uri="{FF2B5EF4-FFF2-40B4-BE49-F238E27FC236}">
                <a16:creationId xmlns:a16="http://schemas.microsoft.com/office/drawing/2014/main" id="{3E2273D6-393D-A2D7-A0FE-D41BD8928712}"/>
              </a:ext>
            </a:extLst>
          </p:cNvPr>
          <p:cNvSpPr/>
          <p:nvPr/>
        </p:nvSpPr>
        <p:spPr>
          <a:xfrm>
            <a:off x="7516644" y="4293712"/>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3</a:t>
            </a:r>
          </a:p>
        </p:txBody>
      </p:sp>
      <p:sp>
        <p:nvSpPr>
          <p:cNvPr id="11" name="Decagon 10">
            <a:extLst>
              <a:ext uri="{FF2B5EF4-FFF2-40B4-BE49-F238E27FC236}">
                <a16:creationId xmlns:a16="http://schemas.microsoft.com/office/drawing/2014/main" id="{1F8C5CF2-7554-6CCA-4EAC-2B58F9AFA6B1}"/>
              </a:ext>
            </a:extLst>
          </p:cNvPr>
          <p:cNvSpPr/>
          <p:nvPr/>
        </p:nvSpPr>
        <p:spPr>
          <a:xfrm>
            <a:off x="7735198" y="5466786"/>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4</a:t>
            </a:r>
          </a:p>
        </p:txBody>
      </p:sp>
      <p:sp>
        <p:nvSpPr>
          <p:cNvPr id="12" name="Decagon 11">
            <a:extLst>
              <a:ext uri="{FF2B5EF4-FFF2-40B4-BE49-F238E27FC236}">
                <a16:creationId xmlns:a16="http://schemas.microsoft.com/office/drawing/2014/main" id="{54C60D53-4793-A93D-102D-2652D5DCBE43}"/>
              </a:ext>
            </a:extLst>
          </p:cNvPr>
          <p:cNvSpPr/>
          <p:nvPr/>
        </p:nvSpPr>
        <p:spPr>
          <a:xfrm>
            <a:off x="8563679" y="4293710"/>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5</a:t>
            </a:r>
          </a:p>
        </p:txBody>
      </p:sp>
      <p:sp>
        <p:nvSpPr>
          <p:cNvPr id="13" name="Decagon 12">
            <a:extLst>
              <a:ext uri="{FF2B5EF4-FFF2-40B4-BE49-F238E27FC236}">
                <a16:creationId xmlns:a16="http://schemas.microsoft.com/office/drawing/2014/main" id="{6A948859-8AED-F560-B716-0F0D6134E1FE}"/>
              </a:ext>
            </a:extLst>
          </p:cNvPr>
          <p:cNvSpPr/>
          <p:nvPr/>
        </p:nvSpPr>
        <p:spPr>
          <a:xfrm>
            <a:off x="9093357" y="4293709"/>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6</a:t>
            </a:r>
          </a:p>
        </p:txBody>
      </p:sp>
      <p:sp>
        <p:nvSpPr>
          <p:cNvPr id="14" name="Decagon 13">
            <a:extLst>
              <a:ext uri="{FF2B5EF4-FFF2-40B4-BE49-F238E27FC236}">
                <a16:creationId xmlns:a16="http://schemas.microsoft.com/office/drawing/2014/main" id="{6A31B045-78F0-866B-3823-6DD478485C69}"/>
              </a:ext>
            </a:extLst>
          </p:cNvPr>
          <p:cNvSpPr/>
          <p:nvPr/>
        </p:nvSpPr>
        <p:spPr>
          <a:xfrm>
            <a:off x="9623035" y="4293709"/>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7</a:t>
            </a:r>
          </a:p>
        </p:txBody>
      </p:sp>
      <p:sp>
        <p:nvSpPr>
          <p:cNvPr id="15" name="Decagon 14">
            <a:extLst>
              <a:ext uri="{FF2B5EF4-FFF2-40B4-BE49-F238E27FC236}">
                <a16:creationId xmlns:a16="http://schemas.microsoft.com/office/drawing/2014/main" id="{F639C4D7-E55E-0226-EB61-43B7AE856E3B}"/>
              </a:ext>
            </a:extLst>
          </p:cNvPr>
          <p:cNvSpPr/>
          <p:nvPr/>
        </p:nvSpPr>
        <p:spPr>
          <a:xfrm>
            <a:off x="10152713" y="4293708"/>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8</a:t>
            </a:r>
          </a:p>
        </p:txBody>
      </p:sp>
      <p:sp>
        <p:nvSpPr>
          <p:cNvPr id="16" name="Rectangle 15">
            <a:extLst>
              <a:ext uri="{FF2B5EF4-FFF2-40B4-BE49-F238E27FC236}">
                <a16:creationId xmlns:a16="http://schemas.microsoft.com/office/drawing/2014/main" id="{62981CCE-2FFC-3490-AF41-099A4F631166}"/>
              </a:ext>
            </a:extLst>
          </p:cNvPr>
          <p:cNvSpPr/>
          <p:nvPr/>
        </p:nvSpPr>
        <p:spPr>
          <a:xfrm>
            <a:off x="6403521" y="4145976"/>
            <a:ext cx="1137273" cy="7640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DDFDD62-B394-BEC2-85A6-F0481B7B22E7}"/>
              </a:ext>
            </a:extLst>
          </p:cNvPr>
          <p:cNvSpPr/>
          <p:nvPr/>
        </p:nvSpPr>
        <p:spPr>
          <a:xfrm>
            <a:off x="7542371" y="4145977"/>
            <a:ext cx="1015004" cy="7640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23BDBD5-15EF-BB0C-18C5-41E059AA5C89}"/>
              </a:ext>
            </a:extLst>
          </p:cNvPr>
          <p:cNvSpPr/>
          <p:nvPr/>
        </p:nvSpPr>
        <p:spPr>
          <a:xfrm>
            <a:off x="8567519" y="4155344"/>
            <a:ext cx="1035050" cy="7640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5D7EB45-AEFB-F00C-A56E-E4B6F5DF9BEE}"/>
              </a:ext>
            </a:extLst>
          </p:cNvPr>
          <p:cNvSpPr/>
          <p:nvPr/>
        </p:nvSpPr>
        <p:spPr>
          <a:xfrm>
            <a:off x="9618728" y="4149327"/>
            <a:ext cx="1063373" cy="7640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55169184-675E-CE86-CBC5-A05C65B9E2AC}"/>
              </a:ext>
            </a:extLst>
          </p:cNvPr>
          <p:cNvCxnSpPr>
            <a:cxnSpLocks/>
          </p:cNvCxnSpPr>
          <p:nvPr/>
        </p:nvCxnSpPr>
        <p:spPr>
          <a:xfrm>
            <a:off x="6703934" y="4780987"/>
            <a:ext cx="214224" cy="711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BCE6D63-F073-4516-553D-45C37FB66680}"/>
              </a:ext>
            </a:extLst>
          </p:cNvPr>
          <p:cNvCxnSpPr>
            <a:cxnSpLocks/>
          </p:cNvCxnSpPr>
          <p:nvPr/>
        </p:nvCxnSpPr>
        <p:spPr>
          <a:xfrm flipH="1">
            <a:off x="6986677" y="4779561"/>
            <a:ext cx="260684" cy="712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C35370C-5EFE-728E-EE89-A78BD829729A}"/>
              </a:ext>
            </a:extLst>
          </p:cNvPr>
          <p:cNvCxnSpPr>
            <a:cxnSpLocks/>
          </p:cNvCxnSpPr>
          <p:nvPr/>
        </p:nvCxnSpPr>
        <p:spPr>
          <a:xfrm>
            <a:off x="7771311" y="4779561"/>
            <a:ext cx="200187" cy="712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C058790-F1B6-FF98-2045-E4BC5ED2FF36}"/>
              </a:ext>
            </a:extLst>
          </p:cNvPr>
          <p:cNvCxnSpPr>
            <a:cxnSpLocks/>
          </p:cNvCxnSpPr>
          <p:nvPr/>
        </p:nvCxnSpPr>
        <p:spPr>
          <a:xfrm flipH="1">
            <a:off x="8046033" y="4779561"/>
            <a:ext cx="256673" cy="712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13242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FB1111-0026-D522-85B8-B1BFFBEB0198}"/>
            </a:ext>
          </a:extLst>
        </p:cNvPr>
        <p:cNvGrpSpPr/>
        <p:nvPr/>
      </p:nvGrpSpPr>
      <p:grpSpPr>
        <a:xfrm>
          <a:off x="0" y="0"/>
          <a:ext cx="0" cy="0"/>
          <a:chOff x="0" y="0"/>
          <a:chExt cx="0" cy="0"/>
        </a:xfrm>
      </p:grpSpPr>
      <p:sp>
        <p:nvSpPr>
          <p:cNvPr id="20" name="Rectangle 19">
            <a:extLst>
              <a:ext uri="{FF2B5EF4-FFF2-40B4-BE49-F238E27FC236}">
                <a16:creationId xmlns:a16="http://schemas.microsoft.com/office/drawing/2014/main" id="{0F7DD89F-9294-7E59-2CB2-E85B65CA3C7A}"/>
              </a:ext>
            </a:extLst>
          </p:cNvPr>
          <p:cNvSpPr/>
          <p:nvPr/>
        </p:nvSpPr>
        <p:spPr>
          <a:xfrm>
            <a:off x="6096000" y="5263816"/>
            <a:ext cx="5484395" cy="8348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16DE637-4BA9-F726-D65C-00B9E43D9BEF}"/>
              </a:ext>
            </a:extLst>
          </p:cNvPr>
          <p:cNvPicPr>
            <a:picLocks noChangeAspect="1"/>
          </p:cNvPicPr>
          <p:nvPr/>
        </p:nvPicPr>
        <p:blipFill>
          <a:blip r:embed="rId2"/>
          <a:stretch>
            <a:fillRect/>
          </a:stretch>
        </p:blipFill>
        <p:spPr>
          <a:xfrm>
            <a:off x="0" y="1447466"/>
            <a:ext cx="5902401" cy="5410534"/>
          </a:xfrm>
          <a:prstGeom prst="rect">
            <a:avLst/>
          </a:prstGeom>
        </p:spPr>
      </p:pic>
      <p:sp>
        <p:nvSpPr>
          <p:cNvPr id="8" name="Title 1">
            <a:extLst>
              <a:ext uri="{FF2B5EF4-FFF2-40B4-BE49-F238E27FC236}">
                <a16:creationId xmlns:a16="http://schemas.microsoft.com/office/drawing/2014/main" id="{BDDE8D8B-0F9C-7632-4A12-6DA1C5EDF173}"/>
              </a:ext>
            </a:extLst>
          </p:cNvPr>
          <p:cNvSpPr txBox="1">
            <a:spLocks/>
          </p:cNvSpPr>
          <p:nvPr/>
        </p:nvSpPr>
        <p:spPr>
          <a:xfrm>
            <a:off x="3657843" y="363355"/>
            <a:ext cx="4313655" cy="601091"/>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u="sng" dirty="0">
                <a:solidFill>
                  <a:srgbClr val="FA1E87"/>
                </a:solidFill>
              </a:rPr>
              <a:t>Finding Max per block</a:t>
            </a:r>
          </a:p>
        </p:txBody>
      </p:sp>
      <p:sp>
        <p:nvSpPr>
          <p:cNvPr id="31" name="Rectangle 30">
            <a:extLst>
              <a:ext uri="{FF2B5EF4-FFF2-40B4-BE49-F238E27FC236}">
                <a16:creationId xmlns:a16="http://schemas.microsoft.com/office/drawing/2014/main" id="{A7800606-269A-4782-F2FE-4C4861054E74}"/>
              </a:ext>
            </a:extLst>
          </p:cNvPr>
          <p:cNvSpPr/>
          <p:nvPr/>
        </p:nvSpPr>
        <p:spPr>
          <a:xfrm>
            <a:off x="258075" y="3618786"/>
            <a:ext cx="5386249" cy="1873629"/>
          </a:xfrm>
          <a:prstGeom prst="rect">
            <a:avLst/>
          </a:prstGeom>
          <a:noFill/>
          <a:ln>
            <a:solidFill>
              <a:srgbClr val="FA1E8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A433390B-A9CB-0EE7-AFBD-50ABB19C6D7C}"/>
              </a:ext>
            </a:extLst>
          </p:cNvPr>
          <p:cNvSpPr txBox="1">
            <a:spLocks/>
          </p:cNvSpPr>
          <p:nvPr/>
        </p:nvSpPr>
        <p:spPr>
          <a:xfrm>
            <a:off x="5902401" y="910858"/>
            <a:ext cx="3004049" cy="1311777"/>
          </a:xfrm>
          <a:prstGeom prst="rect">
            <a:avLst/>
          </a:prstGeom>
        </p:spPr>
        <p:txBody>
          <a:bodyPr vert="horz" lIns="91440" tIns="45720" rIns="91440" bIns="45720" rtlCol="0" anchor="b">
            <a:normAutofit fontScale="8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Iam currently</a:t>
            </a:r>
          </a:p>
          <a:p>
            <a:pPr algn="ctr"/>
            <a:r>
              <a:rPr lang="en-US" dirty="0">
                <a:highlight>
                  <a:srgbClr val="FFFF00"/>
                </a:highlight>
              </a:rPr>
              <a:t>thread 0</a:t>
            </a:r>
            <a:r>
              <a:rPr lang="en-US" dirty="0"/>
              <a:t> </a:t>
            </a:r>
          </a:p>
          <a:p>
            <a:pPr algn="ctr"/>
            <a:r>
              <a:rPr lang="en-US" dirty="0">
                <a:highlight>
                  <a:srgbClr val="FFFF00"/>
                </a:highlight>
              </a:rPr>
              <a:t>BLOCK 0</a:t>
            </a:r>
          </a:p>
          <a:p>
            <a:pPr algn="ctr"/>
            <a:r>
              <a:rPr lang="en-US" dirty="0"/>
              <a:t>calling </a:t>
            </a:r>
            <a:r>
              <a:rPr lang="en-US" dirty="0" err="1"/>
              <a:t>findmax</a:t>
            </a:r>
            <a:endParaRPr lang="en-US" dirty="0">
              <a:highlight>
                <a:srgbClr val="FFFF00"/>
              </a:highlight>
            </a:endParaRPr>
          </a:p>
        </p:txBody>
      </p:sp>
      <p:sp>
        <p:nvSpPr>
          <p:cNvPr id="67" name="Title 1">
            <a:extLst>
              <a:ext uri="{FF2B5EF4-FFF2-40B4-BE49-F238E27FC236}">
                <a16:creationId xmlns:a16="http://schemas.microsoft.com/office/drawing/2014/main" id="{08A8FDB2-458E-E161-90AF-770462EBF45E}"/>
              </a:ext>
            </a:extLst>
          </p:cNvPr>
          <p:cNvSpPr txBox="1">
            <a:spLocks/>
          </p:cNvSpPr>
          <p:nvPr/>
        </p:nvSpPr>
        <p:spPr>
          <a:xfrm>
            <a:off x="9425936" y="1052716"/>
            <a:ext cx="2243163" cy="834862"/>
          </a:xfrm>
          <a:prstGeom prst="rect">
            <a:avLst/>
          </a:prstGeom>
        </p:spPr>
        <p:txBody>
          <a:bodyPr vert="horz" lIns="91440" tIns="45720" rIns="91440" bIns="45720" rtlCol="0" anchor="b">
            <a:normAutofit fontScale="92500" lnSpcReduction="1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Back to thread 0</a:t>
            </a:r>
            <a:endParaRPr lang="en-US" dirty="0">
              <a:highlight>
                <a:srgbClr val="FFFF00"/>
              </a:highlight>
            </a:endParaRPr>
          </a:p>
        </p:txBody>
      </p:sp>
      <p:sp>
        <p:nvSpPr>
          <p:cNvPr id="5" name="Google Shape;299;p14">
            <a:extLst>
              <a:ext uri="{FF2B5EF4-FFF2-40B4-BE49-F238E27FC236}">
                <a16:creationId xmlns:a16="http://schemas.microsoft.com/office/drawing/2014/main" id="{775FC0DC-E8AB-A89D-0BFF-DB65E6FC886D}"/>
              </a:ext>
            </a:extLst>
          </p:cNvPr>
          <p:cNvSpPr/>
          <p:nvPr/>
        </p:nvSpPr>
        <p:spPr>
          <a:xfrm>
            <a:off x="10412931" y="1887578"/>
            <a:ext cx="269171" cy="269171"/>
          </a:xfrm>
          <a:custGeom>
            <a:avLst/>
            <a:gdLst/>
            <a:ahLst/>
            <a:cxnLst/>
            <a:rect l="l" t="t" r="r" b="b"/>
            <a:pathLst>
              <a:path w="269171" h="269171" extrusionOk="0">
                <a:moveTo>
                  <a:pt x="0" y="0"/>
                </a:moveTo>
                <a:lnTo>
                  <a:pt x="269171" y="0"/>
                </a:lnTo>
                <a:lnTo>
                  <a:pt x="269171" y="269172"/>
                </a:lnTo>
                <a:lnTo>
                  <a:pt x="0" y="269172"/>
                </a:lnTo>
                <a:lnTo>
                  <a:pt x="0" y="0"/>
                </a:lnTo>
                <a:close/>
              </a:path>
            </a:pathLst>
          </a:custGeom>
          <a:blipFill rotWithShape="1">
            <a:blip r:embed="rId3">
              <a:alphaModFix/>
            </a:blip>
            <a:stretch>
              <a:fillRect/>
            </a:stretch>
          </a:blipFill>
          <a:ln>
            <a:noFill/>
          </a:ln>
        </p:spPr>
      </p:sp>
      <p:sp>
        <p:nvSpPr>
          <p:cNvPr id="9" name="Title 1">
            <a:extLst>
              <a:ext uri="{FF2B5EF4-FFF2-40B4-BE49-F238E27FC236}">
                <a16:creationId xmlns:a16="http://schemas.microsoft.com/office/drawing/2014/main" id="{1AC480D9-A85C-968B-2EC8-38E60971B13F}"/>
              </a:ext>
            </a:extLst>
          </p:cNvPr>
          <p:cNvSpPr txBox="1">
            <a:spLocks/>
          </p:cNvSpPr>
          <p:nvPr/>
        </p:nvSpPr>
        <p:spPr>
          <a:xfrm>
            <a:off x="602523" y="3599288"/>
            <a:ext cx="4534602" cy="326703"/>
          </a:xfrm>
          <a:prstGeom prst="rect">
            <a:avLst/>
          </a:prstGeom>
        </p:spPr>
        <p:txBody>
          <a:bodyPr vert="horz" lIns="91440" tIns="45720" rIns="91440" bIns="45720" rtlCol="0" anchor="b">
            <a:normAutofit fontScale="62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dirty="0">
              <a:highlight>
                <a:srgbClr val="FFFF00"/>
              </a:highlight>
            </a:endParaRPr>
          </a:p>
        </p:txBody>
      </p:sp>
      <p:sp>
        <p:nvSpPr>
          <p:cNvPr id="3" name="Title 1">
            <a:extLst>
              <a:ext uri="{FF2B5EF4-FFF2-40B4-BE49-F238E27FC236}">
                <a16:creationId xmlns:a16="http://schemas.microsoft.com/office/drawing/2014/main" id="{B83C9D47-2DC2-2A8B-B1B2-7786A9B91D31}"/>
              </a:ext>
            </a:extLst>
          </p:cNvPr>
          <p:cNvSpPr txBox="1">
            <a:spLocks/>
          </p:cNvSpPr>
          <p:nvPr/>
        </p:nvSpPr>
        <p:spPr>
          <a:xfrm>
            <a:off x="6246847" y="2877908"/>
            <a:ext cx="5124254" cy="1102184"/>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we get max per block </a:t>
            </a:r>
            <a:endParaRPr lang="en-US" dirty="0">
              <a:highlight>
                <a:srgbClr val="FFFF00"/>
              </a:highlight>
            </a:endParaRPr>
          </a:p>
        </p:txBody>
      </p:sp>
      <p:sp>
        <p:nvSpPr>
          <p:cNvPr id="2" name="Decagon 1">
            <a:extLst>
              <a:ext uri="{FF2B5EF4-FFF2-40B4-BE49-F238E27FC236}">
                <a16:creationId xmlns:a16="http://schemas.microsoft.com/office/drawing/2014/main" id="{DB7F7AFB-E1F7-7C28-B34F-DBFA22767EBB}"/>
              </a:ext>
            </a:extLst>
          </p:cNvPr>
          <p:cNvSpPr/>
          <p:nvPr/>
        </p:nvSpPr>
        <p:spPr>
          <a:xfrm>
            <a:off x="6457288" y="4293713"/>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1</a:t>
            </a:r>
          </a:p>
        </p:txBody>
      </p:sp>
      <p:sp>
        <p:nvSpPr>
          <p:cNvPr id="4" name="Decagon 3">
            <a:extLst>
              <a:ext uri="{FF2B5EF4-FFF2-40B4-BE49-F238E27FC236}">
                <a16:creationId xmlns:a16="http://schemas.microsoft.com/office/drawing/2014/main" id="{C2DAF567-47D7-1707-F776-C79274560029}"/>
              </a:ext>
            </a:extLst>
          </p:cNvPr>
          <p:cNvSpPr/>
          <p:nvPr/>
        </p:nvSpPr>
        <p:spPr>
          <a:xfrm>
            <a:off x="6653463" y="5466786"/>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2</a:t>
            </a:r>
          </a:p>
        </p:txBody>
      </p:sp>
      <p:sp>
        <p:nvSpPr>
          <p:cNvPr id="10" name="Decagon 9">
            <a:extLst>
              <a:ext uri="{FF2B5EF4-FFF2-40B4-BE49-F238E27FC236}">
                <a16:creationId xmlns:a16="http://schemas.microsoft.com/office/drawing/2014/main" id="{ABB60F33-0CC6-481A-2A61-F4A99F37D77D}"/>
              </a:ext>
            </a:extLst>
          </p:cNvPr>
          <p:cNvSpPr/>
          <p:nvPr/>
        </p:nvSpPr>
        <p:spPr>
          <a:xfrm>
            <a:off x="7516644" y="4293712"/>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3</a:t>
            </a:r>
          </a:p>
        </p:txBody>
      </p:sp>
      <p:sp>
        <p:nvSpPr>
          <p:cNvPr id="11" name="Decagon 10">
            <a:extLst>
              <a:ext uri="{FF2B5EF4-FFF2-40B4-BE49-F238E27FC236}">
                <a16:creationId xmlns:a16="http://schemas.microsoft.com/office/drawing/2014/main" id="{256CCB40-7B66-73F9-BADA-F14440993A2C}"/>
              </a:ext>
            </a:extLst>
          </p:cNvPr>
          <p:cNvSpPr/>
          <p:nvPr/>
        </p:nvSpPr>
        <p:spPr>
          <a:xfrm>
            <a:off x="7735198" y="5466786"/>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4</a:t>
            </a:r>
          </a:p>
        </p:txBody>
      </p:sp>
      <p:sp>
        <p:nvSpPr>
          <p:cNvPr id="12" name="Decagon 11">
            <a:extLst>
              <a:ext uri="{FF2B5EF4-FFF2-40B4-BE49-F238E27FC236}">
                <a16:creationId xmlns:a16="http://schemas.microsoft.com/office/drawing/2014/main" id="{11582E61-9D4A-09BE-AE6B-81A9BB694098}"/>
              </a:ext>
            </a:extLst>
          </p:cNvPr>
          <p:cNvSpPr/>
          <p:nvPr/>
        </p:nvSpPr>
        <p:spPr>
          <a:xfrm>
            <a:off x="8563679" y="4293710"/>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5</a:t>
            </a:r>
          </a:p>
        </p:txBody>
      </p:sp>
      <p:sp>
        <p:nvSpPr>
          <p:cNvPr id="13" name="Decagon 12">
            <a:extLst>
              <a:ext uri="{FF2B5EF4-FFF2-40B4-BE49-F238E27FC236}">
                <a16:creationId xmlns:a16="http://schemas.microsoft.com/office/drawing/2014/main" id="{6613582A-C331-2E07-2E21-25629D641A54}"/>
              </a:ext>
            </a:extLst>
          </p:cNvPr>
          <p:cNvSpPr/>
          <p:nvPr/>
        </p:nvSpPr>
        <p:spPr>
          <a:xfrm>
            <a:off x="9093357" y="4293709"/>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6</a:t>
            </a:r>
          </a:p>
        </p:txBody>
      </p:sp>
      <p:sp>
        <p:nvSpPr>
          <p:cNvPr id="14" name="Decagon 13">
            <a:extLst>
              <a:ext uri="{FF2B5EF4-FFF2-40B4-BE49-F238E27FC236}">
                <a16:creationId xmlns:a16="http://schemas.microsoft.com/office/drawing/2014/main" id="{A305137D-97E9-B485-84B8-478F0779507C}"/>
              </a:ext>
            </a:extLst>
          </p:cNvPr>
          <p:cNvSpPr/>
          <p:nvPr/>
        </p:nvSpPr>
        <p:spPr>
          <a:xfrm>
            <a:off x="9623035" y="4293709"/>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7</a:t>
            </a:r>
          </a:p>
        </p:txBody>
      </p:sp>
      <p:sp>
        <p:nvSpPr>
          <p:cNvPr id="15" name="Decagon 14">
            <a:extLst>
              <a:ext uri="{FF2B5EF4-FFF2-40B4-BE49-F238E27FC236}">
                <a16:creationId xmlns:a16="http://schemas.microsoft.com/office/drawing/2014/main" id="{8FFCE261-9C07-1BA5-7F3F-71297BADDE2A}"/>
              </a:ext>
            </a:extLst>
          </p:cNvPr>
          <p:cNvSpPr/>
          <p:nvPr/>
        </p:nvSpPr>
        <p:spPr>
          <a:xfrm>
            <a:off x="10152713" y="4293708"/>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8</a:t>
            </a:r>
          </a:p>
        </p:txBody>
      </p:sp>
      <p:sp>
        <p:nvSpPr>
          <p:cNvPr id="16" name="Rectangle 15">
            <a:extLst>
              <a:ext uri="{FF2B5EF4-FFF2-40B4-BE49-F238E27FC236}">
                <a16:creationId xmlns:a16="http://schemas.microsoft.com/office/drawing/2014/main" id="{03DE4BA1-1577-A729-9924-3C619C77B4DB}"/>
              </a:ext>
            </a:extLst>
          </p:cNvPr>
          <p:cNvSpPr/>
          <p:nvPr/>
        </p:nvSpPr>
        <p:spPr>
          <a:xfrm>
            <a:off x="6403521" y="4145976"/>
            <a:ext cx="1137273" cy="7640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18A8B4D-3E78-C24E-7A1B-D3B9003D565D}"/>
              </a:ext>
            </a:extLst>
          </p:cNvPr>
          <p:cNvSpPr/>
          <p:nvPr/>
        </p:nvSpPr>
        <p:spPr>
          <a:xfrm>
            <a:off x="7542371" y="4145977"/>
            <a:ext cx="1015004" cy="7640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D2C2057-F2BC-C0F6-1069-EF2C22E0D6DA}"/>
              </a:ext>
            </a:extLst>
          </p:cNvPr>
          <p:cNvSpPr/>
          <p:nvPr/>
        </p:nvSpPr>
        <p:spPr>
          <a:xfrm>
            <a:off x="8567519" y="4155344"/>
            <a:ext cx="1035050" cy="7640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CA32936-0D8C-9CF2-9B48-165A781C67B4}"/>
              </a:ext>
            </a:extLst>
          </p:cNvPr>
          <p:cNvSpPr/>
          <p:nvPr/>
        </p:nvSpPr>
        <p:spPr>
          <a:xfrm>
            <a:off x="9618728" y="4149327"/>
            <a:ext cx="1063373" cy="7640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3E9ED18C-C79D-DC96-5631-5260A209E322}"/>
              </a:ext>
            </a:extLst>
          </p:cNvPr>
          <p:cNvCxnSpPr>
            <a:cxnSpLocks/>
          </p:cNvCxnSpPr>
          <p:nvPr/>
        </p:nvCxnSpPr>
        <p:spPr>
          <a:xfrm>
            <a:off x="6703934" y="4780987"/>
            <a:ext cx="214224" cy="711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AF19219-329B-764F-B316-D7D26DEAD632}"/>
              </a:ext>
            </a:extLst>
          </p:cNvPr>
          <p:cNvCxnSpPr>
            <a:cxnSpLocks/>
          </p:cNvCxnSpPr>
          <p:nvPr/>
        </p:nvCxnSpPr>
        <p:spPr>
          <a:xfrm flipH="1">
            <a:off x="6986677" y="4779561"/>
            <a:ext cx="260684" cy="712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4BB0967-9919-6EFA-576F-2A8BFC627C56}"/>
              </a:ext>
            </a:extLst>
          </p:cNvPr>
          <p:cNvCxnSpPr>
            <a:cxnSpLocks/>
          </p:cNvCxnSpPr>
          <p:nvPr/>
        </p:nvCxnSpPr>
        <p:spPr>
          <a:xfrm>
            <a:off x="7771311" y="4779561"/>
            <a:ext cx="200187" cy="712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4D02ACB-403D-50B1-5A60-B4B126DCA4A2}"/>
              </a:ext>
            </a:extLst>
          </p:cNvPr>
          <p:cNvCxnSpPr>
            <a:cxnSpLocks/>
          </p:cNvCxnSpPr>
          <p:nvPr/>
        </p:nvCxnSpPr>
        <p:spPr>
          <a:xfrm flipH="1">
            <a:off x="8046033" y="4779561"/>
            <a:ext cx="256673" cy="712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itle 1">
            <a:extLst>
              <a:ext uri="{FF2B5EF4-FFF2-40B4-BE49-F238E27FC236}">
                <a16:creationId xmlns:a16="http://schemas.microsoft.com/office/drawing/2014/main" id="{93556077-1B63-CCC4-817B-F95FF561EFAD}"/>
              </a:ext>
            </a:extLst>
          </p:cNvPr>
          <p:cNvSpPr txBox="1">
            <a:spLocks/>
          </p:cNvSpPr>
          <p:nvPr/>
        </p:nvSpPr>
        <p:spPr>
          <a:xfrm>
            <a:off x="6096000" y="5414571"/>
            <a:ext cx="5124254" cy="1102184"/>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And add it to </a:t>
            </a:r>
            <a:r>
              <a:rPr lang="en-US" dirty="0" err="1"/>
              <a:t>blockmaxes</a:t>
            </a:r>
            <a:endParaRPr lang="en-US" dirty="0">
              <a:highlight>
                <a:srgbClr val="FFFF00"/>
              </a:highlight>
            </a:endParaRPr>
          </a:p>
        </p:txBody>
      </p:sp>
    </p:spTree>
    <p:extLst>
      <p:ext uri="{BB962C8B-B14F-4D97-AF65-F5344CB8AC3E}">
        <p14:creationId xmlns:p14="http://schemas.microsoft.com/office/powerpoint/2010/main" val="21213839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064596-5DD4-BDD0-2C56-788124C9EFFC}"/>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F645B45A-11DE-5673-2308-C70F0265B5C6}"/>
              </a:ext>
            </a:extLst>
          </p:cNvPr>
          <p:cNvPicPr>
            <a:picLocks noChangeAspect="1"/>
          </p:cNvPicPr>
          <p:nvPr/>
        </p:nvPicPr>
        <p:blipFill>
          <a:blip r:embed="rId2"/>
          <a:stretch>
            <a:fillRect/>
          </a:stretch>
        </p:blipFill>
        <p:spPr>
          <a:xfrm>
            <a:off x="0" y="1447466"/>
            <a:ext cx="5902401" cy="5410534"/>
          </a:xfrm>
          <a:prstGeom prst="rect">
            <a:avLst/>
          </a:prstGeom>
        </p:spPr>
      </p:pic>
      <p:sp>
        <p:nvSpPr>
          <p:cNvPr id="20" name="Rectangle 19">
            <a:extLst>
              <a:ext uri="{FF2B5EF4-FFF2-40B4-BE49-F238E27FC236}">
                <a16:creationId xmlns:a16="http://schemas.microsoft.com/office/drawing/2014/main" id="{26AE181C-B6D1-83F9-DAD2-12D2902414EF}"/>
              </a:ext>
            </a:extLst>
          </p:cNvPr>
          <p:cNvSpPr/>
          <p:nvPr/>
        </p:nvSpPr>
        <p:spPr>
          <a:xfrm>
            <a:off x="6246395" y="1215190"/>
            <a:ext cx="5484395" cy="8348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5843A6D1-9159-1AB3-BEB6-05499F8C2BA1}"/>
              </a:ext>
            </a:extLst>
          </p:cNvPr>
          <p:cNvSpPr txBox="1">
            <a:spLocks/>
          </p:cNvSpPr>
          <p:nvPr/>
        </p:nvSpPr>
        <p:spPr>
          <a:xfrm>
            <a:off x="3657843" y="363355"/>
            <a:ext cx="4313655" cy="601091"/>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u="sng" dirty="0">
                <a:solidFill>
                  <a:srgbClr val="FA1E87"/>
                </a:solidFill>
              </a:rPr>
              <a:t>Finding Max per block</a:t>
            </a:r>
          </a:p>
        </p:txBody>
      </p:sp>
      <p:sp>
        <p:nvSpPr>
          <p:cNvPr id="31" name="Rectangle 30">
            <a:extLst>
              <a:ext uri="{FF2B5EF4-FFF2-40B4-BE49-F238E27FC236}">
                <a16:creationId xmlns:a16="http://schemas.microsoft.com/office/drawing/2014/main" id="{79911277-CEE6-E7CA-7F3B-03ABAE64ABC6}"/>
              </a:ext>
            </a:extLst>
          </p:cNvPr>
          <p:cNvSpPr/>
          <p:nvPr/>
        </p:nvSpPr>
        <p:spPr>
          <a:xfrm>
            <a:off x="258075" y="3618786"/>
            <a:ext cx="5386249" cy="1873629"/>
          </a:xfrm>
          <a:prstGeom prst="rect">
            <a:avLst/>
          </a:prstGeom>
          <a:noFill/>
          <a:ln>
            <a:solidFill>
              <a:srgbClr val="FA1E8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Google Shape;299;p14">
            <a:extLst>
              <a:ext uri="{FF2B5EF4-FFF2-40B4-BE49-F238E27FC236}">
                <a16:creationId xmlns:a16="http://schemas.microsoft.com/office/drawing/2014/main" id="{7A07E0F1-0399-33FC-D5FC-12D6AC53FCC4}"/>
              </a:ext>
            </a:extLst>
          </p:cNvPr>
          <p:cNvSpPr/>
          <p:nvPr/>
        </p:nvSpPr>
        <p:spPr>
          <a:xfrm>
            <a:off x="8632258" y="3980092"/>
            <a:ext cx="269171" cy="269171"/>
          </a:xfrm>
          <a:custGeom>
            <a:avLst/>
            <a:gdLst/>
            <a:ahLst/>
            <a:cxnLst/>
            <a:rect l="l" t="t" r="r" b="b"/>
            <a:pathLst>
              <a:path w="269171" h="269171" extrusionOk="0">
                <a:moveTo>
                  <a:pt x="0" y="0"/>
                </a:moveTo>
                <a:lnTo>
                  <a:pt x="269171" y="0"/>
                </a:lnTo>
                <a:lnTo>
                  <a:pt x="269171" y="269172"/>
                </a:lnTo>
                <a:lnTo>
                  <a:pt x="0" y="269172"/>
                </a:lnTo>
                <a:lnTo>
                  <a:pt x="0" y="0"/>
                </a:lnTo>
                <a:close/>
              </a:path>
            </a:pathLst>
          </a:custGeom>
          <a:blipFill rotWithShape="1">
            <a:blip r:embed="rId3">
              <a:alphaModFix/>
            </a:blip>
            <a:stretch>
              <a:fillRect/>
            </a:stretch>
          </a:blipFill>
          <a:ln>
            <a:noFill/>
          </a:ln>
        </p:spPr>
      </p:sp>
      <p:sp>
        <p:nvSpPr>
          <p:cNvPr id="9" name="Title 1">
            <a:extLst>
              <a:ext uri="{FF2B5EF4-FFF2-40B4-BE49-F238E27FC236}">
                <a16:creationId xmlns:a16="http://schemas.microsoft.com/office/drawing/2014/main" id="{172FA3E0-5723-4E0F-2390-561BAA46C0DB}"/>
              </a:ext>
            </a:extLst>
          </p:cNvPr>
          <p:cNvSpPr txBox="1">
            <a:spLocks/>
          </p:cNvSpPr>
          <p:nvPr/>
        </p:nvSpPr>
        <p:spPr>
          <a:xfrm>
            <a:off x="602523" y="3599288"/>
            <a:ext cx="4534602" cy="326703"/>
          </a:xfrm>
          <a:prstGeom prst="rect">
            <a:avLst/>
          </a:prstGeom>
        </p:spPr>
        <p:txBody>
          <a:bodyPr vert="horz" lIns="91440" tIns="45720" rIns="91440" bIns="45720" rtlCol="0" anchor="b">
            <a:normAutofit fontScale="62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dirty="0">
              <a:highlight>
                <a:srgbClr val="FFFF00"/>
              </a:highlight>
            </a:endParaRPr>
          </a:p>
        </p:txBody>
      </p:sp>
      <p:sp>
        <p:nvSpPr>
          <p:cNvPr id="4" name="Decagon 3">
            <a:extLst>
              <a:ext uri="{FF2B5EF4-FFF2-40B4-BE49-F238E27FC236}">
                <a16:creationId xmlns:a16="http://schemas.microsoft.com/office/drawing/2014/main" id="{081B43E4-4725-BAB3-77F4-5C5F1F9554AC}"/>
              </a:ext>
            </a:extLst>
          </p:cNvPr>
          <p:cNvSpPr/>
          <p:nvPr/>
        </p:nvSpPr>
        <p:spPr>
          <a:xfrm>
            <a:off x="6803858" y="1418160"/>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2</a:t>
            </a:r>
          </a:p>
        </p:txBody>
      </p:sp>
      <p:sp>
        <p:nvSpPr>
          <p:cNvPr id="11" name="Decagon 10">
            <a:extLst>
              <a:ext uri="{FF2B5EF4-FFF2-40B4-BE49-F238E27FC236}">
                <a16:creationId xmlns:a16="http://schemas.microsoft.com/office/drawing/2014/main" id="{3CADCE53-F427-B079-2969-955D73D1AF7D}"/>
              </a:ext>
            </a:extLst>
          </p:cNvPr>
          <p:cNvSpPr/>
          <p:nvPr/>
        </p:nvSpPr>
        <p:spPr>
          <a:xfrm>
            <a:off x="7885593" y="1418160"/>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4</a:t>
            </a:r>
          </a:p>
        </p:txBody>
      </p:sp>
      <p:sp>
        <p:nvSpPr>
          <p:cNvPr id="22" name="Title 1">
            <a:extLst>
              <a:ext uri="{FF2B5EF4-FFF2-40B4-BE49-F238E27FC236}">
                <a16:creationId xmlns:a16="http://schemas.microsoft.com/office/drawing/2014/main" id="{D726660D-68C8-F5BC-23C9-5C98BF70C28C}"/>
              </a:ext>
            </a:extLst>
          </p:cNvPr>
          <p:cNvSpPr txBox="1">
            <a:spLocks/>
          </p:cNvSpPr>
          <p:nvPr/>
        </p:nvSpPr>
        <p:spPr>
          <a:xfrm>
            <a:off x="6246847" y="2877908"/>
            <a:ext cx="5124254" cy="1102184"/>
          </a:xfrm>
          <a:prstGeom prst="rect">
            <a:avLst/>
          </a:prstGeom>
        </p:spPr>
        <p:txBody>
          <a:bodyPr vert="horz" lIns="91440" tIns="45720" rIns="91440" bIns="45720" rtlCol="0" anchor="b">
            <a:normAutofit fontScale="32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Now you reduced input to a much smaller number since you get max per block </a:t>
            </a:r>
            <a:br>
              <a:rPr lang="en-US" dirty="0"/>
            </a:br>
            <a:br>
              <a:rPr lang="en-US" dirty="0"/>
            </a:br>
            <a:r>
              <a:rPr lang="en-US" dirty="0"/>
              <a:t>next you can</a:t>
            </a:r>
          </a:p>
          <a:p>
            <a:pPr algn="ctr"/>
            <a:r>
              <a:rPr lang="en-US" dirty="0">
                <a:highlight>
                  <a:srgbClr val="FFFF00"/>
                </a:highlight>
              </a:rPr>
              <a:t>Just simply get global max in </a:t>
            </a:r>
            <a:r>
              <a:rPr lang="en-US" dirty="0" err="1">
                <a:highlight>
                  <a:srgbClr val="FFFF00"/>
                </a:highlight>
              </a:rPr>
              <a:t>cpu</a:t>
            </a:r>
            <a:r>
              <a:rPr lang="en-US" dirty="0">
                <a:highlight>
                  <a:srgbClr val="FFFF00"/>
                </a:highlight>
              </a:rPr>
              <a:t> or </a:t>
            </a:r>
            <a:r>
              <a:rPr lang="en-US" dirty="0" err="1">
                <a:highlight>
                  <a:srgbClr val="FFFF00"/>
                </a:highlight>
              </a:rPr>
              <a:t>gpu</a:t>
            </a:r>
            <a:r>
              <a:rPr lang="en-US" dirty="0">
                <a:highlight>
                  <a:srgbClr val="FFFF00"/>
                </a:highlight>
              </a:rPr>
              <a:t> </a:t>
            </a:r>
          </a:p>
          <a:p>
            <a:pPr algn="ctr"/>
            <a:endParaRPr lang="en-US" dirty="0">
              <a:highlight>
                <a:srgbClr val="FFFF00"/>
              </a:highlight>
            </a:endParaRPr>
          </a:p>
          <a:p>
            <a:pPr algn="ctr"/>
            <a:r>
              <a:rPr lang="en-US" dirty="0">
                <a:highlight>
                  <a:srgbClr val="FFFF00"/>
                </a:highlight>
              </a:rPr>
              <a:t>If its in </a:t>
            </a:r>
            <a:r>
              <a:rPr lang="en-US" dirty="0" err="1">
                <a:highlight>
                  <a:srgbClr val="FFFF00"/>
                </a:highlight>
              </a:rPr>
              <a:t>gpu</a:t>
            </a:r>
            <a:r>
              <a:rPr lang="en-US" dirty="0">
                <a:highlight>
                  <a:srgbClr val="FFFF00"/>
                </a:highlight>
              </a:rPr>
              <a:t> then you use 1 block with number of threads = grid size of the previous kernel</a:t>
            </a:r>
          </a:p>
        </p:txBody>
      </p:sp>
    </p:spTree>
    <p:extLst>
      <p:ext uri="{BB962C8B-B14F-4D97-AF65-F5344CB8AC3E}">
        <p14:creationId xmlns:p14="http://schemas.microsoft.com/office/powerpoint/2010/main" val="4923215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61C5EB-CF79-6A38-3AA2-24EFBDF4FF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D81782-890F-035B-6C1F-4DE6C70CBB39}"/>
              </a:ext>
            </a:extLst>
          </p:cNvPr>
          <p:cNvSpPr>
            <a:spLocks noGrp="1"/>
          </p:cNvSpPr>
          <p:nvPr>
            <p:ph type="title"/>
          </p:nvPr>
        </p:nvSpPr>
        <p:spPr>
          <a:xfrm>
            <a:off x="6262437" y="3195345"/>
            <a:ext cx="3489158" cy="1188720"/>
          </a:xfrm>
        </p:spPr>
        <p:txBody>
          <a:bodyPr>
            <a:normAutofit/>
          </a:bodyPr>
          <a:lstStyle/>
          <a:p>
            <a:r>
              <a:rPr lang="en-US" dirty="0"/>
              <a:t>Its now turn for _</a:t>
            </a:r>
            <a:r>
              <a:rPr lang="en-US" dirty="0" err="1"/>
              <a:t>shfl_down_sync</a:t>
            </a:r>
            <a:endParaRPr lang="en-US" dirty="0"/>
          </a:p>
        </p:txBody>
      </p:sp>
      <p:graphicFrame>
        <p:nvGraphicFramePr>
          <p:cNvPr id="9" name="Content Placeholder 8">
            <a:extLst>
              <a:ext uri="{FF2B5EF4-FFF2-40B4-BE49-F238E27FC236}">
                <a16:creationId xmlns:a16="http://schemas.microsoft.com/office/drawing/2014/main" id="{DCB641D2-26C6-2EA6-9427-BE2E9A0D8C2F}"/>
              </a:ext>
            </a:extLst>
          </p:cNvPr>
          <p:cNvGraphicFramePr>
            <a:graphicFrameLocks noGrp="1"/>
          </p:cNvGraphicFramePr>
          <p:nvPr>
            <p:ph idx="1"/>
          </p:nvPr>
        </p:nvGraphicFramePr>
        <p:xfrm>
          <a:off x="1257299" y="3735805"/>
          <a:ext cx="9337007" cy="26185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Title 1">
            <a:extLst>
              <a:ext uri="{FF2B5EF4-FFF2-40B4-BE49-F238E27FC236}">
                <a16:creationId xmlns:a16="http://schemas.microsoft.com/office/drawing/2014/main" id="{0A6213D6-EA2D-6E7B-E4FD-52F8D321CC56}"/>
              </a:ext>
            </a:extLst>
          </p:cNvPr>
          <p:cNvSpPr txBox="1">
            <a:spLocks/>
          </p:cNvSpPr>
          <p:nvPr/>
        </p:nvSpPr>
        <p:spPr>
          <a:xfrm>
            <a:off x="474913" y="1211045"/>
            <a:ext cx="11029616" cy="1188720"/>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rgbClr val="FA1E87"/>
                </a:solidFill>
              </a:rPr>
              <a:t>How we can do that utilizing sending data between warps ?</a:t>
            </a:r>
          </a:p>
          <a:p>
            <a:endParaRPr lang="en-US" dirty="0">
              <a:solidFill>
                <a:srgbClr val="FA1E87"/>
              </a:solidFill>
            </a:endParaRPr>
          </a:p>
        </p:txBody>
      </p:sp>
      <p:sp>
        <p:nvSpPr>
          <p:cNvPr id="14" name="Title 1">
            <a:extLst>
              <a:ext uri="{FF2B5EF4-FFF2-40B4-BE49-F238E27FC236}">
                <a16:creationId xmlns:a16="http://schemas.microsoft.com/office/drawing/2014/main" id="{9759F112-7B86-300A-3FDA-EDC90BE3064E}"/>
              </a:ext>
            </a:extLst>
          </p:cNvPr>
          <p:cNvSpPr txBox="1">
            <a:spLocks/>
          </p:cNvSpPr>
          <p:nvPr/>
        </p:nvSpPr>
        <p:spPr>
          <a:xfrm>
            <a:off x="474913" y="252977"/>
            <a:ext cx="11029616" cy="1188720"/>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NOW WE HAVE EXPLORED THE traditional finding max</a:t>
            </a:r>
          </a:p>
        </p:txBody>
      </p:sp>
      <p:sp>
        <p:nvSpPr>
          <p:cNvPr id="3" name="Title 1">
            <a:extLst>
              <a:ext uri="{FF2B5EF4-FFF2-40B4-BE49-F238E27FC236}">
                <a16:creationId xmlns:a16="http://schemas.microsoft.com/office/drawing/2014/main" id="{13BCF838-AF69-7022-F0FA-F0B2C591F92F}"/>
              </a:ext>
            </a:extLst>
          </p:cNvPr>
          <p:cNvSpPr txBox="1">
            <a:spLocks/>
          </p:cNvSpPr>
          <p:nvPr/>
        </p:nvSpPr>
        <p:spPr>
          <a:xfrm>
            <a:off x="474913" y="1851401"/>
            <a:ext cx="11029616" cy="258315"/>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800" dirty="0"/>
              <a:t>Literally iam having now no idea but will search and come back</a:t>
            </a:r>
          </a:p>
        </p:txBody>
      </p:sp>
    </p:spTree>
    <p:extLst>
      <p:ext uri="{BB962C8B-B14F-4D97-AF65-F5344CB8AC3E}">
        <p14:creationId xmlns:p14="http://schemas.microsoft.com/office/powerpoint/2010/main" val="42296299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47A274-988C-282A-0685-4BDCC94C5C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05CF93-BA68-66C7-91CE-897F06A52FF2}"/>
              </a:ext>
            </a:extLst>
          </p:cNvPr>
          <p:cNvSpPr>
            <a:spLocks noGrp="1"/>
          </p:cNvSpPr>
          <p:nvPr>
            <p:ph type="title"/>
          </p:nvPr>
        </p:nvSpPr>
        <p:spPr>
          <a:xfrm>
            <a:off x="96253" y="1920"/>
            <a:ext cx="7483642" cy="433137"/>
          </a:xfrm>
        </p:spPr>
        <p:txBody>
          <a:bodyPr>
            <a:noAutofit/>
          </a:bodyPr>
          <a:lstStyle/>
          <a:p>
            <a:br>
              <a:rPr lang="en-US" sz="2000" u="sng" dirty="0"/>
            </a:br>
            <a:br>
              <a:rPr lang="en-US" sz="2000" u="sng" dirty="0"/>
            </a:br>
            <a:r>
              <a:rPr lang="en-US" sz="2000" dirty="0"/>
              <a:t>Using Shared Memory only along </a:t>
            </a:r>
            <a:r>
              <a:rPr lang="en-US" sz="2000" b="0" dirty="0"/>
              <a:t>__shfl_down_sync</a:t>
            </a:r>
            <a:endParaRPr lang="en-US" sz="2000" u="sng" dirty="0"/>
          </a:p>
        </p:txBody>
      </p:sp>
      <p:sp>
        <p:nvSpPr>
          <p:cNvPr id="8" name="Title 1">
            <a:extLst>
              <a:ext uri="{FF2B5EF4-FFF2-40B4-BE49-F238E27FC236}">
                <a16:creationId xmlns:a16="http://schemas.microsoft.com/office/drawing/2014/main" id="{78ADD268-844D-91DB-9543-E38EC2167A76}"/>
              </a:ext>
            </a:extLst>
          </p:cNvPr>
          <p:cNvSpPr txBox="1">
            <a:spLocks/>
          </p:cNvSpPr>
          <p:nvPr/>
        </p:nvSpPr>
        <p:spPr>
          <a:xfrm>
            <a:off x="302928" y="522550"/>
            <a:ext cx="5931279" cy="433137"/>
          </a:xfrm>
          <a:prstGeom prst="rect">
            <a:avLst/>
          </a:prstGeom>
        </p:spPr>
        <p:txBody>
          <a:bodyPr vert="horz" lIns="91440" tIns="45720" rIns="91440" bIns="45720" rtlCol="0" anchor="b">
            <a:normAutofit fontScale="47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0" dirty="0">
                <a:solidFill>
                  <a:srgbClr val="6A9955"/>
                </a:solidFill>
                <a:effectLst/>
                <a:latin typeface="Consolas" panose="020B0609020204030204" pitchFamily="49" charset="0"/>
              </a:rPr>
              <a:t>Kernel to find maximum element using warp synchronization </a:t>
            </a:r>
          </a:p>
          <a:p>
            <a:r>
              <a:rPr lang="en-US" b="0" dirty="0">
                <a:solidFill>
                  <a:srgbClr val="6A9955"/>
                </a:solidFill>
                <a:effectLst/>
                <a:latin typeface="Consolas" panose="020B0609020204030204" pitchFamily="49" charset="0"/>
              </a:rPr>
              <a:t>(iam </a:t>
            </a:r>
            <a:r>
              <a:rPr lang="en-US" b="0" dirty="0">
                <a:solidFill>
                  <a:srgbClr val="6A9955"/>
                </a:solidFill>
                <a:effectLst/>
                <a:highlight>
                  <a:srgbClr val="FFFF00"/>
                </a:highlight>
                <a:latin typeface="Consolas" panose="020B0609020204030204" pitchFamily="49" charset="0"/>
              </a:rPr>
              <a:t>thread 0 block 0 </a:t>
            </a:r>
            <a:r>
              <a:rPr lang="en-US" b="0" dirty="0">
                <a:solidFill>
                  <a:srgbClr val="6A9955"/>
                </a:solidFill>
                <a:effectLst/>
                <a:latin typeface="Consolas" panose="020B0609020204030204" pitchFamily="49" charset="0"/>
              </a:rPr>
              <a:t>with blockdim = 256 this time)</a:t>
            </a:r>
          </a:p>
        </p:txBody>
      </p:sp>
      <p:pic>
        <p:nvPicPr>
          <p:cNvPr id="4" name="Picture 3">
            <a:extLst>
              <a:ext uri="{FF2B5EF4-FFF2-40B4-BE49-F238E27FC236}">
                <a16:creationId xmlns:a16="http://schemas.microsoft.com/office/drawing/2014/main" id="{EEEA7CDD-41D4-0E0A-C6F4-F27AD3F5FE3A}"/>
              </a:ext>
            </a:extLst>
          </p:cNvPr>
          <p:cNvPicPr>
            <a:picLocks noChangeAspect="1"/>
          </p:cNvPicPr>
          <p:nvPr/>
        </p:nvPicPr>
        <p:blipFill>
          <a:blip r:embed="rId2"/>
          <a:stretch>
            <a:fillRect/>
          </a:stretch>
        </p:blipFill>
        <p:spPr>
          <a:xfrm>
            <a:off x="7123285" y="0"/>
            <a:ext cx="5068715" cy="6858000"/>
          </a:xfrm>
          <a:prstGeom prst="rect">
            <a:avLst/>
          </a:prstGeom>
        </p:spPr>
      </p:pic>
      <p:sp>
        <p:nvSpPr>
          <p:cNvPr id="3" name="Rectangle 2">
            <a:extLst>
              <a:ext uri="{FF2B5EF4-FFF2-40B4-BE49-F238E27FC236}">
                <a16:creationId xmlns:a16="http://schemas.microsoft.com/office/drawing/2014/main" id="{0BD10B9F-9E49-669B-B05C-6748BE48C8B7}"/>
              </a:ext>
            </a:extLst>
          </p:cNvPr>
          <p:cNvSpPr/>
          <p:nvPr/>
        </p:nvSpPr>
        <p:spPr>
          <a:xfrm>
            <a:off x="7194884" y="168442"/>
            <a:ext cx="4900863" cy="1931339"/>
          </a:xfrm>
          <a:prstGeom prst="rect">
            <a:avLst/>
          </a:prstGeom>
          <a:noFill/>
          <a:ln>
            <a:solidFill>
              <a:srgbClr val="FA1E8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ecagon 4">
            <a:extLst>
              <a:ext uri="{FF2B5EF4-FFF2-40B4-BE49-F238E27FC236}">
                <a16:creationId xmlns:a16="http://schemas.microsoft.com/office/drawing/2014/main" id="{AE945956-F96E-818B-26E5-EDBC7C2764BF}"/>
              </a:ext>
            </a:extLst>
          </p:cNvPr>
          <p:cNvSpPr/>
          <p:nvPr/>
        </p:nvSpPr>
        <p:spPr>
          <a:xfrm>
            <a:off x="992606" y="1373877"/>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1</a:t>
            </a:r>
          </a:p>
        </p:txBody>
      </p:sp>
      <p:sp>
        <p:nvSpPr>
          <p:cNvPr id="6" name="Decagon 5">
            <a:extLst>
              <a:ext uri="{FF2B5EF4-FFF2-40B4-BE49-F238E27FC236}">
                <a16:creationId xmlns:a16="http://schemas.microsoft.com/office/drawing/2014/main" id="{C5461591-1CD1-7C9C-0C22-4E62670E919B}"/>
              </a:ext>
            </a:extLst>
          </p:cNvPr>
          <p:cNvSpPr/>
          <p:nvPr/>
        </p:nvSpPr>
        <p:spPr>
          <a:xfrm>
            <a:off x="1522284" y="1373876"/>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2</a:t>
            </a:r>
          </a:p>
        </p:txBody>
      </p:sp>
      <p:sp>
        <p:nvSpPr>
          <p:cNvPr id="7" name="Decagon 6">
            <a:extLst>
              <a:ext uri="{FF2B5EF4-FFF2-40B4-BE49-F238E27FC236}">
                <a16:creationId xmlns:a16="http://schemas.microsoft.com/office/drawing/2014/main" id="{12F08337-EA42-2DBF-AE84-B4285D739645}"/>
              </a:ext>
            </a:extLst>
          </p:cNvPr>
          <p:cNvSpPr/>
          <p:nvPr/>
        </p:nvSpPr>
        <p:spPr>
          <a:xfrm>
            <a:off x="2051962" y="1373876"/>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3</a:t>
            </a:r>
          </a:p>
        </p:txBody>
      </p:sp>
      <p:sp>
        <p:nvSpPr>
          <p:cNvPr id="9" name="Decagon 8">
            <a:extLst>
              <a:ext uri="{FF2B5EF4-FFF2-40B4-BE49-F238E27FC236}">
                <a16:creationId xmlns:a16="http://schemas.microsoft.com/office/drawing/2014/main" id="{DBE1E05C-7720-C0EA-D40B-840A856934FA}"/>
              </a:ext>
            </a:extLst>
          </p:cNvPr>
          <p:cNvSpPr/>
          <p:nvPr/>
        </p:nvSpPr>
        <p:spPr>
          <a:xfrm>
            <a:off x="2581640" y="1373875"/>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4</a:t>
            </a:r>
          </a:p>
        </p:txBody>
      </p:sp>
      <p:sp>
        <p:nvSpPr>
          <p:cNvPr id="10" name="Decagon 9">
            <a:extLst>
              <a:ext uri="{FF2B5EF4-FFF2-40B4-BE49-F238E27FC236}">
                <a16:creationId xmlns:a16="http://schemas.microsoft.com/office/drawing/2014/main" id="{3A42B27F-FD30-E281-8D74-687B8831B6FB}"/>
              </a:ext>
            </a:extLst>
          </p:cNvPr>
          <p:cNvSpPr/>
          <p:nvPr/>
        </p:nvSpPr>
        <p:spPr>
          <a:xfrm>
            <a:off x="3098997" y="1373874"/>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5</a:t>
            </a:r>
          </a:p>
        </p:txBody>
      </p:sp>
      <p:sp>
        <p:nvSpPr>
          <p:cNvPr id="11" name="Decagon 10">
            <a:extLst>
              <a:ext uri="{FF2B5EF4-FFF2-40B4-BE49-F238E27FC236}">
                <a16:creationId xmlns:a16="http://schemas.microsoft.com/office/drawing/2014/main" id="{94158EEF-B67D-C2AE-D081-5E8B1A7CBDF6}"/>
              </a:ext>
            </a:extLst>
          </p:cNvPr>
          <p:cNvSpPr/>
          <p:nvPr/>
        </p:nvSpPr>
        <p:spPr>
          <a:xfrm>
            <a:off x="3628675" y="1373873"/>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6</a:t>
            </a:r>
          </a:p>
        </p:txBody>
      </p:sp>
      <p:sp>
        <p:nvSpPr>
          <p:cNvPr id="12" name="Decagon 11">
            <a:extLst>
              <a:ext uri="{FF2B5EF4-FFF2-40B4-BE49-F238E27FC236}">
                <a16:creationId xmlns:a16="http://schemas.microsoft.com/office/drawing/2014/main" id="{AAD0AD33-234A-0505-50F3-B2990961979F}"/>
              </a:ext>
            </a:extLst>
          </p:cNvPr>
          <p:cNvSpPr/>
          <p:nvPr/>
        </p:nvSpPr>
        <p:spPr>
          <a:xfrm>
            <a:off x="4158353" y="1373873"/>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7</a:t>
            </a:r>
          </a:p>
        </p:txBody>
      </p:sp>
      <p:sp>
        <p:nvSpPr>
          <p:cNvPr id="13" name="Decagon 12">
            <a:extLst>
              <a:ext uri="{FF2B5EF4-FFF2-40B4-BE49-F238E27FC236}">
                <a16:creationId xmlns:a16="http://schemas.microsoft.com/office/drawing/2014/main" id="{8194D151-7730-946A-C781-63812121A410}"/>
              </a:ext>
            </a:extLst>
          </p:cNvPr>
          <p:cNvSpPr/>
          <p:nvPr/>
        </p:nvSpPr>
        <p:spPr>
          <a:xfrm>
            <a:off x="4688031" y="1373872"/>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8</a:t>
            </a:r>
          </a:p>
        </p:txBody>
      </p:sp>
      <p:sp>
        <p:nvSpPr>
          <p:cNvPr id="14" name="Title 1">
            <a:extLst>
              <a:ext uri="{FF2B5EF4-FFF2-40B4-BE49-F238E27FC236}">
                <a16:creationId xmlns:a16="http://schemas.microsoft.com/office/drawing/2014/main" id="{74A5C831-A68B-41DF-5795-9DA509542BA7}"/>
              </a:ext>
            </a:extLst>
          </p:cNvPr>
          <p:cNvSpPr txBox="1">
            <a:spLocks/>
          </p:cNvSpPr>
          <p:nvPr/>
        </p:nvSpPr>
        <p:spPr>
          <a:xfrm>
            <a:off x="2488083" y="895485"/>
            <a:ext cx="1221539" cy="477251"/>
          </a:xfrm>
          <a:prstGeom prst="rect">
            <a:avLst/>
          </a:prstGeom>
        </p:spPr>
        <p:txBody>
          <a:bodyPr vert="horz" lIns="91440" tIns="45720" rIns="91440" bIns="45720" rtlCol="0" anchor="b">
            <a:normAutofit fontScale="5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Input DATA</a:t>
            </a:r>
          </a:p>
        </p:txBody>
      </p:sp>
      <p:sp>
        <p:nvSpPr>
          <p:cNvPr id="15" name="Decagon 14">
            <a:extLst>
              <a:ext uri="{FF2B5EF4-FFF2-40B4-BE49-F238E27FC236}">
                <a16:creationId xmlns:a16="http://schemas.microsoft.com/office/drawing/2014/main" id="{95D39B5F-7DFF-9A15-1AA8-DAD924F06C96}"/>
              </a:ext>
            </a:extLst>
          </p:cNvPr>
          <p:cNvSpPr/>
          <p:nvPr/>
        </p:nvSpPr>
        <p:spPr>
          <a:xfrm>
            <a:off x="998622" y="2415609"/>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6" name="Decagon 15">
            <a:extLst>
              <a:ext uri="{FF2B5EF4-FFF2-40B4-BE49-F238E27FC236}">
                <a16:creationId xmlns:a16="http://schemas.microsoft.com/office/drawing/2014/main" id="{C8AA82D2-69ED-1028-FC3B-F7FB5303F613}"/>
              </a:ext>
            </a:extLst>
          </p:cNvPr>
          <p:cNvSpPr/>
          <p:nvPr/>
        </p:nvSpPr>
        <p:spPr>
          <a:xfrm>
            <a:off x="1528300" y="2415608"/>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7" name="Decagon 16">
            <a:extLst>
              <a:ext uri="{FF2B5EF4-FFF2-40B4-BE49-F238E27FC236}">
                <a16:creationId xmlns:a16="http://schemas.microsoft.com/office/drawing/2014/main" id="{5A495ADD-2894-8AE5-87E3-261533DA4D36}"/>
              </a:ext>
            </a:extLst>
          </p:cNvPr>
          <p:cNvSpPr/>
          <p:nvPr/>
        </p:nvSpPr>
        <p:spPr>
          <a:xfrm>
            <a:off x="2057978" y="2415608"/>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0" name="Decagon 19">
            <a:extLst>
              <a:ext uri="{FF2B5EF4-FFF2-40B4-BE49-F238E27FC236}">
                <a16:creationId xmlns:a16="http://schemas.microsoft.com/office/drawing/2014/main" id="{404501E7-F782-79FD-0EC9-7082A0312DAB}"/>
              </a:ext>
            </a:extLst>
          </p:cNvPr>
          <p:cNvSpPr/>
          <p:nvPr/>
        </p:nvSpPr>
        <p:spPr>
          <a:xfrm>
            <a:off x="3634691" y="2415605"/>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1" name="Decagon 20">
            <a:extLst>
              <a:ext uri="{FF2B5EF4-FFF2-40B4-BE49-F238E27FC236}">
                <a16:creationId xmlns:a16="http://schemas.microsoft.com/office/drawing/2014/main" id="{DA753DFB-3188-2438-2586-92445B2B2AC8}"/>
              </a:ext>
            </a:extLst>
          </p:cNvPr>
          <p:cNvSpPr/>
          <p:nvPr/>
        </p:nvSpPr>
        <p:spPr>
          <a:xfrm>
            <a:off x="4164369" y="2415605"/>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2" name="Decagon 21">
            <a:extLst>
              <a:ext uri="{FF2B5EF4-FFF2-40B4-BE49-F238E27FC236}">
                <a16:creationId xmlns:a16="http://schemas.microsoft.com/office/drawing/2014/main" id="{F3A7A9C0-F905-B242-A297-34CDD18EECD3}"/>
              </a:ext>
            </a:extLst>
          </p:cNvPr>
          <p:cNvSpPr/>
          <p:nvPr/>
        </p:nvSpPr>
        <p:spPr>
          <a:xfrm>
            <a:off x="4694047" y="2415604"/>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3" name="Title 1">
            <a:extLst>
              <a:ext uri="{FF2B5EF4-FFF2-40B4-BE49-F238E27FC236}">
                <a16:creationId xmlns:a16="http://schemas.microsoft.com/office/drawing/2014/main" id="{66FD13E6-9F9D-4BE6-3A1D-0BAA3BCEFA5D}"/>
              </a:ext>
            </a:extLst>
          </p:cNvPr>
          <p:cNvSpPr txBox="1">
            <a:spLocks/>
          </p:cNvSpPr>
          <p:nvPr/>
        </p:nvSpPr>
        <p:spPr>
          <a:xfrm>
            <a:off x="2374570" y="2803727"/>
            <a:ext cx="1574017" cy="477251"/>
          </a:xfrm>
          <a:prstGeom prst="rect">
            <a:avLst/>
          </a:prstGeom>
        </p:spPr>
        <p:txBody>
          <a:bodyPr vert="horz" lIns="91440" tIns="45720" rIns="91440" bIns="45720" rtlCol="0" anchor="b">
            <a:normAutofit fontScale="5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Warp_maxes</a:t>
            </a:r>
          </a:p>
        </p:txBody>
      </p:sp>
      <p:sp>
        <p:nvSpPr>
          <p:cNvPr id="24" name="Rectangle 23">
            <a:extLst>
              <a:ext uri="{FF2B5EF4-FFF2-40B4-BE49-F238E27FC236}">
                <a16:creationId xmlns:a16="http://schemas.microsoft.com/office/drawing/2014/main" id="{495BD590-4B81-6F2A-9099-C1D00724A755}"/>
              </a:ext>
            </a:extLst>
          </p:cNvPr>
          <p:cNvSpPr/>
          <p:nvPr/>
        </p:nvSpPr>
        <p:spPr>
          <a:xfrm>
            <a:off x="998622" y="2328111"/>
            <a:ext cx="4224814" cy="66775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9533E914-1711-25EA-ACA0-9B9513AEDE81}"/>
              </a:ext>
            </a:extLst>
          </p:cNvPr>
          <p:cNvCxnSpPr/>
          <p:nvPr/>
        </p:nvCxnSpPr>
        <p:spPr>
          <a:xfrm>
            <a:off x="998622" y="2196034"/>
            <a:ext cx="422481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00665F3-C3D4-97AC-665C-A0C903C4C2B4}"/>
              </a:ext>
            </a:extLst>
          </p:cNvPr>
          <p:cNvCxnSpPr>
            <a:cxnSpLocks/>
          </p:cNvCxnSpPr>
          <p:nvPr/>
        </p:nvCxnSpPr>
        <p:spPr>
          <a:xfrm flipH="1">
            <a:off x="5190450" y="2023330"/>
            <a:ext cx="154680" cy="2832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4534867-9BDE-FD5A-8C1A-3820632E917F}"/>
              </a:ext>
            </a:extLst>
          </p:cNvPr>
          <p:cNvCxnSpPr/>
          <p:nvPr/>
        </p:nvCxnSpPr>
        <p:spPr>
          <a:xfrm flipH="1">
            <a:off x="950495" y="2044897"/>
            <a:ext cx="126332" cy="277726"/>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8F65F39B-7578-7C89-F239-10419E27EEF1}"/>
              </a:ext>
            </a:extLst>
          </p:cNvPr>
          <p:cNvSpPr txBox="1"/>
          <p:nvPr/>
        </p:nvSpPr>
        <p:spPr>
          <a:xfrm>
            <a:off x="2852206" y="1915645"/>
            <a:ext cx="451184" cy="369332"/>
          </a:xfrm>
          <a:prstGeom prst="rect">
            <a:avLst/>
          </a:prstGeom>
          <a:noFill/>
        </p:spPr>
        <p:txBody>
          <a:bodyPr wrap="square" rtlCol="0">
            <a:spAutoFit/>
          </a:bodyPr>
          <a:lstStyle/>
          <a:p>
            <a:r>
              <a:rPr lang="en-US" dirty="0"/>
              <a:t>32</a:t>
            </a:r>
          </a:p>
        </p:txBody>
      </p:sp>
      <p:sp>
        <p:nvSpPr>
          <p:cNvPr id="32" name="TextBox 31">
            <a:extLst>
              <a:ext uri="{FF2B5EF4-FFF2-40B4-BE49-F238E27FC236}">
                <a16:creationId xmlns:a16="http://schemas.microsoft.com/office/drawing/2014/main" id="{44117B3F-6845-58CB-3A5D-0AEAC3F5C1B4}"/>
              </a:ext>
            </a:extLst>
          </p:cNvPr>
          <p:cNvSpPr txBox="1"/>
          <p:nvPr/>
        </p:nvSpPr>
        <p:spPr>
          <a:xfrm>
            <a:off x="2626758" y="2408684"/>
            <a:ext cx="964669" cy="369332"/>
          </a:xfrm>
          <a:prstGeom prst="rect">
            <a:avLst/>
          </a:prstGeom>
          <a:noFill/>
        </p:spPr>
        <p:txBody>
          <a:bodyPr wrap="square" rtlCol="0">
            <a:spAutoFit/>
          </a:bodyPr>
          <a:lstStyle/>
          <a:p>
            <a:r>
              <a:rPr lang="en-US" dirty="0"/>
              <a:t>………….</a:t>
            </a:r>
          </a:p>
        </p:txBody>
      </p:sp>
      <p:sp>
        <p:nvSpPr>
          <p:cNvPr id="18" name="Title 1">
            <a:extLst>
              <a:ext uri="{FF2B5EF4-FFF2-40B4-BE49-F238E27FC236}">
                <a16:creationId xmlns:a16="http://schemas.microsoft.com/office/drawing/2014/main" id="{AFE72AFB-89B1-6A08-39F9-958ED99D6659}"/>
              </a:ext>
            </a:extLst>
          </p:cNvPr>
          <p:cNvSpPr txBox="1">
            <a:spLocks/>
          </p:cNvSpPr>
          <p:nvPr/>
        </p:nvSpPr>
        <p:spPr>
          <a:xfrm>
            <a:off x="-463072" y="4118320"/>
            <a:ext cx="7483642" cy="433137"/>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000" dirty="0"/>
              <a:t>Now lets try by numbers to understand</a:t>
            </a:r>
          </a:p>
          <a:p>
            <a:pPr algn="ctr"/>
            <a:r>
              <a:rPr lang="en-US" sz="2000" dirty="0" err="1"/>
              <a:t>lande_id</a:t>
            </a:r>
            <a:r>
              <a:rPr lang="en-US" sz="2000" dirty="0"/>
              <a:t> and </a:t>
            </a:r>
            <a:r>
              <a:rPr lang="en-US" sz="2000" dirty="0" err="1"/>
              <a:t>warp_id</a:t>
            </a:r>
            <a:endParaRPr lang="en-US" sz="2000" dirty="0"/>
          </a:p>
        </p:txBody>
      </p:sp>
      <p:sp>
        <p:nvSpPr>
          <p:cNvPr id="25" name="TextBox 24">
            <a:extLst>
              <a:ext uri="{FF2B5EF4-FFF2-40B4-BE49-F238E27FC236}">
                <a16:creationId xmlns:a16="http://schemas.microsoft.com/office/drawing/2014/main" id="{9E5C3890-0EA0-008D-0881-ECDDA33C8350}"/>
              </a:ext>
            </a:extLst>
          </p:cNvPr>
          <p:cNvSpPr txBox="1"/>
          <p:nvPr/>
        </p:nvSpPr>
        <p:spPr>
          <a:xfrm>
            <a:off x="302928" y="841045"/>
            <a:ext cx="6490315" cy="215444"/>
          </a:xfrm>
          <a:prstGeom prst="rect">
            <a:avLst/>
          </a:prstGeom>
          <a:noFill/>
        </p:spPr>
        <p:txBody>
          <a:bodyPr wrap="square">
            <a:spAutoFit/>
          </a:bodyPr>
          <a:lstStyle/>
          <a:p>
            <a:r>
              <a:rPr lang="en-US" sz="800" dirty="0">
                <a:solidFill>
                  <a:srgbClr val="6A9955"/>
                </a:solidFill>
                <a:latin typeface="Consolas" panose="020B0609020204030204" pitchFamily="49" charset="0"/>
              </a:rPr>
              <a:t>Note in last example yes I used blockdim = 2 just for illustration but in code both are using the same block dim</a:t>
            </a:r>
            <a:endParaRPr lang="en-US" sz="80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3553446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A38FCF-45BD-5CD4-4B7D-3F54EF57D6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EA3BB5-B6BD-42CF-4996-C71C930A5347}"/>
              </a:ext>
            </a:extLst>
          </p:cNvPr>
          <p:cNvSpPr>
            <a:spLocks noGrp="1"/>
          </p:cNvSpPr>
          <p:nvPr>
            <p:ph type="title"/>
          </p:nvPr>
        </p:nvSpPr>
        <p:spPr>
          <a:xfrm>
            <a:off x="96253" y="1920"/>
            <a:ext cx="7483642" cy="433137"/>
          </a:xfrm>
        </p:spPr>
        <p:txBody>
          <a:bodyPr>
            <a:noAutofit/>
          </a:bodyPr>
          <a:lstStyle/>
          <a:p>
            <a:br>
              <a:rPr lang="en-US" sz="2000" u="sng" dirty="0"/>
            </a:br>
            <a:br>
              <a:rPr lang="en-US" sz="2000" u="sng" dirty="0"/>
            </a:br>
            <a:r>
              <a:rPr lang="en-US" sz="2000" dirty="0"/>
              <a:t>Using Shared Memory only along </a:t>
            </a:r>
            <a:r>
              <a:rPr lang="en-US" sz="2000" b="0" dirty="0"/>
              <a:t>__shfl_down_sync</a:t>
            </a:r>
            <a:endParaRPr lang="en-US" sz="2000" u="sng" dirty="0"/>
          </a:p>
        </p:txBody>
      </p:sp>
      <p:sp>
        <p:nvSpPr>
          <p:cNvPr id="8" name="Title 1">
            <a:extLst>
              <a:ext uri="{FF2B5EF4-FFF2-40B4-BE49-F238E27FC236}">
                <a16:creationId xmlns:a16="http://schemas.microsoft.com/office/drawing/2014/main" id="{D1D57454-AC0F-2F95-A409-FD2C7C44757B}"/>
              </a:ext>
            </a:extLst>
          </p:cNvPr>
          <p:cNvSpPr txBox="1">
            <a:spLocks/>
          </p:cNvSpPr>
          <p:nvPr/>
        </p:nvSpPr>
        <p:spPr>
          <a:xfrm>
            <a:off x="302928" y="522550"/>
            <a:ext cx="5931279" cy="433137"/>
          </a:xfrm>
          <a:prstGeom prst="rect">
            <a:avLst/>
          </a:prstGeom>
        </p:spPr>
        <p:txBody>
          <a:bodyPr vert="horz" lIns="91440" tIns="45720" rIns="91440" bIns="45720" rtlCol="0" anchor="b">
            <a:normAutofit fontScale="47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0" dirty="0">
                <a:solidFill>
                  <a:srgbClr val="FA1E87"/>
                </a:solidFill>
                <a:effectLst/>
                <a:latin typeface="Consolas" panose="020B0609020204030204" pitchFamily="49" charset="0"/>
              </a:rPr>
              <a:t>Kernel to find maximum element using warp synchronization </a:t>
            </a:r>
          </a:p>
          <a:p>
            <a:r>
              <a:rPr lang="en-US" b="0" dirty="0">
                <a:solidFill>
                  <a:srgbClr val="FA1E87"/>
                </a:solidFill>
                <a:effectLst/>
                <a:latin typeface="Consolas" panose="020B0609020204030204" pitchFamily="49" charset="0"/>
              </a:rPr>
              <a:t>(I am </a:t>
            </a:r>
            <a:r>
              <a:rPr lang="en-US" b="0" dirty="0">
                <a:solidFill>
                  <a:srgbClr val="FA1E87"/>
                </a:solidFill>
                <a:effectLst/>
                <a:highlight>
                  <a:srgbClr val="FFFF00"/>
                </a:highlight>
                <a:latin typeface="Consolas" panose="020B0609020204030204" pitchFamily="49" charset="0"/>
              </a:rPr>
              <a:t>thread 0 block 0 </a:t>
            </a:r>
            <a:r>
              <a:rPr lang="en-US" b="0" dirty="0">
                <a:solidFill>
                  <a:srgbClr val="FA1E87"/>
                </a:solidFill>
                <a:effectLst/>
                <a:latin typeface="Consolas" panose="020B0609020204030204" pitchFamily="49" charset="0"/>
              </a:rPr>
              <a:t>with blockdim = 256 this time)</a:t>
            </a:r>
          </a:p>
        </p:txBody>
      </p:sp>
      <p:pic>
        <p:nvPicPr>
          <p:cNvPr id="4" name="Picture 3">
            <a:extLst>
              <a:ext uri="{FF2B5EF4-FFF2-40B4-BE49-F238E27FC236}">
                <a16:creationId xmlns:a16="http://schemas.microsoft.com/office/drawing/2014/main" id="{4717F91E-4399-C923-7FEA-436FB92FD389}"/>
              </a:ext>
            </a:extLst>
          </p:cNvPr>
          <p:cNvPicPr>
            <a:picLocks noChangeAspect="1"/>
          </p:cNvPicPr>
          <p:nvPr/>
        </p:nvPicPr>
        <p:blipFill>
          <a:blip r:embed="rId2"/>
          <a:stretch>
            <a:fillRect/>
          </a:stretch>
        </p:blipFill>
        <p:spPr>
          <a:xfrm>
            <a:off x="7123285" y="0"/>
            <a:ext cx="5068715" cy="6858000"/>
          </a:xfrm>
          <a:prstGeom prst="rect">
            <a:avLst/>
          </a:prstGeom>
        </p:spPr>
      </p:pic>
      <p:sp>
        <p:nvSpPr>
          <p:cNvPr id="3" name="Rectangle 2">
            <a:extLst>
              <a:ext uri="{FF2B5EF4-FFF2-40B4-BE49-F238E27FC236}">
                <a16:creationId xmlns:a16="http://schemas.microsoft.com/office/drawing/2014/main" id="{8A99EBDB-B396-9741-E1AC-8D8F2772321B}"/>
              </a:ext>
            </a:extLst>
          </p:cNvPr>
          <p:cNvSpPr/>
          <p:nvPr/>
        </p:nvSpPr>
        <p:spPr>
          <a:xfrm>
            <a:off x="7194884" y="168442"/>
            <a:ext cx="4900863" cy="1931339"/>
          </a:xfrm>
          <a:prstGeom prst="rect">
            <a:avLst/>
          </a:prstGeom>
          <a:noFill/>
          <a:ln>
            <a:solidFill>
              <a:srgbClr val="FA1E8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ecagon 4">
            <a:extLst>
              <a:ext uri="{FF2B5EF4-FFF2-40B4-BE49-F238E27FC236}">
                <a16:creationId xmlns:a16="http://schemas.microsoft.com/office/drawing/2014/main" id="{3C30975C-4064-B042-FF3D-C93EDADC4D95}"/>
              </a:ext>
            </a:extLst>
          </p:cNvPr>
          <p:cNvSpPr/>
          <p:nvPr/>
        </p:nvSpPr>
        <p:spPr>
          <a:xfrm>
            <a:off x="992606" y="1373877"/>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1</a:t>
            </a:r>
          </a:p>
        </p:txBody>
      </p:sp>
      <p:sp>
        <p:nvSpPr>
          <p:cNvPr id="6" name="Decagon 5">
            <a:extLst>
              <a:ext uri="{FF2B5EF4-FFF2-40B4-BE49-F238E27FC236}">
                <a16:creationId xmlns:a16="http://schemas.microsoft.com/office/drawing/2014/main" id="{DCCDFC13-35FB-55FD-BA9B-C49FE94A8C91}"/>
              </a:ext>
            </a:extLst>
          </p:cNvPr>
          <p:cNvSpPr/>
          <p:nvPr/>
        </p:nvSpPr>
        <p:spPr>
          <a:xfrm>
            <a:off x="1522284" y="1373876"/>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2</a:t>
            </a:r>
          </a:p>
        </p:txBody>
      </p:sp>
      <p:sp>
        <p:nvSpPr>
          <p:cNvPr id="7" name="Decagon 6">
            <a:extLst>
              <a:ext uri="{FF2B5EF4-FFF2-40B4-BE49-F238E27FC236}">
                <a16:creationId xmlns:a16="http://schemas.microsoft.com/office/drawing/2014/main" id="{F5EA29AB-5601-164A-E741-8E843FFDE1A9}"/>
              </a:ext>
            </a:extLst>
          </p:cNvPr>
          <p:cNvSpPr/>
          <p:nvPr/>
        </p:nvSpPr>
        <p:spPr>
          <a:xfrm>
            <a:off x="2051962" y="1373876"/>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3</a:t>
            </a:r>
          </a:p>
        </p:txBody>
      </p:sp>
      <p:sp>
        <p:nvSpPr>
          <p:cNvPr id="9" name="Decagon 8">
            <a:extLst>
              <a:ext uri="{FF2B5EF4-FFF2-40B4-BE49-F238E27FC236}">
                <a16:creationId xmlns:a16="http://schemas.microsoft.com/office/drawing/2014/main" id="{01530492-829C-D81C-9138-C031236A48A9}"/>
              </a:ext>
            </a:extLst>
          </p:cNvPr>
          <p:cNvSpPr/>
          <p:nvPr/>
        </p:nvSpPr>
        <p:spPr>
          <a:xfrm>
            <a:off x="2581640" y="1373875"/>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4</a:t>
            </a:r>
          </a:p>
        </p:txBody>
      </p:sp>
      <p:sp>
        <p:nvSpPr>
          <p:cNvPr id="10" name="Decagon 9">
            <a:extLst>
              <a:ext uri="{FF2B5EF4-FFF2-40B4-BE49-F238E27FC236}">
                <a16:creationId xmlns:a16="http://schemas.microsoft.com/office/drawing/2014/main" id="{DA191302-F34D-3E70-A819-BC347D1B21D4}"/>
              </a:ext>
            </a:extLst>
          </p:cNvPr>
          <p:cNvSpPr/>
          <p:nvPr/>
        </p:nvSpPr>
        <p:spPr>
          <a:xfrm>
            <a:off x="3098997" y="1373874"/>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5</a:t>
            </a:r>
          </a:p>
        </p:txBody>
      </p:sp>
      <p:sp>
        <p:nvSpPr>
          <p:cNvPr id="11" name="Decagon 10">
            <a:extLst>
              <a:ext uri="{FF2B5EF4-FFF2-40B4-BE49-F238E27FC236}">
                <a16:creationId xmlns:a16="http://schemas.microsoft.com/office/drawing/2014/main" id="{66C18182-B562-8077-D2F0-9F05F81D7302}"/>
              </a:ext>
            </a:extLst>
          </p:cNvPr>
          <p:cNvSpPr/>
          <p:nvPr/>
        </p:nvSpPr>
        <p:spPr>
          <a:xfrm>
            <a:off x="3628675" y="1373873"/>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6</a:t>
            </a:r>
          </a:p>
        </p:txBody>
      </p:sp>
      <p:sp>
        <p:nvSpPr>
          <p:cNvPr id="12" name="Decagon 11">
            <a:extLst>
              <a:ext uri="{FF2B5EF4-FFF2-40B4-BE49-F238E27FC236}">
                <a16:creationId xmlns:a16="http://schemas.microsoft.com/office/drawing/2014/main" id="{357ADA15-526A-2887-F0AC-CCF28D265107}"/>
              </a:ext>
            </a:extLst>
          </p:cNvPr>
          <p:cNvSpPr/>
          <p:nvPr/>
        </p:nvSpPr>
        <p:spPr>
          <a:xfrm>
            <a:off x="4158353" y="1373873"/>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7</a:t>
            </a:r>
          </a:p>
        </p:txBody>
      </p:sp>
      <p:sp>
        <p:nvSpPr>
          <p:cNvPr id="13" name="Decagon 12">
            <a:extLst>
              <a:ext uri="{FF2B5EF4-FFF2-40B4-BE49-F238E27FC236}">
                <a16:creationId xmlns:a16="http://schemas.microsoft.com/office/drawing/2014/main" id="{B69FB6D6-F83E-4492-38F8-78B1AE2CE4BE}"/>
              </a:ext>
            </a:extLst>
          </p:cNvPr>
          <p:cNvSpPr/>
          <p:nvPr/>
        </p:nvSpPr>
        <p:spPr>
          <a:xfrm>
            <a:off x="4688031" y="1373872"/>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8</a:t>
            </a:r>
          </a:p>
        </p:txBody>
      </p:sp>
      <p:sp>
        <p:nvSpPr>
          <p:cNvPr id="14" name="Title 1">
            <a:extLst>
              <a:ext uri="{FF2B5EF4-FFF2-40B4-BE49-F238E27FC236}">
                <a16:creationId xmlns:a16="http://schemas.microsoft.com/office/drawing/2014/main" id="{D13C4C00-15F5-E180-1403-0256F488CAC5}"/>
              </a:ext>
            </a:extLst>
          </p:cNvPr>
          <p:cNvSpPr txBox="1">
            <a:spLocks/>
          </p:cNvSpPr>
          <p:nvPr/>
        </p:nvSpPr>
        <p:spPr>
          <a:xfrm>
            <a:off x="2488083" y="895485"/>
            <a:ext cx="1221539" cy="477251"/>
          </a:xfrm>
          <a:prstGeom prst="rect">
            <a:avLst/>
          </a:prstGeom>
        </p:spPr>
        <p:txBody>
          <a:bodyPr vert="horz" lIns="91440" tIns="45720" rIns="91440" bIns="45720" rtlCol="0" anchor="b">
            <a:normAutofit fontScale="5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Input DATA</a:t>
            </a:r>
          </a:p>
        </p:txBody>
      </p:sp>
      <p:sp>
        <p:nvSpPr>
          <p:cNvPr id="15" name="Decagon 14">
            <a:extLst>
              <a:ext uri="{FF2B5EF4-FFF2-40B4-BE49-F238E27FC236}">
                <a16:creationId xmlns:a16="http://schemas.microsoft.com/office/drawing/2014/main" id="{BD3C9A1E-B721-799D-9166-49E733B31D06}"/>
              </a:ext>
            </a:extLst>
          </p:cNvPr>
          <p:cNvSpPr/>
          <p:nvPr/>
        </p:nvSpPr>
        <p:spPr>
          <a:xfrm>
            <a:off x="998622" y="2415609"/>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6" name="Decagon 15">
            <a:extLst>
              <a:ext uri="{FF2B5EF4-FFF2-40B4-BE49-F238E27FC236}">
                <a16:creationId xmlns:a16="http://schemas.microsoft.com/office/drawing/2014/main" id="{95DF6E23-B639-19D2-F719-770117C182EF}"/>
              </a:ext>
            </a:extLst>
          </p:cNvPr>
          <p:cNvSpPr/>
          <p:nvPr/>
        </p:nvSpPr>
        <p:spPr>
          <a:xfrm>
            <a:off x="1528300" y="2415608"/>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7" name="Decagon 16">
            <a:extLst>
              <a:ext uri="{FF2B5EF4-FFF2-40B4-BE49-F238E27FC236}">
                <a16:creationId xmlns:a16="http://schemas.microsoft.com/office/drawing/2014/main" id="{6C64C5E4-7CBC-CA7E-D355-6129A85B016B}"/>
              </a:ext>
            </a:extLst>
          </p:cNvPr>
          <p:cNvSpPr/>
          <p:nvPr/>
        </p:nvSpPr>
        <p:spPr>
          <a:xfrm>
            <a:off x="2057978" y="2415608"/>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0" name="Decagon 19">
            <a:extLst>
              <a:ext uri="{FF2B5EF4-FFF2-40B4-BE49-F238E27FC236}">
                <a16:creationId xmlns:a16="http://schemas.microsoft.com/office/drawing/2014/main" id="{3C6C06D5-090A-CAAD-100F-0E16518DACDB}"/>
              </a:ext>
            </a:extLst>
          </p:cNvPr>
          <p:cNvSpPr/>
          <p:nvPr/>
        </p:nvSpPr>
        <p:spPr>
          <a:xfrm>
            <a:off x="3634691" y="2415605"/>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1" name="Decagon 20">
            <a:extLst>
              <a:ext uri="{FF2B5EF4-FFF2-40B4-BE49-F238E27FC236}">
                <a16:creationId xmlns:a16="http://schemas.microsoft.com/office/drawing/2014/main" id="{0A23D86C-714F-E060-3226-2D670F433FCA}"/>
              </a:ext>
            </a:extLst>
          </p:cNvPr>
          <p:cNvSpPr/>
          <p:nvPr/>
        </p:nvSpPr>
        <p:spPr>
          <a:xfrm>
            <a:off x="4164369" y="2415605"/>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2" name="Decagon 21">
            <a:extLst>
              <a:ext uri="{FF2B5EF4-FFF2-40B4-BE49-F238E27FC236}">
                <a16:creationId xmlns:a16="http://schemas.microsoft.com/office/drawing/2014/main" id="{1CA45C56-82D7-3DA5-F2F6-2E1B1EB46CFA}"/>
              </a:ext>
            </a:extLst>
          </p:cNvPr>
          <p:cNvSpPr/>
          <p:nvPr/>
        </p:nvSpPr>
        <p:spPr>
          <a:xfrm>
            <a:off x="4694047" y="2415604"/>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3" name="Title 1">
            <a:extLst>
              <a:ext uri="{FF2B5EF4-FFF2-40B4-BE49-F238E27FC236}">
                <a16:creationId xmlns:a16="http://schemas.microsoft.com/office/drawing/2014/main" id="{4DB80DEC-C96E-9405-98CB-D7F58D5C5537}"/>
              </a:ext>
            </a:extLst>
          </p:cNvPr>
          <p:cNvSpPr txBox="1">
            <a:spLocks/>
          </p:cNvSpPr>
          <p:nvPr/>
        </p:nvSpPr>
        <p:spPr>
          <a:xfrm>
            <a:off x="2374570" y="2803727"/>
            <a:ext cx="1574017" cy="477251"/>
          </a:xfrm>
          <a:prstGeom prst="rect">
            <a:avLst/>
          </a:prstGeom>
        </p:spPr>
        <p:txBody>
          <a:bodyPr vert="horz" lIns="91440" tIns="45720" rIns="91440" bIns="45720" rtlCol="0" anchor="b">
            <a:normAutofit fontScale="5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Warp_maxes</a:t>
            </a:r>
          </a:p>
        </p:txBody>
      </p:sp>
      <p:sp>
        <p:nvSpPr>
          <p:cNvPr id="24" name="Rectangle 23">
            <a:extLst>
              <a:ext uri="{FF2B5EF4-FFF2-40B4-BE49-F238E27FC236}">
                <a16:creationId xmlns:a16="http://schemas.microsoft.com/office/drawing/2014/main" id="{CD90789C-1D0E-947E-49F5-D89D82DAD9AD}"/>
              </a:ext>
            </a:extLst>
          </p:cNvPr>
          <p:cNvSpPr/>
          <p:nvPr/>
        </p:nvSpPr>
        <p:spPr>
          <a:xfrm>
            <a:off x="998622" y="2328111"/>
            <a:ext cx="4224814" cy="66775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9E891545-9BF8-CA8C-5BBA-8FE931BD6CE8}"/>
              </a:ext>
            </a:extLst>
          </p:cNvPr>
          <p:cNvCxnSpPr/>
          <p:nvPr/>
        </p:nvCxnSpPr>
        <p:spPr>
          <a:xfrm>
            <a:off x="998622" y="2196034"/>
            <a:ext cx="422481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04AA6D1-B05C-3A3E-4289-97062E4F8459}"/>
              </a:ext>
            </a:extLst>
          </p:cNvPr>
          <p:cNvCxnSpPr>
            <a:cxnSpLocks/>
          </p:cNvCxnSpPr>
          <p:nvPr/>
        </p:nvCxnSpPr>
        <p:spPr>
          <a:xfrm flipH="1">
            <a:off x="5190450" y="2023330"/>
            <a:ext cx="154680" cy="2832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73581C6-8C4F-D316-53C8-D4315C112E12}"/>
              </a:ext>
            </a:extLst>
          </p:cNvPr>
          <p:cNvCxnSpPr/>
          <p:nvPr/>
        </p:nvCxnSpPr>
        <p:spPr>
          <a:xfrm flipH="1">
            <a:off x="950495" y="2044897"/>
            <a:ext cx="126332" cy="277726"/>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771151C0-28D6-E999-73B1-703B890B83FE}"/>
              </a:ext>
            </a:extLst>
          </p:cNvPr>
          <p:cNvSpPr txBox="1"/>
          <p:nvPr/>
        </p:nvSpPr>
        <p:spPr>
          <a:xfrm>
            <a:off x="2852206" y="1915645"/>
            <a:ext cx="451184" cy="369332"/>
          </a:xfrm>
          <a:prstGeom prst="rect">
            <a:avLst/>
          </a:prstGeom>
          <a:noFill/>
        </p:spPr>
        <p:txBody>
          <a:bodyPr wrap="square" rtlCol="0">
            <a:spAutoFit/>
          </a:bodyPr>
          <a:lstStyle/>
          <a:p>
            <a:r>
              <a:rPr lang="en-US" dirty="0"/>
              <a:t>32</a:t>
            </a:r>
          </a:p>
        </p:txBody>
      </p:sp>
      <p:sp>
        <p:nvSpPr>
          <p:cNvPr id="32" name="TextBox 31">
            <a:extLst>
              <a:ext uri="{FF2B5EF4-FFF2-40B4-BE49-F238E27FC236}">
                <a16:creationId xmlns:a16="http://schemas.microsoft.com/office/drawing/2014/main" id="{973C647C-D936-DB7F-D623-63955B0CF7A2}"/>
              </a:ext>
            </a:extLst>
          </p:cNvPr>
          <p:cNvSpPr txBox="1"/>
          <p:nvPr/>
        </p:nvSpPr>
        <p:spPr>
          <a:xfrm>
            <a:off x="2626758" y="2408684"/>
            <a:ext cx="964669" cy="369332"/>
          </a:xfrm>
          <a:prstGeom prst="rect">
            <a:avLst/>
          </a:prstGeom>
          <a:noFill/>
        </p:spPr>
        <p:txBody>
          <a:bodyPr wrap="square" rtlCol="0">
            <a:spAutoFit/>
          </a:bodyPr>
          <a:lstStyle/>
          <a:p>
            <a:r>
              <a:rPr lang="en-US" dirty="0"/>
              <a:t>………….</a:t>
            </a:r>
          </a:p>
        </p:txBody>
      </p:sp>
      <p:sp>
        <p:nvSpPr>
          <p:cNvPr id="25" name="TextBox 24">
            <a:extLst>
              <a:ext uri="{FF2B5EF4-FFF2-40B4-BE49-F238E27FC236}">
                <a16:creationId xmlns:a16="http://schemas.microsoft.com/office/drawing/2014/main" id="{C091CA95-4A59-A351-CB5E-E3DECB8E1FC4}"/>
              </a:ext>
            </a:extLst>
          </p:cNvPr>
          <p:cNvSpPr txBox="1"/>
          <p:nvPr/>
        </p:nvSpPr>
        <p:spPr>
          <a:xfrm>
            <a:off x="302928" y="841045"/>
            <a:ext cx="6490315" cy="215444"/>
          </a:xfrm>
          <a:prstGeom prst="rect">
            <a:avLst/>
          </a:prstGeom>
          <a:noFill/>
        </p:spPr>
        <p:txBody>
          <a:bodyPr wrap="square">
            <a:spAutoFit/>
          </a:bodyPr>
          <a:lstStyle/>
          <a:p>
            <a:r>
              <a:rPr lang="en-US" sz="800" dirty="0">
                <a:solidFill>
                  <a:srgbClr val="6A9955"/>
                </a:solidFill>
                <a:latin typeface="Consolas" panose="020B0609020204030204" pitchFamily="49" charset="0"/>
              </a:rPr>
              <a:t>Note in last example yes I used blockdim = 2 just for illustration but in code both are using the same block dim</a:t>
            </a:r>
            <a:endParaRPr lang="en-US" sz="800" b="0" dirty="0">
              <a:solidFill>
                <a:srgbClr val="CCCCCC"/>
              </a:solidFill>
              <a:effectLst/>
              <a:latin typeface="Consolas" panose="020B0609020204030204" pitchFamily="49" charset="0"/>
            </a:endParaRPr>
          </a:p>
        </p:txBody>
      </p:sp>
      <p:graphicFrame>
        <p:nvGraphicFramePr>
          <p:cNvPr id="19" name="Table 18">
            <a:extLst>
              <a:ext uri="{FF2B5EF4-FFF2-40B4-BE49-F238E27FC236}">
                <a16:creationId xmlns:a16="http://schemas.microsoft.com/office/drawing/2014/main" id="{261C4219-10B7-15AC-3844-D8ACA2AC8C78}"/>
              </a:ext>
            </a:extLst>
          </p:cNvPr>
          <p:cNvGraphicFramePr>
            <a:graphicFrameLocks noGrp="1"/>
          </p:cNvGraphicFramePr>
          <p:nvPr>
            <p:extLst>
              <p:ext uri="{D42A27DB-BD31-4B8C-83A1-F6EECF244321}">
                <p14:modId xmlns:p14="http://schemas.microsoft.com/office/powerpoint/2010/main" val="3626843615"/>
              </p:ext>
            </p:extLst>
          </p:nvPr>
        </p:nvGraphicFramePr>
        <p:xfrm>
          <a:off x="660722" y="3378499"/>
          <a:ext cx="5215689" cy="1828800"/>
        </p:xfrm>
        <a:graphic>
          <a:graphicData uri="http://schemas.openxmlformats.org/drawingml/2006/table">
            <a:tbl>
              <a:tblPr firstRow="1" bandRow="1">
                <a:tableStyleId>{5C22544A-7EE6-4342-B048-85BDC9FD1C3A}</a:tableStyleId>
              </a:tblPr>
              <a:tblGrid>
                <a:gridCol w="1738563">
                  <a:extLst>
                    <a:ext uri="{9D8B030D-6E8A-4147-A177-3AD203B41FA5}">
                      <a16:colId xmlns:a16="http://schemas.microsoft.com/office/drawing/2014/main" val="392216789"/>
                    </a:ext>
                  </a:extLst>
                </a:gridCol>
                <a:gridCol w="1738563">
                  <a:extLst>
                    <a:ext uri="{9D8B030D-6E8A-4147-A177-3AD203B41FA5}">
                      <a16:colId xmlns:a16="http://schemas.microsoft.com/office/drawing/2014/main" val="352486525"/>
                    </a:ext>
                  </a:extLst>
                </a:gridCol>
                <a:gridCol w="1738563">
                  <a:extLst>
                    <a:ext uri="{9D8B030D-6E8A-4147-A177-3AD203B41FA5}">
                      <a16:colId xmlns:a16="http://schemas.microsoft.com/office/drawing/2014/main" val="2768888594"/>
                    </a:ext>
                  </a:extLst>
                </a:gridCol>
              </a:tblGrid>
              <a:tr h="330268">
                <a:tc>
                  <a:txBody>
                    <a:bodyPr/>
                    <a:lstStyle/>
                    <a:p>
                      <a:r>
                        <a:rPr lang="en-US" dirty="0"/>
                        <a:t>tid</a:t>
                      </a:r>
                    </a:p>
                  </a:txBody>
                  <a:tcPr/>
                </a:tc>
                <a:tc>
                  <a:txBody>
                    <a:bodyPr/>
                    <a:lstStyle/>
                    <a:p>
                      <a:r>
                        <a:rPr lang="en-US" dirty="0"/>
                        <a:t>Lane_id</a:t>
                      </a:r>
                    </a:p>
                  </a:txBody>
                  <a:tcPr/>
                </a:tc>
                <a:tc>
                  <a:txBody>
                    <a:bodyPr/>
                    <a:lstStyle/>
                    <a:p>
                      <a:r>
                        <a:rPr lang="en-US" dirty="0"/>
                        <a:t>Warp_id</a:t>
                      </a:r>
                    </a:p>
                  </a:txBody>
                  <a:tcPr/>
                </a:tc>
                <a:extLst>
                  <a:ext uri="{0D108BD9-81ED-4DB2-BD59-A6C34878D82A}">
                    <a16:rowId xmlns:a16="http://schemas.microsoft.com/office/drawing/2014/main" val="1471393968"/>
                  </a:ext>
                </a:extLst>
              </a:tr>
              <a:tr h="330268">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644751372"/>
                  </a:ext>
                </a:extLst>
              </a:tr>
              <a:tr h="330268">
                <a:tc>
                  <a:txBody>
                    <a:bodyPr/>
                    <a:lstStyle/>
                    <a:p>
                      <a:r>
                        <a:rPr lang="en-US" dirty="0"/>
                        <a:t>1</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3591424739"/>
                  </a:ext>
                </a:extLst>
              </a:tr>
              <a:tr h="330268">
                <a:tc>
                  <a:txBody>
                    <a:bodyPr/>
                    <a:lstStyle/>
                    <a:p>
                      <a:r>
                        <a:rPr lang="en-US" dirty="0"/>
                        <a:t>2</a:t>
                      </a:r>
                    </a:p>
                  </a:txBody>
                  <a:tcPr/>
                </a:tc>
                <a:tc>
                  <a:txBody>
                    <a:bodyPr/>
                    <a:lstStyle/>
                    <a:p>
                      <a:r>
                        <a:rPr lang="en-US" dirty="0"/>
                        <a:t>2</a:t>
                      </a:r>
                    </a:p>
                  </a:txBody>
                  <a:tcPr/>
                </a:tc>
                <a:tc>
                  <a:txBody>
                    <a:bodyPr/>
                    <a:lstStyle/>
                    <a:p>
                      <a:r>
                        <a:rPr lang="en-US" dirty="0"/>
                        <a:t>0</a:t>
                      </a:r>
                    </a:p>
                  </a:txBody>
                  <a:tcPr/>
                </a:tc>
                <a:extLst>
                  <a:ext uri="{0D108BD9-81ED-4DB2-BD59-A6C34878D82A}">
                    <a16:rowId xmlns:a16="http://schemas.microsoft.com/office/drawing/2014/main" val="3584938001"/>
                  </a:ext>
                </a:extLst>
              </a:tr>
              <a:tr h="330268">
                <a:tc>
                  <a:txBody>
                    <a:bodyPr/>
                    <a:lstStyle/>
                    <a:p>
                      <a:r>
                        <a:rPr lang="en-US" dirty="0"/>
                        <a:t>3</a:t>
                      </a:r>
                    </a:p>
                  </a:txBody>
                  <a:tcPr/>
                </a:tc>
                <a:tc>
                  <a:txBody>
                    <a:bodyPr/>
                    <a:lstStyle/>
                    <a:p>
                      <a:r>
                        <a:rPr lang="en-US" dirty="0"/>
                        <a:t>3</a:t>
                      </a:r>
                    </a:p>
                  </a:txBody>
                  <a:tcPr/>
                </a:tc>
                <a:tc>
                  <a:txBody>
                    <a:bodyPr/>
                    <a:lstStyle/>
                    <a:p>
                      <a:r>
                        <a:rPr lang="en-US" dirty="0"/>
                        <a:t>0</a:t>
                      </a:r>
                    </a:p>
                  </a:txBody>
                  <a:tcPr/>
                </a:tc>
                <a:extLst>
                  <a:ext uri="{0D108BD9-81ED-4DB2-BD59-A6C34878D82A}">
                    <a16:rowId xmlns:a16="http://schemas.microsoft.com/office/drawing/2014/main" val="2928316339"/>
                  </a:ext>
                </a:extLst>
              </a:tr>
            </a:tbl>
          </a:graphicData>
        </a:graphic>
      </p:graphicFrame>
      <p:sp>
        <p:nvSpPr>
          <p:cNvPr id="33" name="TextBox 32">
            <a:extLst>
              <a:ext uri="{FF2B5EF4-FFF2-40B4-BE49-F238E27FC236}">
                <a16:creationId xmlns:a16="http://schemas.microsoft.com/office/drawing/2014/main" id="{EA7C176F-6555-B6B7-0D5E-7426FD081B20}"/>
              </a:ext>
            </a:extLst>
          </p:cNvPr>
          <p:cNvSpPr txBox="1"/>
          <p:nvPr/>
        </p:nvSpPr>
        <p:spPr>
          <a:xfrm>
            <a:off x="-90418" y="4099303"/>
            <a:ext cx="980755" cy="1107996"/>
          </a:xfrm>
          <a:prstGeom prst="rect">
            <a:avLst/>
          </a:prstGeom>
          <a:noFill/>
        </p:spPr>
        <p:txBody>
          <a:bodyPr wrap="square">
            <a:spAutoFit/>
          </a:bodyPr>
          <a:lstStyle/>
          <a:p>
            <a:r>
              <a:rPr lang="en-US" sz="1100" b="0" dirty="0">
                <a:solidFill>
                  <a:srgbClr val="FA1E87"/>
                </a:solidFill>
                <a:effectLst/>
                <a:highlight>
                  <a:srgbClr val="FFFF00"/>
                </a:highlight>
                <a:latin typeface="Consolas" panose="020B0609020204030204" pitchFamily="49" charset="0"/>
              </a:rPr>
              <a:t>Lets try if iam other threads</a:t>
            </a:r>
          </a:p>
          <a:p>
            <a:r>
              <a:rPr lang="en-US" sz="1100" dirty="0">
                <a:solidFill>
                  <a:srgbClr val="FA1E87"/>
                </a:solidFill>
                <a:highlight>
                  <a:srgbClr val="FFFF00"/>
                </a:highlight>
                <a:latin typeface="Consolas" panose="020B0609020204030204" pitchFamily="49" charset="0"/>
              </a:rPr>
              <a:t>Within same block</a:t>
            </a:r>
            <a:endParaRPr lang="en-US" sz="1100" dirty="0">
              <a:highlight>
                <a:srgbClr val="FFFF00"/>
              </a:highlight>
            </a:endParaRPr>
          </a:p>
        </p:txBody>
      </p:sp>
    </p:spTree>
    <p:extLst>
      <p:ext uri="{BB962C8B-B14F-4D97-AF65-F5344CB8AC3E}">
        <p14:creationId xmlns:p14="http://schemas.microsoft.com/office/powerpoint/2010/main" val="365329986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E40984-B6A1-1464-0F0F-B4668A3327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C82C7E-BB37-C139-7971-972BA8929C29}"/>
              </a:ext>
            </a:extLst>
          </p:cNvPr>
          <p:cNvSpPr>
            <a:spLocks noGrp="1"/>
          </p:cNvSpPr>
          <p:nvPr>
            <p:ph type="title"/>
          </p:nvPr>
        </p:nvSpPr>
        <p:spPr>
          <a:xfrm>
            <a:off x="96253" y="1920"/>
            <a:ext cx="7483642" cy="433137"/>
          </a:xfrm>
        </p:spPr>
        <p:txBody>
          <a:bodyPr>
            <a:noAutofit/>
          </a:bodyPr>
          <a:lstStyle/>
          <a:p>
            <a:br>
              <a:rPr lang="en-US" sz="2000" u="sng" dirty="0"/>
            </a:br>
            <a:br>
              <a:rPr lang="en-US" sz="2000" u="sng" dirty="0"/>
            </a:br>
            <a:r>
              <a:rPr lang="en-US" sz="2000" dirty="0"/>
              <a:t>Using Shared Memory only along </a:t>
            </a:r>
            <a:r>
              <a:rPr lang="en-US" sz="2000" b="0" dirty="0"/>
              <a:t>__shfl_down_sync</a:t>
            </a:r>
            <a:endParaRPr lang="en-US" sz="2000" u="sng" dirty="0"/>
          </a:p>
        </p:txBody>
      </p:sp>
      <p:sp>
        <p:nvSpPr>
          <p:cNvPr id="8" name="Title 1">
            <a:extLst>
              <a:ext uri="{FF2B5EF4-FFF2-40B4-BE49-F238E27FC236}">
                <a16:creationId xmlns:a16="http://schemas.microsoft.com/office/drawing/2014/main" id="{46063569-DD7E-7972-5449-23FC62FCF8C0}"/>
              </a:ext>
            </a:extLst>
          </p:cNvPr>
          <p:cNvSpPr txBox="1">
            <a:spLocks/>
          </p:cNvSpPr>
          <p:nvPr/>
        </p:nvSpPr>
        <p:spPr>
          <a:xfrm>
            <a:off x="302928" y="522550"/>
            <a:ext cx="5931279" cy="433137"/>
          </a:xfrm>
          <a:prstGeom prst="rect">
            <a:avLst/>
          </a:prstGeom>
        </p:spPr>
        <p:txBody>
          <a:bodyPr vert="horz" lIns="91440" tIns="45720" rIns="91440" bIns="45720" rtlCol="0" anchor="b">
            <a:normAutofit fontScale="47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0" dirty="0">
                <a:solidFill>
                  <a:srgbClr val="FA1E87"/>
                </a:solidFill>
                <a:effectLst/>
                <a:latin typeface="Consolas" panose="020B0609020204030204" pitchFamily="49" charset="0"/>
              </a:rPr>
              <a:t>Kernel to find maximum element using warp synchronization </a:t>
            </a:r>
          </a:p>
          <a:p>
            <a:r>
              <a:rPr lang="en-US" b="0" dirty="0">
                <a:solidFill>
                  <a:srgbClr val="FA1E87"/>
                </a:solidFill>
                <a:effectLst/>
                <a:latin typeface="Consolas" panose="020B0609020204030204" pitchFamily="49" charset="0"/>
              </a:rPr>
              <a:t>(I am </a:t>
            </a:r>
            <a:r>
              <a:rPr lang="en-US" b="0" dirty="0">
                <a:solidFill>
                  <a:srgbClr val="FA1E87"/>
                </a:solidFill>
                <a:effectLst/>
                <a:highlight>
                  <a:srgbClr val="FFFF00"/>
                </a:highlight>
                <a:latin typeface="Consolas" panose="020B0609020204030204" pitchFamily="49" charset="0"/>
              </a:rPr>
              <a:t>thread 223 block 0 </a:t>
            </a:r>
            <a:r>
              <a:rPr lang="en-US" b="0" dirty="0">
                <a:solidFill>
                  <a:srgbClr val="FA1E87"/>
                </a:solidFill>
                <a:effectLst/>
                <a:latin typeface="Consolas" panose="020B0609020204030204" pitchFamily="49" charset="0"/>
              </a:rPr>
              <a:t>with blockdim = 256 this time)</a:t>
            </a:r>
          </a:p>
        </p:txBody>
      </p:sp>
      <p:pic>
        <p:nvPicPr>
          <p:cNvPr id="4" name="Picture 3">
            <a:extLst>
              <a:ext uri="{FF2B5EF4-FFF2-40B4-BE49-F238E27FC236}">
                <a16:creationId xmlns:a16="http://schemas.microsoft.com/office/drawing/2014/main" id="{4D4A2804-275F-F3FC-05EE-8FB1DE2015A9}"/>
              </a:ext>
            </a:extLst>
          </p:cNvPr>
          <p:cNvPicPr>
            <a:picLocks noChangeAspect="1"/>
          </p:cNvPicPr>
          <p:nvPr/>
        </p:nvPicPr>
        <p:blipFill>
          <a:blip r:embed="rId2"/>
          <a:stretch>
            <a:fillRect/>
          </a:stretch>
        </p:blipFill>
        <p:spPr>
          <a:xfrm>
            <a:off x="7123285" y="0"/>
            <a:ext cx="5068715" cy="6858000"/>
          </a:xfrm>
          <a:prstGeom prst="rect">
            <a:avLst/>
          </a:prstGeom>
        </p:spPr>
      </p:pic>
      <p:sp>
        <p:nvSpPr>
          <p:cNvPr id="3" name="Rectangle 2">
            <a:extLst>
              <a:ext uri="{FF2B5EF4-FFF2-40B4-BE49-F238E27FC236}">
                <a16:creationId xmlns:a16="http://schemas.microsoft.com/office/drawing/2014/main" id="{9BEEFA8D-5D45-E012-4950-D4778076BF72}"/>
              </a:ext>
            </a:extLst>
          </p:cNvPr>
          <p:cNvSpPr/>
          <p:nvPr/>
        </p:nvSpPr>
        <p:spPr>
          <a:xfrm>
            <a:off x="7194884" y="168442"/>
            <a:ext cx="4900863" cy="1931339"/>
          </a:xfrm>
          <a:prstGeom prst="rect">
            <a:avLst/>
          </a:prstGeom>
          <a:noFill/>
          <a:ln>
            <a:solidFill>
              <a:srgbClr val="FA1E8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ecagon 4">
            <a:extLst>
              <a:ext uri="{FF2B5EF4-FFF2-40B4-BE49-F238E27FC236}">
                <a16:creationId xmlns:a16="http://schemas.microsoft.com/office/drawing/2014/main" id="{0F3F1B8E-B8E1-F49E-6205-81F81E488873}"/>
              </a:ext>
            </a:extLst>
          </p:cNvPr>
          <p:cNvSpPr/>
          <p:nvPr/>
        </p:nvSpPr>
        <p:spPr>
          <a:xfrm>
            <a:off x="992606" y="1373877"/>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1</a:t>
            </a:r>
          </a:p>
        </p:txBody>
      </p:sp>
      <p:sp>
        <p:nvSpPr>
          <p:cNvPr id="6" name="Decagon 5">
            <a:extLst>
              <a:ext uri="{FF2B5EF4-FFF2-40B4-BE49-F238E27FC236}">
                <a16:creationId xmlns:a16="http://schemas.microsoft.com/office/drawing/2014/main" id="{7B579F32-C04E-889D-0F21-A1BA838143C1}"/>
              </a:ext>
            </a:extLst>
          </p:cNvPr>
          <p:cNvSpPr/>
          <p:nvPr/>
        </p:nvSpPr>
        <p:spPr>
          <a:xfrm>
            <a:off x="1522284" y="1373876"/>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2</a:t>
            </a:r>
          </a:p>
        </p:txBody>
      </p:sp>
      <p:sp>
        <p:nvSpPr>
          <p:cNvPr id="7" name="Decagon 6">
            <a:extLst>
              <a:ext uri="{FF2B5EF4-FFF2-40B4-BE49-F238E27FC236}">
                <a16:creationId xmlns:a16="http://schemas.microsoft.com/office/drawing/2014/main" id="{62110A47-A01E-3174-2013-71E3AD1751B9}"/>
              </a:ext>
            </a:extLst>
          </p:cNvPr>
          <p:cNvSpPr/>
          <p:nvPr/>
        </p:nvSpPr>
        <p:spPr>
          <a:xfrm>
            <a:off x="2051962" y="1373876"/>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3</a:t>
            </a:r>
          </a:p>
        </p:txBody>
      </p:sp>
      <p:sp>
        <p:nvSpPr>
          <p:cNvPr id="9" name="Decagon 8">
            <a:extLst>
              <a:ext uri="{FF2B5EF4-FFF2-40B4-BE49-F238E27FC236}">
                <a16:creationId xmlns:a16="http://schemas.microsoft.com/office/drawing/2014/main" id="{08C2BCBB-1928-0BDA-58CE-F90BD4D38E35}"/>
              </a:ext>
            </a:extLst>
          </p:cNvPr>
          <p:cNvSpPr/>
          <p:nvPr/>
        </p:nvSpPr>
        <p:spPr>
          <a:xfrm>
            <a:off x="2581640" y="1373875"/>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4</a:t>
            </a:r>
          </a:p>
        </p:txBody>
      </p:sp>
      <p:sp>
        <p:nvSpPr>
          <p:cNvPr id="10" name="Decagon 9">
            <a:extLst>
              <a:ext uri="{FF2B5EF4-FFF2-40B4-BE49-F238E27FC236}">
                <a16:creationId xmlns:a16="http://schemas.microsoft.com/office/drawing/2014/main" id="{C81A1C70-89E0-B4CF-FCA5-655798365D11}"/>
              </a:ext>
            </a:extLst>
          </p:cNvPr>
          <p:cNvSpPr/>
          <p:nvPr/>
        </p:nvSpPr>
        <p:spPr>
          <a:xfrm>
            <a:off x="3098997" y="1373874"/>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5</a:t>
            </a:r>
          </a:p>
        </p:txBody>
      </p:sp>
      <p:sp>
        <p:nvSpPr>
          <p:cNvPr id="11" name="Decagon 10">
            <a:extLst>
              <a:ext uri="{FF2B5EF4-FFF2-40B4-BE49-F238E27FC236}">
                <a16:creationId xmlns:a16="http://schemas.microsoft.com/office/drawing/2014/main" id="{A44DDA6F-42BF-B6F2-F2E6-65465468B018}"/>
              </a:ext>
            </a:extLst>
          </p:cNvPr>
          <p:cNvSpPr/>
          <p:nvPr/>
        </p:nvSpPr>
        <p:spPr>
          <a:xfrm>
            <a:off x="3628675" y="1373873"/>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6</a:t>
            </a:r>
          </a:p>
        </p:txBody>
      </p:sp>
      <p:sp>
        <p:nvSpPr>
          <p:cNvPr id="12" name="Decagon 11">
            <a:extLst>
              <a:ext uri="{FF2B5EF4-FFF2-40B4-BE49-F238E27FC236}">
                <a16:creationId xmlns:a16="http://schemas.microsoft.com/office/drawing/2014/main" id="{632C0EB9-D87F-6514-33B4-1FE1231F3D16}"/>
              </a:ext>
            </a:extLst>
          </p:cNvPr>
          <p:cNvSpPr/>
          <p:nvPr/>
        </p:nvSpPr>
        <p:spPr>
          <a:xfrm>
            <a:off x="4158353" y="1373873"/>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7</a:t>
            </a:r>
          </a:p>
        </p:txBody>
      </p:sp>
      <p:sp>
        <p:nvSpPr>
          <p:cNvPr id="13" name="Decagon 12">
            <a:extLst>
              <a:ext uri="{FF2B5EF4-FFF2-40B4-BE49-F238E27FC236}">
                <a16:creationId xmlns:a16="http://schemas.microsoft.com/office/drawing/2014/main" id="{A3C75745-92C6-BF82-2CAA-492355366260}"/>
              </a:ext>
            </a:extLst>
          </p:cNvPr>
          <p:cNvSpPr/>
          <p:nvPr/>
        </p:nvSpPr>
        <p:spPr>
          <a:xfrm>
            <a:off x="4688031" y="1373872"/>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8</a:t>
            </a:r>
          </a:p>
        </p:txBody>
      </p:sp>
      <p:sp>
        <p:nvSpPr>
          <p:cNvPr id="14" name="Title 1">
            <a:extLst>
              <a:ext uri="{FF2B5EF4-FFF2-40B4-BE49-F238E27FC236}">
                <a16:creationId xmlns:a16="http://schemas.microsoft.com/office/drawing/2014/main" id="{8D9F9EB5-817F-9F80-0EDB-DA2A830BFD37}"/>
              </a:ext>
            </a:extLst>
          </p:cNvPr>
          <p:cNvSpPr txBox="1">
            <a:spLocks/>
          </p:cNvSpPr>
          <p:nvPr/>
        </p:nvSpPr>
        <p:spPr>
          <a:xfrm>
            <a:off x="2488083" y="895485"/>
            <a:ext cx="1221539" cy="477251"/>
          </a:xfrm>
          <a:prstGeom prst="rect">
            <a:avLst/>
          </a:prstGeom>
        </p:spPr>
        <p:txBody>
          <a:bodyPr vert="horz" lIns="91440" tIns="45720" rIns="91440" bIns="45720" rtlCol="0" anchor="b">
            <a:normAutofit fontScale="5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Input DATA</a:t>
            </a:r>
          </a:p>
        </p:txBody>
      </p:sp>
      <p:sp>
        <p:nvSpPr>
          <p:cNvPr id="15" name="Decagon 14">
            <a:extLst>
              <a:ext uri="{FF2B5EF4-FFF2-40B4-BE49-F238E27FC236}">
                <a16:creationId xmlns:a16="http://schemas.microsoft.com/office/drawing/2014/main" id="{1EC8FA59-5486-2872-C870-3A964083F8B4}"/>
              </a:ext>
            </a:extLst>
          </p:cNvPr>
          <p:cNvSpPr/>
          <p:nvPr/>
        </p:nvSpPr>
        <p:spPr>
          <a:xfrm>
            <a:off x="998622" y="2415609"/>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6" name="Decagon 15">
            <a:extLst>
              <a:ext uri="{FF2B5EF4-FFF2-40B4-BE49-F238E27FC236}">
                <a16:creationId xmlns:a16="http://schemas.microsoft.com/office/drawing/2014/main" id="{CD4CA0F5-6784-BD4C-6C8F-36E592B2E24B}"/>
              </a:ext>
            </a:extLst>
          </p:cNvPr>
          <p:cNvSpPr/>
          <p:nvPr/>
        </p:nvSpPr>
        <p:spPr>
          <a:xfrm>
            <a:off x="1528300" y="2415608"/>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7" name="Decagon 16">
            <a:extLst>
              <a:ext uri="{FF2B5EF4-FFF2-40B4-BE49-F238E27FC236}">
                <a16:creationId xmlns:a16="http://schemas.microsoft.com/office/drawing/2014/main" id="{DE107AAA-BEEB-B0E5-9795-5948B8D277A9}"/>
              </a:ext>
            </a:extLst>
          </p:cNvPr>
          <p:cNvSpPr/>
          <p:nvPr/>
        </p:nvSpPr>
        <p:spPr>
          <a:xfrm>
            <a:off x="2057978" y="2415608"/>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0" name="Decagon 19">
            <a:extLst>
              <a:ext uri="{FF2B5EF4-FFF2-40B4-BE49-F238E27FC236}">
                <a16:creationId xmlns:a16="http://schemas.microsoft.com/office/drawing/2014/main" id="{9AA02325-762B-FDE0-1460-C5D9CFCD1642}"/>
              </a:ext>
            </a:extLst>
          </p:cNvPr>
          <p:cNvSpPr/>
          <p:nvPr/>
        </p:nvSpPr>
        <p:spPr>
          <a:xfrm>
            <a:off x="3634691" y="2415605"/>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1" name="Decagon 20">
            <a:extLst>
              <a:ext uri="{FF2B5EF4-FFF2-40B4-BE49-F238E27FC236}">
                <a16:creationId xmlns:a16="http://schemas.microsoft.com/office/drawing/2014/main" id="{F0863AEB-0C22-B0AD-6656-3DDC2E4129C3}"/>
              </a:ext>
            </a:extLst>
          </p:cNvPr>
          <p:cNvSpPr/>
          <p:nvPr/>
        </p:nvSpPr>
        <p:spPr>
          <a:xfrm>
            <a:off x="4164369" y="2415605"/>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2" name="Decagon 21">
            <a:extLst>
              <a:ext uri="{FF2B5EF4-FFF2-40B4-BE49-F238E27FC236}">
                <a16:creationId xmlns:a16="http://schemas.microsoft.com/office/drawing/2014/main" id="{C7E0967E-5B8E-3B90-6CB0-2E7C5FE1B795}"/>
              </a:ext>
            </a:extLst>
          </p:cNvPr>
          <p:cNvSpPr/>
          <p:nvPr/>
        </p:nvSpPr>
        <p:spPr>
          <a:xfrm>
            <a:off x="4694047" y="2415604"/>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3" name="Title 1">
            <a:extLst>
              <a:ext uri="{FF2B5EF4-FFF2-40B4-BE49-F238E27FC236}">
                <a16:creationId xmlns:a16="http://schemas.microsoft.com/office/drawing/2014/main" id="{1EC5089A-91CD-FE74-5B1A-1C8E44BC691F}"/>
              </a:ext>
            </a:extLst>
          </p:cNvPr>
          <p:cNvSpPr txBox="1">
            <a:spLocks/>
          </p:cNvSpPr>
          <p:nvPr/>
        </p:nvSpPr>
        <p:spPr>
          <a:xfrm>
            <a:off x="2374570" y="2803727"/>
            <a:ext cx="1574017" cy="477251"/>
          </a:xfrm>
          <a:prstGeom prst="rect">
            <a:avLst/>
          </a:prstGeom>
        </p:spPr>
        <p:txBody>
          <a:bodyPr vert="horz" lIns="91440" tIns="45720" rIns="91440" bIns="45720" rtlCol="0" anchor="b">
            <a:normAutofit fontScale="5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Warp_maxes</a:t>
            </a:r>
          </a:p>
        </p:txBody>
      </p:sp>
      <p:sp>
        <p:nvSpPr>
          <p:cNvPr id="24" name="Rectangle 23">
            <a:extLst>
              <a:ext uri="{FF2B5EF4-FFF2-40B4-BE49-F238E27FC236}">
                <a16:creationId xmlns:a16="http://schemas.microsoft.com/office/drawing/2014/main" id="{7E824DCE-3A0F-B49F-D638-E912C8990A69}"/>
              </a:ext>
            </a:extLst>
          </p:cNvPr>
          <p:cNvSpPr/>
          <p:nvPr/>
        </p:nvSpPr>
        <p:spPr>
          <a:xfrm>
            <a:off x="998622" y="2328111"/>
            <a:ext cx="4224814" cy="66775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C60F0B53-29D9-0064-2547-D2C5A11255EF}"/>
              </a:ext>
            </a:extLst>
          </p:cNvPr>
          <p:cNvCxnSpPr/>
          <p:nvPr/>
        </p:nvCxnSpPr>
        <p:spPr>
          <a:xfrm>
            <a:off x="998622" y="2196034"/>
            <a:ext cx="422481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74D6D8D-E83D-4DE8-E017-AC34253822D8}"/>
              </a:ext>
            </a:extLst>
          </p:cNvPr>
          <p:cNvCxnSpPr>
            <a:cxnSpLocks/>
          </p:cNvCxnSpPr>
          <p:nvPr/>
        </p:nvCxnSpPr>
        <p:spPr>
          <a:xfrm flipH="1">
            <a:off x="5190450" y="2023330"/>
            <a:ext cx="154680" cy="2832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C9C9681-3CD4-D991-BA3E-B37D2005EB6A}"/>
              </a:ext>
            </a:extLst>
          </p:cNvPr>
          <p:cNvCxnSpPr/>
          <p:nvPr/>
        </p:nvCxnSpPr>
        <p:spPr>
          <a:xfrm flipH="1">
            <a:off x="950495" y="2044897"/>
            <a:ext cx="126332" cy="277726"/>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F426B51E-27C9-BEC7-BE28-931C47DBB6DA}"/>
              </a:ext>
            </a:extLst>
          </p:cNvPr>
          <p:cNvSpPr txBox="1"/>
          <p:nvPr/>
        </p:nvSpPr>
        <p:spPr>
          <a:xfrm>
            <a:off x="2852206" y="1915645"/>
            <a:ext cx="451184" cy="369332"/>
          </a:xfrm>
          <a:prstGeom prst="rect">
            <a:avLst/>
          </a:prstGeom>
          <a:noFill/>
        </p:spPr>
        <p:txBody>
          <a:bodyPr wrap="square" rtlCol="0">
            <a:spAutoFit/>
          </a:bodyPr>
          <a:lstStyle/>
          <a:p>
            <a:r>
              <a:rPr lang="en-US" dirty="0"/>
              <a:t>32</a:t>
            </a:r>
          </a:p>
        </p:txBody>
      </p:sp>
      <p:sp>
        <p:nvSpPr>
          <p:cNvPr id="32" name="TextBox 31">
            <a:extLst>
              <a:ext uri="{FF2B5EF4-FFF2-40B4-BE49-F238E27FC236}">
                <a16:creationId xmlns:a16="http://schemas.microsoft.com/office/drawing/2014/main" id="{E3D4B86C-A2FC-3496-D8EF-843C6ED9AC96}"/>
              </a:ext>
            </a:extLst>
          </p:cNvPr>
          <p:cNvSpPr txBox="1"/>
          <p:nvPr/>
        </p:nvSpPr>
        <p:spPr>
          <a:xfrm>
            <a:off x="2626758" y="2408684"/>
            <a:ext cx="964669" cy="369332"/>
          </a:xfrm>
          <a:prstGeom prst="rect">
            <a:avLst/>
          </a:prstGeom>
          <a:noFill/>
        </p:spPr>
        <p:txBody>
          <a:bodyPr wrap="square" rtlCol="0">
            <a:spAutoFit/>
          </a:bodyPr>
          <a:lstStyle/>
          <a:p>
            <a:r>
              <a:rPr lang="en-US" dirty="0"/>
              <a:t>………….</a:t>
            </a:r>
          </a:p>
        </p:txBody>
      </p:sp>
      <p:sp>
        <p:nvSpPr>
          <p:cNvPr id="25" name="TextBox 24">
            <a:extLst>
              <a:ext uri="{FF2B5EF4-FFF2-40B4-BE49-F238E27FC236}">
                <a16:creationId xmlns:a16="http://schemas.microsoft.com/office/drawing/2014/main" id="{082FE938-D7FC-B17A-C048-7CD69228284E}"/>
              </a:ext>
            </a:extLst>
          </p:cNvPr>
          <p:cNvSpPr txBox="1"/>
          <p:nvPr/>
        </p:nvSpPr>
        <p:spPr>
          <a:xfrm>
            <a:off x="302928" y="841045"/>
            <a:ext cx="6490315" cy="215444"/>
          </a:xfrm>
          <a:prstGeom prst="rect">
            <a:avLst/>
          </a:prstGeom>
          <a:noFill/>
        </p:spPr>
        <p:txBody>
          <a:bodyPr wrap="square">
            <a:spAutoFit/>
          </a:bodyPr>
          <a:lstStyle/>
          <a:p>
            <a:r>
              <a:rPr lang="en-US" sz="800" dirty="0">
                <a:solidFill>
                  <a:srgbClr val="6A9955"/>
                </a:solidFill>
                <a:latin typeface="Consolas" panose="020B0609020204030204" pitchFamily="49" charset="0"/>
              </a:rPr>
              <a:t>Note in last example yes I used blockdim = 2 just for illustration but in code both are using the same block dim</a:t>
            </a:r>
            <a:endParaRPr lang="en-US" sz="800" b="0" dirty="0">
              <a:solidFill>
                <a:srgbClr val="CCCCCC"/>
              </a:solidFill>
              <a:effectLst/>
              <a:latin typeface="Consolas" panose="020B0609020204030204" pitchFamily="49" charset="0"/>
            </a:endParaRPr>
          </a:p>
        </p:txBody>
      </p:sp>
      <p:graphicFrame>
        <p:nvGraphicFramePr>
          <p:cNvPr id="19" name="Table 18">
            <a:extLst>
              <a:ext uri="{FF2B5EF4-FFF2-40B4-BE49-F238E27FC236}">
                <a16:creationId xmlns:a16="http://schemas.microsoft.com/office/drawing/2014/main" id="{9B6C3BA6-7419-DBD7-ABFF-EFB6AA8715BC}"/>
              </a:ext>
            </a:extLst>
          </p:cNvPr>
          <p:cNvGraphicFramePr>
            <a:graphicFrameLocks noGrp="1"/>
          </p:cNvGraphicFramePr>
          <p:nvPr>
            <p:extLst>
              <p:ext uri="{D42A27DB-BD31-4B8C-83A1-F6EECF244321}">
                <p14:modId xmlns:p14="http://schemas.microsoft.com/office/powerpoint/2010/main" val="3357415826"/>
              </p:ext>
            </p:extLst>
          </p:nvPr>
        </p:nvGraphicFramePr>
        <p:xfrm>
          <a:off x="660722" y="3378499"/>
          <a:ext cx="5215689" cy="2560320"/>
        </p:xfrm>
        <a:graphic>
          <a:graphicData uri="http://schemas.openxmlformats.org/drawingml/2006/table">
            <a:tbl>
              <a:tblPr firstRow="1" bandRow="1">
                <a:tableStyleId>{5C22544A-7EE6-4342-B048-85BDC9FD1C3A}</a:tableStyleId>
              </a:tblPr>
              <a:tblGrid>
                <a:gridCol w="1738563">
                  <a:extLst>
                    <a:ext uri="{9D8B030D-6E8A-4147-A177-3AD203B41FA5}">
                      <a16:colId xmlns:a16="http://schemas.microsoft.com/office/drawing/2014/main" val="392216789"/>
                    </a:ext>
                  </a:extLst>
                </a:gridCol>
                <a:gridCol w="1738563">
                  <a:extLst>
                    <a:ext uri="{9D8B030D-6E8A-4147-A177-3AD203B41FA5}">
                      <a16:colId xmlns:a16="http://schemas.microsoft.com/office/drawing/2014/main" val="352486525"/>
                    </a:ext>
                  </a:extLst>
                </a:gridCol>
                <a:gridCol w="1738563">
                  <a:extLst>
                    <a:ext uri="{9D8B030D-6E8A-4147-A177-3AD203B41FA5}">
                      <a16:colId xmlns:a16="http://schemas.microsoft.com/office/drawing/2014/main" val="2768888594"/>
                    </a:ext>
                  </a:extLst>
                </a:gridCol>
              </a:tblGrid>
              <a:tr h="330268">
                <a:tc>
                  <a:txBody>
                    <a:bodyPr/>
                    <a:lstStyle/>
                    <a:p>
                      <a:r>
                        <a:rPr lang="en-US" dirty="0"/>
                        <a:t>tid</a:t>
                      </a:r>
                    </a:p>
                  </a:txBody>
                  <a:tcPr/>
                </a:tc>
                <a:tc>
                  <a:txBody>
                    <a:bodyPr/>
                    <a:lstStyle/>
                    <a:p>
                      <a:r>
                        <a:rPr lang="en-US" dirty="0"/>
                        <a:t>Lane_id</a:t>
                      </a:r>
                    </a:p>
                  </a:txBody>
                  <a:tcPr/>
                </a:tc>
                <a:tc>
                  <a:txBody>
                    <a:bodyPr/>
                    <a:lstStyle/>
                    <a:p>
                      <a:r>
                        <a:rPr lang="en-US" dirty="0"/>
                        <a:t>Warp_id</a:t>
                      </a:r>
                    </a:p>
                  </a:txBody>
                  <a:tcPr/>
                </a:tc>
                <a:extLst>
                  <a:ext uri="{0D108BD9-81ED-4DB2-BD59-A6C34878D82A}">
                    <a16:rowId xmlns:a16="http://schemas.microsoft.com/office/drawing/2014/main" val="1471393968"/>
                  </a:ext>
                </a:extLst>
              </a:tr>
              <a:tr h="330268">
                <a:tc>
                  <a:txBody>
                    <a:bodyPr/>
                    <a:lstStyle/>
                    <a:p>
                      <a:r>
                        <a:rPr lang="en-US" dirty="0"/>
                        <a:t>192</a:t>
                      </a:r>
                    </a:p>
                  </a:txBody>
                  <a:tcPr/>
                </a:tc>
                <a:tc>
                  <a:txBody>
                    <a:bodyPr/>
                    <a:lstStyle/>
                    <a:p>
                      <a:r>
                        <a:rPr lang="en-US" dirty="0"/>
                        <a:t>0</a:t>
                      </a:r>
                    </a:p>
                  </a:txBody>
                  <a:tcPr/>
                </a:tc>
                <a:tc>
                  <a:txBody>
                    <a:bodyPr/>
                    <a:lstStyle/>
                    <a:p>
                      <a:r>
                        <a:rPr lang="en-US" dirty="0"/>
                        <a:t>6</a:t>
                      </a:r>
                    </a:p>
                  </a:txBody>
                  <a:tcPr/>
                </a:tc>
                <a:extLst>
                  <a:ext uri="{0D108BD9-81ED-4DB2-BD59-A6C34878D82A}">
                    <a16:rowId xmlns:a16="http://schemas.microsoft.com/office/drawing/2014/main" val="3759671056"/>
                  </a:ext>
                </a:extLst>
              </a:tr>
              <a:tr h="330268">
                <a:tc>
                  <a:txBody>
                    <a:bodyPr/>
                    <a:lstStyle/>
                    <a:p>
                      <a:r>
                        <a:rPr lang="en-US" dirty="0"/>
                        <a:t>193</a:t>
                      </a:r>
                    </a:p>
                  </a:txBody>
                  <a:tcPr/>
                </a:tc>
                <a:tc>
                  <a:txBody>
                    <a:bodyPr/>
                    <a:lstStyle/>
                    <a:p>
                      <a:r>
                        <a:rPr lang="en-US" dirty="0"/>
                        <a:t>1</a:t>
                      </a:r>
                    </a:p>
                  </a:txBody>
                  <a:tcPr/>
                </a:tc>
                <a:tc>
                  <a:txBody>
                    <a:bodyPr/>
                    <a:lstStyle/>
                    <a:p>
                      <a:r>
                        <a:rPr lang="en-US" dirty="0"/>
                        <a:t>6</a:t>
                      </a:r>
                    </a:p>
                  </a:txBody>
                  <a:tcPr/>
                </a:tc>
                <a:extLst>
                  <a:ext uri="{0D108BD9-81ED-4DB2-BD59-A6C34878D82A}">
                    <a16:rowId xmlns:a16="http://schemas.microsoft.com/office/drawing/2014/main" val="1656434355"/>
                  </a:ext>
                </a:extLst>
              </a:tr>
              <a:tr h="330268">
                <a:tc>
                  <a:txBody>
                    <a:bodyPr/>
                    <a:lstStyle/>
                    <a:p>
                      <a:r>
                        <a:rPr lang="en-US" dirty="0"/>
                        <a:t>223</a:t>
                      </a:r>
                    </a:p>
                  </a:txBody>
                  <a:tcPr/>
                </a:tc>
                <a:tc>
                  <a:txBody>
                    <a:bodyPr/>
                    <a:lstStyle/>
                    <a:p>
                      <a:r>
                        <a:rPr lang="en-US" dirty="0"/>
                        <a:t>31</a:t>
                      </a:r>
                    </a:p>
                  </a:txBody>
                  <a:tcPr/>
                </a:tc>
                <a:tc>
                  <a:txBody>
                    <a:bodyPr/>
                    <a:lstStyle/>
                    <a:p>
                      <a:r>
                        <a:rPr lang="en-US" dirty="0"/>
                        <a:t>6</a:t>
                      </a:r>
                    </a:p>
                  </a:txBody>
                  <a:tcPr/>
                </a:tc>
                <a:extLst>
                  <a:ext uri="{0D108BD9-81ED-4DB2-BD59-A6C34878D82A}">
                    <a16:rowId xmlns:a16="http://schemas.microsoft.com/office/drawing/2014/main" val="2644751372"/>
                  </a:ext>
                </a:extLst>
              </a:tr>
              <a:tr h="330268">
                <a:tc>
                  <a:txBody>
                    <a:bodyPr/>
                    <a:lstStyle/>
                    <a:p>
                      <a:r>
                        <a:rPr lang="en-US" dirty="0"/>
                        <a:t>224</a:t>
                      </a:r>
                    </a:p>
                  </a:txBody>
                  <a:tcPr/>
                </a:tc>
                <a:tc>
                  <a:txBody>
                    <a:bodyPr/>
                    <a:lstStyle/>
                    <a:p>
                      <a:r>
                        <a:rPr lang="en-US" dirty="0"/>
                        <a:t>0</a:t>
                      </a:r>
                    </a:p>
                  </a:txBody>
                  <a:tcPr/>
                </a:tc>
                <a:tc>
                  <a:txBody>
                    <a:bodyPr/>
                    <a:lstStyle/>
                    <a:p>
                      <a:r>
                        <a:rPr lang="en-US" dirty="0"/>
                        <a:t>7</a:t>
                      </a:r>
                    </a:p>
                  </a:txBody>
                  <a:tcPr/>
                </a:tc>
                <a:extLst>
                  <a:ext uri="{0D108BD9-81ED-4DB2-BD59-A6C34878D82A}">
                    <a16:rowId xmlns:a16="http://schemas.microsoft.com/office/drawing/2014/main" val="3591424739"/>
                  </a:ext>
                </a:extLst>
              </a:tr>
              <a:tr h="330268">
                <a:tc>
                  <a:txBody>
                    <a:bodyPr/>
                    <a:lstStyle/>
                    <a:p>
                      <a:r>
                        <a:rPr lang="en-US" dirty="0"/>
                        <a:t>225</a:t>
                      </a:r>
                    </a:p>
                  </a:txBody>
                  <a:tcPr/>
                </a:tc>
                <a:tc>
                  <a:txBody>
                    <a:bodyPr/>
                    <a:lstStyle/>
                    <a:p>
                      <a:r>
                        <a:rPr lang="en-US" dirty="0"/>
                        <a:t>1</a:t>
                      </a:r>
                    </a:p>
                  </a:txBody>
                  <a:tcPr/>
                </a:tc>
                <a:tc>
                  <a:txBody>
                    <a:bodyPr/>
                    <a:lstStyle/>
                    <a:p>
                      <a:r>
                        <a:rPr lang="en-US" dirty="0"/>
                        <a:t>7</a:t>
                      </a:r>
                    </a:p>
                  </a:txBody>
                  <a:tcPr/>
                </a:tc>
                <a:extLst>
                  <a:ext uri="{0D108BD9-81ED-4DB2-BD59-A6C34878D82A}">
                    <a16:rowId xmlns:a16="http://schemas.microsoft.com/office/drawing/2014/main" val="3584938001"/>
                  </a:ext>
                </a:extLst>
              </a:tr>
              <a:tr h="330268">
                <a:tc>
                  <a:txBody>
                    <a:bodyPr/>
                    <a:lstStyle/>
                    <a:p>
                      <a:r>
                        <a:rPr lang="en-US" dirty="0"/>
                        <a:t>226</a:t>
                      </a:r>
                    </a:p>
                  </a:txBody>
                  <a:tcPr/>
                </a:tc>
                <a:tc>
                  <a:txBody>
                    <a:bodyPr/>
                    <a:lstStyle/>
                    <a:p>
                      <a:r>
                        <a:rPr lang="en-US" dirty="0"/>
                        <a:t>2</a:t>
                      </a:r>
                    </a:p>
                  </a:txBody>
                  <a:tcPr/>
                </a:tc>
                <a:tc>
                  <a:txBody>
                    <a:bodyPr/>
                    <a:lstStyle/>
                    <a:p>
                      <a:r>
                        <a:rPr lang="en-US" dirty="0"/>
                        <a:t>7</a:t>
                      </a:r>
                    </a:p>
                  </a:txBody>
                  <a:tcPr/>
                </a:tc>
                <a:extLst>
                  <a:ext uri="{0D108BD9-81ED-4DB2-BD59-A6C34878D82A}">
                    <a16:rowId xmlns:a16="http://schemas.microsoft.com/office/drawing/2014/main" val="2928316339"/>
                  </a:ext>
                </a:extLst>
              </a:tr>
            </a:tbl>
          </a:graphicData>
        </a:graphic>
      </p:graphicFrame>
      <p:sp>
        <p:nvSpPr>
          <p:cNvPr id="33" name="TextBox 32">
            <a:extLst>
              <a:ext uri="{FF2B5EF4-FFF2-40B4-BE49-F238E27FC236}">
                <a16:creationId xmlns:a16="http://schemas.microsoft.com/office/drawing/2014/main" id="{327AB9C6-7533-4055-BE80-858F8D90FD28}"/>
              </a:ext>
            </a:extLst>
          </p:cNvPr>
          <p:cNvSpPr txBox="1"/>
          <p:nvPr/>
        </p:nvSpPr>
        <p:spPr>
          <a:xfrm>
            <a:off x="-90418" y="4099303"/>
            <a:ext cx="980755" cy="1107996"/>
          </a:xfrm>
          <a:prstGeom prst="rect">
            <a:avLst/>
          </a:prstGeom>
          <a:noFill/>
        </p:spPr>
        <p:txBody>
          <a:bodyPr wrap="square">
            <a:spAutoFit/>
          </a:bodyPr>
          <a:lstStyle/>
          <a:p>
            <a:r>
              <a:rPr lang="en-US" sz="1100" b="0" dirty="0">
                <a:solidFill>
                  <a:srgbClr val="FA1E87"/>
                </a:solidFill>
                <a:effectLst/>
                <a:highlight>
                  <a:srgbClr val="FFFF00"/>
                </a:highlight>
                <a:latin typeface="Consolas" panose="020B0609020204030204" pitchFamily="49" charset="0"/>
              </a:rPr>
              <a:t>Lets try if iam other threads</a:t>
            </a:r>
          </a:p>
          <a:p>
            <a:r>
              <a:rPr lang="en-US" sz="1100" dirty="0">
                <a:solidFill>
                  <a:srgbClr val="FA1E87"/>
                </a:solidFill>
                <a:highlight>
                  <a:srgbClr val="FFFF00"/>
                </a:highlight>
                <a:latin typeface="Consolas" panose="020B0609020204030204" pitchFamily="49" charset="0"/>
              </a:rPr>
              <a:t>Within same block</a:t>
            </a:r>
            <a:endParaRPr lang="en-US" sz="1100" dirty="0">
              <a:highlight>
                <a:srgbClr val="FFFF00"/>
              </a:highlight>
            </a:endParaRPr>
          </a:p>
        </p:txBody>
      </p:sp>
    </p:spTree>
    <p:extLst>
      <p:ext uri="{BB962C8B-B14F-4D97-AF65-F5344CB8AC3E}">
        <p14:creationId xmlns:p14="http://schemas.microsoft.com/office/powerpoint/2010/main" val="9534888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262AF9-891A-C3CC-D589-7FB2847DC5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48AF9C-309E-05A6-7E60-AD45B48F53CC}"/>
              </a:ext>
            </a:extLst>
          </p:cNvPr>
          <p:cNvSpPr>
            <a:spLocks noGrp="1"/>
          </p:cNvSpPr>
          <p:nvPr>
            <p:ph type="title"/>
          </p:nvPr>
        </p:nvSpPr>
        <p:spPr>
          <a:xfrm>
            <a:off x="96253" y="1920"/>
            <a:ext cx="7483642" cy="433137"/>
          </a:xfrm>
        </p:spPr>
        <p:txBody>
          <a:bodyPr>
            <a:noAutofit/>
          </a:bodyPr>
          <a:lstStyle/>
          <a:p>
            <a:br>
              <a:rPr lang="en-US" sz="2000" u="sng" dirty="0"/>
            </a:br>
            <a:br>
              <a:rPr lang="en-US" sz="2000" u="sng" dirty="0"/>
            </a:br>
            <a:r>
              <a:rPr lang="en-US" sz="2000" dirty="0"/>
              <a:t>Using Shared Memory only along </a:t>
            </a:r>
            <a:r>
              <a:rPr lang="en-US" sz="2000" b="0" dirty="0"/>
              <a:t>__shfl_down_sync</a:t>
            </a:r>
            <a:endParaRPr lang="en-US" sz="2000" u="sng" dirty="0"/>
          </a:p>
        </p:txBody>
      </p:sp>
      <p:sp>
        <p:nvSpPr>
          <p:cNvPr id="8" name="Title 1">
            <a:extLst>
              <a:ext uri="{FF2B5EF4-FFF2-40B4-BE49-F238E27FC236}">
                <a16:creationId xmlns:a16="http://schemas.microsoft.com/office/drawing/2014/main" id="{E155C2E1-FE79-FFED-8785-F8349C574362}"/>
              </a:ext>
            </a:extLst>
          </p:cNvPr>
          <p:cNvSpPr txBox="1">
            <a:spLocks/>
          </p:cNvSpPr>
          <p:nvPr/>
        </p:nvSpPr>
        <p:spPr>
          <a:xfrm>
            <a:off x="302928" y="522550"/>
            <a:ext cx="5931279" cy="433137"/>
          </a:xfrm>
          <a:prstGeom prst="rect">
            <a:avLst/>
          </a:prstGeom>
        </p:spPr>
        <p:txBody>
          <a:bodyPr vert="horz" lIns="91440" tIns="45720" rIns="91440" bIns="45720" rtlCol="0" anchor="b">
            <a:normAutofit fontScale="47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0" dirty="0">
                <a:solidFill>
                  <a:srgbClr val="FA1E87"/>
                </a:solidFill>
                <a:effectLst/>
                <a:latin typeface="Consolas" panose="020B0609020204030204" pitchFamily="49" charset="0"/>
              </a:rPr>
              <a:t>Kernel to find maximum element using warp synchronization </a:t>
            </a:r>
          </a:p>
          <a:p>
            <a:r>
              <a:rPr lang="en-US" b="0" dirty="0">
                <a:solidFill>
                  <a:srgbClr val="FA1E87"/>
                </a:solidFill>
                <a:effectLst/>
                <a:latin typeface="Consolas" panose="020B0609020204030204" pitchFamily="49" charset="0"/>
              </a:rPr>
              <a:t>(I am </a:t>
            </a:r>
            <a:r>
              <a:rPr lang="en-US" b="0" dirty="0">
                <a:solidFill>
                  <a:srgbClr val="FA1E87"/>
                </a:solidFill>
                <a:effectLst/>
                <a:highlight>
                  <a:srgbClr val="FFFF00"/>
                </a:highlight>
                <a:latin typeface="Consolas" panose="020B0609020204030204" pitchFamily="49" charset="0"/>
              </a:rPr>
              <a:t>thread 223 block 0 </a:t>
            </a:r>
            <a:r>
              <a:rPr lang="en-US" b="0" dirty="0">
                <a:solidFill>
                  <a:srgbClr val="FA1E87"/>
                </a:solidFill>
                <a:effectLst/>
                <a:latin typeface="Consolas" panose="020B0609020204030204" pitchFamily="49" charset="0"/>
              </a:rPr>
              <a:t>with blockdim = 256 this time)</a:t>
            </a:r>
          </a:p>
        </p:txBody>
      </p:sp>
      <p:pic>
        <p:nvPicPr>
          <p:cNvPr id="4" name="Picture 3">
            <a:extLst>
              <a:ext uri="{FF2B5EF4-FFF2-40B4-BE49-F238E27FC236}">
                <a16:creationId xmlns:a16="http://schemas.microsoft.com/office/drawing/2014/main" id="{5C9BAA60-3367-2A55-224E-6915EEFDF829}"/>
              </a:ext>
            </a:extLst>
          </p:cNvPr>
          <p:cNvPicPr>
            <a:picLocks noChangeAspect="1"/>
          </p:cNvPicPr>
          <p:nvPr/>
        </p:nvPicPr>
        <p:blipFill>
          <a:blip r:embed="rId2"/>
          <a:stretch>
            <a:fillRect/>
          </a:stretch>
        </p:blipFill>
        <p:spPr>
          <a:xfrm>
            <a:off x="7123285" y="0"/>
            <a:ext cx="5068715" cy="6858000"/>
          </a:xfrm>
          <a:prstGeom prst="rect">
            <a:avLst/>
          </a:prstGeom>
        </p:spPr>
      </p:pic>
      <p:sp>
        <p:nvSpPr>
          <p:cNvPr id="3" name="Rectangle 2">
            <a:extLst>
              <a:ext uri="{FF2B5EF4-FFF2-40B4-BE49-F238E27FC236}">
                <a16:creationId xmlns:a16="http://schemas.microsoft.com/office/drawing/2014/main" id="{6C9EB8BB-ACEB-8B8B-327A-7E47C6CF3147}"/>
              </a:ext>
            </a:extLst>
          </p:cNvPr>
          <p:cNvSpPr/>
          <p:nvPr/>
        </p:nvSpPr>
        <p:spPr>
          <a:xfrm>
            <a:off x="7194884" y="168442"/>
            <a:ext cx="4900863" cy="1931339"/>
          </a:xfrm>
          <a:prstGeom prst="rect">
            <a:avLst/>
          </a:prstGeom>
          <a:noFill/>
          <a:ln>
            <a:solidFill>
              <a:srgbClr val="FA1E8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ecagon 4">
            <a:extLst>
              <a:ext uri="{FF2B5EF4-FFF2-40B4-BE49-F238E27FC236}">
                <a16:creationId xmlns:a16="http://schemas.microsoft.com/office/drawing/2014/main" id="{EC55AEF9-6D44-C193-35BD-5FE61C622D7F}"/>
              </a:ext>
            </a:extLst>
          </p:cNvPr>
          <p:cNvSpPr/>
          <p:nvPr/>
        </p:nvSpPr>
        <p:spPr>
          <a:xfrm>
            <a:off x="992606" y="1373877"/>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1</a:t>
            </a:r>
          </a:p>
        </p:txBody>
      </p:sp>
      <p:sp>
        <p:nvSpPr>
          <p:cNvPr id="6" name="Decagon 5">
            <a:extLst>
              <a:ext uri="{FF2B5EF4-FFF2-40B4-BE49-F238E27FC236}">
                <a16:creationId xmlns:a16="http://schemas.microsoft.com/office/drawing/2014/main" id="{41D1F9A0-2D15-62C1-AADA-AAC0E0F371BA}"/>
              </a:ext>
            </a:extLst>
          </p:cNvPr>
          <p:cNvSpPr/>
          <p:nvPr/>
        </p:nvSpPr>
        <p:spPr>
          <a:xfrm>
            <a:off x="1522284" y="1373876"/>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2</a:t>
            </a:r>
          </a:p>
        </p:txBody>
      </p:sp>
      <p:sp>
        <p:nvSpPr>
          <p:cNvPr id="7" name="Decagon 6">
            <a:extLst>
              <a:ext uri="{FF2B5EF4-FFF2-40B4-BE49-F238E27FC236}">
                <a16:creationId xmlns:a16="http://schemas.microsoft.com/office/drawing/2014/main" id="{46C8AF97-C880-96B2-008A-D48DA1DDFB31}"/>
              </a:ext>
            </a:extLst>
          </p:cNvPr>
          <p:cNvSpPr/>
          <p:nvPr/>
        </p:nvSpPr>
        <p:spPr>
          <a:xfrm>
            <a:off x="2051962" y="1373876"/>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3</a:t>
            </a:r>
          </a:p>
        </p:txBody>
      </p:sp>
      <p:sp>
        <p:nvSpPr>
          <p:cNvPr id="9" name="Decagon 8">
            <a:extLst>
              <a:ext uri="{FF2B5EF4-FFF2-40B4-BE49-F238E27FC236}">
                <a16:creationId xmlns:a16="http://schemas.microsoft.com/office/drawing/2014/main" id="{D791C0DC-DE5A-84F0-5BCE-90683B018956}"/>
              </a:ext>
            </a:extLst>
          </p:cNvPr>
          <p:cNvSpPr/>
          <p:nvPr/>
        </p:nvSpPr>
        <p:spPr>
          <a:xfrm>
            <a:off x="2581640" y="1373875"/>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4</a:t>
            </a:r>
          </a:p>
        </p:txBody>
      </p:sp>
      <p:sp>
        <p:nvSpPr>
          <p:cNvPr id="10" name="Decagon 9">
            <a:extLst>
              <a:ext uri="{FF2B5EF4-FFF2-40B4-BE49-F238E27FC236}">
                <a16:creationId xmlns:a16="http://schemas.microsoft.com/office/drawing/2014/main" id="{4E036E23-EBC8-5D9F-2091-5E715D276659}"/>
              </a:ext>
            </a:extLst>
          </p:cNvPr>
          <p:cNvSpPr/>
          <p:nvPr/>
        </p:nvSpPr>
        <p:spPr>
          <a:xfrm>
            <a:off x="3098997" y="1373874"/>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5</a:t>
            </a:r>
          </a:p>
        </p:txBody>
      </p:sp>
      <p:sp>
        <p:nvSpPr>
          <p:cNvPr id="11" name="Decagon 10">
            <a:extLst>
              <a:ext uri="{FF2B5EF4-FFF2-40B4-BE49-F238E27FC236}">
                <a16:creationId xmlns:a16="http://schemas.microsoft.com/office/drawing/2014/main" id="{6766377B-E090-9FF8-9F24-EB382D72FE67}"/>
              </a:ext>
            </a:extLst>
          </p:cNvPr>
          <p:cNvSpPr/>
          <p:nvPr/>
        </p:nvSpPr>
        <p:spPr>
          <a:xfrm>
            <a:off x="3628675" y="1373873"/>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6</a:t>
            </a:r>
          </a:p>
        </p:txBody>
      </p:sp>
      <p:sp>
        <p:nvSpPr>
          <p:cNvPr id="12" name="Decagon 11">
            <a:extLst>
              <a:ext uri="{FF2B5EF4-FFF2-40B4-BE49-F238E27FC236}">
                <a16:creationId xmlns:a16="http://schemas.microsoft.com/office/drawing/2014/main" id="{9C6DA70D-59FC-06E1-472B-568B45FF6EBE}"/>
              </a:ext>
            </a:extLst>
          </p:cNvPr>
          <p:cNvSpPr/>
          <p:nvPr/>
        </p:nvSpPr>
        <p:spPr>
          <a:xfrm>
            <a:off x="4158353" y="1373873"/>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7</a:t>
            </a:r>
          </a:p>
        </p:txBody>
      </p:sp>
      <p:sp>
        <p:nvSpPr>
          <p:cNvPr id="13" name="Decagon 12">
            <a:extLst>
              <a:ext uri="{FF2B5EF4-FFF2-40B4-BE49-F238E27FC236}">
                <a16:creationId xmlns:a16="http://schemas.microsoft.com/office/drawing/2014/main" id="{8C368128-7CE5-89D3-B9CB-C6CF3DAFE997}"/>
              </a:ext>
            </a:extLst>
          </p:cNvPr>
          <p:cNvSpPr/>
          <p:nvPr/>
        </p:nvSpPr>
        <p:spPr>
          <a:xfrm>
            <a:off x="4688031" y="1373872"/>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8</a:t>
            </a:r>
          </a:p>
        </p:txBody>
      </p:sp>
      <p:sp>
        <p:nvSpPr>
          <p:cNvPr id="14" name="Title 1">
            <a:extLst>
              <a:ext uri="{FF2B5EF4-FFF2-40B4-BE49-F238E27FC236}">
                <a16:creationId xmlns:a16="http://schemas.microsoft.com/office/drawing/2014/main" id="{DC7D7FA9-CDB5-651A-8908-228F525ACEAF}"/>
              </a:ext>
            </a:extLst>
          </p:cNvPr>
          <p:cNvSpPr txBox="1">
            <a:spLocks/>
          </p:cNvSpPr>
          <p:nvPr/>
        </p:nvSpPr>
        <p:spPr>
          <a:xfrm>
            <a:off x="2488083" y="895485"/>
            <a:ext cx="1221539" cy="477251"/>
          </a:xfrm>
          <a:prstGeom prst="rect">
            <a:avLst/>
          </a:prstGeom>
        </p:spPr>
        <p:txBody>
          <a:bodyPr vert="horz" lIns="91440" tIns="45720" rIns="91440" bIns="45720" rtlCol="0" anchor="b">
            <a:normAutofit fontScale="5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Input DATA</a:t>
            </a:r>
          </a:p>
        </p:txBody>
      </p:sp>
      <p:sp>
        <p:nvSpPr>
          <p:cNvPr id="15" name="Decagon 14">
            <a:extLst>
              <a:ext uri="{FF2B5EF4-FFF2-40B4-BE49-F238E27FC236}">
                <a16:creationId xmlns:a16="http://schemas.microsoft.com/office/drawing/2014/main" id="{CA4ED387-7E9C-AD21-74F5-C284C1DB90A4}"/>
              </a:ext>
            </a:extLst>
          </p:cNvPr>
          <p:cNvSpPr/>
          <p:nvPr/>
        </p:nvSpPr>
        <p:spPr>
          <a:xfrm>
            <a:off x="998622" y="2415609"/>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6" name="Decagon 15">
            <a:extLst>
              <a:ext uri="{FF2B5EF4-FFF2-40B4-BE49-F238E27FC236}">
                <a16:creationId xmlns:a16="http://schemas.microsoft.com/office/drawing/2014/main" id="{E0E881C1-A3F9-201E-2280-F629F7A7247F}"/>
              </a:ext>
            </a:extLst>
          </p:cNvPr>
          <p:cNvSpPr/>
          <p:nvPr/>
        </p:nvSpPr>
        <p:spPr>
          <a:xfrm>
            <a:off x="1528300" y="2415608"/>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7" name="Decagon 16">
            <a:extLst>
              <a:ext uri="{FF2B5EF4-FFF2-40B4-BE49-F238E27FC236}">
                <a16:creationId xmlns:a16="http://schemas.microsoft.com/office/drawing/2014/main" id="{5F737177-FFE4-F094-9D3B-F16DE644A4BE}"/>
              </a:ext>
            </a:extLst>
          </p:cNvPr>
          <p:cNvSpPr/>
          <p:nvPr/>
        </p:nvSpPr>
        <p:spPr>
          <a:xfrm>
            <a:off x="2057978" y="2415608"/>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0" name="Decagon 19">
            <a:extLst>
              <a:ext uri="{FF2B5EF4-FFF2-40B4-BE49-F238E27FC236}">
                <a16:creationId xmlns:a16="http://schemas.microsoft.com/office/drawing/2014/main" id="{CE8764D2-FCF4-F4FF-5189-4B3F6F7BE3E2}"/>
              </a:ext>
            </a:extLst>
          </p:cNvPr>
          <p:cNvSpPr/>
          <p:nvPr/>
        </p:nvSpPr>
        <p:spPr>
          <a:xfrm>
            <a:off x="3634691" y="2415605"/>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1" name="Decagon 20">
            <a:extLst>
              <a:ext uri="{FF2B5EF4-FFF2-40B4-BE49-F238E27FC236}">
                <a16:creationId xmlns:a16="http://schemas.microsoft.com/office/drawing/2014/main" id="{DDA8FC61-29BB-174C-E834-B9ECE6E2FFB1}"/>
              </a:ext>
            </a:extLst>
          </p:cNvPr>
          <p:cNvSpPr/>
          <p:nvPr/>
        </p:nvSpPr>
        <p:spPr>
          <a:xfrm>
            <a:off x="4164369" y="2415605"/>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2" name="Decagon 21">
            <a:extLst>
              <a:ext uri="{FF2B5EF4-FFF2-40B4-BE49-F238E27FC236}">
                <a16:creationId xmlns:a16="http://schemas.microsoft.com/office/drawing/2014/main" id="{BD475C66-26BF-C0C8-87F0-2948D5720E3E}"/>
              </a:ext>
            </a:extLst>
          </p:cNvPr>
          <p:cNvSpPr/>
          <p:nvPr/>
        </p:nvSpPr>
        <p:spPr>
          <a:xfrm>
            <a:off x="4694047" y="2415604"/>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3" name="Title 1">
            <a:extLst>
              <a:ext uri="{FF2B5EF4-FFF2-40B4-BE49-F238E27FC236}">
                <a16:creationId xmlns:a16="http://schemas.microsoft.com/office/drawing/2014/main" id="{83E7EAF8-5ACA-F5A3-8F3E-5606122E738F}"/>
              </a:ext>
            </a:extLst>
          </p:cNvPr>
          <p:cNvSpPr txBox="1">
            <a:spLocks/>
          </p:cNvSpPr>
          <p:nvPr/>
        </p:nvSpPr>
        <p:spPr>
          <a:xfrm>
            <a:off x="2374570" y="2803727"/>
            <a:ext cx="1574017" cy="477251"/>
          </a:xfrm>
          <a:prstGeom prst="rect">
            <a:avLst/>
          </a:prstGeom>
        </p:spPr>
        <p:txBody>
          <a:bodyPr vert="horz" lIns="91440" tIns="45720" rIns="91440" bIns="45720" rtlCol="0" anchor="b">
            <a:normAutofit fontScale="5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Warp_maxes</a:t>
            </a:r>
          </a:p>
        </p:txBody>
      </p:sp>
      <p:sp>
        <p:nvSpPr>
          <p:cNvPr id="24" name="Rectangle 23">
            <a:extLst>
              <a:ext uri="{FF2B5EF4-FFF2-40B4-BE49-F238E27FC236}">
                <a16:creationId xmlns:a16="http://schemas.microsoft.com/office/drawing/2014/main" id="{8AF370B0-71C9-C48C-A517-2CD7C9868F44}"/>
              </a:ext>
            </a:extLst>
          </p:cNvPr>
          <p:cNvSpPr/>
          <p:nvPr/>
        </p:nvSpPr>
        <p:spPr>
          <a:xfrm>
            <a:off x="998622" y="2328111"/>
            <a:ext cx="4224814" cy="66775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F04900FF-BE1E-B4F1-78A5-01C1C69F47EF}"/>
              </a:ext>
            </a:extLst>
          </p:cNvPr>
          <p:cNvCxnSpPr/>
          <p:nvPr/>
        </p:nvCxnSpPr>
        <p:spPr>
          <a:xfrm>
            <a:off x="998622" y="2196034"/>
            <a:ext cx="422481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E13BD28-09C1-973C-51E4-B2E5078F0E7F}"/>
              </a:ext>
            </a:extLst>
          </p:cNvPr>
          <p:cNvCxnSpPr>
            <a:cxnSpLocks/>
          </p:cNvCxnSpPr>
          <p:nvPr/>
        </p:nvCxnSpPr>
        <p:spPr>
          <a:xfrm flipH="1">
            <a:off x="5190450" y="2023330"/>
            <a:ext cx="154680" cy="2832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27160FF-02EB-C9AD-8906-752E729B54F3}"/>
              </a:ext>
            </a:extLst>
          </p:cNvPr>
          <p:cNvCxnSpPr/>
          <p:nvPr/>
        </p:nvCxnSpPr>
        <p:spPr>
          <a:xfrm flipH="1">
            <a:off x="950495" y="2044897"/>
            <a:ext cx="126332" cy="277726"/>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F8294275-0D92-299B-5707-6B000E392DB9}"/>
              </a:ext>
            </a:extLst>
          </p:cNvPr>
          <p:cNvSpPr txBox="1"/>
          <p:nvPr/>
        </p:nvSpPr>
        <p:spPr>
          <a:xfrm>
            <a:off x="2852206" y="1915645"/>
            <a:ext cx="451184" cy="369332"/>
          </a:xfrm>
          <a:prstGeom prst="rect">
            <a:avLst/>
          </a:prstGeom>
          <a:noFill/>
        </p:spPr>
        <p:txBody>
          <a:bodyPr wrap="square" rtlCol="0">
            <a:spAutoFit/>
          </a:bodyPr>
          <a:lstStyle/>
          <a:p>
            <a:r>
              <a:rPr lang="en-US" dirty="0"/>
              <a:t>32</a:t>
            </a:r>
          </a:p>
        </p:txBody>
      </p:sp>
      <p:sp>
        <p:nvSpPr>
          <p:cNvPr id="32" name="TextBox 31">
            <a:extLst>
              <a:ext uri="{FF2B5EF4-FFF2-40B4-BE49-F238E27FC236}">
                <a16:creationId xmlns:a16="http://schemas.microsoft.com/office/drawing/2014/main" id="{0926D4D2-9885-8BD6-76FD-BB8DF1CD4F1B}"/>
              </a:ext>
            </a:extLst>
          </p:cNvPr>
          <p:cNvSpPr txBox="1"/>
          <p:nvPr/>
        </p:nvSpPr>
        <p:spPr>
          <a:xfrm>
            <a:off x="2626758" y="2408684"/>
            <a:ext cx="964669" cy="369332"/>
          </a:xfrm>
          <a:prstGeom prst="rect">
            <a:avLst/>
          </a:prstGeom>
          <a:noFill/>
        </p:spPr>
        <p:txBody>
          <a:bodyPr wrap="square" rtlCol="0">
            <a:spAutoFit/>
          </a:bodyPr>
          <a:lstStyle/>
          <a:p>
            <a:r>
              <a:rPr lang="en-US" dirty="0"/>
              <a:t>………….</a:t>
            </a:r>
          </a:p>
        </p:txBody>
      </p:sp>
      <p:sp>
        <p:nvSpPr>
          <p:cNvPr id="25" name="TextBox 24">
            <a:extLst>
              <a:ext uri="{FF2B5EF4-FFF2-40B4-BE49-F238E27FC236}">
                <a16:creationId xmlns:a16="http://schemas.microsoft.com/office/drawing/2014/main" id="{68844D97-5423-FBB4-1649-BADF2995EE34}"/>
              </a:ext>
            </a:extLst>
          </p:cNvPr>
          <p:cNvSpPr txBox="1"/>
          <p:nvPr/>
        </p:nvSpPr>
        <p:spPr>
          <a:xfrm>
            <a:off x="302928" y="841045"/>
            <a:ext cx="6490315" cy="215444"/>
          </a:xfrm>
          <a:prstGeom prst="rect">
            <a:avLst/>
          </a:prstGeom>
          <a:noFill/>
        </p:spPr>
        <p:txBody>
          <a:bodyPr wrap="square">
            <a:spAutoFit/>
          </a:bodyPr>
          <a:lstStyle/>
          <a:p>
            <a:r>
              <a:rPr lang="en-US" sz="800" dirty="0">
                <a:solidFill>
                  <a:srgbClr val="6A9955"/>
                </a:solidFill>
                <a:latin typeface="Consolas" panose="020B0609020204030204" pitchFamily="49" charset="0"/>
              </a:rPr>
              <a:t>Note in last example yes I used blockdim = 2 just for illustration but in code both are using the same block dim</a:t>
            </a:r>
            <a:endParaRPr lang="en-US" sz="800" b="0" dirty="0">
              <a:solidFill>
                <a:srgbClr val="CCCCCC"/>
              </a:solidFill>
              <a:effectLst/>
              <a:latin typeface="Consolas" panose="020B0609020204030204" pitchFamily="49" charset="0"/>
            </a:endParaRPr>
          </a:p>
        </p:txBody>
      </p:sp>
      <p:graphicFrame>
        <p:nvGraphicFramePr>
          <p:cNvPr id="19" name="Table 18">
            <a:extLst>
              <a:ext uri="{FF2B5EF4-FFF2-40B4-BE49-F238E27FC236}">
                <a16:creationId xmlns:a16="http://schemas.microsoft.com/office/drawing/2014/main" id="{447CF556-FD67-E238-AB42-5336DE81AEA5}"/>
              </a:ext>
            </a:extLst>
          </p:cNvPr>
          <p:cNvGraphicFramePr>
            <a:graphicFrameLocks noGrp="1"/>
          </p:cNvGraphicFramePr>
          <p:nvPr/>
        </p:nvGraphicFramePr>
        <p:xfrm>
          <a:off x="660722" y="3378499"/>
          <a:ext cx="5215689" cy="2560320"/>
        </p:xfrm>
        <a:graphic>
          <a:graphicData uri="http://schemas.openxmlformats.org/drawingml/2006/table">
            <a:tbl>
              <a:tblPr firstRow="1" bandRow="1">
                <a:tableStyleId>{5C22544A-7EE6-4342-B048-85BDC9FD1C3A}</a:tableStyleId>
              </a:tblPr>
              <a:tblGrid>
                <a:gridCol w="1738563">
                  <a:extLst>
                    <a:ext uri="{9D8B030D-6E8A-4147-A177-3AD203B41FA5}">
                      <a16:colId xmlns:a16="http://schemas.microsoft.com/office/drawing/2014/main" val="392216789"/>
                    </a:ext>
                  </a:extLst>
                </a:gridCol>
                <a:gridCol w="1738563">
                  <a:extLst>
                    <a:ext uri="{9D8B030D-6E8A-4147-A177-3AD203B41FA5}">
                      <a16:colId xmlns:a16="http://schemas.microsoft.com/office/drawing/2014/main" val="352486525"/>
                    </a:ext>
                  </a:extLst>
                </a:gridCol>
                <a:gridCol w="1738563">
                  <a:extLst>
                    <a:ext uri="{9D8B030D-6E8A-4147-A177-3AD203B41FA5}">
                      <a16:colId xmlns:a16="http://schemas.microsoft.com/office/drawing/2014/main" val="2768888594"/>
                    </a:ext>
                  </a:extLst>
                </a:gridCol>
              </a:tblGrid>
              <a:tr h="330268">
                <a:tc>
                  <a:txBody>
                    <a:bodyPr/>
                    <a:lstStyle/>
                    <a:p>
                      <a:r>
                        <a:rPr lang="en-US" dirty="0"/>
                        <a:t>tid</a:t>
                      </a:r>
                    </a:p>
                  </a:txBody>
                  <a:tcPr/>
                </a:tc>
                <a:tc>
                  <a:txBody>
                    <a:bodyPr/>
                    <a:lstStyle/>
                    <a:p>
                      <a:r>
                        <a:rPr lang="en-US" dirty="0"/>
                        <a:t>Lane_id</a:t>
                      </a:r>
                    </a:p>
                  </a:txBody>
                  <a:tcPr/>
                </a:tc>
                <a:tc>
                  <a:txBody>
                    <a:bodyPr/>
                    <a:lstStyle/>
                    <a:p>
                      <a:r>
                        <a:rPr lang="en-US" dirty="0"/>
                        <a:t>Warp_id</a:t>
                      </a:r>
                    </a:p>
                  </a:txBody>
                  <a:tcPr/>
                </a:tc>
                <a:extLst>
                  <a:ext uri="{0D108BD9-81ED-4DB2-BD59-A6C34878D82A}">
                    <a16:rowId xmlns:a16="http://schemas.microsoft.com/office/drawing/2014/main" val="1471393968"/>
                  </a:ext>
                </a:extLst>
              </a:tr>
              <a:tr h="330268">
                <a:tc>
                  <a:txBody>
                    <a:bodyPr/>
                    <a:lstStyle/>
                    <a:p>
                      <a:r>
                        <a:rPr lang="en-US" dirty="0"/>
                        <a:t>192</a:t>
                      </a:r>
                    </a:p>
                  </a:txBody>
                  <a:tcPr/>
                </a:tc>
                <a:tc>
                  <a:txBody>
                    <a:bodyPr/>
                    <a:lstStyle/>
                    <a:p>
                      <a:r>
                        <a:rPr lang="en-US" dirty="0"/>
                        <a:t>0</a:t>
                      </a:r>
                    </a:p>
                  </a:txBody>
                  <a:tcPr/>
                </a:tc>
                <a:tc>
                  <a:txBody>
                    <a:bodyPr/>
                    <a:lstStyle/>
                    <a:p>
                      <a:r>
                        <a:rPr lang="en-US" dirty="0"/>
                        <a:t>6</a:t>
                      </a:r>
                    </a:p>
                  </a:txBody>
                  <a:tcPr/>
                </a:tc>
                <a:extLst>
                  <a:ext uri="{0D108BD9-81ED-4DB2-BD59-A6C34878D82A}">
                    <a16:rowId xmlns:a16="http://schemas.microsoft.com/office/drawing/2014/main" val="3759671056"/>
                  </a:ext>
                </a:extLst>
              </a:tr>
              <a:tr h="330268">
                <a:tc>
                  <a:txBody>
                    <a:bodyPr/>
                    <a:lstStyle/>
                    <a:p>
                      <a:r>
                        <a:rPr lang="en-US" dirty="0"/>
                        <a:t>193</a:t>
                      </a:r>
                    </a:p>
                  </a:txBody>
                  <a:tcPr/>
                </a:tc>
                <a:tc>
                  <a:txBody>
                    <a:bodyPr/>
                    <a:lstStyle/>
                    <a:p>
                      <a:r>
                        <a:rPr lang="en-US" dirty="0"/>
                        <a:t>1</a:t>
                      </a:r>
                    </a:p>
                  </a:txBody>
                  <a:tcPr/>
                </a:tc>
                <a:tc>
                  <a:txBody>
                    <a:bodyPr/>
                    <a:lstStyle/>
                    <a:p>
                      <a:r>
                        <a:rPr lang="en-US" dirty="0"/>
                        <a:t>6</a:t>
                      </a:r>
                    </a:p>
                  </a:txBody>
                  <a:tcPr/>
                </a:tc>
                <a:extLst>
                  <a:ext uri="{0D108BD9-81ED-4DB2-BD59-A6C34878D82A}">
                    <a16:rowId xmlns:a16="http://schemas.microsoft.com/office/drawing/2014/main" val="1656434355"/>
                  </a:ext>
                </a:extLst>
              </a:tr>
              <a:tr h="330268">
                <a:tc>
                  <a:txBody>
                    <a:bodyPr/>
                    <a:lstStyle/>
                    <a:p>
                      <a:r>
                        <a:rPr lang="en-US" dirty="0"/>
                        <a:t>223</a:t>
                      </a:r>
                    </a:p>
                  </a:txBody>
                  <a:tcPr/>
                </a:tc>
                <a:tc>
                  <a:txBody>
                    <a:bodyPr/>
                    <a:lstStyle/>
                    <a:p>
                      <a:r>
                        <a:rPr lang="en-US" dirty="0"/>
                        <a:t>31</a:t>
                      </a:r>
                    </a:p>
                  </a:txBody>
                  <a:tcPr/>
                </a:tc>
                <a:tc>
                  <a:txBody>
                    <a:bodyPr/>
                    <a:lstStyle/>
                    <a:p>
                      <a:r>
                        <a:rPr lang="en-US" dirty="0"/>
                        <a:t>6</a:t>
                      </a:r>
                    </a:p>
                  </a:txBody>
                  <a:tcPr/>
                </a:tc>
                <a:extLst>
                  <a:ext uri="{0D108BD9-81ED-4DB2-BD59-A6C34878D82A}">
                    <a16:rowId xmlns:a16="http://schemas.microsoft.com/office/drawing/2014/main" val="2644751372"/>
                  </a:ext>
                </a:extLst>
              </a:tr>
              <a:tr h="330268">
                <a:tc>
                  <a:txBody>
                    <a:bodyPr/>
                    <a:lstStyle/>
                    <a:p>
                      <a:r>
                        <a:rPr lang="en-US" dirty="0"/>
                        <a:t>224</a:t>
                      </a:r>
                    </a:p>
                  </a:txBody>
                  <a:tcPr/>
                </a:tc>
                <a:tc>
                  <a:txBody>
                    <a:bodyPr/>
                    <a:lstStyle/>
                    <a:p>
                      <a:r>
                        <a:rPr lang="en-US" dirty="0"/>
                        <a:t>0</a:t>
                      </a:r>
                    </a:p>
                  </a:txBody>
                  <a:tcPr/>
                </a:tc>
                <a:tc>
                  <a:txBody>
                    <a:bodyPr/>
                    <a:lstStyle/>
                    <a:p>
                      <a:r>
                        <a:rPr lang="en-US" dirty="0"/>
                        <a:t>7</a:t>
                      </a:r>
                    </a:p>
                  </a:txBody>
                  <a:tcPr/>
                </a:tc>
                <a:extLst>
                  <a:ext uri="{0D108BD9-81ED-4DB2-BD59-A6C34878D82A}">
                    <a16:rowId xmlns:a16="http://schemas.microsoft.com/office/drawing/2014/main" val="3591424739"/>
                  </a:ext>
                </a:extLst>
              </a:tr>
              <a:tr h="330268">
                <a:tc>
                  <a:txBody>
                    <a:bodyPr/>
                    <a:lstStyle/>
                    <a:p>
                      <a:r>
                        <a:rPr lang="en-US" dirty="0"/>
                        <a:t>225</a:t>
                      </a:r>
                    </a:p>
                  </a:txBody>
                  <a:tcPr/>
                </a:tc>
                <a:tc>
                  <a:txBody>
                    <a:bodyPr/>
                    <a:lstStyle/>
                    <a:p>
                      <a:r>
                        <a:rPr lang="en-US" dirty="0"/>
                        <a:t>1</a:t>
                      </a:r>
                    </a:p>
                  </a:txBody>
                  <a:tcPr/>
                </a:tc>
                <a:tc>
                  <a:txBody>
                    <a:bodyPr/>
                    <a:lstStyle/>
                    <a:p>
                      <a:r>
                        <a:rPr lang="en-US" dirty="0"/>
                        <a:t>7</a:t>
                      </a:r>
                    </a:p>
                  </a:txBody>
                  <a:tcPr/>
                </a:tc>
                <a:extLst>
                  <a:ext uri="{0D108BD9-81ED-4DB2-BD59-A6C34878D82A}">
                    <a16:rowId xmlns:a16="http://schemas.microsoft.com/office/drawing/2014/main" val="3584938001"/>
                  </a:ext>
                </a:extLst>
              </a:tr>
              <a:tr h="330268">
                <a:tc>
                  <a:txBody>
                    <a:bodyPr/>
                    <a:lstStyle/>
                    <a:p>
                      <a:r>
                        <a:rPr lang="en-US" dirty="0"/>
                        <a:t>226</a:t>
                      </a:r>
                    </a:p>
                  </a:txBody>
                  <a:tcPr/>
                </a:tc>
                <a:tc>
                  <a:txBody>
                    <a:bodyPr/>
                    <a:lstStyle/>
                    <a:p>
                      <a:r>
                        <a:rPr lang="en-US" dirty="0"/>
                        <a:t>2</a:t>
                      </a:r>
                    </a:p>
                  </a:txBody>
                  <a:tcPr/>
                </a:tc>
                <a:tc>
                  <a:txBody>
                    <a:bodyPr/>
                    <a:lstStyle/>
                    <a:p>
                      <a:r>
                        <a:rPr lang="en-US" dirty="0"/>
                        <a:t>7</a:t>
                      </a:r>
                    </a:p>
                  </a:txBody>
                  <a:tcPr/>
                </a:tc>
                <a:extLst>
                  <a:ext uri="{0D108BD9-81ED-4DB2-BD59-A6C34878D82A}">
                    <a16:rowId xmlns:a16="http://schemas.microsoft.com/office/drawing/2014/main" val="2928316339"/>
                  </a:ext>
                </a:extLst>
              </a:tr>
            </a:tbl>
          </a:graphicData>
        </a:graphic>
      </p:graphicFrame>
      <p:sp>
        <p:nvSpPr>
          <p:cNvPr id="33" name="TextBox 32">
            <a:extLst>
              <a:ext uri="{FF2B5EF4-FFF2-40B4-BE49-F238E27FC236}">
                <a16:creationId xmlns:a16="http://schemas.microsoft.com/office/drawing/2014/main" id="{6AD6ADA7-ED76-931E-C4EA-F3584C0C3DEF}"/>
              </a:ext>
            </a:extLst>
          </p:cNvPr>
          <p:cNvSpPr txBox="1"/>
          <p:nvPr/>
        </p:nvSpPr>
        <p:spPr>
          <a:xfrm>
            <a:off x="-67524" y="3154718"/>
            <a:ext cx="1167245" cy="261610"/>
          </a:xfrm>
          <a:prstGeom prst="rect">
            <a:avLst/>
          </a:prstGeom>
          <a:noFill/>
        </p:spPr>
        <p:txBody>
          <a:bodyPr wrap="square">
            <a:spAutoFit/>
          </a:bodyPr>
          <a:lstStyle/>
          <a:p>
            <a:r>
              <a:rPr lang="en-US" sz="1100" b="0" dirty="0">
                <a:solidFill>
                  <a:srgbClr val="FA1E87"/>
                </a:solidFill>
                <a:effectLst/>
                <a:highlight>
                  <a:srgbClr val="FFFF00"/>
                </a:highlight>
                <a:latin typeface="Consolas" panose="020B0609020204030204" pitchFamily="49" charset="0"/>
              </a:rPr>
              <a:t>So basically</a:t>
            </a:r>
            <a:endParaRPr lang="en-US" sz="1100" dirty="0">
              <a:highlight>
                <a:srgbClr val="FFFF00"/>
              </a:highlight>
            </a:endParaRPr>
          </a:p>
        </p:txBody>
      </p:sp>
      <p:sp>
        <p:nvSpPr>
          <p:cNvPr id="18" name="TextBox 17">
            <a:extLst>
              <a:ext uri="{FF2B5EF4-FFF2-40B4-BE49-F238E27FC236}">
                <a16:creationId xmlns:a16="http://schemas.microsoft.com/office/drawing/2014/main" id="{122B50E0-3210-CB88-221E-F8286C0A97C7}"/>
              </a:ext>
            </a:extLst>
          </p:cNvPr>
          <p:cNvSpPr txBox="1"/>
          <p:nvPr/>
        </p:nvSpPr>
        <p:spPr>
          <a:xfrm>
            <a:off x="2349666" y="5862518"/>
            <a:ext cx="1972974" cy="600164"/>
          </a:xfrm>
          <a:prstGeom prst="rect">
            <a:avLst/>
          </a:prstGeom>
          <a:noFill/>
        </p:spPr>
        <p:txBody>
          <a:bodyPr wrap="square">
            <a:spAutoFit/>
          </a:bodyPr>
          <a:lstStyle/>
          <a:p>
            <a:r>
              <a:rPr lang="en-US" sz="1100" b="0" dirty="0">
                <a:solidFill>
                  <a:srgbClr val="FA1E87"/>
                </a:solidFill>
                <a:effectLst/>
                <a:highlight>
                  <a:srgbClr val="FFFF00"/>
                </a:highlight>
                <a:latin typeface="Consolas" panose="020B0609020204030204" pitchFamily="49" charset="0"/>
              </a:rPr>
              <a:t>this is to divide the threads and index it locally within warps</a:t>
            </a:r>
            <a:endParaRPr lang="en-US" sz="1100" dirty="0">
              <a:highlight>
                <a:srgbClr val="FFFF00"/>
              </a:highlight>
            </a:endParaRPr>
          </a:p>
        </p:txBody>
      </p:sp>
      <p:sp>
        <p:nvSpPr>
          <p:cNvPr id="27" name="TextBox 26">
            <a:extLst>
              <a:ext uri="{FF2B5EF4-FFF2-40B4-BE49-F238E27FC236}">
                <a16:creationId xmlns:a16="http://schemas.microsoft.com/office/drawing/2014/main" id="{222D8D75-3D6B-5968-4998-063A86C9475A}"/>
              </a:ext>
            </a:extLst>
          </p:cNvPr>
          <p:cNvSpPr txBox="1"/>
          <p:nvPr/>
        </p:nvSpPr>
        <p:spPr>
          <a:xfrm>
            <a:off x="5150311" y="3046364"/>
            <a:ext cx="1972974" cy="600164"/>
          </a:xfrm>
          <a:prstGeom prst="rect">
            <a:avLst/>
          </a:prstGeom>
          <a:noFill/>
        </p:spPr>
        <p:txBody>
          <a:bodyPr wrap="square">
            <a:spAutoFit/>
          </a:bodyPr>
          <a:lstStyle/>
          <a:p>
            <a:r>
              <a:rPr lang="en-US" sz="1100" b="0" dirty="0">
                <a:solidFill>
                  <a:srgbClr val="FA1E87"/>
                </a:solidFill>
                <a:effectLst/>
                <a:highlight>
                  <a:srgbClr val="FFFF00"/>
                </a:highlight>
                <a:latin typeface="Consolas" panose="020B0609020204030204" pitchFamily="49" charset="0"/>
              </a:rPr>
              <a:t>And this is </a:t>
            </a:r>
            <a:r>
              <a:rPr lang="en-US" sz="1100" dirty="0">
                <a:solidFill>
                  <a:srgbClr val="FA1E87"/>
                </a:solidFill>
                <a:highlight>
                  <a:srgbClr val="FFFF00"/>
                </a:highlight>
                <a:latin typeface="Consolas" panose="020B0609020204030204" pitchFamily="49" charset="0"/>
              </a:rPr>
              <a:t>like assigning threads which warp do they belong to</a:t>
            </a:r>
            <a:r>
              <a:rPr lang="en-US" sz="1100" b="0" dirty="0">
                <a:solidFill>
                  <a:srgbClr val="FA1E87"/>
                </a:solidFill>
                <a:effectLst/>
                <a:highlight>
                  <a:srgbClr val="FFFF00"/>
                </a:highlight>
                <a:latin typeface="Consolas" panose="020B0609020204030204" pitchFamily="49" charset="0"/>
              </a:rPr>
              <a:t> </a:t>
            </a:r>
            <a:endParaRPr lang="en-US" sz="1100" dirty="0">
              <a:highlight>
                <a:srgbClr val="FFFF00"/>
              </a:highlight>
            </a:endParaRPr>
          </a:p>
        </p:txBody>
      </p:sp>
    </p:spTree>
    <p:extLst>
      <p:ext uri="{BB962C8B-B14F-4D97-AF65-F5344CB8AC3E}">
        <p14:creationId xmlns:p14="http://schemas.microsoft.com/office/powerpoint/2010/main" val="16035896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9455D-6577-24CC-E2D5-3F60452B94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36EC74-4053-C4D4-FB18-19C7815583CF}"/>
              </a:ext>
            </a:extLst>
          </p:cNvPr>
          <p:cNvSpPr>
            <a:spLocks noGrp="1"/>
          </p:cNvSpPr>
          <p:nvPr>
            <p:ph type="title"/>
          </p:nvPr>
        </p:nvSpPr>
        <p:spPr>
          <a:xfrm>
            <a:off x="96253" y="1920"/>
            <a:ext cx="7483642" cy="433137"/>
          </a:xfrm>
        </p:spPr>
        <p:txBody>
          <a:bodyPr>
            <a:noAutofit/>
          </a:bodyPr>
          <a:lstStyle/>
          <a:p>
            <a:br>
              <a:rPr lang="en-US" sz="2000" u="sng" dirty="0"/>
            </a:br>
            <a:br>
              <a:rPr lang="en-US" sz="2000" u="sng" dirty="0"/>
            </a:br>
            <a:r>
              <a:rPr lang="en-US" sz="2000" dirty="0"/>
              <a:t>Using Shared Memory only along </a:t>
            </a:r>
            <a:r>
              <a:rPr lang="en-US" sz="2000" b="0" dirty="0"/>
              <a:t>__shfl_down_sync</a:t>
            </a:r>
            <a:endParaRPr lang="en-US" sz="2000" u="sng" dirty="0"/>
          </a:p>
        </p:txBody>
      </p:sp>
      <p:sp>
        <p:nvSpPr>
          <p:cNvPr id="8" name="Title 1">
            <a:extLst>
              <a:ext uri="{FF2B5EF4-FFF2-40B4-BE49-F238E27FC236}">
                <a16:creationId xmlns:a16="http://schemas.microsoft.com/office/drawing/2014/main" id="{AA3CA84A-795A-DFBC-8753-64CDE1F7617C}"/>
              </a:ext>
            </a:extLst>
          </p:cNvPr>
          <p:cNvSpPr txBox="1">
            <a:spLocks/>
          </p:cNvSpPr>
          <p:nvPr/>
        </p:nvSpPr>
        <p:spPr>
          <a:xfrm>
            <a:off x="302928" y="522550"/>
            <a:ext cx="5931279" cy="433137"/>
          </a:xfrm>
          <a:prstGeom prst="rect">
            <a:avLst/>
          </a:prstGeom>
        </p:spPr>
        <p:txBody>
          <a:bodyPr vert="horz" lIns="91440" tIns="45720" rIns="91440" bIns="45720" rtlCol="0" anchor="b">
            <a:normAutofit fontScale="47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0" dirty="0">
                <a:solidFill>
                  <a:srgbClr val="FA1E87"/>
                </a:solidFill>
                <a:effectLst/>
                <a:latin typeface="Consolas" panose="020B0609020204030204" pitchFamily="49" charset="0"/>
              </a:rPr>
              <a:t>Kernel to find maximum element using warp synchronization </a:t>
            </a:r>
          </a:p>
          <a:p>
            <a:r>
              <a:rPr lang="en-US" b="0" dirty="0">
                <a:solidFill>
                  <a:srgbClr val="FA1E87"/>
                </a:solidFill>
                <a:effectLst/>
                <a:latin typeface="Consolas" panose="020B0609020204030204" pitchFamily="49" charset="0"/>
              </a:rPr>
              <a:t>(I am </a:t>
            </a:r>
            <a:r>
              <a:rPr lang="en-US" b="0" dirty="0">
                <a:solidFill>
                  <a:srgbClr val="FA1E87"/>
                </a:solidFill>
                <a:effectLst/>
                <a:highlight>
                  <a:srgbClr val="FFFF00"/>
                </a:highlight>
                <a:latin typeface="Consolas" panose="020B0609020204030204" pitchFamily="49" charset="0"/>
              </a:rPr>
              <a:t>thread 223 block 0 </a:t>
            </a:r>
            <a:r>
              <a:rPr lang="en-US" b="0" dirty="0">
                <a:solidFill>
                  <a:srgbClr val="FA1E87"/>
                </a:solidFill>
                <a:effectLst/>
                <a:latin typeface="Consolas" panose="020B0609020204030204" pitchFamily="49" charset="0"/>
              </a:rPr>
              <a:t>with blockdim = 256 this time)</a:t>
            </a:r>
          </a:p>
        </p:txBody>
      </p:sp>
      <p:pic>
        <p:nvPicPr>
          <p:cNvPr id="4" name="Picture 3">
            <a:extLst>
              <a:ext uri="{FF2B5EF4-FFF2-40B4-BE49-F238E27FC236}">
                <a16:creationId xmlns:a16="http://schemas.microsoft.com/office/drawing/2014/main" id="{D1931953-D411-A170-69E8-BE3CC2942010}"/>
              </a:ext>
            </a:extLst>
          </p:cNvPr>
          <p:cNvPicPr>
            <a:picLocks noChangeAspect="1"/>
          </p:cNvPicPr>
          <p:nvPr/>
        </p:nvPicPr>
        <p:blipFill>
          <a:blip r:embed="rId2"/>
          <a:stretch>
            <a:fillRect/>
          </a:stretch>
        </p:blipFill>
        <p:spPr>
          <a:xfrm>
            <a:off x="7123285" y="0"/>
            <a:ext cx="5068715" cy="6858000"/>
          </a:xfrm>
          <a:prstGeom prst="rect">
            <a:avLst/>
          </a:prstGeom>
        </p:spPr>
      </p:pic>
      <p:sp>
        <p:nvSpPr>
          <p:cNvPr id="3" name="Rectangle 2">
            <a:extLst>
              <a:ext uri="{FF2B5EF4-FFF2-40B4-BE49-F238E27FC236}">
                <a16:creationId xmlns:a16="http://schemas.microsoft.com/office/drawing/2014/main" id="{7A501A4A-EBBA-6D23-FD74-C555F2DBBD0B}"/>
              </a:ext>
            </a:extLst>
          </p:cNvPr>
          <p:cNvSpPr/>
          <p:nvPr/>
        </p:nvSpPr>
        <p:spPr>
          <a:xfrm>
            <a:off x="7194884" y="168442"/>
            <a:ext cx="4900863" cy="1931339"/>
          </a:xfrm>
          <a:prstGeom prst="rect">
            <a:avLst/>
          </a:prstGeom>
          <a:noFill/>
          <a:ln>
            <a:solidFill>
              <a:srgbClr val="FA1E8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ecagon 4">
            <a:extLst>
              <a:ext uri="{FF2B5EF4-FFF2-40B4-BE49-F238E27FC236}">
                <a16:creationId xmlns:a16="http://schemas.microsoft.com/office/drawing/2014/main" id="{B7E3F895-9E40-0D77-84F7-3A3F9547EC64}"/>
              </a:ext>
            </a:extLst>
          </p:cNvPr>
          <p:cNvSpPr/>
          <p:nvPr/>
        </p:nvSpPr>
        <p:spPr>
          <a:xfrm>
            <a:off x="992606" y="1373877"/>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1</a:t>
            </a:r>
          </a:p>
        </p:txBody>
      </p:sp>
      <p:sp>
        <p:nvSpPr>
          <p:cNvPr id="6" name="Decagon 5">
            <a:extLst>
              <a:ext uri="{FF2B5EF4-FFF2-40B4-BE49-F238E27FC236}">
                <a16:creationId xmlns:a16="http://schemas.microsoft.com/office/drawing/2014/main" id="{2966A175-B7FC-3363-4F9F-E11A17E1C6D5}"/>
              </a:ext>
            </a:extLst>
          </p:cNvPr>
          <p:cNvSpPr/>
          <p:nvPr/>
        </p:nvSpPr>
        <p:spPr>
          <a:xfrm>
            <a:off x="1522284" y="1373876"/>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2</a:t>
            </a:r>
          </a:p>
        </p:txBody>
      </p:sp>
      <p:sp>
        <p:nvSpPr>
          <p:cNvPr id="7" name="Decagon 6">
            <a:extLst>
              <a:ext uri="{FF2B5EF4-FFF2-40B4-BE49-F238E27FC236}">
                <a16:creationId xmlns:a16="http://schemas.microsoft.com/office/drawing/2014/main" id="{198A5C1B-22B6-CDF0-AD40-EF07FCDC61E9}"/>
              </a:ext>
            </a:extLst>
          </p:cNvPr>
          <p:cNvSpPr/>
          <p:nvPr/>
        </p:nvSpPr>
        <p:spPr>
          <a:xfrm>
            <a:off x="2051962" y="1373876"/>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3</a:t>
            </a:r>
          </a:p>
        </p:txBody>
      </p:sp>
      <p:sp>
        <p:nvSpPr>
          <p:cNvPr id="9" name="Decagon 8">
            <a:extLst>
              <a:ext uri="{FF2B5EF4-FFF2-40B4-BE49-F238E27FC236}">
                <a16:creationId xmlns:a16="http://schemas.microsoft.com/office/drawing/2014/main" id="{B0708A7E-A5BB-1330-081E-14F9335765AC}"/>
              </a:ext>
            </a:extLst>
          </p:cNvPr>
          <p:cNvSpPr/>
          <p:nvPr/>
        </p:nvSpPr>
        <p:spPr>
          <a:xfrm>
            <a:off x="2581640" y="1373875"/>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4</a:t>
            </a:r>
          </a:p>
        </p:txBody>
      </p:sp>
      <p:sp>
        <p:nvSpPr>
          <p:cNvPr id="10" name="Decagon 9">
            <a:extLst>
              <a:ext uri="{FF2B5EF4-FFF2-40B4-BE49-F238E27FC236}">
                <a16:creationId xmlns:a16="http://schemas.microsoft.com/office/drawing/2014/main" id="{78EE16DB-5396-65FE-FB0F-DE3F1C702290}"/>
              </a:ext>
            </a:extLst>
          </p:cNvPr>
          <p:cNvSpPr/>
          <p:nvPr/>
        </p:nvSpPr>
        <p:spPr>
          <a:xfrm>
            <a:off x="3098997" y="1373874"/>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5</a:t>
            </a:r>
          </a:p>
        </p:txBody>
      </p:sp>
      <p:sp>
        <p:nvSpPr>
          <p:cNvPr id="11" name="Decagon 10">
            <a:extLst>
              <a:ext uri="{FF2B5EF4-FFF2-40B4-BE49-F238E27FC236}">
                <a16:creationId xmlns:a16="http://schemas.microsoft.com/office/drawing/2014/main" id="{7C59DB54-123A-CC03-8F9A-C2C3822A504B}"/>
              </a:ext>
            </a:extLst>
          </p:cNvPr>
          <p:cNvSpPr/>
          <p:nvPr/>
        </p:nvSpPr>
        <p:spPr>
          <a:xfrm>
            <a:off x="3628675" y="1373873"/>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6</a:t>
            </a:r>
          </a:p>
        </p:txBody>
      </p:sp>
      <p:sp>
        <p:nvSpPr>
          <p:cNvPr id="12" name="Decagon 11">
            <a:extLst>
              <a:ext uri="{FF2B5EF4-FFF2-40B4-BE49-F238E27FC236}">
                <a16:creationId xmlns:a16="http://schemas.microsoft.com/office/drawing/2014/main" id="{F2D7D6F0-1777-7EA0-51CE-7618E02451A7}"/>
              </a:ext>
            </a:extLst>
          </p:cNvPr>
          <p:cNvSpPr/>
          <p:nvPr/>
        </p:nvSpPr>
        <p:spPr>
          <a:xfrm>
            <a:off x="4158353" y="1373873"/>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7</a:t>
            </a:r>
          </a:p>
        </p:txBody>
      </p:sp>
      <p:sp>
        <p:nvSpPr>
          <p:cNvPr id="13" name="Decagon 12">
            <a:extLst>
              <a:ext uri="{FF2B5EF4-FFF2-40B4-BE49-F238E27FC236}">
                <a16:creationId xmlns:a16="http://schemas.microsoft.com/office/drawing/2014/main" id="{6ABDB746-A293-3521-C152-ED2BED3D8E3B}"/>
              </a:ext>
            </a:extLst>
          </p:cNvPr>
          <p:cNvSpPr/>
          <p:nvPr/>
        </p:nvSpPr>
        <p:spPr>
          <a:xfrm>
            <a:off x="4688031" y="1373872"/>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8</a:t>
            </a:r>
          </a:p>
        </p:txBody>
      </p:sp>
      <p:sp>
        <p:nvSpPr>
          <p:cNvPr id="14" name="Title 1">
            <a:extLst>
              <a:ext uri="{FF2B5EF4-FFF2-40B4-BE49-F238E27FC236}">
                <a16:creationId xmlns:a16="http://schemas.microsoft.com/office/drawing/2014/main" id="{8138986C-F745-F00D-648E-6D48B1167B6A}"/>
              </a:ext>
            </a:extLst>
          </p:cNvPr>
          <p:cNvSpPr txBox="1">
            <a:spLocks/>
          </p:cNvSpPr>
          <p:nvPr/>
        </p:nvSpPr>
        <p:spPr>
          <a:xfrm>
            <a:off x="2488083" y="895485"/>
            <a:ext cx="1221539" cy="477251"/>
          </a:xfrm>
          <a:prstGeom prst="rect">
            <a:avLst/>
          </a:prstGeom>
        </p:spPr>
        <p:txBody>
          <a:bodyPr vert="horz" lIns="91440" tIns="45720" rIns="91440" bIns="45720" rtlCol="0" anchor="b">
            <a:normAutofit fontScale="5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Input DATA</a:t>
            </a:r>
          </a:p>
        </p:txBody>
      </p:sp>
      <p:sp>
        <p:nvSpPr>
          <p:cNvPr id="15" name="Decagon 14">
            <a:extLst>
              <a:ext uri="{FF2B5EF4-FFF2-40B4-BE49-F238E27FC236}">
                <a16:creationId xmlns:a16="http://schemas.microsoft.com/office/drawing/2014/main" id="{E5398E53-B6FA-14E2-5AC3-DCC09BB03865}"/>
              </a:ext>
            </a:extLst>
          </p:cNvPr>
          <p:cNvSpPr/>
          <p:nvPr/>
        </p:nvSpPr>
        <p:spPr>
          <a:xfrm>
            <a:off x="998622" y="2415609"/>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6" name="Decagon 15">
            <a:extLst>
              <a:ext uri="{FF2B5EF4-FFF2-40B4-BE49-F238E27FC236}">
                <a16:creationId xmlns:a16="http://schemas.microsoft.com/office/drawing/2014/main" id="{00E9B174-6AE8-AE2D-F869-01268A6E9CF5}"/>
              </a:ext>
            </a:extLst>
          </p:cNvPr>
          <p:cNvSpPr/>
          <p:nvPr/>
        </p:nvSpPr>
        <p:spPr>
          <a:xfrm>
            <a:off x="1528300" y="2415608"/>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7" name="Decagon 16">
            <a:extLst>
              <a:ext uri="{FF2B5EF4-FFF2-40B4-BE49-F238E27FC236}">
                <a16:creationId xmlns:a16="http://schemas.microsoft.com/office/drawing/2014/main" id="{32133A44-4F35-BA76-030C-AC9210115851}"/>
              </a:ext>
            </a:extLst>
          </p:cNvPr>
          <p:cNvSpPr/>
          <p:nvPr/>
        </p:nvSpPr>
        <p:spPr>
          <a:xfrm>
            <a:off x="2057978" y="2415608"/>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0" name="Decagon 19">
            <a:extLst>
              <a:ext uri="{FF2B5EF4-FFF2-40B4-BE49-F238E27FC236}">
                <a16:creationId xmlns:a16="http://schemas.microsoft.com/office/drawing/2014/main" id="{B40F6A22-C7EB-B2FD-4CDF-ACABE1B4071B}"/>
              </a:ext>
            </a:extLst>
          </p:cNvPr>
          <p:cNvSpPr/>
          <p:nvPr/>
        </p:nvSpPr>
        <p:spPr>
          <a:xfrm>
            <a:off x="3634691" y="2415605"/>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1" name="Decagon 20">
            <a:extLst>
              <a:ext uri="{FF2B5EF4-FFF2-40B4-BE49-F238E27FC236}">
                <a16:creationId xmlns:a16="http://schemas.microsoft.com/office/drawing/2014/main" id="{E7D1FF7A-9D36-F4F0-4E7B-DE88CD119E21}"/>
              </a:ext>
            </a:extLst>
          </p:cNvPr>
          <p:cNvSpPr/>
          <p:nvPr/>
        </p:nvSpPr>
        <p:spPr>
          <a:xfrm>
            <a:off x="4164369" y="2415605"/>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2" name="Decagon 21">
            <a:extLst>
              <a:ext uri="{FF2B5EF4-FFF2-40B4-BE49-F238E27FC236}">
                <a16:creationId xmlns:a16="http://schemas.microsoft.com/office/drawing/2014/main" id="{B840B8AF-43EA-E969-AF89-3669B26316B9}"/>
              </a:ext>
            </a:extLst>
          </p:cNvPr>
          <p:cNvSpPr/>
          <p:nvPr/>
        </p:nvSpPr>
        <p:spPr>
          <a:xfrm>
            <a:off x="4694047" y="2415604"/>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3" name="Title 1">
            <a:extLst>
              <a:ext uri="{FF2B5EF4-FFF2-40B4-BE49-F238E27FC236}">
                <a16:creationId xmlns:a16="http://schemas.microsoft.com/office/drawing/2014/main" id="{7AA78EC5-63A8-1C6E-9E73-AC1529A958DA}"/>
              </a:ext>
            </a:extLst>
          </p:cNvPr>
          <p:cNvSpPr txBox="1">
            <a:spLocks/>
          </p:cNvSpPr>
          <p:nvPr/>
        </p:nvSpPr>
        <p:spPr>
          <a:xfrm>
            <a:off x="2374570" y="2803727"/>
            <a:ext cx="1574017" cy="477251"/>
          </a:xfrm>
          <a:prstGeom prst="rect">
            <a:avLst/>
          </a:prstGeom>
        </p:spPr>
        <p:txBody>
          <a:bodyPr vert="horz" lIns="91440" tIns="45720" rIns="91440" bIns="45720" rtlCol="0" anchor="b">
            <a:normAutofit fontScale="5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Warp_maxes</a:t>
            </a:r>
          </a:p>
        </p:txBody>
      </p:sp>
      <p:sp>
        <p:nvSpPr>
          <p:cNvPr id="24" name="Rectangle 23">
            <a:extLst>
              <a:ext uri="{FF2B5EF4-FFF2-40B4-BE49-F238E27FC236}">
                <a16:creationId xmlns:a16="http://schemas.microsoft.com/office/drawing/2014/main" id="{ED9BFC6A-A9F8-AE93-6C24-B4AF535771A4}"/>
              </a:ext>
            </a:extLst>
          </p:cNvPr>
          <p:cNvSpPr/>
          <p:nvPr/>
        </p:nvSpPr>
        <p:spPr>
          <a:xfrm>
            <a:off x="998622" y="2328111"/>
            <a:ext cx="4224814" cy="66775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FEB3ABC6-B683-9004-A7E1-9444A88A35A1}"/>
              </a:ext>
            </a:extLst>
          </p:cNvPr>
          <p:cNvCxnSpPr/>
          <p:nvPr/>
        </p:nvCxnSpPr>
        <p:spPr>
          <a:xfrm>
            <a:off x="998622" y="2196034"/>
            <a:ext cx="422481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746B9F0-CC15-A341-6B29-BA0285D5D5C0}"/>
              </a:ext>
            </a:extLst>
          </p:cNvPr>
          <p:cNvCxnSpPr>
            <a:cxnSpLocks/>
          </p:cNvCxnSpPr>
          <p:nvPr/>
        </p:nvCxnSpPr>
        <p:spPr>
          <a:xfrm flipH="1">
            <a:off x="5190450" y="2023330"/>
            <a:ext cx="154680" cy="2832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D1926C6-9E9B-AE39-E7BD-DF0B584C73D6}"/>
              </a:ext>
            </a:extLst>
          </p:cNvPr>
          <p:cNvCxnSpPr/>
          <p:nvPr/>
        </p:nvCxnSpPr>
        <p:spPr>
          <a:xfrm flipH="1">
            <a:off x="950495" y="2044897"/>
            <a:ext cx="126332" cy="277726"/>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960EAA5C-05AF-1AD5-84D3-0CB65E1858E8}"/>
              </a:ext>
            </a:extLst>
          </p:cNvPr>
          <p:cNvSpPr txBox="1"/>
          <p:nvPr/>
        </p:nvSpPr>
        <p:spPr>
          <a:xfrm>
            <a:off x="2852206" y="1915645"/>
            <a:ext cx="451184" cy="369332"/>
          </a:xfrm>
          <a:prstGeom prst="rect">
            <a:avLst/>
          </a:prstGeom>
          <a:noFill/>
        </p:spPr>
        <p:txBody>
          <a:bodyPr wrap="square" rtlCol="0">
            <a:spAutoFit/>
          </a:bodyPr>
          <a:lstStyle/>
          <a:p>
            <a:r>
              <a:rPr lang="en-US" dirty="0"/>
              <a:t>32</a:t>
            </a:r>
          </a:p>
        </p:txBody>
      </p:sp>
      <p:sp>
        <p:nvSpPr>
          <p:cNvPr id="32" name="TextBox 31">
            <a:extLst>
              <a:ext uri="{FF2B5EF4-FFF2-40B4-BE49-F238E27FC236}">
                <a16:creationId xmlns:a16="http://schemas.microsoft.com/office/drawing/2014/main" id="{910C1F20-68D1-E54D-B4B0-33C8F0F1B4EF}"/>
              </a:ext>
            </a:extLst>
          </p:cNvPr>
          <p:cNvSpPr txBox="1"/>
          <p:nvPr/>
        </p:nvSpPr>
        <p:spPr>
          <a:xfrm>
            <a:off x="2626758" y="2408684"/>
            <a:ext cx="964669" cy="369332"/>
          </a:xfrm>
          <a:prstGeom prst="rect">
            <a:avLst/>
          </a:prstGeom>
          <a:noFill/>
        </p:spPr>
        <p:txBody>
          <a:bodyPr wrap="square" rtlCol="0">
            <a:spAutoFit/>
          </a:bodyPr>
          <a:lstStyle/>
          <a:p>
            <a:r>
              <a:rPr lang="en-US" dirty="0"/>
              <a:t>………….</a:t>
            </a:r>
          </a:p>
        </p:txBody>
      </p:sp>
      <p:sp>
        <p:nvSpPr>
          <p:cNvPr id="25" name="TextBox 24">
            <a:extLst>
              <a:ext uri="{FF2B5EF4-FFF2-40B4-BE49-F238E27FC236}">
                <a16:creationId xmlns:a16="http://schemas.microsoft.com/office/drawing/2014/main" id="{18F2DD1B-726F-6F82-ABA9-939DBCE869FB}"/>
              </a:ext>
            </a:extLst>
          </p:cNvPr>
          <p:cNvSpPr txBox="1"/>
          <p:nvPr/>
        </p:nvSpPr>
        <p:spPr>
          <a:xfrm>
            <a:off x="302928" y="841045"/>
            <a:ext cx="6490315" cy="215444"/>
          </a:xfrm>
          <a:prstGeom prst="rect">
            <a:avLst/>
          </a:prstGeom>
          <a:noFill/>
        </p:spPr>
        <p:txBody>
          <a:bodyPr wrap="square">
            <a:spAutoFit/>
          </a:bodyPr>
          <a:lstStyle/>
          <a:p>
            <a:r>
              <a:rPr lang="en-US" sz="800" dirty="0">
                <a:solidFill>
                  <a:srgbClr val="6A9955"/>
                </a:solidFill>
                <a:latin typeface="Consolas" panose="020B0609020204030204" pitchFamily="49" charset="0"/>
              </a:rPr>
              <a:t>Note in last example yes I used blockdim = 2 just for illustration but in code both are using the same block dim</a:t>
            </a:r>
            <a:endParaRPr lang="en-US" sz="800" b="0" dirty="0">
              <a:solidFill>
                <a:srgbClr val="CCCCCC"/>
              </a:solidFill>
              <a:effectLst/>
              <a:latin typeface="Consolas" panose="020B0609020204030204" pitchFamily="49" charset="0"/>
            </a:endParaRPr>
          </a:p>
        </p:txBody>
      </p:sp>
      <p:graphicFrame>
        <p:nvGraphicFramePr>
          <p:cNvPr id="19" name="Table 18">
            <a:extLst>
              <a:ext uri="{FF2B5EF4-FFF2-40B4-BE49-F238E27FC236}">
                <a16:creationId xmlns:a16="http://schemas.microsoft.com/office/drawing/2014/main" id="{7206E9BD-2FEC-2DD5-E776-6124AC59DAB3}"/>
              </a:ext>
            </a:extLst>
          </p:cNvPr>
          <p:cNvGraphicFramePr>
            <a:graphicFrameLocks noGrp="1"/>
          </p:cNvGraphicFramePr>
          <p:nvPr/>
        </p:nvGraphicFramePr>
        <p:xfrm>
          <a:off x="660722" y="3378499"/>
          <a:ext cx="5215689" cy="2560320"/>
        </p:xfrm>
        <a:graphic>
          <a:graphicData uri="http://schemas.openxmlformats.org/drawingml/2006/table">
            <a:tbl>
              <a:tblPr firstRow="1" bandRow="1">
                <a:tableStyleId>{5C22544A-7EE6-4342-B048-85BDC9FD1C3A}</a:tableStyleId>
              </a:tblPr>
              <a:tblGrid>
                <a:gridCol w="1738563">
                  <a:extLst>
                    <a:ext uri="{9D8B030D-6E8A-4147-A177-3AD203B41FA5}">
                      <a16:colId xmlns:a16="http://schemas.microsoft.com/office/drawing/2014/main" val="392216789"/>
                    </a:ext>
                  </a:extLst>
                </a:gridCol>
                <a:gridCol w="1738563">
                  <a:extLst>
                    <a:ext uri="{9D8B030D-6E8A-4147-A177-3AD203B41FA5}">
                      <a16:colId xmlns:a16="http://schemas.microsoft.com/office/drawing/2014/main" val="352486525"/>
                    </a:ext>
                  </a:extLst>
                </a:gridCol>
                <a:gridCol w="1738563">
                  <a:extLst>
                    <a:ext uri="{9D8B030D-6E8A-4147-A177-3AD203B41FA5}">
                      <a16:colId xmlns:a16="http://schemas.microsoft.com/office/drawing/2014/main" val="2768888594"/>
                    </a:ext>
                  </a:extLst>
                </a:gridCol>
              </a:tblGrid>
              <a:tr h="330268">
                <a:tc>
                  <a:txBody>
                    <a:bodyPr/>
                    <a:lstStyle/>
                    <a:p>
                      <a:r>
                        <a:rPr lang="en-US" dirty="0"/>
                        <a:t>tid</a:t>
                      </a:r>
                    </a:p>
                  </a:txBody>
                  <a:tcPr/>
                </a:tc>
                <a:tc>
                  <a:txBody>
                    <a:bodyPr/>
                    <a:lstStyle/>
                    <a:p>
                      <a:r>
                        <a:rPr lang="en-US" dirty="0"/>
                        <a:t>Lane_id</a:t>
                      </a:r>
                    </a:p>
                  </a:txBody>
                  <a:tcPr/>
                </a:tc>
                <a:tc>
                  <a:txBody>
                    <a:bodyPr/>
                    <a:lstStyle/>
                    <a:p>
                      <a:r>
                        <a:rPr lang="en-US" dirty="0"/>
                        <a:t>Warp_id</a:t>
                      </a:r>
                    </a:p>
                  </a:txBody>
                  <a:tcPr/>
                </a:tc>
                <a:extLst>
                  <a:ext uri="{0D108BD9-81ED-4DB2-BD59-A6C34878D82A}">
                    <a16:rowId xmlns:a16="http://schemas.microsoft.com/office/drawing/2014/main" val="1471393968"/>
                  </a:ext>
                </a:extLst>
              </a:tr>
              <a:tr h="330268">
                <a:tc>
                  <a:txBody>
                    <a:bodyPr/>
                    <a:lstStyle/>
                    <a:p>
                      <a:r>
                        <a:rPr lang="en-US" dirty="0"/>
                        <a:t>192</a:t>
                      </a:r>
                    </a:p>
                  </a:txBody>
                  <a:tcPr/>
                </a:tc>
                <a:tc>
                  <a:txBody>
                    <a:bodyPr/>
                    <a:lstStyle/>
                    <a:p>
                      <a:r>
                        <a:rPr lang="en-US" dirty="0"/>
                        <a:t>0</a:t>
                      </a:r>
                    </a:p>
                  </a:txBody>
                  <a:tcPr/>
                </a:tc>
                <a:tc>
                  <a:txBody>
                    <a:bodyPr/>
                    <a:lstStyle/>
                    <a:p>
                      <a:r>
                        <a:rPr lang="en-US" dirty="0"/>
                        <a:t>6</a:t>
                      </a:r>
                    </a:p>
                  </a:txBody>
                  <a:tcPr/>
                </a:tc>
                <a:extLst>
                  <a:ext uri="{0D108BD9-81ED-4DB2-BD59-A6C34878D82A}">
                    <a16:rowId xmlns:a16="http://schemas.microsoft.com/office/drawing/2014/main" val="3759671056"/>
                  </a:ext>
                </a:extLst>
              </a:tr>
              <a:tr h="330268">
                <a:tc>
                  <a:txBody>
                    <a:bodyPr/>
                    <a:lstStyle/>
                    <a:p>
                      <a:r>
                        <a:rPr lang="en-US" dirty="0"/>
                        <a:t>193</a:t>
                      </a:r>
                    </a:p>
                  </a:txBody>
                  <a:tcPr/>
                </a:tc>
                <a:tc>
                  <a:txBody>
                    <a:bodyPr/>
                    <a:lstStyle/>
                    <a:p>
                      <a:r>
                        <a:rPr lang="en-US" dirty="0"/>
                        <a:t>1</a:t>
                      </a:r>
                    </a:p>
                  </a:txBody>
                  <a:tcPr/>
                </a:tc>
                <a:tc>
                  <a:txBody>
                    <a:bodyPr/>
                    <a:lstStyle/>
                    <a:p>
                      <a:r>
                        <a:rPr lang="en-US" dirty="0"/>
                        <a:t>6</a:t>
                      </a:r>
                    </a:p>
                  </a:txBody>
                  <a:tcPr/>
                </a:tc>
                <a:extLst>
                  <a:ext uri="{0D108BD9-81ED-4DB2-BD59-A6C34878D82A}">
                    <a16:rowId xmlns:a16="http://schemas.microsoft.com/office/drawing/2014/main" val="1656434355"/>
                  </a:ext>
                </a:extLst>
              </a:tr>
              <a:tr h="330268">
                <a:tc>
                  <a:txBody>
                    <a:bodyPr/>
                    <a:lstStyle/>
                    <a:p>
                      <a:r>
                        <a:rPr lang="en-US" dirty="0"/>
                        <a:t>223</a:t>
                      </a:r>
                    </a:p>
                  </a:txBody>
                  <a:tcPr/>
                </a:tc>
                <a:tc>
                  <a:txBody>
                    <a:bodyPr/>
                    <a:lstStyle/>
                    <a:p>
                      <a:r>
                        <a:rPr lang="en-US" dirty="0"/>
                        <a:t>31</a:t>
                      </a:r>
                    </a:p>
                  </a:txBody>
                  <a:tcPr/>
                </a:tc>
                <a:tc>
                  <a:txBody>
                    <a:bodyPr/>
                    <a:lstStyle/>
                    <a:p>
                      <a:r>
                        <a:rPr lang="en-US" dirty="0"/>
                        <a:t>6</a:t>
                      </a:r>
                    </a:p>
                  </a:txBody>
                  <a:tcPr/>
                </a:tc>
                <a:extLst>
                  <a:ext uri="{0D108BD9-81ED-4DB2-BD59-A6C34878D82A}">
                    <a16:rowId xmlns:a16="http://schemas.microsoft.com/office/drawing/2014/main" val="2644751372"/>
                  </a:ext>
                </a:extLst>
              </a:tr>
              <a:tr h="330268">
                <a:tc>
                  <a:txBody>
                    <a:bodyPr/>
                    <a:lstStyle/>
                    <a:p>
                      <a:r>
                        <a:rPr lang="en-US" dirty="0"/>
                        <a:t>224</a:t>
                      </a:r>
                    </a:p>
                  </a:txBody>
                  <a:tcPr/>
                </a:tc>
                <a:tc>
                  <a:txBody>
                    <a:bodyPr/>
                    <a:lstStyle/>
                    <a:p>
                      <a:r>
                        <a:rPr lang="en-US" dirty="0"/>
                        <a:t>0</a:t>
                      </a:r>
                    </a:p>
                  </a:txBody>
                  <a:tcPr/>
                </a:tc>
                <a:tc>
                  <a:txBody>
                    <a:bodyPr/>
                    <a:lstStyle/>
                    <a:p>
                      <a:r>
                        <a:rPr lang="en-US" dirty="0"/>
                        <a:t>7</a:t>
                      </a:r>
                    </a:p>
                  </a:txBody>
                  <a:tcPr/>
                </a:tc>
                <a:extLst>
                  <a:ext uri="{0D108BD9-81ED-4DB2-BD59-A6C34878D82A}">
                    <a16:rowId xmlns:a16="http://schemas.microsoft.com/office/drawing/2014/main" val="3591424739"/>
                  </a:ext>
                </a:extLst>
              </a:tr>
              <a:tr h="330268">
                <a:tc>
                  <a:txBody>
                    <a:bodyPr/>
                    <a:lstStyle/>
                    <a:p>
                      <a:r>
                        <a:rPr lang="en-US" dirty="0"/>
                        <a:t>225</a:t>
                      </a:r>
                    </a:p>
                  </a:txBody>
                  <a:tcPr/>
                </a:tc>
                <a:tc>
                  <a:txBody>
                    <a:bodyPr/>
                    <a:lstStyle/>
                    <a:p>
                      <a:r>
                        <a:rPr lang="en-US" dirty="0"/>
                        <a:t>1</a:t>
                      </a:r>
                    </a:p>
                  </a:txBody>
                  <a:tcPr/>
                </a:tc>
                <a:tc>
                  <a:txBody>
                    <a:bodyPr/>
                    <a:lstStyle/>
                    <a:p>
                      <a:r>
                        <a:rPr lang="en-US" dirty="0"/>
                        <a:t>7</a:t>
                      </a:r>
                    </a:p>
                  </a:txBody>
                  <a:tcPr/>
                </a:tc>
                <a:extLst>
                  <a:ext uri="{0D108BD9-81ED-4DB2-BD59-A6C34878D82A}">
                    <a16:rowId xmlns:a16="http://schemas.microsoft.com/office/drawing/2014/main" val="3584938001"/>
                  </a:ext>
                </a:extLst>
              </a:tr>
              <a:tr h="330268">
                <a:tc>
                  <a:txBody>
                    <a:bodyPr/>
                    <a:lstStyle/>
                    <a:p>
                      <a:r>
                        <a:rPr lang="en-US" dirty="0"/>
                        <a:t>226</a:t>
                      </a:r>
                    </a:p>
                  </a:txBody>
                  <a:tcPr/>
                </a:tc>
                <a:tc>
                  <a:txBody>
                    <a:bodyPr/>
                    <a:lstStyle/>
                    <a:p>
                      <a:r>
                        <a:rPr lang="en-US" dirty="0"/>
                        <a:t>2</a:t>
                      </a:r>
                    </a:p>
                  </a:txBody>
                  <a:tcPr/>
                </a:tc>
                <a:tc>
                  <a:txBody>
                    <a:bodyPr/>
                    <a:lstStyle/>
                    <a:p>
                      <a:r>
                        <a:rPr lang="en-US" dirty="0"/>
                        <a:t>7</a:t>
                      </a:r>
                    </a:p>
                  </a:txBody>
                  <a:tcPr/>
                </a:tc>
                <a:extLst>
                  <a:ext uri="{0D108BD9-81ED-4DB2-BD59-A6C34878D82A}">
                    <a16:rowId xmlns:a16="http://schemas.microsoft.com/office/drawing/2014/main" val="2928316339"/>
                  </a:ext>
                </a:extLst>
              </a:tr>
            </a:tbl>
          </a:graphicData>
        </a:graphic>
      </p:graphicFrame>
      <p:sp>
        <p:nvSpPr>
          <p:cNvPr id="18" name="TextBox 17">
            <a:extLst>
              <a:ext uri="{FF2B5EF4-FFF2-40B4-BE49-F238E27FC236}">
                <a16:creationId xmlns:a16="http://schemas.microsoft.com/office/drawing/2014/main" id="{5494B6AD-6A02-AD7D-32C3-5D9CEB987740}"/>
              </a:ext>
            </a:extLst>
          </p:cNvPr>
          <p:cNvSpPr txBox="1"/>
          <p:nvPr/>
        </p:nvSpPr>
        <p:spPr>
          <a:xfrm>
            <a:off x="598388" y="6016955"/>
            <a:ext cx="3965925" cy="769441"/>
          </a:xfrm>
          <a:prstGeom prst="rect">
            <a:avLst/>
          </a:prstGeom>
          <a:noFill/>
        </p:spPr>
        <p:txBody>
          <a:bodyPr wrap="square">
            <a:spAutoFit/>
          </a:bodyPr>
          <a:lstStyle/>
          <a:p>
            <a:r>
              <a:rPr lang="en-US" sz="1100" b="0" dirty="0">
                <a:solidFill>
                  <a:srgbClr val="FA1E87"/>
                </a:solidFill>
                <a:effectLst/>
                <a:highlight>
                  <a:srgbClr val="FFFF00"/>
                </a:highlight>
                <a:latin typeface="Consolas" panose="020B0609020204030204" pitchFamily="49" charset="0"/>
              </a:rPr>
              <a:t>but we don’t need all this threads we are barely having size of 8 , 8 </a:t>
            </a:r>
            <a:r>
              <a:rPr lang="en-US" sz="1100" dirty="0">
                <a:solidFill>
                  <a:srgbClr val="FA1E87"/>
                </a:solidFill>
                <a:highlight>
                  <a:srgbClr val="FFFF00"/>
                </a:highlight>
                <a:latin typeface="Consolas" panose="020B0609020204030204" pitchFamily="49" charset="0"/>
              </a:rPr>
              <a:t>elements as input</a:t>
            </a:r>
          </a:p>
          <a:p>
            <a:endParaRPr lang="en-US" sz="1100" dirty="0">
              <a:solidFill>
                <a:srgbClr val="FA1E87"/>
              </a:solidFill>
              <a:highlight>
                <a:srgbClr val="FFFF00"/>
              </a:highlight>
              <a:latin typeface="Consolas" panose="020B0609020204030204" pitchFamily="49" charset="0"/>
            </a:endParaRPr>
          </a:p>
          <a:p>
            <a:r>
              <a:rPr lang="en-US" sz="1100" dirty="0">
                <a:solidFill>
                  <a:srgbClr val="FA1E87"/>
                </a:solidFill>
                <a:highlight>
                  <a:srgbClr val="FFFF00"/>
                </a:highlight>
                <a:latin typeface="Consolas" panose="020B0609020204030204" pitchFamily="49" charset="0"/>
              </a:rPr>
              <a:t>That why we check if thread id less than size</a:t>
            </a:r>
            <a:endParaRPr lang="en-US" sz="1100" dirty="0">
              <a:highlight>
                <a:srgbClr val="FFFF00"/>
              </a:highlight>
            </a:endParaRPr>
          </a:p>
        </p:txBody>
      </p:sp>
      <p:pic>
        <p:nvPicPr>
          <p:cNvPr id="34" name="Picture 33">
            <a:extLst>
              <a:ext uri="{FF2B5EF4-FFF2-40B4-BE49-F238E27FC236}">
                <a16:creationId xmlns:a16="http://schemas.microsoft.com/office/drawing/2014/main" id="{A061CA9D-7F15-8966-FB44-1DDF1110A2E9}"/>
              </a:ext>
            </a:extLst>
          </p:cNvPr>
          <p:cNvPicPr>
            <a:picLocks noChangeAspect="1"/>
          </p:cNvPicPr>
          <p:nvPr/>
        </p:nvPicPr>
        <p:blipFill>
          <a:blip r:embed="rId3"/>
          <a:stretch>
            <a:fillRect/>
          </a:stretch>
        </p:blipFill>
        <p:spPr>
          <a:xfrm>
            <a:off x="4561506" y="6053247"/>
            <a:ext cx="2046975" cy="646709"/>
          </a:xfrm>
          <a:prstGeom prst="rect">
            <a:avLst/>
          </a:prstGeom>
        </p:spPr>
      </p:pic>
    </p:spTree>
    <p:extLst>
      <p:ext uri="{BB962C8B-B14F-4D97-AF65-F5344CB8AC3E}">
        <p14:creationId xmlns:p14="http://schemas.microsoft.com/office/powerpoint/2010/main" val="42450772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3AAF70-529E-74B2-D03C-C9A462395B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03D56B-BDAB-5B9C-479A-7A4574E626F9}"/>
              </a:ext>
            </a:extLst>
          </p:cNvPr>
          <p:cNvSpPr>
            <a:spLocks noGrp="1"/>
          </p:cNvSpPr>
          <p:nvPr>
            <p:ph type="title"/>
          </p:nvPr>
        </p:nvSpPr>
        <p:spPr>
          <a:xfrm>
            <a:off x="3164305" y="3249487"/>
            <a:ext cx="6437228" cy="1188720"/>
          </a:xfrm>
        </p:spPr>
        <p:txBody>
          <a:bodyPr>
            <a:normAutofit fontScale="90000"/>
          </a:bodyPr>
          <a:lstStyle/>
          <a:p>
            <a:r>
              <a:rPr lang="en-US" dirty="0"/>
              <a:t>That’s why I will do a demo in </a:t>
            </a:r>
            <a:r>
              <a:rPr lang="en-US" dirty="0">
                <a:highlight>
                  <a:srgbClr val="FFFF00"/>
                </a:highlight>
              </a:rPr>
              <a:t>finding max </a:t>
            </a:r>
            <a:r>
              <a:rPr lang="en-US" dirty="0"/>
              <a:t>and compare performance</a:t>
            </a:r>
          </a:p>
        </p:txBody>
      </p:sp>
      <p:graphicFrame>
        <p:nvGraphicFramePr>
          <p:cNvPr id="9" name="Content Placeholder 8">
            <a:extLst>
              <a:ext uri="{FF2B5EF4-FFF2-40B4-BE49-F238E27FC236}">
                <a16:creationId xmlns:a16="http://schemas.microsoft.com/office/drawing/2014/main" id="{C788021A-5E4A-16E5-90D0-04EB65B94251}"/>
              </a:ext>
            </a:extLst>
          </p:cNvPr>
          <p:cNvGraphicFramePr>
            <a:graphicFrameLocks noGrp="1"/>
          </p:cNvGraphicFramePr>
          <p:nvPr>
            <p:ph idx="1"/>
            <p:extLst>
              <p:ext uri="{D42A27DB-BD31-4B8C-83A1-F6EECF244321}">
                <p14:modId xmlns:p14="http://schemas.microsoft.com/office/powerpoint/2010/main" val="4027446819"/>
              </p:ext>
            </p:extLst>
          </p:nvPr>
        </p:nvGraphicFramePr>
        <p:xfrm>
          <a:off x="1257299" y="3735805"/>
          <a:ext cx="9337007" cy="26185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Title 1">
            <a:extLst>
              <a:ext uri="{FF2B5EF4-FFF2-40B4-BE49-F238E27FC236}">
                <a16:creationId xmlns:a16="http://schemas.microsoft.com/office/drawing/2014/main" id="{F4794ECC-1149-C0B7-C3DE-2140C4DC2822}"/>
              </a:ext>
            </a:extLst>
          </p:cNvPr>
          <p:cNvSpPr txBox="1">
            <a:spLocks/>
          </p:cNvSpPr>
          <p:nvPr/>
        </p:nvSpPr>
        <p:spPr>
          <a:xfrm>
            <a:off x="2857166" y="1614150"/>
            <a:ext cx="11029616" cy="1188720"/>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rgbClr val="FA1E87"/>
                </a:solidFill>
              </a:rPr>
              <a:t>USUALLY we can utilize sending data within warps </a:t>
            </a:r>
          </a:p>
          <a:p>
            <a:r>
              <a:rPr lang="en-US" dirty="0">
                <a:solidFill>
                  <a:srgbClr val="FA1E87"/>
                </a:solidFill>
              </a:rPr>
              <a:t>If we are doing reduction </a:t>
            </a:r>
          </a:p>
        </p:txBody>
      </p:sp>
      <p:sp>
        <p:nvSpPr>
          <p:cNvPr id="14" name="Title 1">
            <a:extLst>
              <a:ext uri="{FF2B5EF4-FFF2-40B4-BE49-F238E27FC236}">
                <a16:creationId xmlns:a16="http://schemas.microsoft.com/office/drawing/2014/main" id="{59E015FE-D59C-62E8-B565-BEF65B3D08E1}"/>
              </a:ext>
            </a:extLst>
          </p:cNvPr>
          <p:cNvSpPr txBox="1">
            <a:spLocks/>
          </p:cNvSpPr>
          <p:nvPr/>
        </p:nvSpPr>
        <p:spPr>
          <a:xfrm>
            <a:off x="474913" y="252977"/>
            <a:ext cx="11029616" cy="1188720"/>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So in theory yes it should of course matters</a:t>
            </a:r>
          </a:p>
        </p:txBody>
      </p:sp>
    </p:spTree>
    <p:extLst>
      <p:ext uri="{BB962C8B-B14F-4D97-AF65-F5344CB8AC3E}">
        <p14:creationId xmlns:p14="http://schemas.microsoft.com/office/powerpoint/2010/main" val="10034886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F28C2B-EE46-CE1F-A44E-8E74F04E7C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F42FB7-C77B-98A2-9762-FB7FC91EC907}"/>
              </a:ext>
            </a:extLst>
          </p:cNvPr>
          <p:cNvSpPr>
            <a:spLocks noGrp="1"/>
          </p:cNvSpPr>
          <p:nvPr>
            <p:ph type="title"/>
          </p:nvPr>
        </p:nvSpPr>
        <p:spPr>
          <a:xfrm>
            <a:off x="96253" y="1920"/>
            <a:ext cx="7483642" cy="433137"/>
          </a:xfrm>
        </p:spPr>
        <p:txBody>
          <a:bodyPr>
            <a:noAutofit/>
          </a:bodyPr>
          <a:lstStyle/>
          <a:p>
            <a:br>
              <a:rPr lang="en-US" sz="2000" u="sng" dirty="0"/>
            </a:br>
            <a:br>
              <a:rPr lang="en-US" sz="2000" u="sng" dirty="0"/>
            </a:br>
            <a:r>
              <a:rPr lang="en-US" sz="2000" dirty="0"/>
              <a:t>Using Shared Memory only along </a:t>
            </a:r>
            <a:r>
              <a:rPr lang="en-US" sz="2000" b="0" dirty="0"/>
              <a:t>__shfl_down_sync</a:t>
            </a:r>
            <a:endParaRPr lang="en-US" sz="2000" u="sng" dirty="0"/>
          </a:p>
        </p:txBody>
      </p:sp>
      <p:sp>
        <p:nvSpPr>
          <p:cNvPr id="8" name="Title 1">
            <a:extLst>
              <a:ext uri="{FF2B5EF4-FFF2-40B4-BE49-F238E27FC236}">
                <a16:creationId xmlns:a16="http://schemas.microsoft.com/office/drawing/2014/main" id="{329D4F4B-1476-693E-3BB1-5640482462EB}"/>
              </a:ext>
            </a:extLst>
          </p:cNvPr>
          <p:cNvSpPr txBox="1">
            <a:spLocks/>
          </p:cNvSpPr>
          <p:nvPr/>
        </p:nvSpPr>
        <p:spPr>
          <a:xfrm>
            <a:off x="302928" y="522550"/>
            <a:ext cx="5931279" cy="433137"/>
          </a:xfrm>
          <a:prstGeom prst="rect">
            <a:avLst/>
          </a:prstGeom>
        </p:spPr>
        <p:txBody>
          <a:bodyPr vert="horz" lIns="91440" tIns="45720" rIns="91440" bIns="45720" rtlCol="0" anchor="b">
            <a:normAutofit fontScale="47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0" dirty="0">
                <a:solidFill>
                  <a:srgbClr val="FA1E87"/>
                </a:solidFill>
                <a:effectLst/>
                <a:latin typeface="Consolas" panose="020B0609020204030204" pitchFamily="49" charset="0"/>
              </a:rPr>
              <a:t>Kernel to find maximum element using warp synchronization </a:t>
            </a:r>
          </a:p>
          <a:p>
            <a:r>
              <a:rPr lang="en-US" b="0" dirty="0">
                <a:solidFill>
                  <a:srgbClr val="FA1E87"/>
                </a:solidFill>
                <a:effectLst/>
                <a:latin typeface="Consolas" panose="020B0609020204030204" pitchFamily="49" charset="0"/>
              </a:rPr>
              <a:t>(I am </a:t>
            </a:r>
            <a:r>
              <a:rPr lang="en-US" b="0" dirty="0">
                <a:solidFill>
                  <a:srgbClr val="FA1E87"/>
                </a:solidFill>
                <a:effectLst/>
                <a:highlight>
                  <a:srgbClr val="FFFF00"/>
                </a:highlight>
                <a:latin typeface="Consolas" panose="020B0609020204030204" pitchFamily="49" charset="0"/>
              </a:rPr>
              <a:t>thread 223 block 0 </a:t>
            </a:r>
            <a:r>
              <a:rPr lang="en-US" b="0" dirty="0">
                <a:solidFill>
                  <a:srgbClr val="FA1E87"/>
                </a:solidFill>
                <a:effectLst/>
                <a:latin typeface="Consolas" panose="020B0609020204030204" pitchFamily="49" charset="0"/>
              </a:rPr>
              <a:t>with blockdim = 256 this time)</a:t>
            </a:r>
          </a:p>
        </p:txBody>
      </p:sp>
      <p:pic>
        <p:nvPicPr>
          <p:cNvPr id="4" name="Picture 3">
            <a:extLst>
              <a:ext uri="{FF2B5EF4-FFF2-40B4-BE49-F238E27FC236}">
                <a16:creationId xmlns:a16="http://schemas.microsoft.com/office/drawing/2014/main" id="{2D7469B9-F5C4-0C2B-EC1D-409DB0D37F62}"/>
              </a:ext>
            </a:extLst>
          </p:cNvPr>
          <p:cNvPicPr>
            <a:picLocks noChangeAspect="1"/>
          </p:cNvPicPr>
          <p:nvPr/>
        </p:nvPicPr>
        <p:blipFill>
          <a:blip r:embed="rId2"/>
          <a:stretch>
            <a:fillRect/>
          </a:stretch>
        </p:blipFill>
        <p:spPr>
          <a:xfrm>
            <a:off x="7123285" y="0"/>
            <a:ext cx="5068715" cy="6858000"/>
          </a:xfrm>
          <a:prstGeom prst="rect">
            <a:avLst/>
          </a:prstGeom>
        </p:spPr>
      </p:pic>
      <p:sp>
        <p:nvSpPr>
          <p:cNvPr id="3" name="Rectangle 2">
            <a:extLst>
              <a:ext uri="{FF2B5EF4-FFF2-40B4-BE49-F238E27FC236}">
                <a16:creationId xmlns:a16="http://schemas.microsoft.com/office/drawing/2014/main" id="{1BCB6FB2-CC91-77FF-E0D4-C256981078C0}"/>
              </a:ext>
            </a:extLst>
          </p:cNvPr>
          <p:cNvSpPr/>
          <p:nvPr/>
        </p:nvSpPr>
        <p:spPr>
          <a:xfrm>
            <a:off x="7194884" y="168442"/>
            <a:ext cx="4900863" cy="1931339"/>
          </a:xfrm>
          <a:prstGeom prst="rect">
            <a:avLst/>
          </a:prstGeom>
          <a:noFill/>
          <a:ln>
            <a:solidFill>
              <a:srgbClr val="FA1E8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ecagon 4">
            <a:extLst>
              <a:ext uri="{FF2B5EF4-FFF2-40B4-BE49-F238E27FC236}">
                <a16:creationId xmlns:a16="http://schemas.microsoft.com/office/drawing/2014/main" id="{6CAC4224-ECEA-A02E-AEF8-3BE78A84A43A}"/>
              </a:ext>
            </a:extLst>
          </p:cNvPr>
          <p:cNvSpPr/>
          <p:nvPr/>
        </p:nvSpPr>
        <p:spPr>
          <a:xfrm>
            <a:off x="992606" y="1373877"/>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1</a:t>
            </a:r>
          </a:p>
        </p:txBody>
      </p:sp>
      <p:sp>
        <p:nvSpPr>
          <p:cNvPr id="6" name="Decagon 5">
            <a:extLst>
              <a:ext uri="{FF2B5EF4-FFF2-40B4-BE49-F238E27FC236}">
                <a16:creationId xmlns:a16="http://schemas.microsoft.com/office/drawing/2014/main" id="{06E88133-096E-A06C-E278-377B0646A6C0}"/>
              </a:ext>
            </a:extLst>
          </p:cNvPr>
          <p:cNvSpPr/>
          <p:nvPr/>
        </p:nvSpPr>
        <p:spPr>
          <a:xfrm>
            <a:off x="1522284" y="1373876"/>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2</a:t>
            </a:r>
          </a:p>
        </p:txBody>
      </p:sp>
      <p:sp>
        <p:nvSpPr>
          <p:cNvPr id="7" name="Decagon 6">
            <a:extLst>
              <a:ext uri="{FF2B5EF4-FFF2-40B4-BE49-F238E27FC236}">
                <a16:creationId xmlns:a16="http://schemas.microsoft.com/office/drawing/2014/main" id="{0F601100-4C2A-7BAF-52AA-F573CE63C706}"/>
              </a:ext>
            </a:extLst>
          </p:cNvPr>
          <p:cNvSpPr/>
          <p:nvPr/>
        </p:nvSpPr>
        <p:spPr>
          <a:xfrm>
            <a:off x="2051962" y="1373876"/>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3</a:t>
            </a:r>
          </a:p>
        </p:txBody>
      </p:sp>
      <p:sp>
        <p:nvSpPr>
          <p:cNvPr id="9" name="Decagon 8">
            <a:extLst>
              <a:ext uri="{FF2B5EF4-FFF2-40B4-BE49-F238E27FC236}">
                <a16:creationId xmlns:a16="http://schemas.microsoft.com/office/drawing/2014/main" id="{7681B385-F26A-8F09-9F62-B79141899649}"/>
              </a:ext>
            </a:extLst>
          </p:cNvPr>
          <p:cNvSpPr/>
          <p:nvPr/>
        </p:nvSpPr>
        <p:spPr>
          <a:xfrm>
            <a:off x="2581640" y="1373875"/>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4</a:t>
            </a:r>
          </a:p>
        </p:txBody>
      </p:sp>
      <p:sp>
        <p:nvSpPr>
          <p:cNvPr id="10" name="Decagon 9">
            <a:extLst>
              <a:ext uri="{FF2B5EF4-FFF2-40B4-BE49-F238E27FC236}">
                <a16:creationId xmlns:a16="http://schemas.microsoft.com/office/drawing/2014/main" id="{AD392F51-6DF2-784D-7973-E52E25FBD48E}"/>
              </a:ext>
            </a:extLst>
          </p:cNvPr>
          <p:cNvSpPr/>
          <p:nvPr/>
        </p:nvSpPr>
        <p:spPr>
          <a:xfrm>
            <a:off x="3098997" y="1373874"/>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5</a:t>
            </a:r>
          </a:p>
        </p:txBody>
      </p:sp>
      <p:sp>
        <p:nvSpPr>
          <p:cNvPr id="11" name="Decagon 10">
            <a:extLst>
              <a:ext uri="{FF2B5EF4-FFF2-40B4-BE49-F238E27FC236}">
                <a16:creationId xmlns:a16="http://schemas.microsoft.com/office/drawing/2014/main" id="{EE16C23E-0370-8DFD-71F4-D65B1C558607}"/>
              </a:ext>
            </a:extLst>
          </p:cNvPr>
          <p:cNvSpPr/>
          <p:nvPr/>
        </p:nvSpPr>
        <p:spPr>
          <a:xfrm>
            <a:off x="3628675" y="1373873"/>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6</a:t>
            </a:r>
          </a:p>
        </p:txBody>
      </p:sp>
      <p:sp>
        <p:nvSpPr>
          <p:cNvPr id="12" name="Decagon 11">
            <a:extLst>
              <a:ext uri="{FF2B5EF4-FFF2-40B4-BE49-F238E27FC236}">
                <a16:creationId xmlns:a16="http://schemas.microsoft.com/office/drawing/2014/main" id="{292FFF47-EC2A-CA1F-0572-DAEC51725132}"/>
              </a:ext>
            </a:extLst>
          </p:cNvPr>
          <p:cNvSpPr/>
          <p:nvPr/>
        </p:nvSpPr>
        <p:spPr>
          <a:xfrm>
            <a:off x="4158353" y="1373873"/>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7</a:t>
            </a:r>
          </a:p>
        </p:txBody>
      </p:sp>
      <p:sp>
        <p:nvSpPr>
          <p:cNvPr id="13" name="Decagon 12">
            <a:extLst>
              <a:ext uri="{FF2B5EF4-FFF2-40B4-BE49-F238E27FC236}">
                <a16:creationId xmlns:a16="http://schemas.microsoft.com/office/drawing/2014/main" id="{11034C5C-729B-431B-31AC-62CA3C6FD759}"/>
              </a:ext>
            </a:extLst>
          </p:cNvPr>
          <p:cNvSpPr/>
          <p:nvPr/>
        </p:nvSpPr>
        <p:spPr>
          <a:xfrm>
            <a:off x="4688031" y="1373872"/>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8</a:t>
            </a:r>
          </a:p>
        </p:txBody>
      </p:sp>
      <p:sp>
        <p:nvSpPr>
          <p:cNvPr id="14" name="Title 1">
            <a:extLst>
              <a:ext uri="{FF2B5EF4-FFF2-40B4-BE49-F238E27FC236}">
                <a16:creationId xmlns:a16="http://schemas.microsoft.com/office/drawing/2014/main" id="{C2C8F1AB-D3AB-038A-33BF-827D7B375EF1}"/>
              </a:ext>
            </a:extLst>
          </p:cNvPr>
          <p:cNvSpPr txBox="1">
            <a:spLocks/>
          </p:cNvSpPr>
          <p:nvPr/>
        </p:nvSpPr>
        <p:spPr>
          <a:xfrm>
            <a:off x="2488083" y="895485"/>
            <a:ext cx="1221539" cy="477251"/>
          </a:xfrm>
          <a:prstGeom prst="rect">
            <a:avLst/>
          </a:prstGeom>
        </p:spPr>
        <p:txBody>
          <a:bodyPr vert="horz" lIns="91440" tIns="45720" rIns="91440" bIns="45720" rtlCol="0" anchor="b">
            <a:normAutofit fontScale="5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Input DATA</a:t>
            </a:r>
          </a:p>
        </p:txBody>
      </p:sp>
      <p:sp>
        <p:nvSpPr>
          <p:cNvPr id="15" name="Decagon 14">
            <a:extLst>
              <a:ext uri="{FF2B5EF4-FFF2-40B4-BE49-F238E27FC236}">
                <a16:creationId xmlns:a16="http://schemas.microsoft.com/office/drawing/2014/main" id="{D55DC42E-6904-627D-59EC-F581C9416A99}"/>
              </a:ext>
            </a:extLst>
          </p:cNvPr>
          <p:cNvSpPr/>
          <p:nvPr/>
        </p:nvSpPr>
        <p:spPr>
          <a:xfrm>
            <a:off x="998622" y="2415609"/>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6" name="Decagon 15">
            <a:extLst>
              <a:ext uri="{FF2B5EF4-FFF2-40B4-BE49-F238E27FC236}">
                <a16:creationId xmlns:a16="http://schemas.microsoft.com/office/drawing/2014/main" id="{51F660B7-89F2-3F58-81E6-3C9A017C897C}"/>
              </a:ext>
            </a:extLst>
          </p:cNvPr>
          <p:cNvSpPr/>
          <p:nvPr/>
        </p:nvSpPr>
        <p:spPr>
          <a:xfrm>
            <a:off x="1528300" y="2415608"/>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7" name="Decagon 16">
            <a:extLst>
              <a:ext uri="{FF2B5EF4-FFF2-40B4-BE49-F238E27FC236}">
                <a16:creationId xmlns:a16="http://schemas.microsoft.com/office/drawing/2014/main" id="{3213EB00-AA29-C6EA-852D-BBF566C6B9F6}"/>
              </a:ext>
            </a:extLst>
          </p:cNvPr>
          <p:cNvSpPr/>
          <p:nvPr/>
        </p:nvSpPr>
        <p:spPr>
          <a:xfrm>
            <a:off x="2057978" y="2415608"/>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0" name="Decagon 19">
            <a:extLst>
              <a:ext uri="{FF2B5EF4-FFF2-40B4-BE49-F238E27FC236}">
                <a16:creationId xmlns:a16="http://schemas.microsoft.com/office/drawing/2014/main" id="{71133F16-BC29-A791-AAD5-8507094E0770}"/>
              </a:ext>
            </a:extLst>
          </p:cNvPr>
          <p:cNvSpPr/>
          <p:nvPr/>
        </p:nvSpPr>
        <p:spPr>
          <a:xfrm>
            <a:off x="3634691" y="2415605"/>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1" name="Decagon 20">
            <a:extLst>
              <a:ext uri="{FF2B5EF4-FFF2-40B4-BE49-F238E27FC236}">
                <a16:creationId xmlns:a16="http://schemas.microsoft.com/office/drawing/2014/main" id="{D5EC49B7-DA14-8675-8760-666DE1A7632E}"/>
              </a:ext>
            </a:extLst>
          </p:cNvPr>
          <p:cNvSpPr/>
          <p:nvPr/>
        </p:nvSpPr>
        <p:spPr>
          <a:xfrm>
            <a:off x="4164369" y="2415605"/>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2" name="Decagon 21">
            <a:extLst>
              <a:ext uri="{FF2B5EF4-FFF2-40B4-BE49-F238E27FC236}">
                <a16:creationId xmlns:a16="http://schemas.microsoft.com/office/drawing/2014/main" id="{160F7ADA-3147-0C97-103C-30190D9B442D}"/>
              </a:ext>
            </a:extLst>
          </p:cNvPr>
          <p:cNvSpPr/>
          <p:nvPr/>
        </p:nvSpPr>
        <p:spPr>
          <a:xfrm>
            <a:off x="4694047" y="2415604"/>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3" name="Title 1">
            <a:extLst>
              <a:ext uri="{FF2B5EF4-FFF2-40B4-BE49-F238E27FC236}">
                <a16:creationId xmlns:a16="http://schemas.microsoft.com/office/drawing/2014/main" id="{C9B651D5-0C6A-FB73-E713-C2F234BBDA90}"/>
              </a:ext>
            </a:extLst>
          </p:cNvPr>
          <p:cNvSpPr txBox="1">
            <a:spLocks/>
          </p:cNvSpPr>
          <p:nvPr/>
        </p:nvSpPr>
        <p:spPr>
          <a:xfrm>
            <a:off x="2374570" y="2803727"/>
            <a:ext cx="1574017" cy="477251"/>
          </a:xfrm>
          <a:prstGeom prst="rect">
            <a:avLst/>
          </a:prstGeom>
        </p:spPr>
        <p:txBody>
          <a:bodyPr vert="horz" lIns="91440" tIns="45720" rIns="91440" bIns="45720" rtlCol="0" anchor="b">
            <a:normAutofit fontScale="5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Warp_maxes</a:t>
            </a:r>
          </a:p>
        </p:txBody>
      </p:sp>
      <p:sp>
        <p:nvSpPr>
          <p:cNvPr id="24" name="Rectangle 23">
            <a:extLst>
              <a:ext uri="{FF2B5EF4-FFF2-40B4-BE49-F238E27FC236}">
                <a16:creationId xmlns:a16="http://schemas.microsoft.com/office/drawing/2014/main" id="{D963B1A1-AD6D-B6CA-576C-68A648A30F57}"/>
              </a:ext>
            </a:extLst>
          </p:cNvPr>
          <p:cNvSpPr/>
          <p:nvPr/>
        </p:nvSpPr>
        <p:spPr>
          <a:xfrm>
            <a:off x="998622" y="2328111"/>
            <a:ext cx="4224814" cy="66775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D27F26DC-E852-6A1C-C2BD-DC187749001E}"/>
              </a:ext>
            </a:extLst>
          </p:cNvPr>
          <p:cNvCxnSpPr/>
          <p:nvPr/>
        </p:nvCxnSpPr>
        <p:spPr>
          <a:xfrm>
            <a:off x="998622" y="2196034"/>
            <a:ext cx="422481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2EFF4AF-A80A-517D-45D4-AB53ADE9557E}"/>
              </a:ext>
            </a:extLst>
          </p:cNvPr>
          <p:cNvCxnSpPr>
            <a:cxnSpLocks/>
          </p:cNvCxnSpPr>
          <p:nvPr/>
        </p:nvCxnSpPr>
        <p:spPr>
          <a:xfrm flipH="1">
            <a:off x="5190450" y="2023330"/>
            <a:ext cx="154680" cy="2832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E92381D-9BB9-FAC4-F637-2BA1A73CDD56}"/>
              </a:ext>
            </a:extLst>
          </p:cNvPr>
          <p:cNvCxnSpPr/>
          <p:nvPr/>
        </p:nvCxnSpPr>
        <p:spPr>
          <a:xfrm flipH="1">
            <a:off x="950495" y="2044897"/>
            <a:ext cx="126332" cy="277726"/>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640F6C14-FC46-2737-8785-576DA39C6283}"/>
              </a:ext>
            </a:extLst>
          </p:cNvPr>
          <p:cNvSpPr txBox="1"/>
          <p:nvPr/>
        </p:nvSpPr>
        <p:spPr>
          <a:xfrm>
            <a:off x="2852206" y="1915645"/>
            <a:ext cx="451184" cy="369332"/>
          </a:xfrm>
          <a:prstGeom prst="rect">
            <a:avLst/>
          </a:prstGeom>
          <a:noFill/>
        </p:spPr>
        <p:txBody>
          <a:bodyPr wrap="square" rtlCol="0">
            <a:spAutoFit/>
          </a:bodyPr>
          <a:lstStyle/>
          <a:p>
            <a:r>
              <a:rPr lang="en-US" dirty="0"/>
              <a:t>32</a:t>
            </a:r>
          </a:p>
        </p:txBody>
      </p:sp>
      <p:sp>
        <p:nvSpPr>
          <p:cNvPr id="32" name="TextBox 31">
            <a:extLst>
              <a:ext uri="{FF2B5EF4-FFF2-40B4-BE49-F238E27FC236}">
                <a16:creationId xmlns:a16="http://schemas.microsoft.com/office/drawing/2014/main" id="{AE2CEE56-91CA-B17C-79CD-9A1997C8F22B}"/>
              </a:ext>
            </a:extLst>
          </p:cNvPr>
          <p:cNvSpPr txBox="1"/>
          <p:nvPr/>
        </p:nvSpPr>
        <p:spPr>
          <a:xfrm>
            <a:off x="2626758" y="2408684"/>
            <a:ext cx="964669" cy="369332"/>
          </a:xfrm>
          <a:prstGeom prst="rect">
            <a:avLst/>
          </a:prstGeom>
          <a:noFill/>
        </p:spPr>
        <p:txBody>
          <a:bodyPr wrap="square" rtlCol="0">
            <a:spAutoFit/>
          </a:bodyPr>
          <a:lstStyle/>
          <a:p>
            <a:r>
              <a:rPr lang="en-US" dirty="0"/>
              <a:t>………….</a:t>
            </a:r>
          </a:p>
        </p:txBody>
      </p:sp>
      <p:sp>
        <p:nvSpPr>
          <p:cNvPr id="25" name="TextBox 24">
            <a:extLst>
              <a:ext uri="{FF2B5EF4-FFF2-40B4-BE49-F238E27FC236}">
                <a16:creationId xmlns:a16="http://schemas.microsoft.com/office/drawing/2014/main" id="{E12164B1-DBCB-F135-D673-1C7E489A75B8}"/>
              </a:ext>
            </a:extLst>
          </p:cNvPr>
          <p:cNvSpPr txBox="1"/>
          <p:nvPr/>
        </p:nvSpPr>
        <p:spPr>
          <a:xfrm>
            <a:off x="302928" y="841045"/>
            <a:ext cx="6490315" cy="215444"/>
          </a:xfrm>
          <a:prstGeom prst="rect">
            <a:avLst/>
          </a:prstGeom>
          <a:noFill/>
        </p:spPr>
        <p:txBody>
          <a:bodyPr wrap="square">
            <a:spAutoFit/>
          </a:bodyPr>
          <a:lstStyle/>
          <a:p>
            <a:r>
              <a:rPr lang="en-US" sz="800" dirty="0">
                <a:solidFill>
                  <a:srgbClr val="6A9955"/>
                </a:solidFill>
                <a:latin typeface="Consolas" panose="020B0609020204030204" pitchFamily="49" charset="0"/>
              </a:rPr>
              <a:t>Note in last example yes I used blockdim = 2 just for illustration but in code both are using the same block dim</a:t>
            </a:r>
            <a:endParaRPr lang="en-US" sz="800" b="0" dirty="0">
              <a:solidFill>
                <a:srgbClr val="CCCCCC"/>
              </a:solidFill>
              <a:effectLst/>
              <a:latin typeface="Consolas" panose="020B0609020204030204" pitchFamily="49" charset="0"/>
            </a:endParaRPr>
          </a:p>
        </p:txBody>
      </p:sp>
      <p:graphicFrame>
        <p:nvGraphicFramePr>
          <p:cNvPr id="19" name="Table 18">
            <a:extLst>
              <a:ext uri="{FF2B5EF4-FFF2-40B4-BE49-F238E27FC236}">
                <a16:creationId xmlns:a16="http://schemas.microsoft.com/office/drawing/2014/main" id="{9ADBC6FE-A14A-E482-A745-316646CD1644}"/>
              </a:ext>
            </a:extLst>
          </p:cNvPr>
          <p:cNvGraphicFramePr>
            <a:graphicFrameLocks noGrp="1"/>
          </p:cNvGraphicFramePr>
          <p:nvPr/>
        </p:nvGraphicFramePr>
        <p:xfrm>
          <a:off x="660722" y="3378499"/>
          <a:ext cx="5215689" cy="2560320"/>
        </p:xfrm>
        <a:graphic>
          <a:graphicData uri="http://schemas.openxmlformats.org/drawingml/2006/table">
            <a:tbl>
              <a:tblPr firstRow="1" bandRow="1">
                <a:tableStyleId>{5C22544A-7EE6-4342-B048-85BDC9FD1C3A}</a:tableStyleId>
              </a:tblPr>
              <a:tblGrid>
                <a:gridCol w="1738563">
                  <a:extLst>
                    <a:ext uri="{9D8B030D-6E8A-4147-A177-3AD203B41FA5}">
                      <a16:colId xmlns:a16="http://schemas.microsoft.com/office/drawing/2014/main" val="392216789"/>
                    </a:ext>
                  </a:extLst>
                </a:gridCol>
                <a:gridCol w="1738563">
                  <a:extLst>
                    <a:ext uri="{9D8B030D-6E8A-4147-A177-3AD203B41FA5}">
                      <a16:colId xmlns:a16="http://schemas.microsoft.com/office/drawing/2014/main" val="352486525"/>
                    </a:ext>
                  </a:extLst>
                </a:gridCol>
                <a:gridCol w="1738563">
                  <a:extLst>
                    <a:ext uri="{9D8B030D-6E8A-4147-A177-3AD203B41FA5}">
                      <a16:colId xmlns:a16="http://schemas.microsoft.com/office/drawing/2014/main" val="2768888594"/>
                    </a:ext>
                  </a:extLst>
                </a:gridCol>
              </a:tblGrid>
              <a:tr h="330268">
                <a:tc>
                  <a:txBody>
                    <a:bodyPr/>
                    <a:lstStyle/>
                    <a:p>
                      <a:r>
                        <a:rPr lang="en-US" dirty="0"/>
                        <a:t>tid</a:t>
                      </a:r>
                    </a:p>
                  </a:txBody>
                  <a:tcPr/>
                </a:tc>
                <a:tc>
                  <a:txBody>
                    <a:bodyPr/>
                    <a:lstStyle/>
                    <a:p>
                      <a:r>
                        <a:rPr lang="en-US" dirty="0"/>
                        <a:t>Lane_id</a:t>
                      </a:r>
                    </a:p>
                  </a:txBody>
                  <a:tcPr/>
                </a:tc>
                <a:tc>
                  <a:txBody>
                    <a:bodyPr/>
                    <a:lstStyle/>
                    <a:p>
                      <a:r>
                        <a:rPr lang="en-US" dirty="0"/>
                        <a:t>Warp_id</a:t>
                      </a:r>
                    </a:p>
                  </a:txBody>
                  <a:tcPr/>
                </a:tc>
                <a:extLst>
                  <a:ext uri="{0D108BD9-81ED-4DB2-BD59-A6C34878D82A}">
                    <a16:rowId xmlns:a16="http://schemas.microsoft.com/office/drawing/2014/main" val="1471393968"/>
                  </a:ext>
                </a:extLst>
              </a:tr>
              <a:tr h="330268">
                <a:tc>
                  <a:txBody>
                    <a:bodyPr/>
                    <a:lstStyle/>
                    <a:p>
                      <a:r>
                        <a:rPr lang="en-US" dirty="0"/>
                        <a:t>192</a:t>
                      </a:r>
                    </a:p>
                  </a:txBody>
                  <a:tcPr/>
                </a:tc>
                <a:tc>
                  <a:txBody>
                    <a:bodyPr/>
                    <a:lstStyle/>
                    <a:p>
                      <a:r>
                        <a:rPr lang="en-US" dirty="0"/>
                        <a:t>0</a:t>
                      </a:r>
                    </a:p>
                  </a:txBody>
                  <a:tcPr/>
                </a:tc>
                <a:tc>
                  <a:txBody>
                    <a:bodyPr/>
                    <a:lstStyle/>
                    <a:p>
                      <a:r>
                        <a:rPr lang="en-US" dirty="0"/>
                        <a:t>6</a:t>
                      </a:r>
                    </a:p>
                  </a:txBody>
                  <a:tcPr/>
                </a:tc>
                <a:extLst>
                  <a:ext uri="{0D108BD9-81ED-4DB2-BD59-A6C34878D82A}">
                    <a16:rowId xmlns:a16="http://schemas.microsoft.com/office/drawing/2014/main" val="3759671056"/>
                  </a:ext>
                </a:extLst>
              </a:tr>
              <a:tr h="330268">
                <a:tc>
                  <a:txBody>
                    <a:bodyPr/>
                    <a:lstStyle/>
                    <a:p>
                      <a:r>
                        <a:rPr lang="en-US" dirty="0"/>
                        <a:t>193</a:t>
                      </a:r>
                    </a:p>
                  </a:txBody>
                  <a:tcPr/>
                </a:tc>
                <a:tc>
                  <a:txBody>
                    <a:bodyPr/>
                    <a:lstStyle/>
                    <a:p>
                      <a:r>
                        <a:rPr lang="en-US" dirty="0"/>
                        <a:t>1</a:t>
                      </a:r>
                    </a:p>
                  </a:txBody>
                  <a:tcPr/>
                </a:tc>
                <a:tc>
                  <a:txBody>
                    <a:bodyPr/>
                    <a:lstStyle/>
                    <a:p>
                      <a:r>
                        <a:rPr lang="en-US" dirty="0"/>
                        <a:t>6</a:t>
                      </a:r>
                    </a:p>
                  </a:txBody>
                  <a:tcPr/>
                </a:tc>
                <a:extLst>
                  <a:ext uri="{0D108BD9-81ED-4DB2-BD59-A6C34878D82A}">
                    <a16:rowId xmlns:a16="http://schemas.microsoft.com/office/drawing/2014/main" val="1656434355"/>
                  </a:ext>
                </a:extLst>
              </a:tr>
              <a:tr h="330268">
                <a:tc>
                  <a:txBody>
                    <a:bodyPr/>
                    <a:lstStyle/>
                    <a:p>
                      <a:r>
                        <a:rPr lang="en-US" dirty="0"/>
                        <a:t>223</a:t>
                      </a:r>
                    </a:p>
                  </a:txBody>
                  <a:tcPr/>
                </a:tc>
                <a:tc>
                  <a:txBody>
                    <a:bodyPr/>
                    <a:lstStyle/>
                    <a:p>
                      <a:r>
                        <a:rPr lang="en-US" dirty="0"/>
                        <a:t>31</a:t>
                      </a:r>
                    </a:p>
                  </a:txBody>
                  <a:tcPr/>
                </a:tc>
                <a:tc>
                  <a:txBody>
                    <a:bodyPr/>
                    <a:lstStyle/>
                    <a:p>
                      <a:r>
                        <a:rPr lang="en-US" dirty="0"/>
                        <a:t>6</a:t>
                      </a:r>
                    </a:p>
                  </a:txBody>
                  <a:tcPr/>
                </a:tc>
                <a:extLst>
                  <a:ext uri="{0D108BD9-81ED-4DB2-BD59-A6C34878D82A}">
                    <a16:rowId xmlns:a16="http://schemas.microsoft.com/office/drawing/2014/main" val="2644751372"/>
                  </a:ext>
                </a:extLst>
              </a:tr>
              <a:tr h="330268">
                <a:tc>
                  <a:txBody>
                    <a:bodyPr/>
                    <a:lstStyle/>
                    <a:p>
                      <a:r>
                        <a:rPr lang="en-US" dirty="0"/>
                        <a:t>224</a:t>
                      </a:r>
                    </a:p>
                  </a:txBody>
                  <a:tcPr/>
                </a:tc>
                <a:tc>
                  <a:txBody>
                    <a:bodyPr/>
                    <a:lstStyle/>
                    <a:p>
                      <a:r>
                        <a:rPr lang="en-US" dirty="0"/>
                        <a:t>0</a:t>
                      </a:r>
                    </a:p>
                  </a:txBody>
                  <a:tcPr/>
                </a:tc>
                <a:tc>
                  <a:txBody>
                    <a:bodyPr/>
                    <a:lstStyle/>
                    <a:p>
                      <a:r>
                        <a:rPr lang="en-US" dirty="0"/>
                        <a:t>7</a:t>
                      </a:r>
                    </a:p>
                  </a:txBody>
                  <a:tcPr/>
                </a:tc>
                <a:extLst>
                  <a:ext uri="{0D108BD9-81ED-4DB2-BD59-A6C34878D82A}">
                    <a16:rowId xmlns:a16="http://schemas.microsoft.com/office/drawing/2014/main" val="3591424739"/>
                  </a:ext>
                </a:extLst>
              </a:tr>
              <a:tr h="330268">
                <a:tc>
                  <a:txBody>
                    <a:bodyPr/>
                    <a:lstStyle/>
                    <a:p>
                      <a:r>
                        <a:rPr lang="en-US" dirty="0"/>
                        <a:t>225</a:t>
                      </a:r>
                    </a:p>
                  </a:txBody>
                  <a:tcPr/>
                </a:tc>
                <a:tc>
                  <a:txBody>
                    <a:bodyPr/>
                    <a:lstStyle/>
                    <a:p>
                      <a:r>
                        <a:rPr lang="en-US" dirty="0"/>
                        <a:t>1</a:t>
                      </a:r>
                    </a:p>
                  </a:txBody>
                  <a:tcPr/>
                </a:tc>
                <a:tc>
                  <a:txBody>
                    <a:bodyPr/>
                    <a:lstStyle/>
                    <a:p>
                      <a:r>
                        <a:rPr lang="en-US" dirty="0"/>
                        <a:t>7</a:t>
                      </a:r>
                    </a:p>
                  </a:txBody>
                  <a:tcPr/>
                </a:tc>
                <a:extLst>
                  <a:ext uri="{0D108BD9-81ED-4DB2-BD59-A6C34878D82A}">
                    <a16:rowId xmlns:a16="http://schemas.microsoft.com/office/drawing/2014/main" val="3584938001"/>
                  </a:ext>
                </a:extLst>
              </a:tr>
              <a:tr h="330268">
                <a:tc>
                  <a:txBody>
                    <a:bodyPr/>
                    <a:lstStyle/>
                    <a:p>
                      <a:r>
                        <a:rPr lang="en-US" dirty="0"/>
                        <a:t>226</a:t>
                      </a:r>
                    </a:p>
                  </a:txBody>
                  <a:tcPr/>
                </a:tc>
                <a:tc>
                  <a:txBody>
                    <a:bodyPr/>
                    <a:lstStyle/>
                    <a:p>
                      <a:r>
                        <a:rPr lang="en-US" dirty="0"/>
                        <a:t>2</a:t>
                      </a:r>
                    </a:p>
                  </a:txBody>
                  <a:tcPr/>
                </a:tc>
                <a:tc>
                  <a:txBody>
                    <a:bodyPr/>
                    <a:lstStyle/>
                    <a:p>
                      <a:r>
                        <a:rPr lang="en-US" dirty="0"/>
                        <a:t>7</a:t>
                      </a:r>
                    </a:p>
                  </a:txBody>
                  <a:tcPr/>
                </a:tc>
                <a:extLst>
                  <a:ext uri="{0D108BD9-81ED-4DB2-BD59-A6C34878D82A}">
                    <a16:rowId xmlns:a16="http://schemas.microsoft.com/office/drawing/2014/main" val="2928316339"/>
                  </a:ext>
                </a:extLst>
              </a:tr>
            </a:tbl>
          </a:graphicData>
        </a:graphic>
      </p:graphicFrame>
      <p:sp>
        <p:nvSpPr>
          <p:cNvPr id="18" name="TextBox 17">
            <a:extLst>
              <a:ext uri="{FF2B5EF4-FFF2-40B4-BE49-F238E27FC236}">
                <a16:creationId xmlns:a16="http://schemas.microsoft.com/office/drawing/2014/main" id="{429FD5F6-AD58-9F0F-68F5-0D2A88CE7216}"/>
              </a:ext>
            </a:extLst>
          </p:cNvPr>
          <p:cNvSpPr txBox="1"/>
          <p:nvPr/>
        </p:nvSpPr>
        <p:spPr>
          <a:xfrm>
            <a:off x="598388" y="6016955"/>
            <a:ext cx="3965925" cy="769441"/>
          </a:xfrm>
          <a:prstGeom prst="rect">
            <a:avLst/>
          </a:prstGeom>
          <a:noFill/>
        </p:spPr>
        <p:txBody>
          <a:bodyPr wrap="square">
            <a:spAutoFit/>
          </a:bodyPr>
          <a:lstStyle/>
          <a:p>
            <a:r>
              <a:rPr lang="en-US" sz="1100" dirty="0">
                <a:solidFill>
                  <a:srgbClr val="FA1E87"/>
                </a:solidFill>
                <a:highlight>
                  <a:srgbClr val="FFFF00"/>
                </a:highlight>
                <a:latin typeface="Consolas" panose="020B0609020204030204" pitchFamily="49" charset="0"/>
              </a:rPr>
              <a:t>And then make every thread to load one element from input </a:t>
            </a:r>
          </a:p>
          <a:p>
            <a:endParaRPr lang="en-US" sz="1100" dirty="0">
              <a:solidFill>
                <a:srgbClr val="FA1E87"/>
              </a:solidFill>
              <a:highlight>
                <a:srgbClr val="FFFF00"/>
              </a:highlight>
              <a:latin typeface="Consolas" panose="020B0609020204030204" pitchFamily="49" charset="0"/>
            </a:endParaRPr>
          </a:p>
          <a:p>
            <a:r>
              <a:rPr lang="en-US" sz="1100" dirty="0">
                <a:solidFill>
                  <a:srgbClr val="FA1E87"/>
                </a:solidFill>
                <a:highlight>
                  <a:srgbClr val="FFFF00"/>
                </a:highlight>
                <a:latin typeface="Consolas" panose="020B0609020204030204" pitchFamily="49" charset="0"/>
              </a:rPr>
              <a:t>Reminds me of input tiling </a:t>
            </a:r>
            <a:endParaRPr lang="en-US" sz="1100" dirty="0">
              <a:highlight>
                <a:srgbClr val="FFFF00"/>
              </a:highlight>
            </a:endParaRPr>
          </a:p>
        </p:txBody>
      </p:sp>
      <p:pic>
        <p:nvPicPr>
          <p:cNvPr id="34" name="Picture 33">
            <a:extLst>
              <a:ext uri="{FF2B5EF4-FFF2-40B4-BE49-F238E27FC236}">
                <a16:creationId xmlns:a16="http://schemas.microsoft.com/office/drawing/2014/main" id="{5E0027CD-4CCA-3DF1-F315-91DD796AE9FF}"/>
              </a:ext>
            </a:extLst>
          </p:cNvPr>
          <p:cNvPicPr>
            <a:picLocks noChangeAspect="1"/>
          </p:cNvPicPr>
          <p:nvPr/>
        </p:nvPicPr>
        <p:blipFill>
          <a:blip r:embed="rId3"/>
          <a:stretch>
            <a:fillRect/>
          </a:stretch>
        </p:blipFill>
        <p:spPr>
          <a:xfrm>
            <a:off x="4561506" y="6053247"/>
            <a:ext cx="2046975" cy="646709"/>
          </a:xfrm>
          <a:prstGeom prst="rect">
            <a:avLst/>
          </a:prstGeom>
        </p:spPr>
      </p:pic>
    </p:spTree>
    <p:extLst>
      <p:ext uri="{BB962C8B-B14F-4D97-AF65-F5344CB8AC3E}">
        <p14:creationId xmlns:p14="http://schemas.microsoft.com/office/powerpoint/2010/main" val="8549039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BE44B6-9A44-D4E0-284B-F3C7C2593D1C}"/>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5BD2163E-694F-C1DD-7B29-BB597CA395F4}"/>
              </a:ext>
            </a:extLst>
          </p:cNvPr>
          <p:cNvPicPr>
            <a:picLocks noChangeAspect="1"/>
          </p:cNvPicPr>
          <p:nvPr/>
        </p:nvPicPr>
        <p:blipFill>
          <a:blip r:embed="rId2"/>
          <a:stretch>
            <a:fillRect/>
          </a:stretch>
        </p:blipFill>
        <p:spPr>
          <a:xfrm>
            <a:off x="7123285" y="0"/>
            <a:ext cx="5068715" cy="6858000"/>
          </a:xfrm>
          <a:prstGeom prst="rect">
            <a:avLst/>
          </a:prstGeom>
        </p:spPr>
      </p:pic>
      <p:sp>
        <p:nvSpPr>
          <p:cNvPr id="2" name="Title 1">
            <a:extLst>
              <a:ext uri="{FF2B5EF4-FFF2-40B4-BE49-F238E27FC236}">
                <a16:creationId xmlns:a16="http://schemas.microsoft.com/office/drawing/2014/main" id="{17134EE5-9879-A53C-A152-BCBD221A7BD6}"/>
              </a:ext>
            </a:extLst>
          </p:cNvPr>
          <p:cNvSpPr>
            <a:spLocks noGrp="1"/>
          </p:cNvSpPr>
          <p:nvPr>
            <p:ph type="title"/>
          </p:nvPr>
        </p:nvSpPr>
        <p:spPr>
          <a:xfrm>
            <a:off x="96253" y="1920"/>
            <a:ext cx="7483642" cy="433137"/>
          </a:xfrm>
        </p:spPr>
        <p:txBody>
          <a:bodyPr>
            <a:noAutofit/>
          </a:bodyPr>
          <a:lstStyle/>
          <a:p>
            <a:br>
              <a:rPr lang="en-US" sz="2000" u="sng" dirty="0"/>
            </a:br>
            <a:br>
              <a:rPr lang="en-US" sz="2000" u="sng" dirty="0"/>
            </a:br>
            <a:r>
              <a:rPr lang="en-US" sz="2000" dirty="0"/>
              <a:t>Using Shared Memory only along </a:t>
            </a:r>
            <a:r>
              <a:rPr lang="en-US" sz="2000" b="0" dirty="0"/>
              <a:t>__shfl_down_sync</a:t>
            </a:r>
            <a:endParaRPr lang="en-US" sz="2000" u="sng" dirty="0"/>
          </a:p>
        </p:txBody>
      </p:sp>
      <p:sp>
        <p:nvSpPr>
          <p:cNvPr id="8" name="Title 1">
            <a:extLst>
              <a:ext uri="{FF2B5EF4-FFF2-40B4-BE49-F238E27FC236}">
                <a16:creationId xmlns:a16="http://schemas.microsoft.com/office/drawing/2014/main" id="{8902EA7E-99ED-0A23-D997-8934B1661538}"/>
              </a:ext>
            </a:extLst>
          </p:cNvPr>
          <p:cNvSpPr txBox="1">
            <a:spLocks/>
          </p:cNvSpPr>
          <p:nvPr/>
        </p:nvSpPr>
        <p:spPr>
          <a:xfrm>
            <a:off x="302928" y="522550"/>
            <a:ext cx="5931279" cy="433137"/>
          </a:xfrm>
          <a:prstGeom prst="rect">
            <a:avLst/>
          </a:prstGeom>
        </p:spPr>
        <p:txBody>
          <a:bodyPr vert="horz" lIns="91440" tIns="45720" rIns="91440" bIns="45720" rtlCol="0" anchor="b">
            <a:normAutofit fontScale="47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0" dirty="0">
                <a:solidFill>
                  <a:srgbClr val="FA1E87"/>
                </a:solidFill>
                <a:effectLst/>
                <a:latin typeface="Consolas" panose="020B0609020204030204" pitchFamily="49" charset="0"/>
              </a:rPr>
              <a:t>Kernel to find maximum element using warp synchronization </a:t>
            </a:r>
          </a:p>
          <a:p>
            <a:r>
              <a:rPr lang="en-US" b="0" dirty="0">
                <a:solidFill>
                  <a:srgbClr val="FA1E87"/>
                </a:solidFill>
                <a:effectLst/>
                <a:latin typeface="Consolas" panose="020B0609020204030204" pitchFamily="49" charset="0"/>
              </a:rPr>
              <a:t>(I am </a:t>
            </a:r>
            <a:r>
              <a:rPr lang="en-US" b="0" dirty="0">
                <a:solidFill>
                  <a:srgbClr val="FA1E87"/>
                </a:solidFill>
                <a:effectLst/>
                <a:highlight>
                  <a:srgbClr val="FFFF00"/>
                </a:highlight>
                <a:latin typeface="Consolas" panose="020B0609020204030204" pitchFamily="49" charset="0"/>
              </a:rPr>
              <a:t>thread 223 block 0 </a:t>
            </a:r>
            <a:r>
              <a:rPr lang="en-US" b="0" dirty="0">
                <a:solidFill>
                  <a:srgbClr val="FA1E87"/>
                </a:solidFill>
                <a:effectLst/>
                <a:latin typeface="Consolas" panose="020B0609020204030204" pitchFamily="49" charset="0"/>
              </a:rPr>
              <a:t>with blockdim = 256 this time)</a:t>
            </a:r>
          </a:p>
        </p:txBody>
      </p:sp>
      <p:sp>
        <p:nvSpPr>
          <p:cNvPr id="3" name="Rectangle 2">
            <a:extLst>
              <a:ext uri="{FF2B5EF4-FFF2-40B4-BE49-F238E27FC236}">
                <a16:creationId xmlns:a16="http://schemas.microsoft.com/office/drawing/2014/main" id="{F6A533BF-14F5-26A2-DA02-04D9769ABDC1}"/>
              </a:ext>
            </a:extLst>
          </p:cNvPr>
          <p:cNvSpPr/>
          <p:nvPr/>
        </p:nvSpPr>
        <p:spPr>
          <a:xfrm>
            <a:off x="7187453" y="2172529"/>
            <a:ext cx="4900863" cy="1990397"/>
          </a:xfrm>
          <a:prstGeom prst="rect">
            <a:avLst/>
          </a:prstGeom>
          <a:noFill/>
          <a:ln>
            <a:solidFill>
              <a:srgbClr val="FA1E8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ecagon 4">
            <a:extLst>
              <a:ext uri="{FF2B5EF4-FFF2-40B4-BE49-F238E27FC236}">
                <a16:creationId xmlns:a16="http://schemas.microsoft.com/office/drawing/2014/main" id="{BC0B3AF7-B2FF-3013-046D-55BA35B09F98}"/>
              </a:ext>
            </a:extLst>
          </p:cNvPr>
          <p:cNvSpPr/>
          <p:nvPr/>
        </p:nvSpPr>
        <p:spPr>
          <a:xfrm>
            <a:off x="992606" y="1373877"/>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1</a:t>
            </a:r>
          </a:p>
        </p:txBody>
      </p:sp>
      <p:sp>
        <p:nvSpPr>
          <p:cNvPr id="6" name="Decagon 5">
            <a:extLst>
              <a:ext uri="{FF2B5EF4-FFF2-40B4-BE49-F238E27FC236}">
                <a16:creationId xmlns:a16="http://schemas.microsoft.com/office/drawing/2014/main" id="{C3C2EFAC-9F41-E543-3041-ED75EABA14A8}"/>
              </a:ext>
            </a:extLst>
          </p:cNvPr>
          <p:cNvSpPr/>
          <p:nvPr/>
        </p:nvSpPr>
        <p:spPr>
          <a:xfrm>
            <a:off x="1522284" y="1373876"/>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2</a:t>
            </a:r>
          </a:p>
        </p:txBody>
      </p:sp>
      <p:sp>
        <p:nvSpPr>
          <p:cNvPr id="7" name="Decagon 6">
            <a:extLst>
              <a:ext uri="{FF2B5EF4-FFF2-40B4-BE49-F238E27FC236}">
                <a16:creationId xmlns:a16="http://schemas.microsoft.com/office/drawing/2014/main" id="{5CCE619C-C005-280A-6A33-4E68177755C8}"/>
              </a:ext>
            </a:extLst>
          </p:cNvPr>
          <p:cNvSpPr/>
          <p:nvPr/>
        </p:nvSpPr>
        <p:spPr>
          <a:xfrm>
            <a:off x="2051962" y="1373876"/>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3</a:t>
            </a:r>
          </a:p>
        </p:txBody>
      </p:sp>
      <p:sp>
        <p:nvSpPr>
          <p:cNvPr id="9" name="Decagon 8">
            <a:extLst>
              <a:ext uri="{FF2B5EF4-FFF2-40B4-BE49-F238E27FC236}">
                <a16:creationId xmlns:a16="http://schemas.microsoft.com/office/drawing/2014/main" id="{FE2569D6-D3C9-F9D1-B108-283383EC6900}"/>
              </a:ext>
            </a:extLst>
          </p:cNvPr>
          <p:cNvSpPr/>
          <p:nvPr/>
        </p:nvSpPr>
        <p:spPr>
          <a:xfrm>
            <a:off x="2581640" y="1373875"/>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4</a:t>
            </a:r>
          </a:p>
        </p:txBody>
      </p:sp>
      <p:sp>
        <p:nvSpPr>
          <p:cNvPr id="10" name="Decagon 9">
            <a:extLst>
              <a:ext uri="{FF2B5EF4-FFF2-40B4-BE49-F238E27FC236}">
                <a16:creationId xmlns:a16="http://schemas.microsoft.com/office/drawing/2014/main" id="{3C6FB6F1-12AC-EB01-ED9B-12EEFA84A387}"/>
              </a:ext>
            </a:extLst>
          </p:cNvPr>
          <p:cNvSpPr/>
          <p:nvPr/>
        </p:nvSpPr>
        <p:spPr>
          <a:xfrm>
            <a:off x="3098997" y="1373874"/>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5</a:t>
            </a:r>
          </a:p>
        </p:txBody>
      </p:sp>
      <p:sp>
        <p:nvSpPr>
          <p:cNvPr id="11" name="Decagon 10">
            <a:extLst>
              <a:ext uri="{FF2B5EF4-FFF2-40B4-BE49-F238E27FC236}">
                <a16:creationId xmlns:a16="http://schemas.microsoft.com/office/drawing/2014/main" id="{15CFCAE3-37D2-DC73-B061-4396159789D8}"/>
              </a:ext>
            </a:extLst>
          </p:cNvPr>
          <p:cNvSpPr/>
          <p:nvPr/>
        </p:nvSpPr>
        <p:spPr>
          <a:xfrm>
            <a:off x="3628675" y="1373873"/>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6</a:t>
            </a:r>
          </a:p>
        </p:txBody>
      </p:sp>
      <p:sp>
        <p:nvSpPr>
          <p:cNvPr id="12" name="Decagon 11">
            <a:extLst>
              <a:ext uri="{FF2B5EF4-FFF2-40B4-BE49-F238E27FC236}">
                <a16:creationId xmlns:a16="http://schemas.microsoft.com/office/drawing/2014/main" id="{7F6B5DBA-9F83-DCB3-400A-539B90B23EC9}"/>
              </a:ext>
            </a:extLst>
          </p:cNvPr>
          <p:cNvSpPr/>
          <p:nvPr/>
        </p:nvSpPr>
        <p:spPr>
          <a:xfrm>
            <a:off x="4158353" y="1373873"/>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7</a:t>
            </a:r>
          </a:p>
        </p:txBody>
      </p:sp>
      <p:sp>
        <p:nvSpPr>
          <p:cNvPr id="13" name="Decagon 12">
            <a:extLst>
              <a:ext uri="{FF2B5EF4-FFF2-40B4-BE49-F238E27FC236}">
                <a16:creationId xmlns:a16="http://schemas.microsoft.com/office/drawing/2014/main" id="{651BAA2A-6FB4-D459-8358-1964F684ACB1}"/>
              </a:ext>
            </a:extLst>
          </p:cNvPr>
          <p:cNvSpPr/>
          <p:nvPr/>
        </p:nvSpPr>
        <p:spPr>
          <a:xfrm>
            <a:off x="4688031" y="1373872"/>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8</a:t>
            </a:r>
          </a:p>
        </p:txBody>
      </p:sp>
      <p:sp>
        <p:nvSpPr>
          <p:cNvPr id="14" name="Title 1">
            <a:extLst>
              <a:ext uri="{FF2B5EF4-FFF2-40B4-BE49-F238E27FC236}">
                <a16:creationId xmlns:a16="http://schemas.microsoft.com/office/drawing/2014/main" id="{7A99BACA-0E75-CF6B-92A7-4BFBD75E2E7F}"/>
              </a:ext>
            </a:extLst>
          </p:cNvPr>
          <p:cNvSpPr txBox="1">
            <a:spLocks/>
          </p:cNvSpPr>
          <p:nvPr/>
        </p:nvSpPr>
        <p:spPr>
          <a:xfrm>
            <a:off x="2488083" y="895485"/>
            <a:ext cx="1221539" cy="477251"/>
          </a:xfrm>
          <a:prstGeom prst="rect">
            <a:avLst/>
          </a:prstGeom>
        </p:spPr>
        <p:txBody>
          <a:bodyPr vert="horz" lIns="91440" tIns="45720" rIns="91440" bIns="45720" rtlCol="0" anchor="b">
            <a:normAutofit fontScale="5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Input DATA</a:t>
            </a:r>
          </a:p>
        </p:txBody>
      </p:sp>
      <p:sp>
        <p:nvSpPr>
          <p:cNvPr id="15" name="Decagon 14">
            <a:extLst>
              <a:ext uri="{FF2B5EF4-FFF2-40B4-BE49-F238E27FC236}">
                <a16:creationId xmlns:a16="http://schemas.microsoft.com/office/drawing/2014/main" id="{01B28152-B875-424A-5FB2-8D9D8BC32B64}"/>
              </a:ext>
            </a:extLst>
          </p:cNvPr>
          <p:cNvSpPr/>
          <p:nvPr/>
        </p:nvSpPr>
        <p:spPr>
          <a:xfrm>
            <a:off x="998622" y="2415609"/>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6" name="Decagon 15">
            <a:extLst>
              <a:ext uri="{FF2B5EF4-FFF2-40B4-BE49-F238E27FC236}">
                <a16:creationId xmlns:a16="http://schemas.microsoft.com/office/drawing/2014/main" id="{766A768D-B229-F87E-6497-7F18C8EC00FD}"/>
              </a:ext>
            </a:extLst>
          </p:cNvPr>
          <p:cNvSpPr/>
          <p:nvPr/>
        </p:nvSpPr>
        <p:spPr>
          <a:xfrm>
            <a:off x="1528300" y="2415608"/>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7" name="Decagon 16">
            <a:extLst>
              <a:ext uri="{FF2B5EF4-FFF2-40B4-BE49-F238E27FC236}">
                <a16:creationId xmlns:a16="http://schemas.microsoft.com/office/drawing/2014/main" id="{2E2489E4-9D50-23EC-D012-A17655CA317E}"/>
              </a:ext>
            </a:extLst>
          </p:cNvPr>
          <p:cNvSpPr/>
          <p:nvPr/>
        </p:nvSpPr>
        <p:spPr>
          <a:xfrm>
            <a:off x="2057978" y="2415608"/>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0" name="Decagon 19">
            <a:extLst>
              <a:ext uri="{FF2B5EF4-FFF2-40B4-BE49-F238E27FC236}">
                <a16:creationId xmlns:a16="http://schemas.microsoft.com/office/drawing/2014/main" id="{0AC4BB17-ECD7-798D-154B-4FA41BF291EF}"/>
              </a:ext>
            </a:extLst>
          </p:cNvPr>
          <p:cNvSpPr/>
          <p:nvPr/>
        </p:nvSpPr>
        <p:spPr>
          <a:xfrm>
            <a:off x="3634691" y="2415605"/>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1" name="Decagon 20">
            <a:extLst>
              <a:ext uri="{FF2B5EF4-FFF2-40B4-BE49-F238E27FC236}">
                <a16:creationId xmlns:a16="http://schemas.microsoft.com/office/drawing/2014/main" id="{326AFA6E-A752-3A36-25BE-5F8DEED52C09}"/>
              </a:ext>
            </a:extLst>
          </p:cNvPr>
          <p:cNvSpPr/>
          <p:nvPr/>
        </p:nvSpPr>
        <p:spPr>
          <a:xfrm>
            <a:off x="4164369" y="2415605"/>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2" name="Decagon 21">
            <a:extLst>
              <a:ext uri="{FF2B5EF4-FFF2-40B4-BE49-F238E27FC236}">
                <a16:creationId xmlns:a16="http://schemas.microsoft.com/office/drawing/2014/main" id="{6717D747-EED7-07FE-69E4-C3B5238A2CD4}"/>
              </a:ext>
            </a:extLst>
          </p:cNvPr>
          <p:cNvSpPr/>
          <p:nvPr/>
        </p:nvSpPr>
        <p:spPr>
          <a:xfrm>
            <a:off x="4694047" y="2415604"/>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3" name="Title 1">
            <a:extLst>
              <a:ext uri="{FF2B5EF4-FFF2-40B4-BE49-F238E27FC236}">
                <a16:creationId xmlns:a16="http://schemas.microsoft.com/office/drawing/2014/main" id="{12B3CFDB-BF05-B72B-F20F-DF3B5EC0B079}"/>
              </a:ext>
            </a:extLst>
          </p:cNvPr>
          <p:cNvSpPr txBox="1">
            <a:spLocks/>
          </p:cNvSpPr>
          <p:nvPr/>
        </p:nvSpPr>
        <p:spPr>
          <a:xfrm>
            <a:off x="2374570" y="2803727"/>
            <a:ext cx="1574017" cy="477251"/>
          </a:xfrm>
          <a:prstGeom prst="rect">
            <a:avLst/>
          </a:prstGeom>
        </p:spPr>
        <p:txBody>
          <a:bodyPr vert="horz" lIns="91440" tIns="45720" rIns="91440" bIns="45720" rtlCol="0" anchor="b">
            <a:normAutofit fontScale="5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Warp_maxes</a:t>
            </a:r>
          </a:p>
        </p:txBody>
      </p:sp>
      <p:sp>
        <p:nvSpPr>
          <p:cNvPr id="24" name="Rectangle 23">
            <a:extLst>
              <a:ext uri="{FF2B5EF4-FFF2-40B4-BE49-F238E27FC236}">
                <a16:creationId xmlns:a16="http://schemas.microsoft.com/office/drawing/2014/main" id="{1520F577-6334-5E0B-E6E3-733C86C3EF61}"/>
              </a:ext>
            </a:extLst>
          </p:cNvPr>
          <p:cNvSpPr/>
          <p:nvPr/>
        </p:nvSpPr>
        <p:spPr>
          <a:xfrm>
            <a:off x="998622" y="2328111"/>
            <a:ext cx="4224814" cy="66775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B4EB546C-9CA2-1E75-60D2-6C434A863982}"/>
              </a:ext>
            </a:extLst>
          </p:cNvPr>
          <p:cNvCxnSpPr/>
          <p:nvPr/>
        </p:nvCxnSpPr>
        <p:spPr>
          <a:xfrm>
            <a:off x="998622" y="2196034"/>
            <a:ext cx="422481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CB29D21-5AB1-FFEE-CB51-67546FECBC61}"/>
              </a:ext>
            </a:extLst>
          </p:cNvPr>
          <p:cNvCxnSpPr>
            <a:cxnSpLocks/>
          </p:cNvCxnSpPr>
          <p:nvPr/>
        </p:nvCxnSpPr>
        <p:spPr>
          <a:xfrm flipH="1">
            <a:off x="5190450" y="2023330"/>
            <a:ext cx="154680" cy="2832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6CBED2A-F680-D6CD-6AC9-90B84E6B35AF}"/>
              </a:ext>
            </a:extLst>
          </p:cNvPr>
          <p:cNvCxnSpPr/>
          <p:nvPr/>
        </p:nvCxnSpPr>
        <p:spPr>
          <a:xfrm flipH="1">
            <a:off x="950495" y="2044897"/>
            <a:ext cx="126332" cy="277726"/>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85186903-0F9B-AE36-46F2-6BC3CE4C5150}"/>
              </a:ext>
            </a:extLst>
          </p:cNvPr>
          <p:cNvSpPr txBox="1"/>
          <p:nvPr/>
        </p:nvSpPr>
        <p:spPr>
          <a:xfrm>
            <a:off x="2852206" y="1915645"/>
            <a:ext cx="451184" cy="369332"/>
          </a:xfrm>
          <a:prstGeom prst="rect">
            <a:avLst/>
          </a:prstGeom>
          <a:noFill/>
        </p:spPr>
        <p:txBody>
          <a:bodyPr wrap="square" rtlCol="0">
            <a:spAutoFit/>
          </a:bodyPr>
          <a:lstStyle/>
          <a:p>
            <a:r>
              <a:rPr lang="en-US" dirty="0"/>
              <a:t>32</a:t>
            </a:r>
          </a:p>
        </p:txBody>
      </p:sp>
      <p:sp>
        <p:nvSpPr>
          <p:cNvPr id="32" name="TextBox 31">
            <a:extLst>
              <a:ext uri="{FF2B5EF4-FFF2-40B4-BE49-F238E27FC236}">
                <a16:creationId xmlns:a16="http://schemas.microsoft.com/office/drawing/2014/main" id="{E62F098D-2990-4084-E667-18FCBF9EB7BD}"/>
              </a:ext>
            </a:extLst>
          </p:cNvPr>
          <p:cNvSpPr txBox="1"/>
          <p:nvPr/>
        </p:nvSpPr>
        <p:spPr>
          <a:xfrm>
            <a:off x="2626758" y="2408684"/>
            <a:ext cx="964669" cy="369332"/>
          </a:xfrm>
          <a:prstGeom prst="rect">
            <a:avLst/>
          </a:prstGeom>
          <a:noFill/>
        </p:spPr>
        <p:txBody>
          <a:bodyPr wrap="square" rtlCol="0">
            <a:spAutoFit/>
          </a:bodyPr>
          <a:lstStyle/>
          <a:p>
            <a:r>
              <a:rPr lang="en-US" dirty="0"/>
              <a:t>………….</a:t>
            </a:r>
          </a:p>
        </p:txBody>
      </p:sp>
      <p:sp>
        <p:nvSpPr>
          <p:cNvPr id="25" name="TextBox 24">
            <a:extLst>
              <a:ext uri="{FF2B5EF4-FFF2-40B4-BE49-F238E27FC236}">
                <a16:creationId xmlns:a16="http://schemas.microsoft.com/office/drawing/2014/main" id="{ABB320C9-4F93-86FA-ADCB-56BCCCC0C012}"/>
              </a:ext>
            </a:extLst>
          </p:cNvPr>
          <p:cNvSpPr txBox="1"/>
          <p:nvPr/>
        </p:nvSpPr>
        <p:spPr>
          <a:xfrm>
            <a:off x="302928" y="841045"/>
            <a:ext cx="6490315" cy="215444"/>
          </a:xfrm>
          <a:prstGeom prst="rect">
            <a:avLst/>
          </a:prstGeom>
          <a:noFill/>
        </p:spPr>
        <p:txBody>
          <a:bodyPr wrap="square">
            <a:spAutoFit/>
          </a:bodyPr>
          <a:lstStyle/>
          <a:p>
            <a:r>
              <a:rPr lang="en-US" sz="800" dirty="0">
                <a:solidFill>
                  <a:srgbClr val="6A9955"/>
                </a:solidFill>
                <a:latin typeface="Consolas" panose="020B0609020204030204" pitchFamily="49" charset="0"/>
              </a:rPr>
              <a:t>Note in last example yes I used blockdim = 2 just for illustration but in code both are using the same block dim</a:t>
            </a:r>
            <a:endParaRPr lang="en-US" sz="800" b="0" dirty="0">
              <a:solidFill>
                <a:srgbClr val="CCCCCC"/>
              </a:solidFill>
              <a:effectLst/>
              <a:latin typeface="Consolas" panose="020B0609020204030204" pitchFamily="49" charset="0"/>
            </a:endParaRPr>
          </a:p>
        </p:txBody>
      </p:sp>
      <p:graphicFrame>
        <p:nvGraphicFramePr>
          <p:cNvPr id="19" name="Table 18">
            <a:extLst>
              <a:ext uri="{FF2B5EF4-FFF2-40B4-BE49-F238E27FC236}">
                <a16:creationId xmlns:a16="http://schemas.microsoft.com/office/drawing/2014/main" id="{FF5D375E-42D6-0FA1-523C-3668F3A07699}"/>
              </a:ext>
            </a:extLst>
          </p:cNvPr>
          <p:cNvGraphicFramePr>
            <a:graphicFrameLocks noGrp="1"/>
          </p:cNvGraphicFramePr>
          <p:nvPr/>
        </p:nvGraphicFramePr>
        <p:xfrm>
          <a:off x="660722" y="3378499"/>
          <a:ext cx="5215689" cy="2560320"/>
        </p:xfrm>
        <a:graphic>
          <a:graphicData uri="http://schemas.openxmlformats.org/drawingml/2006/table">
            <a:tbl>
              <a:tblPr firstRow="1" bandRow="1">
                <a:tableStyleId>{5C22544A-7EE6-4342-B048-85BDC9FD1C3A}</a:tableStyleId>
              </a:tblPr>
              <a:tblGrid>
                <a:gridCol w="1738563">
                  <a:extLst>
                    <a:ext uri="{9D8B030D-6E8A-4147-A177-3AD203B41FA5}">
                      <a16:colId xmlns:a16="http://schemas.microsoft.com/office/drawing/2014/main" val="392216789"/>
                    </a:ext>
                  </a:extLst>
                </a:gridCol>
                <a:gridCol w="1738563">
                  <a:extLst>
                    <a:ext uri="{9D8B030D-6E8A-4147-A177-3AD203B41FA5}">
                      <a16:colId xmlns:a16="http://schemas.microsoft.com/office/drawing/2014/main" val="352486525"/>
                    </a:ext>
                  </a:extLst>
                </a:gridCol>
                <a:gridCol w="1738563">
                  <a:extLst>
                    <a:ext uri="{9D8B030D-6E8A-4147-A177-3AD203B41FA5}">
                      <a16:colId xmlns:a16="http://schemas.microsoft.com/office/drawing/2014/main" val="2768888594"/>
                    </a:ext>
                  </a:extLst>
                </a:gridCol>
              </a:tblGrid>
              <a:tr h="330268">
                <a:tc>
                  <a:txBody>
                    <a:bodyPr/>
                    <a:lstStyle/>
                    <a:p>
                      <a:r>
                        <a:rPr lang="en-US" dirty="0"/>
                        <a:t>tid</a:t>
                      </a:r>
                    </a:p>
                  </a:txBody>
                  <a:tcPr/>
                </a:tc>
                <a:tc>
                  <a:txBody>
                    <a:bodyPr/>
                    <a:lstStyle/>
                    <a:p>
                      <a:r>
                        <a:rPr lang="en-US" dirty="0"/>
                        <a:t>Lane_id</a:t>
                      </a:r>
                    </a:p>
                  </a:txBody>
                  <a:tcPr/>
                </a:tc>
                <a:tc>
                  <a:txBody>
                    <a:bodyPr/>
                    <a:lstStyle/>
                    <a:p>
                      <a:r>
                        <a:rPr lang="en-US" dirty="0"/>
                        <a:t>Warp_id</a:t>
                      </a:r>
                    </a:p>
                  </a:txBody>
                  <a:tcPr/>
                </a:tc>
                <a:extLst>
                  <a:ext uri="{0D108BD9-81ED-4DB2-BD59-A6C34878D82A}">
                    <a16:rowId xmlns:a16="http://schemas.microsoft.com/office/drawing/2014/main" val="1471393968"/>
                  </a:ext>
                </a:extLst>
              </a:tr>
              <a:tr h="330268">
                <a:tc>
                  <a:txBody>
                    <a:bodyPr/>
                    <a:lstStyle/>
                    <a:p>
                      <a:r>
                        <a:rPr lang="en-US" dirty="0"/>
                        <a:t>192</a:t>
                      </a:r>
                    </a:p>
                  </a:txBody>
                  <a:tcPr/>
                </a:tc>
                <a:tc>
                  <a:txBody>
                    <a:bodyPr/>
                    <a:lstStyle/>
                    <a:p>
                      <a:r>
                        <a:rPr lang="en-US" dirty="0"/>
                        <a:t>0</a:t>
                      </a:r>
                    </a:p>
                  </a:txBody>
                  <a:tcPr/>
                </a:tc>
                <a:tc>
                  <a:txBody>
                    <a:bodyPr/>
                    <a:lstStyle/>
                    <a:p>
                      <a:r>
                        <a:rPr lang="en-US" dirty="0"/>
                        <a:t>6</a:t>
                      </a:r>
                    </a:p>
                  </a:txBody>
                  <a:tcPr/>
                </a:tc>
                <a:extLst>
                  <a:ext uri="{0D108BD9-81ED-4DB2-BD59-A6C34878D82A}">
                    <a16:rowId xmlns:a16="http://schemas.microsoft.com/office/drawing/2014/main" val="3759671056"/>
                  </a:ext>
                </a:extLst>
              </a:tr>
              <a:tr h="330268">
                <a:tc>
                  <a:txBody>
                    <a:bodyPr/>
                    <a:lstStyle/>
                    <a:p>
                      <a:r>
                        <a:rPr lang="en-US" dirty="0"/>
                        <a:t>193</a:t>
                      </a:r>
                    </a:p>
                  </a:txBody>
                  <a:tcPr/>
                </a:tc>
                <a:tc>
                  <a:txBody>
                    <a:bodyPr/>
                    <a:lstStyle/>
                    <a:p>
                      <a:r>
                        <a:rPr lang="en-US" dirty="0"/>
                        <a:t>1</a:t>
                      </a:r>
                    </a:p>
                  </a:txBody>
                  <a:tcPr/>
                </a:tc>
                <a:tc>
                  <a:txBody>
                    <a:bodyPr/>
                    <a:lstStyle/>
                    <a:p>
                      <a:r>
                        <a:rPr lang="en-US" dirty="0"/>
                        <a:t>6</a:t>
                      </a:r>
                    </a:p>
                  </a:txBody>
                  <a:tcPr/>
                </a:tc>
                <a:extLst>
                  <a:ext uri="{0D108BD9-81ED-4DB2-BD59-A6C34878D82A}">
                    <a16:rowId xmlns:a16="http://schemas.microsoft.com/office/drawing/2014/main" val="1656434355"/>
                  </a:ext>
                </a:extLst>
              </a:tr>
              <a:tr h="330268">
                <a:tc>
                  <a:txBody>
                    <a:bodyPr/>
                    <a:lstStyle/>
                    <a:p>
                      <a:r>
                        <a:rPr lang="en-US" dirty="0"/>
                        <a:t>223</a:t>
                      </a:r>
                    </a:p>
                  </a:txBody>
                  <a:tcPr/>
                </a:tc>
                <a:tc>
                  <a:txBody>
                    <a:bodyPr/>
                    <a:lstStyle/>
                    <a:p>
                      <a:r>
                        <a:rPr lang="en-US" dirty="0"/>
                        <a:t>31</a:t>
                      </a:r>
                    </a:p>
                  </a:txBody>
                  <a:tcPr/>
                </a:tc>
                <a:tc>
                  <a:txBody>
                    <a:bodyPr/>
                    <a:lstStyle/>
                    <a:p>
                      <a:r>
                        <a:rPr lang="en-US" dirty="0"/>
                        <a:t>6</a:t>
                      </a:r>
                    </a:p>
                  </a:txBody>
                  <a:tcPr/>
                </a:tc>
                <a:extLst>
                  <a:ext uri="{0D108BD9-81ED-4DB2-BD59-A6C34878D82A}">
                    <a16:rowId xmlns:a16="http://schemas.microsoft.com/office/drawing/2014/main" val="2644751372"/>
                  </a:ext>
                </a:extLst>
              </a:tr>
              <a:tr h="330268">
                <a:tc>
                  <a:txBody>
                    <a:bodyPr/>
                    <a:lstStyle/>
                    <a:p>
                      <a:r>
                        <a:rPr lang="en-US" dirty="0"/>
                        <a:t>224</a:t>
                      </a:r>
                    </a:p>
                  </a:txBody>
                  <a:tcPr/>
                </a:tc>
                <a:tc>
                  <a:txBody>
                    <a:bodyPr/>
                    <a:lstStyle/>
                    <a:p>
                      <a:r>
                        <a:rPr lang="en-US" dirty="0"/>
                        <a:t>0</a:t>
                      </a:r>
                    </a:p>
                  </a:txBody>
                  <a:tcPr/>
                </a:tc>
                <a:tc>
                  <a:txBody>
                    <a:bodyPr/>
                    <a:lstStyle/>
                    <a:p>
                      <a:r>
                        <a:rPr lang="en-US" dirty="0"/>
                        <a:t>7</a:t>
                      </a:r>
                    </a:p>
                  </a:txBody>
                  <a:tcPr/>
                </a:tc>
                <a:extLst>
                  <a:ext uri="{0D108BD9-81ED-4DB2-BD59-A6C34878D82A}">
                    <a16:rowId xmlns:a16="http://schemas.microsoft.com/office/drawing/2014/main" val="3591424739"/>
                  </a:ext>
                </a:extLst>
              </a:tr>
              <a:tr h="330268">
                <a:tc>
                  <a:txBody>
                    <a:bodyPr/>
                    <a:lstStyle/>
                    <a:p>
                      <a:r>
                        <a:rPr lang="en-US" dirty="0"/>
                        <a:t>225</a:t>
                      </a:r>
                    </a:p>
                  </a:txBody>
                  <a:tcPr/>
                </a:tc>
                <a:tc>
                  <a:txBody>
                    <a:bodyPr/>
                    <a:lstStyle/>
                    <a:p>
                      <a:r>
                        <a:rPr lang="en-US" dirty="0"/>
                        <a:t>1</a:t>
                      </a:r>
                    </a:p>
                  </a:txBody>
                  <a:tcPr/>
                </a:tc>
                <a:tc>
                  <a:txBody>
                    <a:bodyPr/>
                    <a:lstStyle/>
                    <a:p>
                      <a:r>
                        <a:rPr lang="en-US" dirty="0"/>
                        <a:t>7</a:t>
                      </a:r>
                    </a:p>
                  </a:txBody>
                  <a:tcPr/>
                </a:tc>
                <a:extLst>
                  <a:ext uri="{0D108BD9-81ED-4DB2-BD59-A6C34878D82A}">
                    <a16:rowId xmlns:a16="http://schemas.microsoft.com/office/drawing/2014/main" val="3584938001"/>
                  </a:ext>
                </a:extLst>
              </a:tr>
              <a:tr h="330268">
                <a:tc>
                  <a:txBody>
                    <a:bodyPr/>
                    <a:lstStyle/>
                    <a:p>
                      <a:r>
                        <a:rPr lang="en-US" dirty="0"/>
                        <a:t>226</a:t>
                      </a:r>
                    </a:p>
                  </a:txBody>
                  <a:tcPr/>
                </a:tc>
                <a:tc>
                  <a:txBody>
                    <a:bodyPr/>
                    <a:lstStyle/>
                    <a:p>
                      <a:r>
                        <a:rPr lang="en-US" dirty="0"/>
                        <a:t>2</a:t>
                      </a:r>
                    </a:p>
                  </a:txBody>
                  <a:tcPr/>
                </a:tc>
                <a:tc>
                  <a:txBody>
                    <a:bodyPr/>
                    <a:lstStyle/>
                    <a:p>
                      <a:r>
                        <a:rPr lang="en-US" dirty="0"/>
                        <a:t>7</a:t>
                      </a:r>
                    </a:p>
                  </a:txBody>
                  <a:tcPr/>
                </a:tc>
                <a:extLst>
                  <a:ext uri="{0D108BD9-81ED-4DB2-BD59-A6C34878D82A}">
                    <a16:rowId xmlns:a16="http://schemas.microsoft.com/office/drawing/2014/main" val="2928316339"/>
                  </a:ext>
                </a:extLst>
              </a:tr>
            </a:tbl>
          </a:graphicData>
        </a:graphic>
      </p:graphicFrame>
      <p:sp>
        <p:nvSpPr>
          <p:cNvPr id="18" name="TextBox 17">
            <a:extLst>
              <a:ext uri="{FF2B5EF4-FFF2-40B4-BE49-F238E27FC236}">
                <a16:creationId xmlns:a16="http://schemas.microsoft.com/office/drawing/2014/main" id="{59F55653-B693-B0A6-3EE7-DE7F89A4168F}"/>
              </a:ext>
            </a:extLst>
          </p:cNvPr>
          <p:cNvSpPr txBox="1"/>
          <p:nvPr/>
        </p:nvSpPr>
        <p:spPr>
          <a:xfrm>
            <a:off x="598388" y="6016955"/>
            <a:ext cx="3965925" cy="769441"/>
          </a:xfrm>
          <a:prstGeom prst="rect">
            <a:avLst/>
          </a:prstGeom>
          <a:noFill/>
        </p:spPr>
        <p:txBody>
          <a:bodyPr wrap="square">
            <a:spAutoFit/>
          </a:bodyPr>
          <a:lstStyle/>
          <a:p>
            <a:r>
              <a:rPr lang="en-US" sz="1100" dirty="0">
                <a:solidFill>
                  <a:srgbClr val="FA1E87"/>
                </a:solidFill>
                <a:highlight>
                  <a:srgbClr val="FFFF00"/>
                </a:highlight>
                <a:latin typeface="Consolas" panose="020B0609020204030204" pitchFamily="49" charset="0"/>
              </a:rPr>
              <a:t>And then make every thread to load one element from input </a:t>
            </a:r>
          </a:p>
          <a:p>
            <a:endParaRPr lang="en-US" sz="1100" dirty="0">
              <a:solidFill>
                <a:srgbClr val="FA1E87"/>
              </a:solidFill>
              <a:highlight>
                <a:srgbClr val="FFFF00"/>
              </a:highlight>
              <a:latin typeface="Consolas" panose="020B0609020204030204" pitchFamily="49" charset="0"/>
            </a:endParaRPr>
          </a:p>
          <a:p>
            <a:r>
              <a:rPr lang="en-US" sz="1100" dirty="0">
                <a:solidFill>
                  <a:srgbClr val="FA1E87"/>
                </a:solidFill>
                <a:highlight>
                  <a:srgbClr val="FFFF00"/>
                </a:highlight>
                <a:latin typeface="Consolas" panose="020B0609020204030204" pitchFamily="49" charset="0"/>
              </a:rPr>
              <a:t>Reminds me of input tiling </a:t>
            </a:r>
            <a:endParaRPr lang="en-US" sz="1100" dirty="0">
              <a:highlight>
                <a:srgbClr val="FFFF00"/>
              </a:highlight>
            </a:endParaRPr>
          </a:p>
        </p:txBody>
      </p:sp>
      <p:pic>
        <p:nvPicPr>
          <p:cNvPr id="34" name="Picture 33">
            <a:extLst>
              <a:ext uri="{FF2B5EF4-FFF2-40B4-BE49-F238E27FC236}">
                <a16:creationId xmlns:a16="http://schemas.microsoft.com/office/drawing/2014/main" id="{9071566E-0F2F-6597-1245-8F3612DA354E}"/>
              </a:ext>
            </a:extLst>
          </p:cNvPr>
          <p:cNvPicPr>
            <a:picLocks noChangeAspect="1"/>
          </p:cNvPicPr>
          <p:nvPr/>
        </p:nvPicPr>
        <p:blipFill>
          <a:blip r:embed="rId3"/>
          <a:stretch>
            <a:fillRect/>
          </a:stretch>
        </p:blipFill>
        <p:spPr>
          <a:xfrm>
            <a:off x="4561506" y="6053247"/>
            <a:ext cx="2046975" cy="646709"/>
          </a:xfrm>
          <a:prstGeom prst="rect">
            <a:avLst/>
          </a:prstGeom>
        </p:spPr>
      </p:pic>
    </p:spTree>
    <p:extLst>
      <p:ext uri="{BB962C8B-B14F-4D97-AF65-F5344CB8AC3E}">
        <p14:creationId xmlns:p14="http://schemas.microsoft.com/office/powerpoint/2010/main" val="38885440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725C72-276F-D427-21AF-14B461E01951}"/>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DAF2CEE5-97F4-FA84-C09A-EF2C5570F48A}"/>
              </a:ext>
            </a:extLst>
          </p:cNvPr>
          <p:cNvPicPr>
            <a:picLocks noChangeAspect="1"/>
          </p:cNvPicPr>
          <p:nvPr/>
        </p:nvPicPr>
        <p:blipFill>
          <a:blip r:embed="rId2"/>
          <a:stretch>
            <a:fillRect/>
          </a:stretch>
        </p:blipFill>
        <p:spPr>
          <a:xfrm>
            <a:off x="7123285" y="0"/>
            <a:ext cx="5068715" cy="6858000"/>
          </a:xfrm>
          <a:prstGeom prst="rect">
            <a:avLst/>
          </a:prstGeom>
        </p:spPr>
      </p:pic>
      <p:sp>
        <p:nvSpPr>
          <p:cNvPr id="2" name="Title 1">
            <a:extLst>
              <a:ext uri="{FF2B5EF4-FFF2-40B4-BE49-F238E27FC236}">
                <a16:creationId xmlns:a16="http://schemas.microsoft.com/office/drawing/2014/main" id="{87915C44-6FCB-3344-EC03-BE6C3A7B02DA}"/>
              </a:ext>
            </a:extLst>
          </p:cNvPr>
          <p:cNvSpPr>
            <a:spLocks noGrp="1"/>
          </p:cNvSpPr>
          <p:nvPr>
            <p:ph type="title"/>
          </p:nvPr>
        </p:nvSpPr>
        <p:spPr>
          <a:xfrm>
            <a:off x="96253" y="1920"/>
            <a:ext cx="7483642" cy="433137"/>
          </a:xfrm>
        </p:spPr>
        <p:txBody>
          <a:bodyPr>
            <a:noAutofit/>
          </a:bodyPr>
          <a:lstStyle/>
          <a:p>
            <a:br>
              <a:rPr lang="en-US" sz="2000" u="sng" dirty="0"/>
            </a:br>
            <a:br>
              <a:rPr lang="en-US" sz="2000" u="sng" dirty="0"/>
            </a:br>
            <a:r>
              <a:rPr lang="en-US" sz="2000" dirty="0"/>
              <a:t>Using Shared Memory only along </a:t>
            </a:r>
            <a:r>
              <a:rPr lang="en-US" sz="2000" b="0" dirty="0"/>
              <a:t>__shfl_down_sync</a:t>
            </a:r>
            <a:endParaRPr lang="en-US" sz="2000" u="sng" dirty="0"/>
          </a:p>
        </p:txBody>
      </p:sp>
      <p:sp>
        <p:nvSpPr>
          <p:cNvPr id="8" name="Title 1">
            <a:extLst>
              <a:ext uri="{FF2B5EF4-FFF2-40B4-BE49-F238E27FC236}">
                <a16:creationId xmlns:a16="http://schemas.microsoft.com/office/drawing/2014/main" id="{6E426FEB-5840-4BDA-810B-C93987AA917F}"/>
              </a:ext>
            </a:extLst>
          </p:cNvPr>
          <p:cNvSpPr txBox="1">
            <a:spLocks/>
          </p:cNvSpPr>
          <p:nvPr/>
        </p:nvSpPr>
        <p:spPr>
          <a:xfrm>
            <a:off x="302928" y="522550"/>
            <a:ext cx="5931279" cy="433137"/>
          </a:xfrm>
          <a:prstGeom prst="rect">
            <a:avLst/>
          </a:prstGeom>
        </p:spPr>
        <p:txBody>
          <a:bodyPr vert="horz" lIns="91440" tIns="45720" rIns="91440" bIns="45720" rtlCol="0" anchor="b">
            <a:normAutofit fontScale="47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0" dirty="0">
                <a:solidFill>
                  <a:srgbClr val="FA1E87"/>
                </a:solidFill>
                <a:effectLst/>
                <a:latin typeface="Consolas" panose="020B0609020204030204" pitchFamily="49" charset="0"/>
              </a:rPr>
              <a:t>Kernel to find maximum element using warp synchronization </a:t>
            </a:r>
          </a:p>
          <a:p>
            <a:r>
              <a:rPr lang="en-US" b="0" dirty="0">
                <a:solidFill>
                  <a:srgbClr val="FA1E87"/>
                </a:solidFill>
                <a:effectLst/>
                <a:latin typeface="Consolas" panose="020B0609020204030204" pitchFamily="49" charset="0"/>
              </a:rPr>
              <a:t>(I am </a:t>
            </a:r>
            <a:r>
              <a:rPr lang="en-US" b="0" dirty="0">
                <a:solidFill>
                  <a:srgbClr val="FA1E87"/>
                </a:solidFill>
                <a:effectLst/>
                <a:highlight>
                  <a:srgbClr val="FFFF00"/>
                </a:highlight>
                <a:latin typeface="Consolas" panose="020B0609020204030204" pitchFamily="49" charset="0"/>
              </a:rPr>
              <a:t>thread 0 block 0 </a:t>
            </a:r>
            <a:r>
              <a:rPr lang="en-US" b="0" dirty="0">
                <a:solidFill>
                  <a:srgbClr val="FA1E87"/>
                </a:solidFill>
                <a:effectLst/>
                <a:latin typeface="Consolas" panose="020B0609020204030204" pitchFamily="49" charset="0"/>
              </a:rPr>
              <a:t>with blockdim = 256 this time)</a:t>
            </a:r>
          </a:p>
        </p:txBody>
      </p:sp>
      <p:sp>
        <p:nvSpPr>
          <p:cNvPr id="3" name="Rectangle 2">
            <a:extLst>
              <a:ext uri="{FF2B5EF4-FFF2-40B4-BE49-F238E27FC236}">
                <a16:creationId xmlns:a16="http://schemas.microsoft.com/office/drawing/2014/main" id="{75AD64E7-0141-102A-A352-5D750659525D}"/>
              </a:ext>
            </a:extLst>
          </p:cNvPr>
          <p:cNvSpPr/>
          <p:nvPr/>
        </p:nvSpPr>
        <p:spPr>
          <a:xfrm>
            <a:off x="7187453" y="2172529"/>
            <a:ext cx="4900863" cy="1990397"/>
          </a:xfrm>
          <a:prstGeom prst="rect">
            <a:avLst/>
          </a:prstGeom>
          <a:noFill/>
          <a:ln>
            <a:solidFill>
              <a:srgbClr val="FA1E8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ecagon 4">
            <a:extLst>
              <a:ext uri="{FF2B5EF4-FFF2-40B4-BE49-F238E27FC236}">
                <a16:creationId xmlns:a16="http://schemas.microsoft.com/office/drawing/2014/main" id="{4C4BB5EB-C845-6AB1-FBDC-9B91F69BA860}"/>
              </a:ext>
            </a:extLst>
          </p:cNvPr>
          <p:cNvSpPr/>
          <p:nvPr/>
        </p:nvSpPr>
        <p:spPr>
          <a:xfrm>
            <a:off x="992606" y="1373877"/>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1</a:t>
            </a:r>
          </a:p>
        </p:txBody>
      </p:sp>
      <p:sp>
        <p:nvSpPr>
          <p:cNvPr id="6" name="Decagon 5">
            <a:extLst>
              <a:ext uri="{FF2B5EF4-FFF2-40B4-BE49-F238E27FC236}">
                <a16:creationId xmlns:a16="http://schemas.microsoft.com/office/drawing/2014/main" id="{6EE2F3D6-303D-B0E8-2565-D9C9888A457E}"/>
              </a:ext>
            </a:extLst>
          </p:cNvPr>
          <p:cNvSpPr/>
          <p:nvPr/>
        </p:nvSpPr>
        <p:spPr>
          <a:xfrm>
            <a:off x="1522284" y="1373876"/>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2</a:t>
            </a:r>
          </a:p>
        </p:txBody>
      </p:sp>
      <p:sp>
        <p:nvSpPr>
          <p:cNvPr id="7" name="Decagon 6">
            <a:extLst>
              <a:ext uri="{FF2B5EF4-FFF2-40B4-BE49-F238E27FC236}">
                <a16:creationId xmlns:a16="http://schemas.microsoft.com/office/drawing/2014/main" id="{17705398-7DD4-6892-4269-2C0862C95BE6}"/>
              </a:ext>
            </a:extLst>
          </p:cNvPr>
          <p:cNvSpPr/>
          <p:nvPr/>
        </p:nvSpPr>
        <p:spPr>
          <a:xfrm>
            <a:off x="2051962" y="1373876"/>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3</a:t>
            </a:r>
          </a:p>
        </p:txBody>
      </p:sp>
      <p:sp>
        <p:nvSpPr>
          <p:cNvPr id="9" name="Decagon 8">
            <a:extLst>
              <a:ext uri="{FF2B5EF4-FFF2-40B4-BE49-F238E27FC236}">
                <a16:creationId xmlns:a16="http://schemas.microsoft.com/office/drawing/2014/main" id="{18DD62FB-9A52-4CD4-C262-829120E59253}"/>
              </a:ext>
            </a:extLst>
          </p:cNvPr>
          <p:cNvSpPr/>
          <p:nvPr/>
        </p:nvSpPr>
        <p:spPr>
          <a:xfrm>
            <a:off x="2581640" y="1373875"/>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4</a:t>
            </a:r>
          </a:p>
        </p:txBody>
      </p:sp>
      <p:sp>
        <p:nvSpPr>
          <p:cNvPr id="10" name="Decagon 9">
            <a:extLst>
              <a:ext uri="{FF2B5EF4-FFF2-40B4-BE49-F238E27FC236}">
                <a16:creationId xmlns:a16="http://schemas.microsoft.com/office/drawing/2014/main" id="{4BDCEEF9-1964-EFCC-E18C-A30C24ED87A9}"/>
              </a:ext>
            </a:extLst>
          </p:cNvPr>
          <p:cNvSpPr/>
          <p:nvPr/>
        </p:nvSpPr>
        <p:spPr>
          <a:xfrm>
            <a:off x="3098997" y="1373874"/>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5</a:t>
            </a:r>
          </a:p>
        </p:txBody>
      </p:sp>
      <p:sp>
        <p:nvSpPr>
          <p:cNvPr id="11" name="Decagon 10">
            <a:extLst>
              <a:ext uri="{FF2B5EF4-FFF2-40B4-BE49-F238E27FC236}">
                <a16:creationId xmlns:a16="http://schemas.microsoft.com/office/drawing/2014/main" id="{3E40A8AA-7181-FFD4-F371-C7C3075175F9}"/>
              </a:ext>
            </a:extLst>
          </p:cNvPr>
          <p:cNvSpPr/>
          <p:nvPr/>
        </p:nvSpPr>
        <p:spPr>
          <a:xfrm>
            <a:off x="3628675" y="1373873"/>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6</a:t>
            </a:r>
          </a:p>
        </p:txBody>
      </p:sp>
      <p:sp>
        <p:nvSpPr>
          <p:cNvPr id="12" name="Decagon 11">
            <a:extLst>
              <a:ext uri="{FF2B5EF4-FFF2-40B4-BE49-F238E27FC236}">
                <a16:creationId xmlns:a16="http://schemas.microsoft.com/office/drawing/2014/main" id="{8A98D076-1BC0-5AF6-5182-9848E6D7BBCB}"/>
              </a:ext>
            </a:extLst>
          </p:cNvPr>
          <p:cNvSpPr/>
          <p:nvPr/>
        </p:nvSpPr>
        <p:spPr>
          <a:xfrm>
            <a:off x="4158353" y="1373873"/>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7</a:t>
            </a:r>
          </a:p>
        </p:txBody>
      </p:sp>
      <p:sp>
        <p:nvSpPr>
          <p:cNvPr id="13" name="Decagon 12">
            <a:extLst>
              <a:ext uri="{FF2B5EF4-FFF2-40B4-BE49-F238E27FC236}">
                <a16:creationId xmlns:a16="http://schemas.microsoft.com/office/drawing/2014/main" id="{C43C66AB-8BB9-AA76-7913-1FC6A53CEF8B}"/>
              </a:ext>
            </a:extLst>
          </p:cNvPr>
          <p:cNvSpPr/>
          <p:nvPr/>
        </p:nvSpPr>
        <p:spPr>
          <a:xfrm>
            <a:off x="4688031" y="1373872"/>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8</a:t>
            </a:r>
          </a:p>
        </p:txBody>
      </p:sp>
      <p:sp>
        <p:nvSpPr>
          <p:cNvPr id="14" name="Title 1">
            <a:extLst>
              <a:ext uri="{FF2B5EF4-FFF2-40B4-BE49-F238E27FC236}">
                <a16:creationId xmlns:a16="http://schemas.microsoft.com/office/drawing/2014/main" id="{B5582957-FC3A-5A0D-ADD8-FBD432340C38}"/>
              </a:ext>
            </a:extLst>
          </p:cNvPr>
          <p:cNvSpPr txBox="1">
            <a:spLocks/>
          </p:cNvSpPr>
          <p:nvPr/>
        </p:nvSpPr>
        <p:spPr>
          <a:xfrm>
            <a:off x="2316656" y="1154014"/>
            <a:ext cx="2652240" cy="238111"/>
          </a:xfrm>
          <a:prstGeom prst="rect">
            <a:avLst/>
          </a:prstGeom>
        </p:spPr>
        <p:txBody>
          <a:bodyPr vert="horz" lIns="91440" tIns="45720" rIns="91440" bIns="45720" rtlCol="0" anchor="b">
            <a:normAutofit fontScale="40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Variables </a:t>
            </a:r>
            <a:r>
              <a:rPr lang="en-US" dirty="0" err="1"/>
              <a:t>local_max</a:t>
            </a:r>
            <a:endParaRPr lang="en-US" dirty="0"/>
          </a:p>
        </p:txBody>
      </p:sp>
      <p:sp>
        <p:nvSpPr>
          <p:cNvPr id="25" name="TextBox 24">
            <a:extLst>
              <a:ext uri="{FF2B5EF4-FFF2-40B4-BE49-F238E27FC236}">
                <a16:creationId xmlns:a16="http://schemas.microsoft.com/office/drawing/2014/main" id="{DDB096C9-6291-047A-D042-D7BB821235D6}"/>
              </a:ext>
            </a:extLst>
          </p:cNvPr>
          <p:cNvSpPr txBox="1"/>
          <p:nvPr/>
        </p:nvSpPr>
        <p:spPr>
          <a:xfrm>
            <a:off x="302928" y="841045"/>
            <a:ext cx="6490315" cy="215444"/>
          </a:xfrm>
          <a:prstGeom prst="rect">
            <a:avLst/>
          </a:prstGeom>
          <a:noFill/>
        </p:spPr>
        <p:txBody>
          <a:bodyPr wrap="square">
            <a:spAutoFit/>
          </a:bodyPr>
          <a:lstStyle/>
          <a:p>
            <a:r>
              <a:rPr lang="en-US" sz="800" dirty="0">
                <a:solidFill>
                  <a:srgbClr val="6A9955"/>
                </a:solidFill>
                <a:latin typeface="Consolas" panose="020B0609020204030204" pitchFamily="49" charset="0"/>
              </a:rPr>
              <a:t>Note in last example yes I used blockdim = 2 just for illustration but in code both are using the same block dim</a:t>
            </a:r>
            <a:endParaRPr lang="en-US" sz="800" b="0" dirty="0">
              <a:solidFill>
                <a:srgbClr val="CCCCCC"/>
              </a:solidFill>
              <a:effectLst/>
              <a:latin typeface="Consolas" panose="020B0609020204030204" pitchFamily="49" charset="0"/>
            </a:endParaRPr>
          </a:p>
        </p:txBody>
      </p:sp>
      <p:graphicFrame>
        <p:nvGraphicFramePr>
          <p:cNvPr id="19" name="Table 18">
            <a:extLst>
              <a:ext uri="{FF2B5EF4-FFF2-40B4-BE49-F238E27FC236}">
                <a16:creationId xmlns:a16="http://schemas.microsoft.com/office/drawing/2014/main" id="{3335C78F-F389-58AB-D605-7199002B91FD}"/>
              </a:ext>
            </a:extLst>
          </p:cNvPr>
          <p:cNvGraphicFramePr>
            <a:graphicFrameLocks noGrp="1"/>
          </p:cNvGraphicFramePr>
          <p:nvPr/>
        </p:nvGraphicFramePr>
        <p:xfrm>
          <a:off x="660722" y="3378499"/>
          <a:ext cx="5215689" cy="2560320"/>
        </p:xfrm>
        <a:graphic>
          <a:graphicData uri="http://schemas.openxmlformats.org/drawingml/2006/table">
            <a:tbl>
              <a:tblPr firstRow="1" bandRow="1">
                <a:tableStyleId>{5C22544A-7EE6-4342-B048-85BDC9FD1C3A}</a:tableStyleId>
              </a:tblPr>
              <a:tblGrid>
                <a:gridCol w="1738563">
                  <a:extLst>
                    <a:ext uri="{9D8B030D-6E8A-4147-A177-3AD203B41FA5}">
                      <a16:colId xmlns:a16="http://schemas.microsoft.com/office/drawing/2014/main" val="392216789"/>
                    </a:ext>
                  </a:extLst>
                </a:gridCol>
                <a:gridCol w="1738563">
                  <a:extLst>
                    <a:ext uri="{9D8B030D-6E8A-4147-A177-3AD203B41FA5}">
                      <a16:colId xmlns:a16="http://schemas.microsoft.com/office/drawing/2014/main" val="352486525"/>
                    </a:ext>
                  </a:extLst>
                </a:gridCol>
                <a:gridCol w="1738563">
                  <a:extLst>
                    <a:ext uri="{9D8B030D-6E8A-4147-A177-3AD203B41FA5}">
                      <a16:colId xmlns:a16="http://schemas.microsoft.com/office/drawing/2014/main" val="2768888594"/>
                    </a:ext>
                  </a:extLst>
                </a:gridCol>
              </a:tblGrid>
              <a:tr h="330268">
                <a:tc>
                  <a:txBody>
                    <a:bodyPr/>
                    <a:lstStyle/>
                    <a:p>
                      <a:r>
                        <a:rPr lang="en-US" dirty="0"/>
                        <a:t>tid</a:t>
                      </a:r>
                    </a:p>
                  </a:txBody>
                  <a:tcPr/>
                </a:tc>
                <a:tc>
                  <a:txBody>
                    <a:bodyPr/>
                    <a:lstStyle/>
                    <a:p>
                      <a:r>
                        <a:rPr lang="en-US" dirty="0"/>
                        <a:t>Lane_id</a:t>
                      </a:r>
                    </a:p>
                  </a:txBody>
                  <a:tcPr/>
                </a:tc>
                <a:tc>
                  <a:txBody>
                    <a:bodyPr/>
                    <a:lstStyle/>
                    <a:p>
                      <a:r>
                        <a:rPr lang="en-US" dirty="0"/>
                        <a:t>Warp_id</a:t>
                      </a:r>
                    </a:p>
                  </a:txBody>
                  <a:tcPr/>
                </a:tc>
                <a:extLst>
                  <a:ext uri="{0D108BD9-81ED-4DB2-BD59-A6C34878D82A}">
                    <a16:rowId xmlns:a16="http://schemas.microsoft.com/office/drawing/2014/main" val="1471393968"/>
                  </a:ext>
                </a:extLst>
              </a:tr>
              <a:tr h="330268">
                <a:tc>
                  <a:txBody>
                    <a:bodyPr/>
                    <a:lstStyle/>
                    <a:p>
                      <a:r>
                        <a:rPr lang="en-US" dirty="0"/>
                        <a:t>192</a:t>
                      </a:r>
                    </a:p>
                  </a:txBody>
                  <a:tcPr/>
                </a:tc>
                <a:tc>
                  <a:txBody>
                    <a:bodyPr/>
                    <a:lstStyle/>
                    <a:p>
                      <a:r>
                        <a:rPr lang="en-US" dirty="0"/>
                        <a:t>0</a:t>
                      </a:r>
                    </a:p>
                  </a:txBody>
                  <a:tcPr/>
                </a:tc>
                <a:tc>
                  <a:txBody>
                    <a:bodyPr/>
                    <a:lstStyle/>
                    <a:p>
                      <a:r>
                        <a:rPr lang="en-US" dirty="0"/>
                        <a:t>6</a:t>
                      </a:r>
                    </a:p>
                  </a:txBody>
                  <a:tcPr/>
                </a:tc>
                <a:extLst>
                  <a:ext uri="{0D108BD9-81ED-4DB2-BD59-A6C34878D82A}">
                    <a16:rowId xmlns:a16="http://schemas.microsoft.com/office/drawing/2014/main" val="3759671056"/>
                  </a:ext>
                </a:extLst>
              </a:tr>
              <a:tr h="330268">
                <a:tc>
                  <a:txBody>
                    <a:bodyPr/>
                    <a:lstStyle/>
                    <a:p>
                      <a:r>
                        <a:rPr lang="en-US" dirty="0"/>
                        <a:t>193</a:t>
                      </a:r>
                    </a:p>
                  </a:txBody>
                  <a:tcPr/>
                </a:tc>
                <a:tc>
                  <a:txBody>
                    <a:bodyPr/>
                    <a:lstStyle/>
                    <a:p>
                      <a:r>
                        <a:rPr lang="en-US" dirty="0"/>
                        <a:t>1</a:t>
                      </a:r>
                    </a:p>
                  </a:txBody>
                  <a:tcPr/>
                </a:tc>
                <a:tc>
                  <a:txBody>
                    <a:bodyPr/>
                    <a:lstStyle/>
                    <a:p>
                      <a:r>
                        <a:rPr lang="en-US" dirty="0"/>
                        <a:t>6</a:t>
                      </a:r>
                    </a:p>
                  </a:txBody>
                  <a:tcPr/>
                </a:tc>
                <a:extLst>
                  <a:ext uri="{0D108BD9-81ED-4DB2-BD59-A6C34878D82A}">
                    <a16:rowId xmlns:a16="http://schemas.microsoft.com/office/drawing/2014/main" val="1656434355"/>
                  </a:ext>
                </a:extLst>
              </a:tr>
              <a:tr h="330268">
                <a:tc>
                  <a:txBody>
                    <a:bodyPr/>
                    <a:lstStyle/>
                    <a:p>
                      <a:r>
                        <a:rPr lang="en-US" dirty="0"/>
                        <a:t>223</a:t>
                      </a:r>
                    </a:p>
                  </a:txBody>
                  <a:tcPr/>
                </a:tc>
                <a:tc>
                  <a:txBody>
                    <a:bodyPr/>
                    <a:lstStyle/>
                    <a:p>
                      <a:r>
                        <a:rPr lang="en-US" dirty="0"/>
                        <a:t>31</a:t>
                      </a:r>
                    </a:p>
                  </a:txBody>
                  <a:tcPr/>
                </a:tc>
                <a:tc>
                  <a:txBody>
                    <a:bodyPr/>
                    <a:lstStyle/>
                    <a:p>
                      <a:r>
                        <a:rPr lang="en-US" dirty="0"/>
                        <a:t>6</a:t>
                      </a:r>
                    </a:p>
                  </a:txBody>
                  <a:tcPr/>
                </a:tc>
                <a:extLst>
                  <a:ext uri="{0D108BD9-81ED-4DB2-BD59-A6C34878D82A}">
                    <a16:rowId xmlns:a16="http://schemas.microsoft.com/office/drawing/2014/main" val="2644751372"/>
                  </a:ext>
                </a:extLst>
              </a:tr>
              <a:tr h="330268">
                <a:tc>
                  <a:txBody>
                    <a:bodyPr/>
                    <a:lstStyle/>
                    <a:p>
                      <a:r>
                        <a:rPr lang="en-US" dirty="0"/>
                        <a:t>224</a:t>
                      </a:r>
                    </a:p>
                  </a:txBody>
                  <a:tcPr/>
                </a:tc>
                <a:tc>
                  <a:txBody>
                    <a:bodyPr/>
                    <a:lstStyle/>
                    <a:p>
                      <a:r>
                        <a:rPr lang="en-US" dirty="0"/>
                        <a:t>0</a:t>
                      </a:r>
                    </a:p>
                  </a:txBody>
                  <a:tcPr/>
                </a:tc>
                <a:tc>
                  <a:txBody>
                    <a:bodyPr/>
                    <a:lstStyle/>
                    <a:p>
                      <a:r>
                        <a:rPr lang="en-US" dirty="0"/>
                        <a:t>7</a:t>
                      </a:r>
                    </a:p>
                  </a:txBody>
                  <a:tcPr/>
                </a:tc>
                <a:extLst>
                  <a:ext uri="{0D108BD9-81ED-4DB2-BD59-A6C34878D82A}">
                    <a16:rowId xmlns:a16="http://schemas.microsoft.com/office/drawing/2014/main" val="3591424739"/>
                  </a:ext>
                </a:extLst>
              </a:tr>
              <a:tr h="330268">
                <a:tc>
                  <a:txBody>
                    <a:bodyPr/>
                    <a:lstStyle/>
                    <a:p>
                      <a:r>
                        <a:rPr lang="en-US" dirty="0"/>
                        <a:t>225</a:t>
                      </a:r>
                    </a:p>
                  </a:txBody>
                  <a:tcPr/>
                </a:tc>
                <a:tc>
                  <a:txBody>
                    <a:bodyPr/>
                    <a:lstStyle/>
                    <a:p>
                      <a:r>
                        <a:rPr lang="en-US" dirty="0"/>
                        <a:t>1</a:t>
                      </a:r>
                    </a:p>
                  </a:txBody>
                  <a:tcPr/>
                </a:tc>
                <a:tc>
                  <a:txBody>
                    <a:bodyPr/>
                    <a:lstStyle/>
                    <a:p>
                      <a:r>
                        <a:rPr lang="en-US" dirty="0"/>
                        <a:t>7</a:t>
                      </a:r>
                    </a:p>
                  </a:txBody>
                  <a:tcPr/>
                </a:tc>
                <a:extLst>
                  <a:ext uri="{0D108BD9-81ED-4DB2-BD59-A6C34878D82A}">
                    <a16:rowId xmlns:a16="http://schemas.microsoft.com/office/drawing/2014/main" val="3584938001"/>
                  </a:ext>
                </a:extLst>
              </a:tr>
              <a:tr h="330268">
                <a:tc>
                  <a:txBody>
                    <a:bodyPr/>
                    <a:lstStyle/>
                    <a:p>
                      <a:r>
                        <a:rPr lang="en-US" dirty="0"/>
                        <a:t>226</a:t>
                      </a:r>
                    </a:p>
                  </a:txBody>
                  <a:tcPr/>
                </a:tc>
                <a:tc>
                  <a:txBody>
                    <a:bodyPr/>
                    <a:lstStyle/>
                    <a:p>
                      <a:r>
                        <a:rPr lang="en-US" dirty="0"/>
                        <a:t>2</a:t>
                      </a:r>
                    </a:p>
                  </a:txBody>
                  <a:tcPr/>
                </a:tc>
                <a:tc>
                  <a:txBody>
                    <a:bodyPr/>
                    <a:lstStyle/>
                    <a:p>
                      <a:r>
                        <a:rPr lang="en-US" dirty="0"/>
                        <a:t>7</a:t>
                      </a:r>
                    </a:p>
                  </a:txBody>
                  <a:tcPr/>
                </a:tc>
                <a:extLst>
                  <a:ext uri="{0D108BD9-81ED-4DB2-BD59-A6C34878D82A}">
                    <a16:rowId xmlns:a16="http://schemas.microsoft.com/office/drawing/2014/main" val="2928316339"/>
                  </a:ext>
                </a:extLst>
              </a:tr>
            </a:tbl>
          </a:graphicData>
        </a:graphic>
      </p:graphicFrame>
      <p:sp>
        <p:nvSpPr>
          <p:cNvPr id="18" name="TextBox 17">
            <a:extLst>
              <a:ext uri="{FF2B5EF4-FFF2-40B4-BE49-F238E27FC236}">
                <a16:creationId xmlns:a16="http://schemas.microsoft.com/office/drawing/2014/main" id="{A64866AA-9947-71C5-FAE4-0E7F586270BF}"/>
              </a:ext>
            </a:extLst>
          </p:cNvPr>
          <p:cNvSpPr txBox="1"/>
          <p:nvPr/>
        </p:nvSpPr>
        <p:spPr>
          <a:xfrm>
            <a:off x="598388" y="6016955"/>
            <a:ext cx="3965925" cy="769441"/>
          </a:xfrm>
          <a:prstGeom prst="rect">
            <a:avLst/>
          </a:prstGeom>
          <a:noFill/>
        </p:spPr>
        <p:txBody>
          <a:bodyPr wrap="square">
            <a:spAutoFit/>
          </a:bodyPr>
          <a:lstStyle/>
          <a:p>
            <a:r>
              <a:rPr lang="en-US" sz="1100" dirty="0">
                <a:solidFill>
                  <a:srgbClr val="FA1E87"/>
                </a:solidFill>
                <a:highlight>
                  <a:srgbClr val="FFFF00"/>
                </a:highlight>
                <a:latin typeface="Consolas" panose="020B0609020204030204" pitchFamily="49" charset="0"/>
              </a:rPr>
              <a:t>And then make every thread to load one element from input </a:t>
            </a:r>
          </a:p>
          <a:p>
            <a:endParaRPr lang="en-US" sz="1100" dirty="0">
              <a:solidFill>
                <a:srgbClr val="FA1E87"/>
              </a:solidFill>
              <a:highlight>
                <a:srgbClr val="FFFF00"/>
              </a:highlight>
              <a:latin typeface="Consolas" panose="020B0609020204030204" pitchFamily="49" charset="0"/>
            </a:endParaRPr>
          </a:p>
          <a:p>
            <a:r>
              <a:rPr lang="en-US" sz="1100" dirty="0">
                <a:solidFill>
                  <a:srgbClr val="FA1E87"/>
                </a:solidFill>
                <a:highlight>
                  <a:srgbClr val="FFFF00"/>
                </a:highlight>
                <a:latin typeface="Consolas" panose="020B0609020204030204" pitchFamily="49" charset="0"/>
              </a:rPr>
              <a:t>Reminds me of input tiling </a:t>
            </a:r>
            <a:endParaRPr lang="en-US" sz="1100" dirty="0">
              <a:highlight>
                <a:srgbClr val="FFFF00"/>
              </a:highlight>
            </a:endParaRPr>
          </a:p>
        </p:txBody>
      </p:sp>
      <p:pic>
        <p:nvPicPr>
          <p:cNvPr id="34" name="Picture 33">
            <a:extLst>
              <a:ext uri="{FF2B5EF4-FFF2-40B4-BE49-F238E27FC236}">
                <a16:creationId xmlns:a16="http://schemas.microsoft.com/office/drawing/2014/main" id="{080EAE79-3C87-1C92-C79A-3CBA8776ADA4}"/>
              </a:ext>
            </a:extLst>
          </p:cNvPr>
          <p:cNvPicPr>
            <a:picLocks noChangeAspect="1"/>
          </p:cNvPicPr>
          <p:nvPr/>
        </p:nvPicPr>
        <p:blipFill>
          <a:blip r:embed="rId3"/>
          <a:stretch>
            <a:fillRect/>
          </a:stretch>
        </p:blipFill>
        <p:spPr>
          <a:xfrm>
            <a:off x="4561506" y="6053247"/>
            <a:ext cx="2046975" cy="646709"/>
          </a:xfrm>
          <a:prstGeom prst="rect">
            <a:avLst/>
          </a:prstGeom>
        </p:spPr>
      </p:pic>
    </p:spTree>
    <p:extLst>
      <p:ext uri="{BB962C8B-B14F-4D97-AF65-F5344CB8AC3E}">
        <p14:creationId xmlns:p14="http://schemas.microsoft.com/office/powerpoint/2010/main" val="13432508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9A6730-0480-F049-2211-C74C31EB116F}"/>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1EBE89C4-2EF0-DB9B-7BBE-9F39524A3D75}"/>
              </a:ext>
            </a:extLst>
          </p:cNvPr>
          <p:cNvPicPr>
            <a:picLocks noChangeAspect="1"/>
          </p:cNvPicPr>
          <p:nvPr/>
        </p:nvPicPr>
        <p:blipFill>
          <a:blip r:embed="rId2"/>
          <a:stretch>
            <a:fillRect/>
          </a:stretch>
        </p:blipFill>
        <p:spPr>
          <a:xfrm>
            <a:off x="7123285" y="0"/>
            <a:ext cx="5068715" cy="6858000"/>
          </a:xfrm>
          <a:prstGeom prst="rect">
            <a:avLst/>
          </a:prstGeom>
        </p:spPr>
      </p:pic>
      <p:sp>
        <p:nvSpPr>
          <p:cNvPr id="2" name="Title 1">
            <a:extLst>
              <a:ext uri="{FF2B5EF4-FFF2-40B4-BE49-F238E27FC236}">
                <a16:creationId xmlns:a16="http://schemas.microsoft.com/office/drawing/2014/main" id="{324FAE4B-6C03-6E3B-17C5-306BEC629CE2}"/>
              </a:ext>
            </a:extLst>
          </p:cNvPr>
          <p:cNvSpPr>
            <a:spLocks noGrp="1"/>
          </p:cNvSpPr>
          <p:nvPr>
            <p:ph type="title"/>
          </p:nvPr>
        </p:nvSpPr>
        <p:spPr>
          <a:xfrm>
            <a:off x="96253" y="1920"/>
            <a:ext cx="7483642" cy="433137"/>
          </a:xfrm>
        </p:spPr>
        <p:txBody>
          <a:bodyPr>
            <a:noAutofit/>
          </a:bodyPr>
          <a:lstStyle/>
          <a:p>
            <a:br>
              <a:rPr lang="en-US" sz="2000" u="sng" dirty="0"/>
            </a:br>
            <a:br>
              <a:rPr lang="en-US" sz="2000" u="sng" dirty="0"/>
            </a:br>
            <a:r>
              <a:rPr lang="en-US" sz="2000" dirty="0"/>
              <a:t>Using Shared Memory only along </a:t>
            </a:r>
            <a:r>
              <a:rPr lang="en-US" sz="2000" b="0" dirty="0"/>
              <a:t>__shfl_down_sync</a:t>
            </a:r>
            <a:endParaRPr lang="en-US" sz="2000" u="sng" dirty="0"/>
          </a:p>
        </p:txBody>
      </p:sp>
      <p:sp>
        <p:nvSpPr>
          <p:cNvPr id="8" name="Title 1">
            <a:extLst>
              <a:ext uri="{FF2B5EF4-FFF2-40B4-BE49-F238E27FC236}">
                <a16:creationId xmlns:a16="http://schemas.microsoft.com/office/drawing/2014/main" id="{0E05F687-40A0-EA1E-FA84-5BBE82D41244}"/>
              </a:ext>
            </a:extLst>
          </p:cNvPr>
          <p:cNvSpPr txBox="1">
            <a:spLocks/>
          </p:cNvSpPr>
          <p:nvPr/>
        </p:nvSpPr>
        <p:spPr>
          <a:xfrm>
            <a:off x="302928" y="372015"/>
            <a:ext cx="5931279" cy="433137"/>
          </a:xfrm>
          <a:prstGeom prst="rect">
            <a:avLst/>
          </a:prstGeom>
        </p:spPr>
        <p:txBody>
          <a:bodyPr vert="horz" lIns="91440" tIns="45720" rIns="91440" bIns="45720" rtlCol="0" anchor="b">
            <a:normAutofit fontScale="47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0" dirty="0">
                <a:solidFill>
                  <a:srgbClr val="FA1E87"/>
                </a:solidFill>
                <a:effectLst/>
                <a:latin typeface="Consolas" panose="020B0609020204030204" pitchFamily="49" charset="0"/>
              </a:rPr>
              <a:t>Kernel to find maximum element using warp synchronization </a:t>
            </a:r>
          </a:p>
        </p:txBody>
      </p:sp>
      <p:sp>
        <p:nvSpPr>
          <p:cNvPr id="3" name="Rectangle 2">
            <a:extLst>
              <a:ext uri="{FF2B5EF4-FFF2-40B4-BE49-F238E27FC236}">
                <a16:creationId xmlns:a16="http://schemas.microsoft.com/office/drawing/2014/main" id="{8CC97A2A-A957-3344-C879-76294DDA1AB1}"/>
              </a:ext>
            </a:extLst>
          </p:cNvPr>
          <p:cNvSpPr/>
          <p:nvPr/>
        </p:nvSpPr>
        <p:spPr>
          <a:xfrm>
            <a:off x="7187453" y="2172529"/>
            <a:ext cx="4900863" cy="1990397"/>
          </a:xfrm>
          <a:prstGeom prst="rect">
            <a:avLst/>
          </a:prstGeom>
          <a:noFill/>
          <a:ln>
            <a:solidFill>
              <a:srgbClr val="FA1E8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ecagon 4">
            <a:extLst>
              <a:ext uri="{FF2B5EF4-FFF2-40B4-BE49-F238E27FC236}">
                <a16:creationId xmlns:a16="http://schemas.microsoft.com/office/drawing/2014/main" id="{5FF8A68F-02A9-4065-7311-793E7C2FC55D}"/>
              </a:ext>
            </a:extLst>
          </p:cNvPr>
          <p:cNvSpPr/>
          <p:nvPr/>
        </p:nvSpPr>
        <p:spPr>
          <a:xfrm>
            <a:off x="1011109" y="1012930"/>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1</a:t>
            </a:r>
          </a:p>
        </p:txBody>
      </p:sp>
      <p:sp>
        <p:nvSpPr>
          <p:cNvPr id="6" name="Decagon 5">
            <a:extLst>
              <a:ext uri="{FF2B5EF4-FFF2-40B4-BE49-F238E27FC236}">
                <a16:creationId xmlns:a16="http://schemas.microsoft.com/office/drawing/2014/main" id="{CE731F63-B4CA-D59E-BF46-1171B0D673FC}"/>
              </a:ext>
            </a:extLst>
          </p:cNvPr>
          <p:cNvSpPr/>
          <p:nvPr/>
        </p:nvSpPr>
        <p:spPr>
          <a:xfrm>
            <a:off x="1540787" y="1012929"/>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2</a:t>
            </a:r>
          </a:p>
        </p:txBody>
      </p:sp>
      <p:sp>
        <p:nvSpPr>
          <p:cNvPr id="7" name="Decagon 6">
            <a:extLst>
              <a:ext uri="{FF2B5EF4-FFF2-40B4-BE49-F238E27FC236}">
                <a16:creationId xmlns:a16="http://schemas.microsoft.com/office/drawing/2014/main" id="{8851F706-0BF8-66D2-5FE8-AB7D70B7D8DC}"/>
              </a:ext>
            </a:extLst>
          </p:cNvPr>
          <p:cNvSpPr/>
          <p:nvPr/>
        </p:nvSpPr>
        <p:spPr>
          <a:xfrm>
            <a:off x="2070465" y="1012929"/>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3</a:t>
            </a:r>
          </a:p>
        </p:txBody>
      </p:sp>
      <p:sp>
        <p:nvSpPr>
          <p:cNvPr id="9" name="Decagon 8">
            <a:extLst>
              <a:ext uri="{FF2B5EF4-FFF2-40B4-BE49-F238E27FC236}">
                <a16:creationId xmlns:a16="http://schemas.microsoft.com/office/drawing/2014/main" id="{12CA11C3-7E4C-9832-58F1-77DEF4217BBB}"/>
              </a:ext>
            </a:extLst>
          </p:cNvPr>
          <p:cNvSpPr/>
          <p:nvPr/>
        </p:nvSpPr>
        <p:spPr>
          <a:xfrm>
            <a:off x="2600143" y="1012928"/>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4</a:t>
            </a:r>
          </a:p>
        </p:txBody>
      </p:sp>
      <p:sp>
        <p:nvSpPr>
          <p:cNvPr id="10" name="Decagon 9">
            <a:extLst>
              <a:ext uri="{FF2B5EF4-FFF2-40B4-BE49-F238E27FC236}">
                <a16:creationId xmlns:a16="http://schemas.microsoft.com/office/drawing/2014/main" id="{1F34F968-DC14-4B03-60AA-B93589DE179A}"/>
              </a:ext>
            </a:extLst>
          </p:cNvPr>
          <p:cNvSpPr/>
          <p:nvPr/>
        </p:nvSpPr>
        <p:spPr>
          <a:xfrm>
            <a:off x="3117500" y="1012927"/>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5</a:t>
            </a:r>
          </a:p>
        </p:txBody>
      </p:sp>
      <p:sp>
        <p:nvSpPr>
          <p:cNvPr id="11" name="Decagon 10">
            <a:extLst>
              <a:ext uri="{FF2B5EF4-FFF2-40B4-BE49-F238E27FC236}">
                <a16:creationId xmlns:a16="http://schemas.microsoft.com/office/drawing/2014/main" id="{66D04C09-3256-45A5-FEEF-72D9DFC7734D}"/>
              </a:ext>
            </a:extLst>
          </p:cNvPr>
          <p:cNvSpPr/>
          <p:nvPr/>
        </p:nvSpPr>
        <p:spPr>
          <a:xfrm>
            <a:off x="3647178" y="1012926"/>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6</a:t>
            </a:r>
          </a:p>
        </p:txBody>
      </p:sp>
      <p:sp>
        <p:nvSpPr>
          <p:cNvPr id="12" name="Decagon 11">
            <a:extLst>
              <a:ext uri="{FF2B5EF4-FFF2-40B4-BE49-F238E27FC236}">
                <a16:creationId xmlns:a16="http://schemas.microsoft.com/office/drawing/2014/main" id="{7535A8D6-F64F-068D-D882-7AE473462426}"/>
              </a:ext>
            </a:extLst>
          </p:cNvPr>
          <p:cNvSpPr/>
          <p:nvPr/>
        </p:nvSpPr>
        <p:spPr>
          <a:xfrm>
            <a:off x="4176856" y="1012926"/>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7</a:t>
            </a:r>
          </a:p>
        </p:txBody>
      </p:sp>
      <p:sp>
        <p:nvSpPr>
          <p:cNvPr id="13" name="Decagon 12">
            <a:extLst>
              <a:ext uri="{FF2B5EF4-FFF2-40B4-BE49-F238E27FC236}">
                <a16:creationId xmlns:a16="http://schemas.microsoft.com/office/drawing/2014/main" id="{42560263-5467-D0EB-A573-CF5309F73980}"/>
              </a:ext>
            </a:extLst>
          </p:cNvPr>
          <p:cNvSpPr/>
          <p:nvPr/>
        </p:nvSpPr>
        <p:spPr>
          <a:xfrm>
            <a:off x="4706534" y="1012925"/>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8</a:t>
            </a:r>
          </a:p>
        </p:txBody>
      </p:sp>
      <p:sp>
        <p:nvSpPr>
          <p:cNvPr id="14" name="Title 1">
            <a:extLst>
              <a:ext uri="{FF2B5EF4-FFF2-40B4-BE49-F238E27FC236}">
                <a16:creationId xmlns:a16="http://schemas.microsoft.com/office/drawing/2014/main" id="{CCB186E1-977A-EAE8-28AF-9D7AC75CA0A9}"/>
              </a:ext>
            </a:extLst>
          </p:cNvPr>
          <p:cNvSpPr txBox="1">
            <a:spLocks/>
          </p:cNvSpPr>
          <p:nvPr/>
        </p:nvSpPr>
        <p:spPr>
          <a:xfrm>
            <a:off x="2090139" y="751936"/>
            <a:ext cx="2652240" cy="238111"/>
          </a:xfrm>
          <a:prstGeom prst="rect">
            <a:avLst/>
          </a:prstGeom>
        </p:spPr>
        <p:txBody>
          <a:bodyPr vert="horz" lIns="91440" tIns="45720" rIns="91440" bIns="45720" rtlCol="0" anchor="b">
            <a:normAutofit fontScale="40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Variables within warp</a:t>
            </a:r>
          </a:p>
        </p:txBody>
      </p:sp>
      <p:pic>
        <p:nvPicPr>
          <p:cNvPr id="34" name="Picture 33">
            <a:extLst>
              <a:ext uri="{FF2B5EF4-FFF2-40B4-BE49-F238E27FC236}">
                <a16:creationId xmlns:a16="http://schemas.microsoft.com/office/drawing/2014/main" id="{75D1AD16-8769-B69D-40C4-B2ED884C35C8}"/>
              </a:ext>
            </a:extLst>
          </p:cNvPr>
          <p:cNvPicPr>
            <a:picLocks noChangeAspect="1"/>
          </p:cNvPicPr>
          <p:nvPr/>
        </p:nvPicPr>
        <p:blipFill>
          <a:blip r:embed="rId3"/>
          <a:stretch>
            <a:fillRect/>
          </a:stretch>
        </p:blipFill>
        <p:spPr>
          <a:xfrm>
            <a:off x="2070176" y="2172529"/>
            <a:ext cx="2046975" cy="646709"/>
          </a:xfrm>
          <a:prstGeom prst="rect">
            <a:avLst/>
          </a:prstGeom>
        </p:spPr>
      </p:pic>
      <p:cxnSp>
        <p:nvCxnSpPr>
          <p:cNvPr id="16" name="Straight Arrow Connector 15">
            <a:extLst>
              <a:ext uri="{FF2B5EF4-FFF2-40B4-BE49-F238E27FC236}">
                <a16:creationId xmlns:a16="http://schemas.microsoft.com/office/drawing/2014/main" id="{67001EC1-27BC-1A3A-EF50-01B5844FF575}"/>
              </a:ext>
            </a:extLst>
          </p:cNvPr>
          <p:cNvCxnSpPr>
            <a:cxnSpLocks/>
          </p:cNvCxnSpPr>
          <p:nvPr/>
        </p:nvCxnSpPr>
        <p:spPr>
          <a:xfrm flipH="1" flipV="1">
            <a:off x="1260182" y="1500204"/>
            <a:ext cx="15621" cy="497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27AEB23-FD38-2747-60F1-73BE2ECE0AB5}"/>
              </a:ext>
            </a:extLst>
          </p:cNvPr>
          <p:cNvCxnSpPr>
            <a:cxnSpLocks/>
          </p:cNvCxnSpPr>
          <p:nvPr/>
        </p:nvCxnSpPr>
        <p:spPr>
          <a:xfrm flipH="1" flipV="1">
            <a:off x="1797670" y="1467339"/>
            <a:ext cx="15621" cy="497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6A0BA8B-C8A3-F4D6-958E-B34B98E5D55B}"/>
              </a:ext>
            </a:extLst>
          </p:cNvPr>
          <p:cNvCxnSpPr>
            <a:cxnSpLocks/>
          </p:cNvCxnSpPr>
          <p:nvPr/>
        </p:nvCxnSpPr>
        <p:spPr>
          <a:xfrm flipH="1" flipV="1">
            <a:off x="2343258" y="1467339"/>
            <a:ext cx="15621" cy="497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A5BA6C1-76F1-9BB5-00DE-F756F3072882}"/>
              </a:ext>
            </a:extLst>
          </p:cNvPr>
          <p:cNvCxnSpPr>
            <a:cxnSpLocks/>
          </p:cNvCxnSpPr>
          <p:nvPr/>
        </p:nvCxnSpPr>
        <p:spPr>
          <a:xfrm flipH="1" flipV="1">
            <a:off x="4979588" y="1447418"/>
            <a:ext cx="15621" cy="497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0228659-3E38-A272-F34C-E8EC75690B4C}"/>
              </a:ext>
            </a:extLst>
          </p:cNvPr>
          <p:cNvCxnSpPr>
            <a:cxnSpLocks/>
          </p:cNvCxnSpPr>
          <p:nvPr/>
        </p:nvCxnSpPr>
        <p:spPr>
          <a:xfrm flipH="1" flipV="1">
            <a:off x="4454108" y="1500204"/>
            <a:ext cx="15621" cy="497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41E82BB-7531-BEE8-6842-63FD5A5382CC}"/>
              </a:ext>
            </a:extLst>
          </p:cNvPr>
          <p:cNvCxnSpPr>
            <a:cxnSpLocks/>
          </p:cNvCxnSpPr>
          <p:nvPr/>
        </p:nvCxnSpPr>
        <p:spPr>
          <a:xfrm flipH="1" flipV="1">
            <a:off x="3897664" y="1500204"/>
            <a:ext cx="15621" cy="497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7FC9D62-34F3-1349-8754-4766F672967E}"/>
              </a:ext>
            </a:extLst>
          </p:cNvPr>
          <p:cNvSpPr txBox="1"/>
          <p:nvPr/>
        </p:nvSpPr>
        <p:spPr>
          <a:xfrm>
            <a:off x="956057" y="1834671"/>
            <a:ext cx="601579" cy="646331"/>
          </a:xfrm>
          <a:prstGeom prst="rect">
            <a:avLst/>
          </a:prstGeom>
          <a:noFill/>
        </p:spPr>
        <p:txBody>
          <a:bodyPr wrap="square" rtlCol="0">
            <a:spAutoFit/>
          </a:bodyPr>
          <a:lstStyle/>
          <a:p>
            <a:pPr algn="ctr"/>
            <a:r>
              <a:rPr lang="en-US" dirty="0"/>
              <a:t>Tid 0</a:t>
            </a:r>
          </a:p>
        </p:txBody>
      </p:sp>
      <p:sp>
        <p:nvSpPr>
          <p:cNvPr id="27" name="TextBox 26">
            <a:extLst>
              <a:ext uri="{FF2B5EF4-FFF2-40B4-BE49-F238E27FC236}">
                <a16:creationId xmlns:a16="http://schemas.microsoft.com/office/drawing/2014/main" id="{F40EDE30-51B6-F959-795D-CFAF0AF6183F}"/>
              </a:ext>
            </a:extLst>
          </p:cNvPr>
          <p:cNvSpPr txBox="1"/>
          <p:nvPr/>
        </p:nvSpPr>
        <p:spPr>
          <a:xfrm>
            <a:off x="598388" y="2338355"/>
            <a:ext cx="1291026" cy="461665"/>
          </a:xfrm>
          <a:prstGeom prst="rect">
            <a:avLst/>
          </a:prstGeom>
          <a:noFill/>
        </p:spPr>
        <p:txBody>
          <a:bodyPr wrap="square">
            <a:spAutoFit/>
          </a:bodyPr>
          <a:lstStyle/>
          <a:p>
            <a:pPr algn="ctr"/>
            <a:r>
              <a:rPr lang="en-US" sz="800" dirty="0" err="1">
                <a:highlight>
                  <a:srgbClr val="FFFF00"/>
                </a:highlight>
              </a:rPr>
              <a:t>local_max</a:t>
            </a:r>
            <a:r>
              <a:rPr lang="en-US" sz="800" dirty="0">
                <a:highlight>
                  <a:srgbClr val="FFFF00"/>
                </a:highlight>
              </a:rPr>
              <a:t> var in </a:t>
            </a:r>
            <a:r>
              <a:rPr lang="en-US" sz="800" dirty="0" err="1">
                <a:highlight>
                  <a:srgbClr val="FFFF00"/>
                </a:highlight>
              </a:rPr>
              <a:t>findMaxElement</a:t>
            </a:r>
            <a:r>
              <a:rPr lang="en-US" sz="800" dirty="0">
                <a:highlight>
                  <a:srgbClr val="FFFF00"/>
                </a:highlight>
              </a:rPr>
              <a:t> </a:t>
            </a:r>
          </a:p>
          <a:p>
            <a:pPr algn="ctr"/>
            <a:r>
              <a:rPr lang="en-US" sz="800" dirty="0">
                <a:highlight>
                  <a:srgbClr val="FFFF00"/>
                </a:highlight>
              </a:rPr>
              <a:t>Thread 0 block 0 call </a:t>
            </a:r>
          </a:p>
        </p:txBody>
      </p:sp>
      <p:sp>
        <p:nvSpPr>
          <p:cNvPr id="28" name="TextBox 27">
            <a:extLst>
              <a:ext uri="{FF2B5EF4-FFF2-40B4-BE49-F238E27FC236}">
                <a16:creationId xmlns:a16="http://schemas.microsoft.com/office/drawing/2014/main" id="{231373C8-C4E1-C041-7C88-C820958728A3}"/>
              </a:ext>
            </a:extLst>
          </p:cNvPr>
          <p:cNvSpPr txBox="1"/>
          <p:nvPr/>
        </p:nvSpPr>
        <p:spPr>
          <a:xfrm>
            <a:off x="4711645" y="1794297"/>
            <a:ext cx="601579" cy="646331"/>
          </a:xfrm>
          <a:prstGeom prst="rect">
            <a:avLst/>
          </a:prstGeom>
          <a:noFill/>
        </p:spPr>
        <p:txBody>
          <a:bodyPr wrap="square" rtlCol="0">
            <a:spAutoFit/>
          </a:bodyPr>
          <a:lstStyle/>
          <a:p>
            <a:pPr algn="ctr"/>
            <a:r>
              <a:rPr lang="en-US" dirty="0"/>
              <a:t>Tid 7</a:t>
            </a:r>
          </a:p>
        </p:txBody>
      </p:sp>
      <p:sp>
        <p:nvSpPr>
          <p:cNvPr id="29" name="TextBox 28">
            <a:extLst>
              <a:ext uri="{FF2B5EF4-FFF2-40B4-BE49-F238E27FC236}">
                <a16:creationId xmlns:a16="http://schemas.microsoft.com/office/drawing/2014/main" id="{8C66777C-EC08-D46F-BB43-30EF16BC26E3}"/>
              </a:ext>
            </a:extLst>
          </p:cNvPr>
          <p:cNvSpPr txBox="1"/>
          <p:nvPr/>
        </p:nvSpPr>
        <p:spPr>
          <a:xfrm>
            <a:off x="4353976" y="2297981"/>
            <a:ext cx="1291026" cy="461665"/>
          </a:xfrm>
          <a:prstGeom prst="rect">
            <a:avLst/>
          </a:prstGeom>
          <a:noFill/>
        </p:spPr>
        <p:txBody>
          <a:bodyPr wrap="square">
            <a:spAutoFit/>
          </a:bodyPr>
          <a:lstStyle/>
          <a:p>
            <a:pPr algn="ctr"/>
            <a:r>
              <a:rPr lang="en-US" sz="800" dirty="0" err="1">
                <a:highlight>
                  <a:srgbClr val="FFFF00"/>
                </a:highlight>
              </a:rPr>
              <a:t>local_max</a:t>
            </a:r>
            <a:r>
              <a:rPr lang="en-US" sz="800" dirty="0">
                <a:highlight>
                  <a:srgbClr val="FFFF00"/>
                </a:highlight>
              </a:rPr>
              <a:t> var in </a:t>
            </a:r>
            <a:r>
              <a:rPr lang="en-US" sz="800" dirty="0" err="1">
                <a:highlight>
                  <a:srgbClr val="FFFF00"/>
                </a:highlight>
              </a:rPr>
              <a:t>findMaxElement</a:t>
            </a:r>
            <a:r>
              <a:rPr lang="en-US" sz="800" dirty="0">
                <a:highlight>
                  <a:srgbClr val="FFFF00"/>
                </a:highlight>
              </a:rPr>
              <a:t> </a:t>
            </a:r>
          </a:p>
          <a:p>
            <a:pPr algn="ctr"/>
            <a:r>
              <a:rPr lang="en-US" sz="800" dirty="0">
                <a:highlight>
                  <a:srgbClr val="FFFF00"/>
                </a:highlight>
              </a:rPr>
              <a:t>Thread 7 block 0 call </a:t>
            </a:r>
          </a:p>
        </p:txBody>
      </p:sp>
      <p:graphicFrame>
        <p:nvGraphicFramePr>
          <p:cNvPr id="30" name="Table 29">
            <a:extLst>
              <a:ext uri="{FF2B5EF4-FFF2-40B4-BE49-F238E27FC236}">
                <a16:creationId xmlns:a16="http://schemas.microsoft.com/office/drawing/2014/main" id="{D3412E4A-69C4-8880-550A-675F15FC7F96}"/>
              </a:ext>
            </a:extLst>
          </p:cNvPr>
          <p:cNvGraphicFramePr>
            <a:graphicFrameLocks noGrp="1"/>
          </p:cNvGraphicFramePr>
          <p:nvPr>
            <p:extLst>
              <p:ext uri="{D42A27DB-BD31-4B8C-83A1-F6EECF244321}">
                <p14:modId xmlns:p14="http://schemas.microsoft.com/office/powerpoint/2010/main" val="890982103"/>
              </p:ext>
            </p:extLst>
          </p:nvPr>
        </p:nvGraphicFramePr>
        <p:xfrm>
          <a:off x="660722" y="3378499"/>
          <a:ext cx="5215689" cy="1828800"/>
        </p:xfrm>
        <a:graphic>
          <a:graphicData uri="http://schemas.openxmlformats.org/drawingml/2006/table">
            <a:tbl>
              <a:tblPr firstRow="1" bandRow="1">
                <a:tableStyleId>{5C22544A-7EE6-4342-B048-85BDC9FD1C3A}</a:tableStyleId>
              </a:tblPr>
              <a:tblGrid>
                <a:gridCol w="1738563">
                  <a:extLst>
                    <a:ext uri="{9D8B030D-6E8A-4147-A177-3AD203B41FA5}">
                      <a16:colId xmlns:a16="http://schemas.microsoft.com/office/drawing/2014/main" val="392216789"/>
                    </a:ext>
                  </a:extLst>
                </a:gridCol>
                <a:gridCol w="1738563">
                  <a:extLst>
                    <a:ext uri="{9D8B030D-6E8A-4147-A177-3AD203B41FA5}">
                      <a16:colId xmlns:a16="http://schemas.microsoft.com/office/drawing/2014/main" val="352486525"/>
                    </a:ext>
                  </a:extLst>
                </a:gridCol>
                <a:gridCol w="1738563">
                  <a:extLst>
                    <a:ext uri="{9D8B030D-6E8A-4147-A177-3AD203B41FA5}">
                      <a16:colId xmlns:a16="http://schemas.microsoft.com/office/drawing/2014/main" val="2768888594"/>
                    </a:ext>
                  </a:extLst>
                </a:gridCol>
              </a:tblGrid>
              <a:tr h="330268">
                <a:tc>
                  <a:txBody>
                    <a:bodyPr/>
                    <a:lstStyle/>
                    <a:p>
                      <a:r>
                        <a:rPr lang="en-US" dirty="0"/>
                        <a:t>tid</a:t>
                      </a:r>
                    </a:p>
                  </a:txBody>
                  <a:tcPr/>
                </a:tc>
                <a:tc>
                  <a:txBody>
                    <a:bodyPr/>
                    <a:lstStyle/>
                    <a:p>
                      <a:r>
                        <a:rPr lang="en-US" dirty="0"/>
                        <a:t>Lane_id</a:t>
                      </a:r>
                    </a:p>
                  </a:txBody>
                  <a:tcPr/>
                </a:tc>
                <a:tc>
                  <a:txBody>
                    <a:bodyPr/>
                    <a:lstStyle/>
                    <a:p>
                      <a:r>
                        <a:rPr lang="en-US" dirty="0"/>
                        <a:t>Warp_id</a:t>
                      </a:r>
                    </a:p>
                  </a:txBody>
                  <a:tcPr/>
                </a:tc>
                <a:extLst>
                  <a:ext uri="{0D108BD9-81ED-4DB2-BD59-A6C34878D82A}">
                    <a16:rowId xmlns:a16="http://schemas.microsoft.com/office/drawing/2014/main" val="1471393968"/>
                  </a:ext>
                </a:extLst>
              </a:tr>
              <a:tr h="330268">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644751372"/>
                  </a:ext>
                </a:extLst>
              </a:tr>
              <a:tr h="330268">
                <a:tc>
                  <a:txBody>
                    <a:bodyPr/>
                    <a:lstStyle/>
                    <a:p>
                      <a:r>
                        <a:rPr lang="en-US" dirty="0"/>
                        <a:t>1</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3591424739"/>
                  </a:ext>
                </a:extLst>
              </a:tr>
              <a:tr h="330268">
                <a:tc>
                  <a:txBody>
                    <a:bodyPr/>
                    <a:lstStyle/>
                    <a:p>
                      <a:r>
                        <a:rPr lang="en-US" dirty="0"/>
                        <a:t>2</a:t>
                      </a:r>
                    </a:p>
                  </a:txBody>
                  <a:tcPr/>
                </a:tc>
                <a:tc>
                  <a:txBody>
                    <a:bodyPr/>
                    <a:lstStyle/>
                    <a:p>
                      <a:r>
                        <a:rPr lang="en-US" dirty="0"/>
                        <a:t>2</a:t>
                      </a:r>
                    </a:p>
                  </a:txBody>
                  <a:tcPr/>
                </a:tc>
                <a:tc>
                  <a:txBody>
                    <a:bodyPr/>
                    <a:lstStyle/>
                    <a:p>
                      <a:r>
                        <a:rPr lang="en-US" dirty="0"/>
                        <a:t>0</a:t>
                      </a:r>
                    </a:p>
                  </a:txBody>
                  <a:tcPr/>
                </a:tc>
                <a:extLst>
                  <a:ext uri="{0D108BD9-81ED-4DB2-BD59-A6C34878D82A}">
                    <a16:rowId xmlns:a16="http://schemas.microsoft.com/office/drawing/2014/main" val="3584938001"/>
                  </a:ext>
                </a:extLst>
              </a:tr>
              <a:tr h="330268">
                <a:tc>
                  <a:txBody>
                    <a:bodyPr/>
                    <a:lstStyle/>
                    <a:p>
                      <a:r>
                        <a:rPr lang="en-US" dirty="0"/>
                        <a:t>4</a:t>
                      </a:r>
                    </a:p>
                  </a:txBody>
                  <a:tcPr/>
                </a:tc>
                <a:tc>
                  <a:txBody>
                    <a:bodyPr/>
                    <a:lstStyle/>
                    <a:p>
                      <a:r>
                        <a:rPr lang="en-US" dirty="0"/>
                        <a:t>4</a:t>
                      </a:r>
                    </a:p>
                  </a:txBody>
                  <a:tcPr/>
                </a:tc>
                <a:tc>
                  <a:txBody>
                    <a:bodyPr/>
                    <a:lstStyle/>
                    <a:p>
                      <a:r>
                        <a:rPr lang="en-US" dirty="0"/>
                        <a:t>0</a:t>
                      </a:r>
                    </a:p>
                  </a:txBody>
                  <a:tcPr/>
                </a:tc>
                <a:extLst>
                  <a:ext uri="{0D108BD9-81ED-4DB2-BD59-A6C34878D82A}">
                    <a16:rowId xmlns:a16="http://schemas.microsoft.com/office/drawing/2014/main" val="2928316339"/>
                  </a:ext>
                </a:extLst>
              </a:tr>
            </a:tbl>
          </a:graphicData>
        </a:graphic>
      </p:graphicFrame>
    </p:spTree>
    <p:extLst>
      <p:ext uri="{BB962C8B-B14F-4D97-AF65-F5344CB8AC3E}">
        <p14:creationId xmlns:p14="http://schemas.microsoft.com/office/powerpoint/2010/main" val="9773188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E37806-8C90-F740-FE99-BE6E6E69932B}"/>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99BF09A7-C590-403E-5375-3F3D46BD4826}"/>
              </a:ext>
            </a:extLst>
          </p:cNvPr>
          <p:cNvPicPr>
            <a:picLocks noChangeAspect="1"/>
          </p:cNvPicPr>
          <p:nvPr/>
        </p:nvPicPr>
        <p:blipFill>
          <a:blip r:embed="rId2"/>
          <a:stretch>
            <a:fillRect/>
          </a:stretch>
        </p:blipFill>
        <p:spPr>
          <a:xfrm>
            <a:off x="7123285" y="0"/>
            <a:ext cx="5068715" cy="6858000"/>
          </a:xfrm>
          <a:prstGeom prst="rect">
            <a:avLst/>
          </a:prstGeom>
        </p:spPr>
      </p:pic>
      <p:sp>
        <p:nvSpPr>
          <p:cNvPr id="2" name="Title 1">
            <a:extLst>
              <a:ext uri="{FF2B5EF4-FFF2-40B4-BE49-F238E27FC236}">
                <a16:creationId xmlns:a16="http://schemas.microsoft.com/office/drawing/2014/main" id="{B2F57EEE-1320-F2BE-A09B-C24E72DDE546}"/>
              </a:ext>
            </a:extLst>
          </p:cNvPr>
          <p:cNvSpPr>
            <a:spLocks noGrp="1"/>
          </p:cNvSpPr>
          <p:nvPr>
            <p:ph type="title"/>
          </p:nvPr>
        </p:nvSpPr>
        <p:spPr>
          <a:xfrm>
            <a:off x="96253" y="1920"/>
            <a:ext cx="7483642" cy="433137"/>
          </a:xfrm>
        </p:spPr>
        <p:txBody>
          <a:bodyPr>
            <a:noAutofit/>
          </a:bodyPr>
          <a:lstStyle/>
          <a:p>
            <a:br>
              <a:rPr lang="en-US" sz="2000" u="sng" dirty="0"/>
            </a:br>
            <a:br>
              <a:rPr lang="en-US" sz="2000" u="sng" dirty="0"/>
            </a:br>
            <a:r>
              <a:rPr lang="en-US" sz="2000" dirty="0"/>
              <a:t>Using Shared Memory only along </a:t>
            </a:r>
            <a:r>
              <a:rPr lang="en-US" sz="2000" b="0" dirty="0"/>
              <a:t>__shfl_down_sync</a:t>
            </a:r>
            <a:endParaRPr lang="en-US" sz="2000" u="sng" dirty="0"/>
          </a:p>
        </p:txBody>
      </p:sp>
      <p:sp>
        <p:nvSpPr>
          <p:cNvPr id="8" name="Title 1">
            <a:extLst>
              <a:ext uri="{FF2B5EF4-FFF2-40B4-BE49-F238E27FC236}">
                <a16:creationId xmlns:a16="http://schemas.microsoft.com/office/drawing/2014/main" id="{9F628349-1B35-5591-6FE5-B123E01B0EB4}"/>
              </a:ext>
            </a:extLst>
          </p:cNvPr>
          <p:cNvSpPr txBox="1">
            <a:spLocks/>
          </p:cNvSpPr>
          <p:nvPr/>
        </p:nvSpPr>
        <p:spPr>
          <a:xfrm>
            <a:off x="302928" y="372015"/>
            <a:ext cx="5931279" cy="433137"/>
          </a:xfrm>
          <a:prstGeom prst="rect">
            <a:avLst/>
          </a:prstGeom>
        </p:spPr>
        <p:txBody>
          <a:bodyPr vert="horz" lIns="91440" tIns="45720" rIns="91440" bIns="45720" rtlCol="0" anchor="b">
            <a:normAutofit fontScale="47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0" dirty="0">
                <a:solidFill>
                  <a:srgbClr val="FA1E87"/>
                </a:solidFill>
                <a:effectLst/>
                <a:latin typeface="Consolas" panose="020B0609020204030204" pitchFamily="49" charset="0"/>
              </a:rPr>
              <a:t>Kernel to find maximum element using warp synchronization </a:t>
            </a:r>
          </a:p>
        </p:txBody>
      </p:sp>
      <p:sp>
        <p:nvSpPr>
          <p:cNvPr id="3" name="Rectangle 2">
            <a:extLst>
              <a:ext uri="{FF2B5EF4-FFF2-40B4-BE49-F238E27FC236}">
                <a16:creationId xmlns:a16="http://schemas.microsoft.com/office/drawing/2014/main" id="{44895628-73E4-BD62-C01A-68F8C65D4C6E}"/>
              </a:ext>
            </a:extLst>
          </p:cNvPr>
          <p:cNvSpPr/>
          <p:nvPr/>
        </p:nvSpPr>
        <p:spPr>
          <a:xfrm>
            <a:off x="7187453" y="2172529"/>
            <a:ext cx="4900863" cy="1990397"/>
          </a:xfrm>
          <a:prstGeom prst="rect">
            <a:avLst/>
          </a:prstGeom>
          <a:noFill/>
          <a:ln>
            <a:solidFill>
              <a:srgbClr val="FA1E8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ecagon 4">
            <a:extLst>
              <a:ext uri="{FF2B5EF4-FFF2-40B4-BE49-F238E27FC236}">
                <a16:creationId xmlns:a16="http://schemas.microsoft.com/office/drawing/2014/main" id="{6E058AA7-C976-F0FC-74E0-9B922F2378EE}"/>
              </a:ext>
            </a:extLst>
          </p:cNvPr>
          <p:cNvSpPr/>
          <p:nvPr/>
        </p:nvSpPr>
        <p:spPr>
          <a:xfrm>
            <a:off x="1011109" y="1012930"/>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1</a:t>
            </a:r>
          </a:p>
        </p:txBody>
      </p:sp>
      <p:sp>
        <p:nvSpPr>
          <p:cNvPr id="6" name="Decagon 5">
            <a:extLst>
              <a:ext uri="{FF2B5EF4-FFF2-40B4-BE49-F238E27FC236}">
                <a16:creationId xmlns:a16="http://schemas.microsoft.com/office/drawing/2014/main" id="{CFF46059-D218-7620-6643-E38D31ECA510}"/>
              </a:ext>
            </a:extLst>
          </p:cNvPr>
          <p:cNvSpPr/>
          <p:nvPr/>
        </p:nvSpPr>
        <p:spPr>
          <a:xfrm>
            <a:off x="1540787" y="1012929"/>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2</a:t>
            </a:r>
          </a:p>
        </p:txBody>
      </p:sp>
      <p:sp>
        <p:nvSpPr>
          <p:cNvPr id="7" name="Decagon 6">
            <a:extLst>
              <a:ext uri="{FF2B5EF4-FFF2-40B4-BE49-F238E27FC236}">
                <a16:creationId xmlns:a16="http://schemas.microsoft.com/office/drawing/2014/main" id="{8919DE1C-588D-5A7D-2C76-6D8915D782A9}"/>
              </a:ext>
            </a:extLst>
          </p:cNvPr>
          <p:cNvSpPr/>
          <p:nvPr/>
        </p:nvSpPr>
        <p:spPr>
          <a:xfrm>
            <a:off x="2070465" y="1012929"/>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3</a:t>
            </a:r>
          </a:p>
        </p:txBody>
      </p:sp>
      <p:sp>
        <p:nvSpPr>
          <p:cNvPr id="9" name="Decagon 8">
            <a:extLst>
              <a:ext uri="{FF2B5EF4-FFF2-40B4-BE49-F238E27FC236}">
                <a16:creationId xmlns:a16="http://schemas.microsoft.com/office/drawing/2014/main" id="{8CE55D64-6004-0D0E-8FF7-3EF2F83708F8}"/>
              </a:ext>
            </a:extLst>
          </p:cNvPr>
          <p:cNvSpPr/>
          <p:nvPr/>
        </p:nvSpPr>
        <p:spPr>
          <a:xfrm>
            <a:off x="2600143" y="1012928"/>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4</a:t>
            </a:r>
          </a:p>
        </p:txBody>
      </p:sp>
      <p:sp>
        <p:nvSpPr>
          <p:cNvPr id="10" name="Decagon 9">
            <a:extLst>
              <a:ext uri="{FF2B5EF4-FFF2-40B4-BE49-F238E27FC236}">
                <a16:creationId xmlns:a16="http://schemas.microsoft.com/office/drawing/2014/main" id="{0DABD734-FAE5-A171-CB38-FEE80AC8438F}"/>
              </a:ext>
            </a:extLst>
          </p:cNvPr>
          <p:cNvSpPr/>
          <p:nvPr/>
        </p:nvSpPr>
        <p:spPr>
          <a:xfrm>
            <a:off x="3117500" y="1012927"/>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5</a:t>
            </a:r>
          </a:p>
        </p:txBody>
      </p:sp>
      <p:sp>
        <p:nvSpPr>
          <p:cNvPr id="11" name="Decagon 10">
            <a:extLst>
              <a:ext uri="{FF2B5EF4-FFF2-40B4-BE49-F238E27FC236}">
                <a16:creationId xmlns:a16="http://schemas.microsoft.com/office/drawing/2014/main" id="{B33A5AB8-666D-EC51-9002-3EAAC8605BFD}"/>
              </a:ext>
            </a:extLst>
          </p:cNvPr>
          <p:cNvSpPr/>
          <p:nvPr/>
        </p:nvSpPr>
        <p:spPr>
          <a:xfrm>
            <a:off x="3647178" y="1012926"/>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6</a:t>
            </a:r>
          </a:p>
        </p:txBody>
      </p:sp>
      <p:sp>
        <p:nvSpPr>
          <p:cNvPr id="12" name="Decagon 11">
            <a:extLst>
              <a:ext uri="{FF2B5EF4-FFF2-40B4-BE49-F238E27FC236}">
                <a16:creationId xmlns:a16="http://schemas.microsoft.com/office/drawing/2014/main" id="{23CF6AF9-5237-1B1F-B57E-77C2567DB364}"/>
              </a:ext>
            </a:extLst>
          </p:cNvPr>
          <p:cNvSpPr/>
          <p:nvPr/>
        </p:nvSpPr>
        <p:spPr>
          <a:xfrm>
            <a:off x="4176856" y="1012926"/>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7</a:t>
            </a:r>
          </a:p>
        </p:txBody>
      </p:sp>
      <p:sp>
        <p:nvSpPr>
          <p:cNvPr id="13" name="Decagon 12">
            <a:extLst>
              <a:ext uri="{FF2B5EF4-FFF2-40B4-BE49-F238E27FC236}">
                <a16:creationId xmlns:a16="http://schemas.microsoft.com/office/drawing/2014/main" id="{C97BB15D-BC13-D590-092C-BA4C3F6E8279}"/>
              </a:ext>
            </a:extLst>
          </p:cNvPr>
          <p:cNvSpPr/>
          <p:nvPr/>
        </p:nvSpPr>
        <p:spPr>
          <a:xfrm>
            <a:off x="4706534" y="1012925"/>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8</a:t>
            </a:r>
          </a:p>
        </p:txBody>
      </p:sp>
      <p:sp>
        <p:nvSpPr>
          <p:cNvPr id="14" name="Title 1">
            <a:extLst>
              <a:ext uri="{FF2B5EF4-FFF2-40B4-BE49-F238E27FC236}">
                <a16:creationId xmlns:a16="http://schemas.microsoft.com/office/drawing/2014/main" id="{D189FEDD-8841-092E-FBBC-4A984FBB574B}"/>
              </a:ext>
            </a:extLst>
          </p:cNvPr>
          <p:cNvSpPr txBox="1">
            <a:spLocks/>
          </p:cNvSpPr>
          <p:nvPr/>
        </p:nvSpPr>
        <p:spPr>
          <a:xfrm>
            <a:off x="2090139" y="751936"/>
            <a:ext cx="2652240" cy="238111"/>
          </a:xfrm>
          <a:prstGeom prst="rect">
            <a:avLst/>
          </a:prstGeom>
        </p:spPr>
        <p:txBody>
          <a:bodyPr vert="horz" lIns="91440" tIns="45720" rIns="91440" bIns="45720" rtlCol="0" anchor="b">
            <a:normAutofit fontScale="40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Variables within warp</a:t>
            </a:r>
          </a:p>
        </p:txBody>
      </p:sp>
      <p:cxnSp>
        <p:nvCxnSpPr>
          <p:cNvPr id="16" name="Straight Arrow Connector 15">
            <a:extLst>
              <a:ext uri="{FF2B5EF4-FFF2-40B4-BE49-F238E27FC236}">
                <a16:creationId xmlns:a16="http://schemas.microsoft.com/office/drawing/2014/main" id="{761F920C-956B-75D6-94ED-2B91B5E8340A}"/>
              </a:ext>
            </a:extLst>
          </p:cNvPr>
          <p:cNvCxnSpPr>
            <a:cxnSpLocks/>
          </p:cNvCxnSpPr>
          <p:nvPr/>
        </p:nvCxnSpPr>
        <p:spPr>
          <a:xfrm flipH="1" flipV="1">
            <a:off x="1260182" y="1500204"/>
            <a:ext cx="15621" cy="497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C0720BF-BFEA-7769-EDDB-05601975545F}"/>
              </a:ext>
            </a:extLst>
          </p:cNvPr>
          <p:cNvCxnSpPr>
            <a:cxnSpLocks/>
          </p:cNvCxnSpPr>
          <p:nvPr/>
        </p:nvCxnSpPr>
        <p:spPr>
          <a:xfrm flipH="1" flipV="1">
            <a:off x="1797670" y="1467339"/>
            <a:ext cx="15621" cy="497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1175276-9362-41FB-4200-0C8786815C91}"/>
              </a:ext>
            </a:extLst>
          </p:cNvPr>
          <p:cNvCxnSpPr>
            <a:cxnSpLocks/>
          </p:cNvCxnSpPr>
          <p:nvPr/>
        </p:nvCxnSpPr>
        <p:spPr>
          <a:xfrm flipH="1" flipV="1">
            <a:off x="2343258" y="1467339"/>
            <a:ext cx="15621" cy="497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6E98FE5-FEDD-0E57-DBDB-A884D36B2F22}"/>
              </a:ext>
            </a:extLst>
          </p:cNvPr>
          <p:cNvCxnSpPr>
            <a:cxnSpLocks/>
          </p:cNvCxnSpPr>
          <p:nvPr/>
        </p:nvCxnSpPr>
        <p:spPr>
          <a:xfrm flipH="1" flipV="1">
            <a:off x="4979588" y="1447418"/>
            <a:ext cx="15621" cy="497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7909C29-0A89-3773-3305-841F8679D224}"/>
              </a:ext>
            </a:extLst>
          </p:cNvPr>
          <p:cNvCxnSpPr>
            <a:cxnSpLocks/>
          </p:cNvCxnSpPr>
          <p:nvPr/>
        </p:nvCxnSpPr>
        <p:spPr>
          <a:xfrm flipH="1" flipV="1">
            <a:off x="4454108" y="1500204"/>
            <a:ext cx="15621" cy="497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E4C12CE-D2E9-0081-840B-1B843EBFD1A8}"/>
              </a:ext>
            </a:extLst>
          </p:cNvPr>
          <p:cNvCxnSpPr>
            <a:cxnSpLocks/>
          </p:cNvCxnSpPr>
          <p:nvPr/>
        </p:nvCxnSpPr>
        <p:spPr>
          <a:xfrm flipH="1" flipV="1">
            <a:off x="3897664" y="1500204"/>
            <a:ext cx="15621" cy="497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2F7986C7-ADFF-26F2-A9CA-E2AA45103E94}"/>
              </a:ext>
            </a:extLst>
          </p:cNvPr>
          <p:cNvSpPr txBox="1"/>
          <p:nvPr/>
        </p:nvSpPr>
        <p:spPr>
          <a:xfrm>
            <a:off x="956057" y="1834671"/>
            <a:ext cx="601579" cy="646331"/>
          </a:xfrm>
          <a:prstGeom prst="rect">
            <a:avLst/>
          </a:prstGeom>
          <a:noFill/>
        </p:spPr>
        <p:txBody>
          <a:bodyPr wrap="square" rtlCol="0">
            <a:spAutoFit/>
          </a:bodyPr>
          <a:lstStyle/>
          <a:p>
            <a:pPr algn="ctr"/>
            <a:r>
              <a:rPr lang="en-US" dirty="0"/>
              <a:t>Tid 0</a:t>
            </a:r>
          </a:p>
        </p:txBody>
      </p:sp>
      <p:sp>
        <p:nvSpPr>
          <p:cNvPr id="27" name="TextBox 26">
            <a:extLst>
              <a:ext uri="{FF2B5EF4-FFF2-40B4-BE49-F238E27FC236}">
                <a16:creationId xmlns:a16="http://schemas.microsoft.com/office/drawing/2014/main" id="{37B150D9-C1A3-ADEB-0A89-F00B65B1B881}"/>
              </a:ext>
            </a:extLst>
          </p:cNvPr>
          <p:cNvSpPr txBox="1"/>
          <p:nvPr/>
        </p:nvSpPr>
        <p:spPr>
          <a:xfrm>
            <a:off x="598388" y="2338355"/>
            <a:ext cx="1291026" cy="461665"/>
          </a:xfrm>
          <a:prstGeom prst="rect">
            <a:avLst/>
          </a:prstGeom>
          <a:noFill/>
        </p:spPr>
        <p:txBody>
          <a:bodyPr wrap="square">
            <a:spAutoFit/>
          </a:bodyPr>
          <a:lstStyle/>
          <a:p>
            <a:pPr algn="ctr"/>
            <a:r>
              <a:rPr lang="en-US" sz="800" dirty="0" err="1">
                <a:highlight>
                  <a:srgbClr val="FFFF00"/>
                </a:highlight>
              </a:rPr>
              <a:t>local_max</a:t>
            </a:r>
            <a:r>
              <a:rPr lang="en-US" sz="800" dirty="0">
                <a:highlight>
                  <a:srgbClr val="FFFF00"/>
                </a:highlight>
              </a:rPr>
              <a:t> var in </a:t>
            </a:r>
            <a:r>
              <a:rPr lang="en-US" sz="800" dirty="0" err="1">
                <a:highlight>
                  <a:srgbClr val="FFFF00"/>
                </a:highlight>
              </a:rPr>
              <a:t>findMaxElement</a:t>
            </a:r>
            <a:r>
              <a:rPr lang="en-US" sz="800" dirty="0">
                <a:highlight>
                  <a:srgbClr val="FFFF00"/>
                </a:highlight>
              </a:rPr>
              <a:t> </a:t>
            </a:r>
          </a:p>
          <a:p>
            <a:pPr algn="ctr"/>
            <a:r>
              <a:rPr lang="en-US" sz="800" dirty="0">
                <a:highlight>
                  <a:srgbClr val="FFFF00"/>
                </a:highlight>
              </a:rPr>
              <a:t>Thread 0 block 0 call </a:t>
            </a:r>
          </a:p>
        </p:txBody>
      </p:sp>
      <p:sp>
        <p:nvSpPr>
          <p:cNvPr id="28" name="TextBox 27">
            <a:extLst>
              <a:ext uri="{FF2B5EF4-FFF2-40B4-BE49-F238E27FC236}">
                <a16:creationId xmlns:a16="http://schemas.microsoft.com/office/drawing/2014/main" id="{1C3EDD90-75D3-AFC6-F24A-97ABDDA77522}"/>
              </a:ext>
            </a:extLst>
          </p:cNvPr>
          <p:cNvSpPr txBox="1"/>
          <p:nvPr/>
        </p:nvSpPr>
        <p:spPr>
          <a:xfrm>
            <a:off x="4711645" y="1794297"/>
            <a:ext cx="601579" cy="646331"/>
          </a:xfrm>
          <a:prstGeom prst="rect">
            <a:avLst/>
          </a:prstGeom>
          <a:noFill/>
        </p:spPr>
        <p:txBody>
          <a:bodyPr wrap="square" rtlCol="0">
            <a:spAutoFit/>
          </a:bodyPr>
          <a:lstStyle/>
          <a:p>
            <a:pPr algn="ctr"/>
            <a:r>
              <a:rPr lang="en-US" dirty="0"/>
              <a:t>Tid 7</a:t>
            </a:r>
          </a:p>
        </p:txBody>
      </p:sp>
      <p:sp>
        <p:nvSpPr>
          <p:cNvPr id="29" name="TextBox 28">
            <a:extLst>
              <a:ext uri="{FF2B5EF4-FFF2-40B4-BE49-F238E27FC236}">
                <a16:creationId xmlns:a16="http://schemas.microsoft.com/office/drawing/2014/main" id="{D3FB4D43-BF56-C024-2A1A-B720DE37490A}"/>
              </a:ext>
            </a:extLst>
          </p:cNvPr>
          <p:cNvSpPr txBox="1"/>
          <p:nvPr/>
        </p:nvSpPr>
        <p:spPr>
          <a:xfrm>
            <a:off x="4353976" y="2297981"/>
            <a:ext cx="1291026" cy="461665"/>
          </a:xfrm>
          <a:prstGeom prst="rect">
            <a:avLst/>
          </a:prstGeom>
          <a:noFill/>
        </p:spPr>
        <p:txBody>
          <a:bodyPr wrap="square">
            <a:spAutoFit/>
          </a:bodyPr>
          <a:lstStyle/>
          <a:p>
            <a:pPr algn="ctr"/>
            <a:r>
              <a:rPr lang="en-US" sz="800" dirty="0" err="1">
                <a:highlight>
                  <a:srgbClr val="FFFF00"/>
                </a:highlight>
              </a:rPr>
              <a:t>local_max</a:t>
            </a:r>
            <a:r>
              <a:rPr lang="en-US" sz="800" dirty="0">
                <a:highlight>
                  <a:srgbClr val="FFFF00"/>
                </a:highlight>
              </a:rPr>
              <a:t> var in </a:t>
            </a:r>
            <a:r>
              <a:rPr lang="en-US" sz="800" dirty="0" err="1">
                <a:highlight>
                  <a:srgbClr val="FFFF00"/>
                </a:highlight>
              </a:rPr>
              <a:t>findMaxElement</a:t>
            </a:r>
            <a:r>
              <a:rPr lang="en-US" sz="800" dirty="0">
                <a:highlight>
                  <a:srgbClr val="FFFF00"/>
                </a:highlight>
              </a:rPr>
              <a:t> </a:t>
            </a:r>
          </a:p>
          <a:p>
            <a:pPr algn="ctr"/>
            <a:r>
              <a:rPr lang="en-US" sz="800" dirty="0">
                <a:highlight>
                  <a:srgbClr val="FFFF00"/>
                </a:highlight>
              </a:rPr>
              <a:t>Thread 7 block 0 call </a:t>
            </a:r>
          </a:p>
        </p:txBody>
      </p:sp>
      <p:graphicFrame>
        <p:nvGraphicFramePr>
          <p:cNvPr id="30" name="Table 29">
            <a:extLst>
              <a:ext uri="{FF2B5EF4-FFF2-40B4-BE49-F238E27FC236}">
                <a16:creationId xmlns:a16="http://schemas.microsoft.com/office/drawing/2014/main" id="{D74E648F-0438-FD8C-583D-196685F4B5D6}"/>
              </a:ext>
            </a:extLst>
          </p:cNvPr>
          <p:cNvGraphicFramePr>
            <a:graphicFrameLocks noGrp="1"/>
          </p:cNvGraphicFramePr>
          <p:nvPr>
            <p:extLst>
              <p:ext uri="{D42A27DB-BD31-4B8C-83A1-F6EECF244321}">
                <p14:modId xmlns:p14="http://schemas.microsoft.com/office/powerpoint/2010/main" val="2733037746"/>
              </p:ext>
            </p:extLst>
          </p:nvPr>
        </p:nvGraphicFramePr>
        <p:xfrm>
          <a:off x="7436031" y="4322350"/>
          <a:ext cx="3951858" cy="2376225"/>
        </p:xfrm>
        <a:graphic>
          <a:graphicData uri="http://schemas.openxmlformats.org/drawingml/2006/table">
            <a:tbl>
              <a:tblPr firstRow="1" bandRow="1">
                <a:tableStyleId>{5C22544A-7EE6-4342-B048-85BDC9FD1C3A}</a:tableStyleId>
              </a:tblPr>
              <a:tblGrid>
                <a:gridCol w="1317286">
                  <a:extLst>
                    <a:ext uri="{9D8B030D-6E8A-4147-A177-3AD203B41FA5}">
                      <a16:colId xmlns:a16="http://schemas.microsoft.com/office/drawing/2014/main" val="392216789"/>
                    </a:ext>
                  </a:extLst>
                </a:gridCol>
                <a:gridCol w="1317286">
                  <a:extLst>
                    <a:ext uri="{9D8B030D-6E8A-4147-A177-3AD203B41FA5}">
                      <a16:colId xmlns:a16="http://schemas.microsoft.com/office/drawing/2014/main" val="352486525"/>
                    </a:ext>
                  </a:extLst>
                </a:gridCol>
                <a:gridCol w="1317286">
                  <a:extLst>
                    <a:ext uri="{9D8B030D-6E8A-4147-A177-3AD203B41FA5}">
                      <a16:colId xmlns:a16="http://schemas.microsoft.com/office/drawing/2014/main" val="2768888594"/>
                    </a:ext>
                  </a:extLst>
                </a:gridCol>
              </a:tblGrid>
              <a:tr h="475245">
                <a:tc>
                  <a:txBody>
                    <a:bodyPr/>
                    <a:lstStyle/>
                    <a:p>
                      <a:r>
                        <a:rPr lang="en-US" dirty="0"/>
                        <a:t>tid</a:t>
                      </a:r>
                    </a:p>
                  </a:txBody>
                  <a:tcPr/>
                </a:tc>
                <a:tc>
                  <a:txBody>
                    <a:bodyPr/>
                    <a:lstStyle/>
                    <a:p>
                      <a:r>
                        <a:rPr lang="en-US" dirty="0"/>
                        <a:t>Lane_id</a:t>
                      </a:r>
                    </a:p>
                  </a:txBody>
                  <a:tcPr/>
                </a:tc>
                <a:tc>
                  <a:txBody>
                    <a:bodyPr/>
                    <a:lstStyle/>
                    <a:p>
                      <a:r>
                        <a:rPr lang="en-US" dirty="0"/>
                        <a:t>Warp_id</a:t>
                      </a:r>
                    </a:p>
                  </a:txBody>
                  <a:tcPr/>
                </a:tc>
                <a:extLst>
                  <a:ext uri="{0D108BD9-81ED-4DB2-BD59-A6C34878D82A}">
                    <a16:rowId xmlns:a16="http://schemas.microsoft.com/office/drawing/2014/main" val="1471393968"/>
                  </a:ext>
                </a:extLst>
              </a:tr>
              <a:tr h="475245">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644751372"/>
                  </a:ext>
                </a:extLst>
              </a:tr>
              <a:tr h="475245">
                <a:tc>
                  <a:txBody>
                    <a:bodyPr/>
                    <a:lstStyle/>
                    <a:p>
                      <a:r>
                        <a:rPr lang="en-US" dirty="0"/>
                        <a:t>1</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3591424739"/>
                  </a:ext>
                </a:extLst>
              </a:tr>
              <a:tr h="475245">
                <a:tc>
                  <a:txBody>
                    <a:bodyPr/>
                    <a:lstStyle/>
                    <a:p>
                      <a:r>
                        <a:rPr lang="en-US" dirty="0"/>
                        <a:t>2</a:t>
                      </a:r>
                    </a:p>
                  </a:txBody>
                  <a:tcPr/>
                </a:tc>
                <a:tc>
                  <a:txBody>
                    <a:bodyPr/>
                    <a:lstStyle/>
                    <a:p>
                      <a:r>
                        <a:rPr lang="en-US" dirty="0"/>
                        <a:t>2</a:t>
                      </a:r>
                    </a:p>
                  </a:txBody>
                  <a:tcPr/>
                </a:tc>
                <a:tc>
                  <a:txBody>
                    <a:bodyPr/>
                    <a:lstStyle/>
                    <a:p>
                      <a:r>
                        <a:rPr lang="en-US" dirty="0"/>
                        <a:t>0</a:t>
                      </a:r>
                    </a:p>
                  </a:txBody>
                  <a:tcPr/>
                </a:tc>
                <a:extLst>
                  <a:ext uri="{0D108BD9-81ED-4DB2-BD59-A6C34878D82A}">
                    <a16:rowId xmlns:a16="http://schemas.microsoft.com/office/drawing/2014/main" val="3584938001"/>
                  </a:ext>
                </a:extLst>
              </a:tr>
              <a:tr h="475245">
                <a:tc>
                  <a:txBody>
                    <a:bodyPr/>
                    <a:lstStyle/>
                    <a:p>
                      <a:r>
                        <a:rPr lang="en-US" dirty="0"/>
                        <a:t>4</a:t>
                      </a:r>
                    </a:p>
                  </a:txBody>
                  <a:tcPr/>
                </a:tc>
                <a:tc>
                  <a:txBody>
                    <a:bodyPr/>
                    <a:lstStyle/>
                    <a:p>
                      <a:r>
                        <a:rPr lang="en-US" dirty="0"/>
                        <a:t>4</a:t>
                      </a:r>
                    </a:p>
                  </a:txBody>
                  <a:tcPr/>
                </a:tc>
                <a:tc>
                  <a:txBody>
                    <a:bodyPr/>
                    <a:lstStyle/>
                    <a:p>
                      <a:r>
                        <a:rPr lang="en-US" dirty="0"/>
                        <a:t>0</a:t>
                      </a:r>
                    </a:p>
                  </a:txBody>
                  <a:tcPr/>
                </a:tc>
                <a:extLst>
                  <a:ext uri="{0D108BD9-81ED-4DB2-BD59-A6C34878D82A}">
                    <a16:rowId xmlns:a16="http://schemas.microsoft.com/office/drawing/2014/main" val="2928316339"/>
                  </a:ext>
                </a:extLst>
              </a:tr>
            </a:tbl>
          </a:graphicData>
        </a:graphic>
      </p:graphicFrame>
      <p:pic>
        <p:nvPicPr>
          <p:cNvPr id="18" name="Picture 17">
            <a:extLst>
              <a:ext uri="{FF2B5EF4-FFF2-40B4-BE49-F238E27FC236}">
                <a16:creationId xmlns:a16="http://schemas.microsoft.com/office/drawing/2014/main" id="{BA018AB1-9A37-8C2B-C8A5-451ABD7D1DE5}"/>
              </a:ext>
            </a:extLst>
          </p:cNvPr>
          <p:cNvPicPr>
            <a:picLocks noChangeAspect="1"/>
          </p:cNvPicPr>
          <p:nvPr/>
        </p:nvPicPr>
        <p:blipFill>
          <a:blip r:embed="rId3"/>
          <a:stretch>
            <a:fillRect/>
          </a:stretch>
        </p:blipFill>
        <p:spPr>
          <a:xfrm>
            <a:off x="914874" y="5006531"/>
            <a:ext cx="4934639" cy="381053"/>
          </a:xfrm>
          <a:prstGeom prst="rect">
            <a:avLst/>
          </a:prstGeom>
        </p:spPr>
      </p:pic>
      <p:cxnSp>
        <p:nvCxnSpPr>
          <p:cNvPr id="25" name="Straight Arrow Connector 24">
            <a:extLst>
              <a:ext uri="{FF2B5EF4-FFF2-40B4-BE49-F238E27FC236}">
                <a16:creationId xmlns:a16="http://schemas.microsoft.com/office/drawing/2014/main" id="{C7F46D45-D795-76DF-932A-3B2E2C6BBC23}"/>
              </a:ext>
            </a:extLst>
          </p:cNvPr>
          <p:cNvCxnSpPr/>
          <p:nvPr/>
        </p:nvCxnSpPr>
        <p:spPr>
          <a:xfrm>
            <a:off x="2490537" y="4235116"/>
            <a:ext cx="294774" cy="7714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3">
            <a:extLst>
              <a:ext uri="{FF2B5EF4-FFF2-40B4-BE49-F238E27FC236}">
                <a16:creationId xmlns:a16="http://schemas.microsoft.com/office/drawing/2014/main" id="{F88A5E0C-D8DC-5E97-F8F0-ABC26689D5DE}"/>
              </a:ext>
            </a:extLst>
          </p:cNvPr>
          <p:cNvSpPr>
            <a:spLocks noChangeArrowheads="1"/>
          </p:cNvSpPr>
          <p:nvPr/>
        </p:nvSpPr>
        <p:spPr bwMode="auto">
          <a:xfrm>
            <a:off x="1180315" y="3530441"/>
            <a:ext cx="3469219"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chemeClr val="tx1"/>
                </a:solidFill>
                <a:effectLst/>
                <a:highlight>
                  <a:srgbClr val="FFFF00"/>
                </a:highlight>
                <a:latin typeface="Arial Unicode MS"/>
              </a:rPr>
              <a:t>mask</a:t>
            </a:r>
            <a:r>
              <a:rPr kumimoji="0" lang="en-US" altLang="en-US" sz="1000" b="1" i="0" u="none" strike="noStrike" cap="none" normalizeH="0" baseline="0" dirty="0">
                <a:ln>
                  <a:noFill/>
                </a:ln>
                <a:solidFill>
                  <a:schemeClr val="tx1"/>
                </a:solidFill>
                <a:effectLst/>
                <a:highlight>
                  <a:srgbClr val="FFFF00"/>
                </a:highlight>
              </a:rPr>
              <a:t> (usually </a:t>
            </a:r>
            <a:r>
              <a:rPr kumimoji="0" lang="en-US" altLang="en-US" sz="1000" b="1" i="0" u="none" strike="noStrike" cap="none" normalizeH="0" baseline="0" dirty="0">
                <a:ln>
                  <a:noFill/>
                </a:ln>
                <a:solidFill>
                  <a:schemeClr val="tx1"/>
                </a:solidFill>
                <a:effectLst/>
                <a:highlight>
                  <a:srgbClr val="FFFF00"/>
                </a:highlight>
                <a:latin typeface="Arial Unicode MS"/>
              </a:rPr>
              <a:t>0xffffffff</a:t>
            </a:r>
            <a:r>
              <a:rPr kumimoji="0" lang="en-US" altLang="en-US" sz="1000" b="1" i="0" u="none" strike="noStrike" cap="none" normalizeH="0" baseline="0" dirty="0">
                <a:ln>
                  <a:noFill/>
                </a:ln>
                <a:solidFill>
                  <a:schemeClr val="tx1"/>
                </a:solidFill>
                <a:effectLst/>
                <a:highlight>
                  <a:srgbClr val="FFFF00"/>
                </a:highlight>
              </a:rPr>
              <a:t>)</a:t>
            </a:r>
            <a:r>
              <a:rPr kumimoji="0" lang="en-US" altLang="en-US" sz="1000" b="0" i="0" u="none" strike="noStrike" cap="none" normalizeH="0" baseline="0" dirty="0">
                <a:ln>
                  <a:noFill/>
                </a:ln>
                <a:solidFill>
                  <a:schemeClr val="tx1"/>
                </a:solidFill>
                <a:effectLst/>
                <a:highlight>
                  <a:srgbClr val="FFFF00"/>
                </a:highligh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A bitmask indicating which threads in the warp are active.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Unicode MS"/>
              </a:rPr>
              <a:t>0xffffffff</a:t>
            </a:r>
            <a:r>
              <a:rPr kumimoji="0" lang="en-US" altLang="en-US" sz="1000" b="0" i="0" u="none" strike="noStrike" cap="none" normalizeH="0" baseline="0" dirty="0">
                <a:ln>
                  <a:noFill/>
                </a:ln>
                <a:solidFill>
                  <a:schemeClr val="tx1"/>
                </a:solidFill>
                <a:effectLst/>
              </a:rPr>
              <a:t> = all 32 threads active. 4*8 </a:t>
            </a:r>
            <a:r>
              <a:rPr kumimoji="0" lang="en-US" altLang="en-US" sz="1000" b="0" i="0" u="none" strike="noStrike" cap="none" normalizeH="0" baseline="0" dirty="0" err="1">
                <a:ln>
                  <a:noFill/>
                </a:ln>
                <a:solidFill>
                  <a:schemeClr val="tx1"/>
                </a:solidFill>
                <a:effectLst/>
              </a:rPr>
              <a:t>hexa</a:t>
            </a:r>
            <a:r>
              <a:rPr kumimoji="0" lang="en-US" altLang="en-US" sz="1000" b="0" i="0" u="none" strike="noStrike" cap="none" normalizeH="0" baseline="0" dirty="0">
                <a:ln>
                  <a:noFill/>
                </a:ln>
                <a:solidFill>
                  <a:schemeClr val="tx1"/>
                </a:solidFill>
                <a:effectLst/>
              </a:rPr>
              <a:t> decimal = 32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rPr>
              <a:t>so every bit determines which is active </a:t>
            </a:r>
            <a:endParaRPr kumimoji="0" lang="en-US" altLang="en-US"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444085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21DB8F-4586-D02A-8881-FAD88D8D42FF}"/>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AAA7595E-050A-E162-1520-93DE7E535978}"/>
              </a:ext>
            </a:extLst>
          </p:cNvPr>
          <p:cNvPicPr>
            <a:picLocks noChangeAspect="1"/>
          </p:cNvPicPr>
          <p:nvPr/>
        </p:nvPicPr>
        <p:blipFill>
          <a:blip r:embed="rId2"/>
          <a:stretch>
            <a:fillRect/>
          </a:stretch>
        </p:blipFill>
        <p:spPr>
          <a:xfrm>
            <a:off x="7123285" y="0"/>
            <a:ext cx="5068715" cy="6858000"/>
          </a:xfrm>
          <a:prstGeom prst="rect">
            <a:avLst/>
          </a:prstGeom>
        </p:spPr>
      </p:pic>
      <p:sp>
        <p:nvSpPr>
          <p:cNvPr id="2" name="Title 1">
            <a:extLst>
              <a:ext uri="{FF2B5EF4-FFF2-40B4-BE49-F238E27FC236}">
                <a16:creationId xmlns:a16="http://schemas.microsoft.com/office/drawing/2014/main" id="{90B10806-1482-EEB9-1D38-CCE8B318F943}"/>
              </a:ext>
            </a:extLst>
          </p:cNvPr>
          <p:cNvSpPr>
            <a:spLocks noGrp="1"/>
          </p:cNvSpPr>
          <p:nvPr>
            <p:ph type="title"/>
          </p:nvPr>
        </p:nvSpPr>
        <p:spPr>
          <a:xfrm>
            <a:off x="96253" y="1920"/>
            <a:ext cx="7483642" cy="433137"/>
          </a:xfrm>
        </p:spPr>
        <p:txBody>
          <a:bodyPr>
            <a:noAutofit/>
          </a:bodyPr>
          <a:lstStyle/>
          <a:p>
            <a:br>
              <a:rPr lang="en-US" sz="2000" u="sng" dirty="0"/>
            </a:br>
            <a:br>
              <a:rPr lang="en-US" sz="2000" u="sng" dirty="0"/>
            </a:br>
            <a:r>
              <a:rPr lang="en-US" sz="2000" dirty="0"/>
              <a:t>Using Shared Memory only along </a:t>
            </a:r>
            <a:r>
              <a:rPr lang="en-US" sz="2000" b="0" dirty="0"/>
              <a:t>__shfl_down_sync</a:t>
            </a:r>
            <a:endParaRPr lang="en-US" sz="2000" u="sng" dirty="0"/>
          </a:p>
        </p:txBody>
      </p:sp>
      <p:sp>
        <p:nvSpPr>
          <p:cNvPr id="8" name="Title 1">
            <a:extLst>
              <a:ext uri="{FF2B5EF4-FFF2-40B4-BE49-F238E27FC236}">
                <a16:creationId xmlns:a16="http://schemas.microsoft.com/office/drawing/2014/main" id="{874EF996-69C2-D66F-8196-8DE1349994E4}"/>
              </a:ext>
            </a:extLst>
          </p:cNvPr>
          <p:cNvSpPr txBox="1">
            <a:spLocks/>
          </p:cNvSpPr>
          <p:nvPr/>
        </p:nvSpPr>
        <p:spPr>
          <a:xfrm>
            <a:off x="302928" y="372015"/>
            <a:ext cx="5931279" cy="433137"/>
          </a:xfrm>
          <a:prstGeom prst="rect">
            <a:avLst/>
          </a:prstGeom>
        </p:spPr>
        <p:txBody>
          <a:bodyPr vert="horz" lIns="91440" tIns="45720" rIns="91440" bIns="45720" rtlCol="0" anchor="b">
            <a:normAutofit fontScale="47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0" dirty="0">
                <a:solidFill>
                  <a:srgbClr val="FA1E87"/>
                </a:solidFill>
                <a:effectLst/>
                <a:latin typeface="Consolas" panose="020B0609020204030204" pitchFamily="49" charset="0"/>
              </a:rPr>
              <a:t>Kernel to find maximum element using warp synchronization </a:t>
            </a:r>
          </a:p>
        </p:txBody>
      </p:sp>
      <p:sp>
        <p:nvSpPr>
          <p:cNvPr id="3" name="Rectangle 2">
            <a:extLst>
              <a:ext uri="{FF2B5EF4-FFF2-40B4-BE49-F238E27FC236}">
                <a16:creationId xmlns:a16="http://schemas.microsoft.com/office/drawing/2014/main" id="{02C9EBEA-F338-B0A5-4A77-A10DA3B00184}"/>
              </a:ext>
            </a:extLst>
          </p:cNvPr>
          <p:cNvSpPr/>
          <p:nvPr/>
        </p:nvSpPr>
        <p:spPr>
          <a:xfrm>
            <a:off x="7187453" y="2172529"/>
            <a:ext cx="4900863" cy="1990397"/>
          </a:xfrm>
          <a:prstGeom prst="rect">
            <a:avLst/>
          </a:prstGeom>
          <a:noFill/>
          <a:ln>
            <a:solidFill>
              <a:srgbClr val="FA1E8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ecagon 4">
            <a:extLst>
              <a:ext uri="{FF2B5EF4-FFF2-40B4-BE49-F238E27FC236}">
                <a16:creationId xmlns:a16="http://schemas.microsoft.com/office/drawing/2014/main" id="{0ABD4DA9-FFDB-A307-B9C1-B0312379F9D6}"/>
              </a:ext>
            </a:extLst>
          </p:cNvPr>
          <p:cNvSpPr/>
          <p:nvPr/>
        </p:nvSpPr>
        <p:spPr>
          <a:xfrm>
            <a:off x="1011109" y="1012930"/>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1</a:t>
            </a:r>
          </a:p>
        </p:txBody>
      </p:sp>
      <p:sp>
        <p:nvSpPr>
          <p:cNvPr id="6" name="Decagon 5">
            <a:extLst>
              <a:ext uri="{FF2B5EF4-FFF2-40B4-BE49-F238E27FC236}">
                <a16:creationId xmlns:a16="http://schemas.microsoft.com/office/drawing/2014/main" id="{52179810-F9E2-6F11-2D6E-3A9CAA0D0B66}"/>
              </a:ext>
            </a:extLst>
          </p:cNvPr>
          <p:cNvSpPr/>
          <p:nvPr/>
        </p:nvSpPr>
        <p:spPr>
          <a:xfrm>
            <a:off x="1540787" y="1012929"/>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2</a:t>
            </a:r>
          </a:p>
        </p:txBody>
      </p:sp>
      <p:sp>
        <p:nvSpPr>
          <p:cNvPr id="7" name="Decagon 6">
            <a:extLst>
              <a:ext uri="{FF2B5EF4-FFF2-40B4-BE49-F238E27FC236}">
                <a16:creationId xmlns:a16="http://schemas.microsoft.com/office/drawing/2014/main" id="{08F2B89A-BDB7-DC2B-F30C-FF0D508320FC}"/>
              </a:ext>
            </a:extLst>
          </p:cNvPr>
          <p:cNvSpPr/>
          <p:nvPr/>
        </p:nvSpPr>
        <p:spPr>
          <a:xfrm>
            <a:off x="2070465" y="1012929"/>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3</a:t>
            </a:r>
          </a:p>
        </p:txBody>
      </p:sp>
      <p:sp>
        <p:nvSpPr>
          <p:cNvPr id="9" name="Decagon 8">
            <a:extLst>
              <a:ext uri="{FF2B5EF4-FFF2-40B4-BE49-F238E27FC236}">
                <a16:creationId xmlns:a16="http://schemas.microsoft.com/office/drawing/2014/main" id="{0CA0C69E-9FCD-A9D6-8908-FBAE26FAA51F}"/>
              </a:ext>
            </a:extLst>
          </p:cNvPr>
          <p:cNvSpPr/>
          <p:nvPr/>
        </p:nvSpPr>
        <p:spPr>
          <a:xfrm>
            <a:off x="2600143" y="1012928"/>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4</a:t>
            </a:r>
          </a:p>
        </p:txBody>
      </p:sp>
      <p:sp>
        <p:nvSpPr>
          <p:cNvPr id="10" name="Decagon 9">
            <a:extLst>
              <a:ext uri="{FF2B5EF4-FFF2-40B4-BE49-F238E27FC236}">
                <a16:creationId xmlns:a16="http://schemas.microsoft.com/office/drawing/2014/main" id="{B617A944-9CE2-59E6-902D-70B2772024F2}"/>
              </a:ext>
            </a:extLst>
          </p:cNvPr>
          <p:cNvSpPr/>
          <p:nvPr/>
        </p:nvSpPr>
        <p:spPr>
          <a:xfrm>
            <a:off x="3117500" y="1012927"/>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5</a:t>
            </a:r>
          </a:p>
        </p:txBody>
      </p:sp>
      <p:sp>
        <p:nvSpPr>
          <p:cNvPr id="11" name="Decagon 10">
            <a:extLst>
              <a:ext uri="{FF2B5EF4-FFF2-40B4-BE49-F238E27FC236}">
                <a16:creationId xmlns:a16="http://schemas.microsoft.com/office/drawing/2014/main" id="{35C15EE5-7B95-BE24-33CA-B07C5A77CDE1}"/>
              </a:ext>
            </a:extLst>
          </p:cNvPr>
          <p:cNvSpPr/>
          <p:nvPr/>
        </p:nvSpPr>
        <p:spPr>
          <a:xfrm>
            <a:off x="3647178" y="1012926"/>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6</a:t>
            </a:r>
          </a:p>
        </p:txBody>
      </p:sp>
      <p:sp>
        <p:nvSpPr>
          <p:cNvPr id="12" name="Decagon 11">
            <a:extLst>
              <a:ext uri="{FF2B5EF4-FFF2-40B4-BE49-F238E27FC236}">
                <a16:creationId xmlns:a16="http://schemas.microsoft.com/office/drawing/2014/main" id="{332DB835-9A4A-293C-9F7A-823920ABB81D}"/>
              </a:ext>
            </a:extLst>
          </p:cNvPr>
          <p:cNvSpPr/>
          <p:nvPr/>
        </p:nvSpPr>
        <p:spPr>
          <a:xfrm>
            <a:off x="4176856" y="1012926"/>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7</a:t>
            </a:r>
          </a:p>
        </p:txBody>
      </p:sp>
      <p:sp>
        <p:nvSpPr>
          <p:cNvPr id="13" name="Decagon 12">
            <a:extLst>
              <a:ext uri="{FF2B5EF4-FFF2-40B4-BE49-F238E27FC236}">
                <a16:creationId xmlns:a16="http://schemas.microsoft.com/office/drawing/2014/main" id="{774A19F0-CE98-F15D-06E9-B373C5683ACA}"/>
              </a:ext>
            </a:extLst>
          </p:cNvPr>
          <p:cNvSpPr/>
          <p:nvPr/>
        </p:nvSpPr>
        <p:spPr>
          <a:xfrm>
            <a:off x="4706534" y="1012925"/>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8</a:t>
            </a:r>
          </a:p>
        </p:txBody>
      </p:sp>
      <p:sp>
        <p:nvSpPr>
          <p:cNvPr id="14" name="Title 1">
            <a:extLst>
              <a:ext uri="{FF2B5EF4-FFF2-40B4-BE49-F238E27FC236}">
                <a16:creationId xmlns:a16="http://schemas.microsoft.com/office/drawing/2014/main" id="{5C194D2B-BADF-01A0-CEA0-6D873BB57B7E}"/>
              </a:ext>
            </a:extLst>
          </p:cNvPr>
          <p:cNvSpPr txBox="1">
            <a:spLocks/>
          </p:cNvSpPr>
          <p:nvPr/>
        </p:nvSpPr>
        <p:spPr>
          <a:xfrm>
            <a:off x="2090139" y="751936"/>
            <a:ext cx="2652240" cy="238111"/>
          </a:xfrm>
          <a:prstGeom prst="rect">
            <a:avLst/>
          </a:prstGeom>
        </p:spPr>
        <p:txBody>
          <a:bodyPr vert="horz" lIns="91440" tIns="45720" rIns="91440" bIns="45720" rtlCol="0" anchor="b">
            <a:normAutofit fontScale="40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Variables within warp</a:t>
            </a:r>
          </a:p>
        </p:txBody>
      </p:sp>
      <p:cxnSp>
        <p:nvCxnSpPr>
          <p:cNvPr id="16" name="Straight Arrow Connector 15">
            <a:extLst>
              <a:ext uri="{FF2B5EF4-FFF2-40B4-BE49-F238E27FC236}">
                <a16:creationId xmlns:a16="http://schemas.microsoft.com/office/drawing/2014/main" id="{893BB6CD-D674-E058-F3F5-A24770A0C7F4}"/>
              </a:ext>
            </a:extLst>
          </p:cNvPr>
          <p:cNvCxnSpPr>
            <a:cxnSpLocks/>
          </p:cNvCxnSpPr>
          <p:nvPr/>
        </p:nvCxnSpPr>
        <p:spPr>
          <a:xfrm flipH="1" flipV="1">
            <a:off x="1260182" y="1500204"/>
            <a:ext cx="15621" cy="497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507A84E-D5D8-40A6-C40E-6180EC12D6B5}"/>
              </a:ext>
            </a:extLst>
          </p:cNvPr>
          <p:cNvCxnSpPr>
            <a:cxnSpLocks/>
          </p:cNvCxnSpPr>
          <p:nvPr/>
        </p:nvCxnSpPr>
        <p:spPr>
          <a:xfrm flipH="1" flipV="1">
            <a:off x="1797670" y="1467339"/>
            <a:ext cx="15621" cy="497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9F6B80C-4869-7DE2-7126-F6F0208E5D42}"/>
              </a:ext>
            </a:extLst>
          </p:cNvPr>
          <p:cNvCxnSpPr>
            <a:cxnSpLocks/>
          </p:cNvCxnSpPr>
          <p:nvPr/>
        </p:nvCxnSpPr>
        <p:spPr>
          <a:xfrm flipH="1" flipV="1">
            <a:off x="2343258" y="1467339"/>
            <a:ext cx="15621" cy="497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D3A41F0-7116-93D9-4D0D-6CFFE5C7E9C1}"/>
              </a:ext>
            </a:extLst>
          </p:cNvPr>
          <p:cNvCxnSpPr>
            <a:cxnSpLocks/>
          </p:cNvCxnSpPr>
          <p:nvPr/>
        </p:nvCxnSpPr>
        <p:spPr>
          <a:xfrm flipH="1" flipV="1">
            <a:off x="4979588" y="1447418"/>
            <a:ext cx="15621" cy="497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883D006-1311-0859-4FEC-75CF414E954F}"/>
              </a:ext>
            </a:extLst>
          </p:cNvPr>
          <p:cNvCxnSpPr>
            <a:cxnSpLocks/>
          </p:cNvCxnSpPr>
          <p:nvPr/>
        </p:nvCxnSpPr>
        <p:spPr>
          <a:xfrm flipH="1" flipV="1">
            <a:off x="4454108" y="1500204"/>
            <a:ext cx="15621" cy="497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1C00758-CAE7-3B30-A9CF-AFCFAF68D43F}"/>
              </a:ext>
            </a:extLst>
          </p:cNvPr>
          <p:cNvCxnSpPr>
            <a:cxnSpLocks/>
          </p:cNvCxnSpPr>
          <p:nvPr/>
        </p:nvCxnSpPr>
        <p:spPr>
          <a:xfrm flipH="1" flipV="1">
            <a:off x="3897664" y="1500204"/>
            <a:ext cx="15621" cy="497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447A5042-D2D6-4B79-5F85-3C3807079FE5}"/>
              </a:ext>
            </a:extLst>
          </p:cNvPr>
          <p:cNvSpPr txBox="1"/>
          <p:nvPr/>
        </p:nvSpPr>
        <p:spPr>
          <a:xfrm>
            <a:off x="956057" y="1834671"/>
            <a:ext cx="601579" cy="646331"/>
          </a:xfrm>
          <a:prstGeom prst="rect">
            <a:avLst/>
          </a:prstGeom>
          <a:noFill/>
        </p:spPr>
        <p:txBody>
          <a:bodyPr wrap="square" rtlCol="0">
            <a:spAutoFit/>
          </a:bodyPr>
          <a:lstStyle/>
          <a:p>
            <a:pPr algn="ctr"/>
            <a:r>
              <a:rPr lang="en-US" dirty="0"/>
              <a:t>Tid 0</a:t>
            </a:r>
          </a:p>
        </p:txBody>
      </p:sp>
      <p:sp>
        <p:nvSpPr>
          <p:cNvPr id="27" name="TextBox 26">
            <a:extLst>
              <a:ext uri="{FF2B5EF4-FFF2-40B4-BE49-F238E27FC236}">
                <a16:creationId xmlns:a16="http://schemas.microsoft.com/office/drawing/2014/main" id="{7E25E7E4-F245-D2BE-288D-264D0333A8F9}"/>
              </a:ext>
            </a:extLst>
          </p:cNvPr>
          <p:cNvSpPr txBox="1"/>
          <p:nvPr/>
        </p:nvSpPr>
        <p:spPr>
          <a:xfrm>
            <a:off x="598388" y="2338355"/>
            <a:ext cx="1291026" cy="461665"/>
          </a:xfrm>
          <a:prstGeom prst="rect">
            <a:avLst/>
          </a:prstGeom>
          <a:noFill/>
        </p:spPr>
        <p:txBody>
          <a:bodyPr wrap="square">
            <a:spAutoFit/>
          </a:bodyPr>
          <a:lstStyle/>
          <a:p>
            <a:pPr algn="ctr"/>
            <a:r>
              <a:rPr lang="en-US" sz="800" dirty="0" err="1">
                <a:highlight>
                  <a:srgbClr val="FFFF00"/>
                </a:highlight>
              </a:rPr>
              <a:t>local_max</a:t>
            </a:r>
            <a:r>
              <a:rPr lang="en-US" sz="800" dirty="0">
                <a:highlight>
                  <a:srgbClr val="FFFF00"/>
                </a:highlight>
              </a:rPr>
              <a:t> var in </a:t>
            </a:r>
            <a:r>
              <a:rPr lang="en-US" sz="800" dirty="0" err="1">
                <a:highlight>
                  <a:srgbClr val="FFFF00"/>
                </a:highlight>
              </a:rPr>
              <a:t>findMaxElement</a:t>
            </a:r>
            <a:r>
              <a:rPr lang="en-US" sz="800" dirty="0">
                <a:highlight>
                  <a:srgbClr val="FFFF00"/>
                </a:highlight>
              </a:rPr>
              <a:t> </a:t>
            </a:r>
          </a:p>
          <a:p>
            <a:pPr algn="ctr"/>
            <a:r>
              <a:rPr lang="en-US" sz="800" dirty="0">
                <a:highlight>
                  <a:srgbClr val="FFFF00"/>
                </a:highlight>
              </a:rPr>
              <a:t>Thread 0 block 0 call </a:t>
            </a:r>
          </a:p>
        </p:txBody>
      </p:sp>
      <p:sp>
        <p:nvSpPr>
          <p:cNvPr id="28" name="TextBox 27">
            <a:extLst>
              <a:ext uri="{FF2B5EF4-FFF2-40B4-BE49-F238E27FC236}">
                <a16:creationId xmlns:a16="http://schemas.microsoft.com/office/drawing/2014/main" id="{A65AD48E-8999-D942-02EB-09B9FDD792A3}"/>
              </a:ext>
            </a:extLst>
          </p:cNvPr>
          <p:cNvSpPr txBox="1"/>
          <p:nvPr/>
        </p:nvSpPr>
        <p:spPr>
          <a:xfrm>
            <a:off x="4711645" y="1794297"/>
            <a:ext cx="601579" cy="646331"/>
          </a:xfrm>
          <a:prstGeom prst="rect">
            <a:avLst/>
          </a:prstGeom>
          <a:noFill/>
        </p:spPr>
        <p:txBody>
          <a:bodyPr wrap="square" rtlCol="0">
            <a:spAutoFit/>
          </a:bodyPr>
          <a:lstStyle/>
          <a:p>
            <a:pPr algn="ctr"/>
            <a:r>
              <a:rPr lang="en-US" dirty="0"/>
              <a:t>Tid 7</a:t>
            </a:r>
          </a:p>
        </p:txBody>
      </p:sp>
      <p:sp>
        <p:nvSpPr>
          <p:cNvPr id="29" name="TextBox 28">
            <a:extLst>
              <a:ext uri="{FF2B5EF4-FFF2-40B4-BE49-F238E27FC236}">
                <a16:creationId xmlns:a16="http://schemas.microsoft.com/office/drawing/2014/main" id="{178B48F0-ADAB-E691-253E-2E78FA2916B5}"/>
              </a:ext>
            </a:extLst>
          </p:cNvPr>
          <p:cNvSpPr txBox="1"/>
          <p:nvPr/>
        </p:nvSpPr>
        <p:spPr>
          <a:xfrm>
            <a:off x="4353976" y="2297981"/>
            <a:ext cx="1291026" cy="461665"/>
          </a:xfrm>
          <a:prstGeom prst="rect">
            <a:avLst/>
          </a:prstGeom>
          <a:noFill/>
        </p:spPr>
        <p:txBody>
          <a:bodyPr wrap="square">
            <a:spAutoFit/>
          </a:bodyPr>
          <a:lstStyle/>
          <a:p>
            <a:pPr algn="ctr"/>
            <a:r>
              <a:rPr lang="en-US" sz="800" dirty="0" err="1">
                <a:highlight>
                  <a:srgbClr val="FFFF00"/>
                </a:highlight>
              </a:rPr>
              <a:t>local_max</a:t>
            </a:r>
            <a:r>
              <a:rPr lang="en-US" sz="800" dirty="0">
                <a:highlight>
                  <a:srgbClr val="FFFF00"/>
                </a:highlight>
              </a:rPr>
              <a:t> var in </a:t>
            </a:r>
            <a:r>
              <a:rPr lang="en-US" sz="800" dirty="0" err="1">
                <a:highlight>
                  <a:srgbClr val="FFFF00"/>
                </a:highlight>
              </a:rPr>
              <a:t>findMaxElement</a:t>
            </a:r>
            <a:r>
              <a:rPr lang="en-US" sz="800" dirty="0">
                <a:highlight>
                  <a:srgbClr val="FFFF00"/>
                </a:highlight>
              </a:rPr>
              <a:t> </a:t>
            </a:r>
          </a:p>
          <a:p>
            <a:pPr algn="ctr"/>
            <a:r>
              <a:rPr lang="en-US" sz="800" dirty="0">
                <a:highlight>
                  <a:srgbClr val="FFFF00"/>
                </a:highlight>
              </a:rPr>
              <a:t>Thread 7 block 0 call </a:t>
            </a:r>
          </a:p>
        </p:txBody>
      </p:sp>
      <p:graphicFrame>
        <p:nvGraphicFramePr>
          <p:cNvPr id="30" name="Table 29">
            <a:extLst>
              <a:ext uri="{FF2B5EF4-FFF2-40B4-BE49-F238E27FC236}">
                <a16:creationId xmlns:a16="http://schemas.microsoft.com/office/drawing/2014/main" id="{4DD57405-B34E-36FF-FEC2-81AAFB895B73}"/>
              </a:ext>
            </a:extLst>
          </p:cNvPr>
          <p:cNvGraphicFramePr>
            <a:graphicFrameLocks noGrp="1"/>
          </p:cNvGraphicFramePr>
          <p:nvPr/>
        </p:nvGraphicFramePr>
        <p:xfrm>
          <a:off x="7436031" y="4322350"/>
          <a:ext cx="3951858" cy="2376225"/>
        </p:xfrm>
        <a:graphic>
          <a:graphicData uri="http://schemas.openxmlformats.org/drawingml/2006/table">
            <a:tbl>
              <a:tblPr firstRow="1" bandRow="1">
                <a:tableStyleId>{5C22544A-7EE6-4342-B048-85BDC9FD1C3A}</a:tableStyleId>
              </a:tblPr>
              <a:tblGrid>
                <a:gridCol w="1317286">
                  <a:extLst>
                    <a:ext uri="{9D8B030D-6E8A-4147-A177-3AD203B41FA5}">
                      <a16:colId xmlns:a16="http://schemas.microsoft.com/office/drawing/2014/main" val="392216789"/>
                    </a:ext>
                  </a:extLst>
                </a:gridCol>
                <a:gridCol w="1317286">
                  <a:extLst>
                    <a:ext uri="{9D8B030D-6E8A-4147-A177-3AD203B41FA5}">
                      <a16:colId xmlns:a16="http://schemas.microsoft.com/office/drawing/2014/main" val="352486525"/>
                    </a:ext>
                  </a:extLst>
                </a:gridCol>
                <a:gridCol w="1317286">
                  <a:extLst>
                    <a:ext uri="{9D8B030D-6E8A-4147-A177-3AD203B41FA5}">
                      <a16:colId xmlns:a16="http://schemas.microsoft.com/office/drawing/2014/main" val="2768888594"/>
                    </a:ext>
                  </a:extLst>
                </a:gridCol>
              </a:tblGrid>
              <a:tr h="475245">
                <a:tc>
                  <a:txBody>
                    <a:bodyPr/>
                    <a:lstStyle/>
                    <a:p>
                      <a:r>
                        <a:rPr lang="en-US" dirty="0"/>
                        <a:t>tid</a:t>
                      </a:r>
                    </a:p>
                  </a:txBody>
                  <a:tcPr/>
                </a:tc>
                <a:tc>
                  <a:txBody>
                    <a:bodyPr/>
                    <a:lstStyle/>
                    <a:p>
                      <a:r>
                        <a:rPr lang="en-US" dirty="0"/>
                        <a:t>Lane_id</a:t>
                      </a:r>
                    </a:p>
                  </a:txBody>
                  <a:tcPr/>
                </a:tc>
                <a:tc>
                  <a:txBody>
                    <a:bodyPr/>
                    <a:lstStyle/>
                    <a:p>
                      <a:r>
                        <a:rPr lang="en-US" dirty="0"/>
                        <a:t>Warp_id</a:t>
                      </a:r>
                    </a:p>
                  </a:txBody>
                  <a:tcPr/>
                </a:tc>
                <a:extLst>
                  <a:ext uri="{0D108BD9-81ED-4DB2-BD59-A6C34878D82A}">
                    <a16:rowId xmlns:a16="http://schemas.microsoft.com/office/drawing/2014/main" val="1471393968"/>
                  </a:ext>
                </a:extLst>
              </a:tr>
              <a:tr h="475245">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644751372"/>
                  </a:ext>
                </a:extLst>
              </a:tr>
              <a:tr h="475245">
                <a:tc>
                  <a:txBody>
                    <a:bodyPr/>
                    <a:lstStyle/>
                    <a:p>
                      <a:r>
                        <a:rPr lang="en-US" dirty="0"/>
                        <a:t>1</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3591424739"/>
                  </a:ext>
                </a:extLst>
              </a:tr>
              <a:tr h="475245">
                <a:tc>
                  <a:txBody>
                    <a:bodyPr/>
                    <a:lstStyle/>
                    <a:p>
                      <a:r>
                        <a:rPr lang="en-US" dirty="0"/>
                        <a:t>2</a:t>
                      </a:r>
                    </a:p>
                  </a:txBody>
                  <a:tcPr/>
                </a:tc>
                <a:tc>
                  <a:txBody>
                    <a:bodyPr/>
                    <a:lstStyle/>
                    <a:p>
                      <a:r>
                        <a:rPr lang="en-US" dirty="0"/>
                        <a:t>2</a:t>
                      </a:r>
                    </a:p>
                  </a:txBody>
                  <a:tcPr/>
                </a:tc>
                <a:tc>
                  <a:txBody>
                    <a:bodyPr/>
                    <a:lstStyle/>
                    <a:p>
                      <a:r>
                        <a:rPr lang="en-US" dirty="0"/>
                        <a:t>0</a:t>
                      </a:r>
                    </a:p>
                  </a:txBody>
                  <a:tcPr/>
                </a:tc>
                <a:extLst>
                  <a:ext uri="{0D108BD9-81ED-4DB2-BD59-A6C34878D82A}">
                    <a16:rowId xmlns:a16="http://schemas.microsoft.com/office/drawing/2014/main" val="3584938001"/>
                  </a:ext>
                </a:extLst>
              </a:tr>
              <a:tr h="475245">
                <a:tc>
                  <a:txBody>
                    <a:bodyPr/>
                    <a:lstStyle/>
                    <a:p>
                      <a:r>
                        <a:rPr lang="en-US" dirty="0"/>
                        <a:t>4</a:t>
                      </a:r>
                    </a:p>
                  </a:txBody>
                  <a:tcPr/>
                </a:tc>
                <a:tc>
                  <a:txBody>
                    <a:bodyPr/>
                    <a:lstStyle/>
                    <a:p>
                      <a:r>
                        <a:rPr lang="en-US" dirty="0"/>
                        <a:t>4</a:t>
                      </a:r>
                    </a:p>
                  </a:txBody>
                  <a:tcPr/>
                </a:tc>
                <a:tc>
                  <a:txBody>
                    <a:bodyPr/>
                    <a:lstStyle/>
                    <a:p>
                      <a:r>
                        <a:rPr lang="en-US" dirty="0"/>
                        <a:t>0</a:t>
                      </a:r>
                    </a:p>
                  </a:txBody>
                  <a:tcPr/>
                </a:tc>
                <a:extLst>
                  <a:ext uri="{0D108BD9-81ED-4DB2-BD59-A6C34878D82A}">
                    <a16:rowId xmlns:a16="http://schemas.microsoft.com/office/drawing/2014/main" val="2928316339"/>
                  </a:ext>
                </a:extLst>
              </a:tr>
            </a:tbl>
          </a:graphicData>
        </a:graphic>
      </p:graphicFrame>
      <p:pic>
        <p:nvPicPr>
          <p:cNvPr id="18" name="Picture 17">
            <a:extLst>
              <a:ext uri="{FF2B5EF4-FFF2-40B4-BE49-F238E27FC236}">
                <a16:creationId xmlns:a16="http://schemas.microsoft.com/office/drawing/2014/main" id="{BFB3A015-6103-40FF-C2E2-0218DC12B049}"/>
              </a:ext>
            </a:extLst>
          </p:cNvPr>
          <p:cNvPicPr>
            <a:picLocks noChangeAspect="1"/>
          </p:cNvPicPr>
          <p:nvPr/>
        </p:nvPicPr>
        <p:blipFill>
          <a:blip r:embed="rId3"/>
          <a:stretch>
            <a:fillRect/>
          </a:stretch>
        </p:blipFill>
        <p:spPr>
          <a:xfrm>
            <a:off x="914874" y="5006531"/>
            <a:ext cx="4934639" cy="381053"/>
          </a:xfrm>
          <a:prstGeom prst="rect">
            <a:avLst/>
          </a:prstGeom>
        </p:spPr>
      </p:pic>
      <p:cxnSp>
        <p:nvCxnSpPr>
          <p:cNvPr id="25" name="Straight Arrow Connector 24">
            <a:extLst>
              <a:ext uri="{FF2B5EF4-FFF2-40B4-BE49-F238E27FC236}">
                <a16:creationId xmlns:a16="http://schemas.microsoft.com/office/drawing/2014/main" id="{91A4444C-F2C1-F8FE-60C2-D68F0C803D07}"/>
              </a:ext>
            </a:extLst>
          </p:cNvPr>
          <p:cNvCxnSpPr>
            <a:cxnSpLocks/>
          </p:cNvCxnSpPr>
          <p:nvPr/>
        </p:nvCxnSpPr>
        <p:spPr>
          <a:xfrm>
            <a:off x="4283242" y="4162926"/>
            <a:ext cx="70734" cy="8436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
            <a:extLst>
              <a:ext uri="{FF2B5EF4-FFF2-40B4-BE49-F238E27FC236}">
                <a16:creationId xmlns:a16="http://schemas.microsoft.com/office/drawing/2014/main" id="{11BAECEF-45D4-D114-B7CD-4AE85861214E}"/>
              </a:ext>
            </a:extLst>
          </p:cNvPr>
          <p:cNvSpPr>
            <a:spLocks noChangeArrowheads="1"/>
          </p:cNvSpPr>
          <p:nvPr/>
        </p:nvSpPr>
        <p:spPr bwMode="auto">
          <a:xfrm>
            <a:off x="2727569" y="3659219"/>
            <a:ext cx="3252814"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chemeClr val="tx1"/>
                </a:solidFill>
                <a:effectLst/>
                <a:highlight>
                  <a:srgbClr val="FFFF00"/>
                </a:highlight>
                <a:latin typeface="Arial Unicode MS"/>
              </a:rPr>
              <a:t>var</a:t>
            </a:r>
            <a:r>
              <a:rPr kumimoji="0" lang="en-US" altLang="en-US" sz="1000" b="0" i="0" u="none" strike="noStrike" cap="none" normalizeH="0" baseline="0" dirty="0">
                <a:ln>
                  <a:noFill/>
                </a:ln>
                <a:solidFill>
                  <a:schemeClr val="tx1"/>
                </a:solidFill>
                <a:effectLst/>
                <a:highlight>
                  <a:srgbClr val="FFFF00"/>
                </a:highlight>
              </a:rPr>
              <a:t>:</a:t>
            </a:r>
            <a:endParaRPr kumimoji="0" lang="en-US" altLang="en-US" sz="1000" b="0" i="0" u="none" strike="noStrike" cap="none" normalizeH="0" baseline="0" dirty="0">
              <a:ln>
                <a:noFill/>
              </a:ln>
              <a:solidFill>
                <a:schemeClr val="tx1"/>
              </a:solidFill>
              <a:effectLst/>
              <a:highlight>
                <a:srgbClr val="FFFF00"/>
              </a:highligh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The value you want to shuffle from the current thread.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798582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67E60E-3BAD-26D8-DD50-6244F087994E}"/>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D2BCCAAD-2F35-78AD-8923-4E4C1C8AE402}"/>
              </a:ext>
            </a:extLst>
          </p:cNvPr>
          <p:cNvPicPr>
            <a:picLocks noChangeAspect="1"/>
          </p:cNvPicPr>
          <p:nvPr/>
        </p:nvPicPr>
        <p:blipFill>
          <a:blip r:embed="rId2"/>
          <a:stretch>
            <a:fillRect/>
          </a:stretch>
        </p:blipFill>
        <p:spPr>
          <a:xfrm>
            <a:off x="7123285" y="0"/>
            <a:ext cx="5068715" cy="6858000"/>
          </a:xfrm>
          <a:prstGeom prst="rect">
            <a:avLst/>
          </a:prstGeom>
        </p:spPr>
      </p:pic>
      <p:sp>
        <p:nvSpPr>
          <p:cNvPr id="2" name="Title 1">
            <a:extLst>
              <a:ext uri="{FF2B5EF4-FFF2-40B4-BE49-F238E27FC236}">
                <a16:creationId xmlns:a16="http://schemas.microsoft.com/office/drawing/2014/main" id="{BEA804DC-066D-A6FB-5D76-F075298DCA0E}"/>
              </a:ext>
            </a:extLst>
          </p:cNvPr>
          <p:cNvSpPr>
            <a:spLocks noGrp="1"/>
          </p:cNvSpPr>
          <p:nvPr>
            <p:ph type="title"/>
          </p:nvPr>
        </p:nvSpPr>
        <p:spPr>
          <a:xfrm>
            <a:off x="96253" y="1920"/>
            <a:ext cx="7483642" cy="433137"/>
          </a:xfrm>
        </p:spPr>
        <p:txBody>
          <a:bodyPr>
            <a:noAutofit/>
          </a:bodyPr>
          <a:lstStyle/>
          <a:p>
            <a:br>
              <a:rPr lang="en-US" sz="2000" u="sng" dirty="0"/>
            </a:br>
            <a:br>
              <a:rPr lang="en-US" sz="2000" u="sng" dirty="0"/>
            </a:br>
            <a:r>
              <a:rPr lang="en-US" sz="2000" dirty="0"/>
              <a:t>Using Shared Memory only along </a:t>
            </a:r>
            <a:r>
              <a:rPr lang="en-US" sz="2000" b="0" dirty="0"/>
              <a:t>__shfl_down_sync</a:t>
            </a:r>
            <a:endParaRPr lang="en-US" sz="2000" u="sng" dirty="0"/>
          </a:p>
        </p:txBody>
      </p:sp>
      <p:sp>
        <p:nvSpPr>
          <p:cNvPr id="8" name="Title 1">
            <a:extLst>
              <a:ext uri="{FF2B5EF4-FFF2-40B4-BE49-F238E27FC236}">
                <a16:creationId xmlns:a16="http://schemas.microsoft.com/office/drawing/2014/main" id="{0D06E0C0-E276-01E0-DD8D-52F04ECFA615}"/>
              </a:ext>
            </a:extLst>
          </p:cNvPr>
          <p:cNvSpPr txBox="1">
            <a:spLocks/>
          </p:cNvSpPr>
          <p:nvPr/>
        </p:nvSpPr>
        <p:spPr>
          <a:xfrm>
            <a:off x="302928" y="372015"/>
            <a:ext cx="5931279" cy="433137"/>
          </a:xfrm>
          <a:prstGeom prst="rect">
            <a:avLst/>
          </a:prstGeom>
        </p:spPr>
        <p:txBody>
          <a:bodyPr vert="horz" lIns="91440" tIns="45720" rIns="91440" bIns="45720" rtlCol="0" anchor="b">
            <a:normAutofit fontScale="47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0" dirty="0">
                <a:solidFill>
                  <a:srgbClr val="FA1E87"/>
                </a:solidFill>
                <a:effectLst/>
                <a:latin typeface="Consolas" panose="020B0609020204030204" pitchFamily="49" charset="0"/>
              </a:rPr>
              <a:t>Kernel to find maximum element using warp synchronization </a:t>
            </a:r>
          </a:p>
        </p:txBody>
      </p:sp>
      <p:sp>
        <p:nvSpPr>
          <p:cNvPr id="3" name="Rectangle 2">
            <a:extLst>
              <a:ext uri="{FF2B5EF4-FFF2-40B4-BE49-F238E27FC236}">
                <a16:creationId xmlns:a16="http://schemas.microsoft.com/office/drawing/2014/main" id="{01FD0CED-FAAE-E04B-43B3-766EB78DD7B9}"/>
              </a:ext>
            </a:extLst>
          </p:cNvPr>
          <p:cNvSpPr/>
          <p:nvPr/>
        </p:nvSpPr>
        <p:spPr>
          <a:xfrm>
            <a:off x="7187453" y="2172529"/>
            <a:ext cx="4900863" cy="1990397"/>
          </a:xfrm>
          <a:prstGeom prst="rect">
            <a:avLst/>
          </a:prstGeom>
          <a:noFill/>
          <a:ln>
            <a:solidFill>
              <a:srgbClr val="FA1E8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ecagon 4">
            <a:extLst>
              <a:ext uri="{FF2B5EF4-FFF2-40B4-BE49-F238E27FC236}">
                <a16:creationId xmlns:a16="http://schemas.microsoft.com/office/drawing/2014/main" id="{DD962B05-E9B1-B12F-025E-8666FE35FC68}"/>
              </a:ext>
            </a:extLst>
          </p:cNvPr>
          <p:cNvSpPr/>
          <p:nvPr/>
        </p:nvSpPr>
        <p:spPr>
          <a:xfrm>
            <a:off x="1011109" y="1012930"/>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1</a:t>
            </a:r>
          </a:p>
        </p:txBody>
      </p:sp>
      <p:sp>
        <p:nvSpPr>
          <p:cNvPr id="6" name="Decagon 5">
            <a:extLst>
              <a:ext uri="{FF2B5EF4-FFF2-40B4-BE49-F238E27FC236}">
                <a16:creationId xmlns:a16="http://schemas.microsoft.com/office/drawing/2014/main" id="{B03E984D-083D-BA95-F083-6F9B54F8A958}"/>
              </a:ext>
            </a:extLst>
          </p:cNvPr>
          <p:cNvSpPr/>
          <p:nvPr/>
        </p:nvSpPr>
        <p:spPr>
          <a:xfrm>
            <a:off x="1540787" y="1012929"/>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2</a:t>
            </a:r>
          </a:p>
        </p:txBody>
      </p:sp>
      <p:sp>
        <p:nvSpPr>
          <p:cNvPr id="7" name="Decagon 6">
            <a:extLst>
              <a:ext uri="{FF2B5EF4-FFF2-40B4-BE49-F238E27FC236}">
                <a16:creationId xmlns:a16="http://schemas.microsoft.com/office/drawing/2014/main" id="{7DB59C5E-66ED-2C57-90F0-809AC1346B59}"/>
              </a:ext>
            </a:extLst>
          </p:cNvPr>
          <p:cNvSpPr/>
          <p:nvPr/>
        </p:nvSpPr>
        <p:spPr>
          <a:xfrm>
            <a:off x="2070465" y="1012929"/>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3</a:t>
            </a:r>
          </a:p>
        </p:txBody>
      </p:sp>
      <p:sp>
        <p:nvSpPr>
          <p:cNvPr id="9" name="Decagon 8">
            <a:extLst>
              <a:ext uri="{FF2B5EF4-FFF2-40B4-BE49-F238E27FC236}">
                <a16:creationId xmlns:a16="http://schemas.microsoft.com/office/drawing/2014/main" id="{E619F490-B1C8-AC10-9FCF-CAA18924E462}"/>
              </a:ext>
            </a:extLst>
          </p:cNvPr>
          <p:cNvSpPr/>
          <p:nvPr/>
        </p:nvSpPr>
        <p:spPr>
          <a:xfrm>
            <a:off x="2600143" y="1012928"/>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4</a:t>
            </a:r>
          </a:p>
        </p:txBody>
      </p:sp>
      <p:sp>
        <p:nvSpPr>
          <p:cNvPr id="10" name="Decagon 9">
            <a:extLst>
              <a:ext uri="{FF2B5EF4-FFF2-40B4-BE49-F238E27FC236}">
                <a16:creationId xmlns:a16="http://schemas.microsoft.com/office/drawing/2014/main" id="{2EDABECA-7C82-F71A-31B8-8CFB14DABEF3}"/>
              </a:ext>
            </a:extLst>
          </p:cNvPr>
          <p:cNvSpPr/>
          <p:nvPr/>
        </p:nvSpPr>
        <p:spPr>
          <a:xfrm>
            <a:off x="3117500" y="1012927"/>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5</a:t>
            </a:r>
          </a:p>
        </p:txBody>
      </p:sp>
      <p:sp>
        <p:nvSpPr>
          <p:cNvPr id="11" name="Decagon 10">
            <a:extLst>
              <a:ext uri="{FF2B5EF4-FFF2-40B4-BE49-F238E27FC236}">
                <a16:creationId xmlns:a16="http://schemas.microsoft.com/office/drawing/2014/main" id="{E21C0532-FB71-1EFD-17F2-E8116D284CC6}"/>
              </a:ext>
            </a:extLst>
          </p:cNvPr>
          <p:cNvSpPr/>
          <p:nvPr/>
        </p:nvSpPr>
        <p:spPr>
          <a:xfrm>
            <a:off x="3647178" y="1012926"/>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6</a:t>
            </a:r>
          </a:p>
        </p:txBody>
      </p:sp>
      <p:sp>
        <p:nvSpPr>
          <p:cNvPr id="12" name="Decagon 11">
            <a:extLst>
              <a:ext uri="{FF2B5EF4-FFF2-40B4-BE49-F238E27FC236}">
                <a16:creationId xmlns:a16="http://schemas.microsoft.com/office/drawing/2014/main" id="{4467652C-683D-8E02-04FB-C582A3AA612A}"/>
              </a:ext>
            </a:extLst>
          </p:cNvPr>
          <p:cNvSpPr/>
          <p:nvPr/>
        </p:nvSpPr>
        <p:spPr>
          <a:xfrm>
            <a:off x="4176856" y="1012926"/>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7</a:t>
            </a:r>
          </a:p>
        </p:txBody>
      </p:sp>
      <p:sp>
        <p:nvSpPr>
          <p:cNvPr id="13" name="Decagon 12">
            <a:extLst>
              <a:ext uri="{FF2B5EF4-FFF2-40B4-BE49-F238E27FC236}">
                <a16:creationId xmlns:a16="http://schemas.microsoft.com/office/drawing/2014/main" id="{52FE0366-B90D-46B4-F09B-29D5B569E67F}"/>
              </a:ext>
            </a:extLst>
          </p:cNvPr>
          <p:cNvSpPr/>
          <p:nvPr/>
        </p:nvSpPr>
        <p:spPr>
          <a:xfrm>
            <a:off x="4706534" y="1012925"/>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8</a:t>
            </a:r>
          </a:p>
        </p:txBody>
      </p:sp>
      <p:sp>
        <p:nvSpPr>
          <p:cNvPr id="14" name="Title 1">
            <a:extLst>
              <a:ext uri="{FF2B5EF4-FFF2-40B4-BE49-F238E27FC236}">
                <a16:creationId xmlns:a16="http://schemas.microsoft.com/office/drawing/2014/main" id="{FCDCE14D-D3F5-4DE3-E5AA-2005F12669F2}"/>
              </a:ext>
            </a:extLst>
          </p:cNvPr>
          <p:cNvSpPr txBox="1">
            <a:spLocks/>
          </p:cNvSpPr>
          <p:nvPr/>
        </p:nvSpPr>
        <p:spPr>
          <a:xfrm>
            <a:off x="2090139" y="751936"/>
            <a:ext cx="2652240" cy="238111"/>
          </a:xfrm>
          <a:prstGeom prst="rect">
            <a:avLst/>
          </a:prstGeom>
        </p:spPr>
        <p:txBody>
          <a:bodyPr vert="horz" lIns="91440" tIns="45720" rIns="91440" bIns="45720" rtlCol="0" anchor="b">
            <a:normAutofit fontScale="40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Variables within warp</a:t>
            </a:r>
          </a:p>
        </p:txBody>
      </p:sp>
      <p:cxnSp>
        <p:nvCxnSpPr>
          <p:cNvPr id="16" name="Straight Arrow Connector 15">
            <a:extLst>
              <a:ext uri="{FF2B5EF4-FFF2-40B4-BE49-F238E27FC236}">
                <a16:creationId xmlns:a16="http://schemas.microsoft.com/office/drawing/2014/main" id="{9AC04307-4E7C-F72D-74DA-52350F8BD779}"/>
              </a:ext>
            </a:extLst>
          </p:cNvPr>
          <p:cNvCxnSpPr>
            <a:cxnSpLocks/>
          </p:cNvCxnSpPr>
          <p:nvPr/>
        </p:nvCxnSpPr>
        <p:spPr>
          <a:xfrm flipH="1" flipV="1">
            <a:off x="1260182" y="1500204"/>
            <a:ext cx="15621" cy="497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E86B644-5862-D81B-323E-283286CB9583}"/>
              </a:ext>
            </a:extLst>
          </p:cNvPr>
          <p:cNvCxnSpPr>
            <a:cxnSpLocks/>
          </p:cNvCxnSpPr>
          <p:nvPr/>
        </p:nvCxnSpPr>
        <p:spPr>
          <a:xfrm flipH="1" flipV="1">
            <a:off x="1797670" y="1467339"/>
            <a:ext cx="15621" cy="497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8A62B22-707B-02FE-9A0A-400F58172CBD}"/>
              </a:ext>
            </a:extLst>
          </p:cNvPr>
          <p:cNvCxnSpPr>
            <a:cxnSpLocks/>
          </p:cNvCxnSpPr>
          <p:nvPr/>
        </p:nvCxnSpPr>
        <p:spPr>
          <a:xfrm flipH="1" flipV="1">
            <a:off x="2343258" y="1467339"/>
            <a:ext cx="15621" cy="497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56D1CCF-54D2-CF8F-5B2D-19723C438BAD}"/>
              </a:ext>
            </a:extLst>
          </p:cNvPr>
          <p:cNvCxnSpPr>
            <a:cxnSpLocks/>
          </p:cNvCxnSpPr>
          <p:nvPr/>
        </p:nvCxnSpPr>
        <p:spPr>
          <a:xfrm flipH="1" flipV="1">
            <a:off x="4979588" y="1447418"/>
            <a:ext cx="15621" cy="497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47C0D93-2543-B1BC-D124-7325DCB6B82F}"/>
              </a:ext>
            </a:extLst>
          </p:cNvPr>
          <p:cNvCxnSpPr>
            <a:cxnSpLocks/>
          </p:cNvCxnSpPr>
          <p:nvPr/>
        </p:nvCxnSpPr>
        <p:spPr>
          <a:xfrm flipH="1" flipV="1">
            <a:off x="4454108" y="1500204"/>
            <a:ext cx="15621" cy="497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FB623C7-4AF9-7F28-39DB-9D4B2C5D56A3}"/>
              </a:ext>
            </a:extLst>
          </p:cNvPr>
          <p:cNvCxnSpPr>
            <a:cxnSpLocks/>
          </p:cNvCxnSpPr>
          <p:nvPr/>
        </p:nvCxnSpPr>
        <p:spPr>
          <a:xfrm flipH="1" flipV="1">
            <a:off x="3897664" y="1500204"/>
            <a:ext cx="15621" cy="497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4900BBBE-7187-B087-E3D0-547A3BE155B7}"/>
              </a:ext>
            </a:extLst>
          </p:cNvPr>
          <p:cNvSpPr txBox="1"/>
          <p:nvPr/>
        </p:nvSpPr>
        <p:spPr>
          <a:xfrm>
            <a:off x="956057" y="1834671"/>
            <a:ext cx="601579" cy="646331"/>
          </a:xfrm>
          <a:prstGeom prst="rect">
            <a:avLst/>
          </a:prstGeom>
          <a:noFill/>
        </p:spPr>
        <p:txBody>
          <a:bodyPr wrap="square" rtlCol="0">
            <a:spAutoFit/>
          </a:bodyPr>
          <a:lstStyle/>
          <a:p>
            <a:pPr algn="ctr"/>
            <a:r>
              <a:rPr lang="en-US" dirty="0"/>
              <a:t>Tid 0</a:t>
            </a:r>
          </a:p>
        </p:txBody>
      </p:sp>
      <p:sp>
        <p:nvSpPr>
          <p:cNvPr id="27" name="TextBox 26">
            <a:extLst>
              <a:ext uri="{FF2B5EF4-FFF2-40B4-BE49-F238E27FC236}">
                <a16:creationId xmlns:a16="http://schemas.microsoft.com/office/drawing/2014/main" id="{E4194C6F-0684-779F-CCDE-D444F1D762FD}"/>
              </a:ext>
            </a:extLst>
          </p:cNvPr>
          <p:cNvSpPr txBox="1"/>
          <p:nvPr/>
        </p:nvSpPr>
        <p:spPr>
          <a:xfrm>
            <a:off x="598388" y="2338355"/>
            <a:ext cx="1291026" cy="461665"/>
          </a:xfrm>
          <a:prstGeom prst="rect">
            <a:avLst/>
          </a:prstGeom>
          <a:noFill/>
        </p:spPr>
        <p:txBody>
          <a:bodyPr wrap="square">
            <a:spAutoFit/>
          </a:bodyPr>
          <a:lstStyle/>
          <a:p>
            <a:pPr algn="ctr"/>
            <a:r>
              <a:rPr lang="en-US" sz="800" dirty="0" err="1">
                <a:highlight>
                  <a:srgbClr val="FFFF00"/>
                </a:highlight>
              </a:rPr>
              <a:t>local_max</a:t>
            </a:r>
            <a:r>
              <a:rPr lang="en-US" sz="800" dirty="0">
                <a:highlight>
                  <a:srgbClr val="FFFF00"/>
                </a:highlight>
              </a:rPr>
              <a:t> var in </a:t>
            </a:r>
            <a:r>
              <a:rPr lang="en-US" sz="800" dirty="0" err="1">
                <a:highlight>
                  <a:srgbClr val="FFFF00"/>
                </a:highlight>
              </a:rPr>
              <a:t>findMaxElement</a:t>
            </a:r>
            <a:r>
              <a:rPr lang="en-US" sz="800" dirty="0">
                <a:highlight>
                  <a:srgbClr val="FFFF00"/>
                </a:highlight>
              </a:rPr>
              <a:t> </a:t>
            </a:r>
          </a:p>
          <a:p>
            <a:pPr algn="ctr"/>
            <a:r>
              <a:rPr lang="en-US" sz="800" dirty="0">
                <a:highlight>
                  <a:srgbClr val="FFFF00"/>
                </a:highlight>
              </a:rPr>
              <a:t>Thread 0 block 0 call </a:t>
            </a:r>
          </a:p>
        </p:txBody>
      </p:sp>
      <p:sp>
        <p:nvSpPr>
          <p:cNvPr id="28" name="TextBox 27">
            <a:extLst>
              <a:ext uri="{FF2B5EF4-FFF2-40B4-BE49-F238E27FC236}">
                <a16:creationId xmlns:a16="http://schemas.microsoft.com/office/drawing/2014/main" id="{3CC4CCC8-E530-D4ED-2D65-E1A760ED307C}"/>
              </a:ext>
            </a:extLst>
          </p:cNvPr>
          <p:cNvSpPr txBox="1"/>
          <p:nvPr/>
        </p:nvSpPr>
        <p:spPr>
          <a:xfrm>
            <a:off x="4711645" y="1794297"/>
            <a:ext cx="601579" cy="646331"/>
          </a:xfrm>
          <a:prstGeom prst="rect">
            <a:avLst/>
          </a:prstGeom>
          <a:noFill/>
        </p:spPr>
        <p:txBody>
          <a:bodyPr wrap="square" rtlCol="0">
            <a:spAutoFit/>
          </a:bodyPr>
          <a:lstStyle/>
          <a:p>
            <a:pPr algn="ctr"/>
            <a:r>
              <a:rPr lang="en-US" dirty="0"/>
              <a:t>Tid 7</a:t>
            </a:r>
          </a:p>
        </p:txBody>
      </p:sp>
      <p:sp>
        <p:nvSpPr>
          <p:cNvPr id="29" name="TextBox 28">
            <a:extLst>
              <a:ext uri="{FF2B5EF4-FFF2-40B4-BE49-F238E27FC236}">
                <a16:creationId xmlns:a16="http://schemas.microsoft.com/office/drawing/2014/main" id="{818D2F0A-D848-B4A0-45CA-93A04F3E7441}"/>
              </a:ext>
            </a:extLst>
          </p:cNvPr>
          <p:cNvSpPr txBox="1"/>
          <p:nvPr/>
        </p:nvSpPr>
        <p:spPr>
          <a:xfrm>
            <a:off x="4353976" y="2297981"/>
            <a:ext cx="1291026" cy="461665"/>
          </a:xfrm>
          <a:prstGeom prst="rect">
            <a:avLst/>
          </a:prstGeom>
          <a:noFill/>
        </p:spPr>
        <p:txBody>
          <a:bodyPr wrap="square">
            <a:spAutoFit/>
          </a:bodyPr>
          <a:lstStyle/>
          <a:p>
            <a:pPr algn="ctr"/>
            <a:r>
              <a:rPr lang="en-US" sz="800" dirty="0" err="1">
                <a:highlight>
                  <a:srgbClr val="FFFF00"/>
                </a:highlight>
              </a:rPr>
              <a:t>local_max</a:t>
            </a:r>
            <a:r>
              <a:rPr lang="en-US" sz="800" dirty="0">
                <a:highlight>
                  <a:srgbClr val="FFFF00"/>
                </a:highlight>
              </a:rPr>
              <a:t> var in </a:t>
            </a:r>
            <a:r>
              <a:rPr lang="en-US" sz="800" dirty="0" err="1">
                <a:highlight>
                  <a:srgbClr val="FFFF00"/>
                </a:highlight>
              </a:rPr>
              <a:t>findMaxElement</a:t>
            </a:r>
            <a:r>
              <a:rPr lang="en-US" sz="800" dirty="0">
                <a:highlight>
                  <a:srgbClr val="FFFF00"/>
                </a:highlight>
              </a:rPr>
              <a:t> </a:t>
            </a:r>
          </a:p>
          <a:p>
            <a:pPr algn="ctr"/>
            <a:r>
              <a:rPr lang="en-US" sz="800" dirty="0">
                <a:highlight>
                  <a:srgbClr val="FFFF00"/>
                </a:highlight>
              </a:rPr>
              <a:t>Thread 7 block 0 call </a:t>
            </a:r>
          </a:p>
        </p:txBody>
      </p:sp>
      <p:graphicFrame>
        <p:nvGraphicFramePr>
          <p:cNvPr id="30" name="Table 29">
            <a:extLst>
              <a:ext uri="{FF2B5EF4-FFF2-40B4-BE49-F238E27FC236}">
                <a16:creationId xmlns:a16="http://schemas.microsoft.com/office/drawing/2014/main" id="{E531C694-B5D1-587D-F7D3-60AE4802416B}"/>
              </a:ext>
            </a:extLst>
          </p:cNvPr>
          <p:cNvGraphicFramePr>
            <a:graphicFrameLocks noGrp="1"/>
          </p:cNvGraphicFramePr>
          <p:nvPr/>
        </p:nvGraphicFramePr>
        <p:xfrm>
          <a:off x="7436031" y="4322350"/>
          <a:ext cx="3951858" cy="2376225"/>
        </p:xfrm>
        <a:graphic>
          <a:graphicData uri="http://schemas.openxmlformats.org/drawingml/2006/table">
            <a:tbl>
              <a:tblPr firstRow="1" bandRow="1">
                <a:tableStyleId>{5C22544A-7EE6-4342-B048-85BDC9FD1C3A}</a:tableStyleId>
              </a:tblPr>
              <a:tblGrid>
                <a:gridCol w="1317286">
                  <a:extLst>
                    <a:ext uri="{9D8B030D-6E8A-4147-A177-3AD203B41FA5}">
                      <a16:colId xmlns:a16="http://schemas.microsoft.com/office/drawing/2014/main" val="392216789"/>
                    </a:ext>
                  </a:extLst>
                </a:gridCol>
                <a:gridCol w="1317286">
                  <a:extLst>
                    <a:ext uri="{9D8B030D-6E8A-4147-A177-3AD203B41FA5}">
                      <a16:colId xmlns:a16="http://schemas.microsoft.com/office/drawing/2014/main" val="352486525"/>
                    </a:ext>
                  </a:extLst>
                </a:gridCol>
                <a:gridCol w="1317286">
                  <a:extLst>
                    <a:ext uri="{9D8B030D-6E8A-4147-A177-3AD203B41FA5}">
                      <a16:colId xmlns:a16="http://schemas.microsoft.com/office/drawing/2014/main" val="2768888594"/>
                    </a:ext>
                  </a:extLst>
                </a:gridCol>
              </a:tblGrid>
              <a:tr h="475245">
                <a:tc>
                  <a:txBody>
                    <a:bodyPr/>
                    <a:lstStyle/>
                    <a:p>
                      <a:r>
                        <a:rPr lang="en-US" dirty="0"/>
                        <a:t>tid</a:t>
                      </a:r>
                    </a:p>
                  </a:txBody>
                  <a:tcPr/>
                </a:tc>
                <a:tc>
                  <a:txBody>
                    <a:bodyPr/>
                    <a:lstStyle/>
                    <a:p>
                      <a:r>
                        <a:rPr lang="en-US" dirty="0"/>
                        <a:t>Lane_id</a:t>
                      </a:r>
                    </a:p>
                  </a:txBody>
                  <a:tcPr/>
                </a:tc>
                <a:tc>
                  <a:txBody>
                    <a:bodyPr/>
                    <a:lstStyle/>
                    <a:p>
                      <a:r>
                        <a:rPr lang="en-US" dirty="0"/>
                        <a:t>Warp_id</a:t>
                      </a:r>
                    </a:p>
                  </a:txBody>
                  <a:tcPr/>
                </a:tc>
                <a:extLst>
                  <a:ext uri="{0D108BD9-81ED-4DB2-BD59-A6C34878D82A}">
                    <a16:rowId xmlns:a16="http://schemas.microsoft.com/office/drawing/2014/main" val="1471393968"/>
                  </a:ext>
                </a:extLst>
              </a:tr>
              <a:tr h="475245">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644751372"/>
                  </a:ext>
                </a:extLst>
              </a:tr>
              <a:tr h="475245">
                <a:tc>
                  <a:txBody>
                    <a:bodyPr/>
                    <a:lstStyle/>
                    <a:p>
                      <a:r>
                        <a:rPr lang="en-US" dirty="0"/>
                        <a:t>1</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3591424739"/>
                  </a:ext>
                </a:extLst>
              </a:tr>
              <a:tr h="475245">
                <a:tc>
                  <a:txBody>
                    <a:bodyPr/>
                    <a:lstStyle/>
                    <a:p>
                      <a:r>
                        <a:rPr lang="en-US" dirty="0"/>
                        <a:t>2</a:t>
                      </a:r>
                    </a:p>
                  </a:txBody>
                  <a:tcPr/>
                </a:tc>
                <a:tc>
                  <a:txBody>
                    <a:bodyPr/>
                    <a:lstStyle/>
                    <a:p>
                      <a:r>
                        <a:rPr lang="en-US" dirty="0"/>
                        <a:t>2</a:t>
                      </a:r>
                    </a:p>
                  </a:txBody>
                  <a:tcPr/>
                </a:tc>
                <a:tc>
                  <a:txBody>
                    <a:bodyPr/>
                    <a:lstStyle/>
                    <a:p>
                      <a:r>
                        <a:rPr lang="en-US" dirty="0"/>
                        <a:t>0</a:t>
                      </a:r>
                    </a:p>
                  </a:txBody>
                  <a:tcPr/>
                </a:tc>
                <a:extLst>
                  <a:ext uri="{0D108BD9-81ED-4DB2-BD59-A6C34878D82A}">
                    <a16:rowId xmlns:a16="http://schemas.microsoft.com/office/drawing/2014/main" val="3584938001"/>
                  </a:ext>
                </a:extLst>
              </a:tr>
              <a:tr h="475245">
                <a:tc>
                  <a:txBody>
                    <a:bodyPr/>
                    <a:lstStyle/>
                    <a:p>
                      <a:r>
                        <a:rPr lang="en-US" dirty="0"/>
                        <a:t>4</a:t>
                      </a:r>
                    </a:p>
                  </a:txBody>
                  <a:tcPr/>
                </a:tc>
                <a:tc>
                  <a:txBody>
                    <a:bodyPr/>
                    <a:lstStyle/>
                    <a:p>
                      <a:r>
                        <a:rPr lang="en-US" dirty="0"/>
                        <a:t>4</a:t>
                      </a:r>
                    </a:p>
                  </a:txBody>
                  <a:tcPr/>
                </a:tc>
                <a:tc>
                  <a:txBody>
                    <a:bodyPr/>
                    <a:lstStyle/>
                    <a:p>
                      <a:r>
                        <a:rPr lang="en-US" dirty="0"/>
                        <a:t>0</a:t>
                      </a:r>
                    </a:p>
                  </a:txBody>
                  <a:tcPr/>
                </a:tc>
                <a:extLst>
                  <a:ext uri="{0D108BD9-81ED-4DB2-BD59-A6C34878D82A}">
                    <a16:rowId xmlns:a16="http://schemas.microsoft.com/office/drawing/2014/main" val="2928316339"/>
                  </a:ext>
                </a:extLst>
              </a:tr>
            </a:tbl>
          </a:graphicData>
        </a:graphic>
      </p:graphicFrame>
      <p:pic>
        <p:nvPicPr>
          <p:cNvPr id="18" name="Picture 17">
            <a:extLst>
              <a:ext uri="{FF2B5EF4-FFF2-40B4-BE49-F238E27FC236}">
                <a16:creationId xmlns:a16="http://schemas.microsoft.com/office/drawing/2014/main" id="{D7626B38-C0B9-568E-6422-4B6EDB5F2CA3}"/>
              </a:ext>
            </a:extLst>
          </p:cNvPr>
          <p:cNvPicPr>
            <a:picLocks noChangeAspect="1"/>
          </p:cNvPicPr>
          <p:nvPr/>
        </p:nvPicPr>
        <p:blipFill>
          <a:blip r:embed="rId3"/>
          <a:stretch>
            <a:fillRect/>
          </a:stretch>
        </p:blipFill>
        <p:spPr>
          <a:xfrm>
            <a:off x="914874" y="5006531"/>
            <a:ext cx="4934639" cy="381053"/>
          </a:xfrm>
          <a:prstGeom prst="rect">
            <a:avLst/>
          </a:prstGeom>
        </p:spPr>
      </p:pic>
      <p:cxnSp>
        <p:nvCxnSpPr>
          <p:cNvPr id="25" name="Straight Arrow Connector 24">
            <a:extLst>
              <a:ext uri="{FF2B5EF4-FFF2-40B4-BE49-F238E27FC236}">
                <a16:creationId xmlns:a16="http://schemas.microsoft.com/office/drawing/2014/main" id="{D61FD94C-8784-3571-1D4D-332C10128BC3}"/>
              </a:ext>
            </a:extLst>
          </p:cNvPr>
          <p:cNvCxnSpPr>
            <a:cxnSpLocks/>
          </p:cNvCxnSpPr>
          <p:nvPr/>
        </p:nvCxnSpPr>
        <p:spPr>
          <a:xfrm>
            <a:off x="5278986" y="4162926"/>
            <a:ext cx="70734" cy="8436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
            <a:extLst>
              <a:ext uri="{FF2B5EF4-FFF2-40B4-BE49-F238E27FC236}">
                <a16:creationId xmlns:a16="http://schemas.microsoft.com/office/drawing/2014/main" id="{D814A42D-7F48-E72A-3433-361477D314D3}"/>
              </a:ext>
            </a:extLst>
          </p:cNvPr>
          <p:cNvSpPr>
            <a:spLocks noChangeArrowheads="1"/>
          </p:cNvSpPr>
          <p:nvPr/>
        </p:nvSpPr>
        <p:spPr bwMode="auto">
          <a:xfrm>
            <a:off x="3466177" y="3587437"/>
            <a:ext cx="309251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chemeClr val="tx1"/>
                </a:solidFill>
                <a:effectLst/>
                <a:highlight>
                  <a:srgbClr val="FFFF00"/>
                </a:highlight>
                <a:latin typeface="Arial Unicode MS"/>
              </a:rPr>
              <a:t>offset</a:t>
            </a:r>
            <a:r>
              <a:rPr kumimoji="0" lang="en-US" altLang="en-US" sz="1000" b="0" i="0" u="none" strike="noStrike" cap="none" normalizeH="0" baseline="0" dirty="0">
                <a:ln>
                  <a:noFill/>
                </a:ln>
                <a:solidFill>
                  <a:schemeClr val="tx1"/>
                </a:solidFill>
                <a:effectLst/>
                <a:highlight>
                  <a:srgbClr val="FFFF00"/>
                </a:highlight>
              </a:rPr>
              <a:t>:</a:t>
            </a:r>
            <a:endParaRPr kumimoji="0" lang="en-US" altLang="en-US" sz="1000" b="0" i="0" u="none" strike="noStrike" cap="none" normalizeH="0" baseline="0" dirty="0">
              <a:ln>
                <a:noFill/>
              </a:ln>
              <a:solidFill>
                <a:schemeClr val="tx1"/>
              </a:solidFill>
              <a:effectLst/>
              <a:highlight>
                <a:srgbClr val="FFFF00"/>
              </a:highligh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How many lanes </a:t>
            </a:r>
            <a:r>
              <a:rPr kumimoji="0" lang="en-US" altLang="en-US" sz="1000" b="0" i="1" u="none" strike="noStrike" cap="none" normalizeH="0" baseline="0" dirty="0">
                <a:ln>
                  <a:noFill/>
                </a:ln>
                <a:solidFill>
                  <a:schemeClr val="tx1"/>
                </a:solidFill>
                <a:effectLst/>
                <a:latin typeface="Arial" panose="020B0604020202020204" pitchFamily="34" charset="0"/>
              </a:rPr>
              <a:t>down</a:t>
            </a:r>
            <a:r>
              <a:rPr kumimoji="0" lang="en-US" altLang="en-US" sz="1000" b="0" i="0" u="none" strike="noStrike" cap="none" normalizeH="0" baseline="0" dirty="0">
                <a:ln>
                  <a:noFill/>
                </a:ln>
                <a:solidFill>
                  <a:schemeClr val="tx1"/>
                </a:solidFill>
                <a:effectLst/>
                <a:latin typeface="Arial" panose="020B0604020202020204" pitchFamily="34" charset="0"/>
              </a:rPr>
              <a:t> to move within the warp.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E.g., offset=1 → thread 0 gets value from thread 1.</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667179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562DCE-A419-2785-1592-21739AFCD427}"/>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BEC4C956-F275-7182-02E6-D12AF37A5AC1}"/>
              </a:ext>
            </a:extLst>
          </p:cNvPr>
          <p:cNvPicPr>
            <a:picLocks noChangeAspect="1"/>
          </p:cNvPicPr>
          <p:nvPr/>
        </p:nvPicPr>
        <p:blipFill>
          <a:blip r:embed="rId2"/>
          <a:stretch>
            <a:fillRect/>
          </a:stretch>
        </p:blipFill>
        <p:spPr>
          <a:xfrm>
            <a:off x="7123285" y="0"/>
            <a:ext cx="5068715" cy="6858000"/>
          </a:xfrm>
          <a:prstGeom prst="rect">
            <a:avLst/>
          </a:prstGeom>
        </p:spPr>
      </p:pic>
      <p:sp>
        <p:nvSpPr>
          <p:cNvPr id="2" name="Title 1">
            <a:extLst>
              <a:ext uri="{FF2B5EF4-FFF2-40B4-BE49-F238E27FC236}">
                <a16:creationId xmlns:a16="http://schemas.microsoft.com/office/drawing/2014/main" id="{39CC7333-8491-E18E-81E0-12FB549E44E9}"/>
              </a:ext>
            </a:extLst>
          </p:cNvPr>
          <p:cNvSpPr>
            <a:spLocks noGrp="1"/>
          </p:cNvSpPr>
          <p:nvPr>
            <p:ph type="title"/>
          </p:nvPr>
        </p:nvSpPr>
        <p:spPr>
          <a:xfrm>
            <a:off x="96253" y="1920"/>
            <a:ext cx="7483642" cy="433137"/>
          </a:xfrm>
        </p:spPr>
        <p:txBody>
          <a:bodyPr>
            <a:noAutofit/>
          </a:bodyPr>
          <a:lstStyle/>
          <a:p>
            <a:br>
              <a:rPr lang="en-US" sz="2000" u="sng" dirty="0"/>
            </a:br>
            <a:br>
              <a:rPr lang="en-US" sz="2000" u="sng" dirty="0"/>
            </a:br>
            <a:r>
              <a:rPr lang="en-US" sz="2000" dirty="0"/>
              <a:t>Using Shared Memory only along </a:t>
            </a:r>
            <a:r>
              <a:rPr lang="en-US" sz="2000" b="0" dirty="0"/>
              <a:t>__shfl_down_sync</a:t>
            </a:r>
            <a:endParaRPr lang="en-US" sz="2000" u="sng" dirty="0"/>
          </a:p>
        </p:txBody>
      </p:sp>
      <p:sp>
        <p:nvSpPr>
          <p:cNvPr id="8" name="Title 1">
            <a:extLst>
              <a:ext uri="{FF2B5EF4-FFF2-40B4-BE49-F238E27FC236}">
                <a16:creationId xmlns:a16="http://schemas.microsoft.com/office/drawing/2014/main" id="{865DC79B-D2D1-166B-5613-BC728F961D3E}"/>
              </a:ext>
            </a:extLst>
          </p:cNvPr>
          <p:cNvSpPr txBox="1">
            <a:spLocks/>
          </p:cNvSpPr>
          <p:nvPr/>
        </p:nvSpPr>
        <p:spPr>
          <a:xfrm>
            <a:off x="302928" y="372015"/>
            <a:ext cx="5931279" cy="433137"/>
          </a:xfrm>
          <a:prstGeom prst="rect">
            <a:avLst/>
          </a:prstGeom>
        </p:spPr>
        <p:txBody>
          <a:bodyPr vert="horz" lIns="91440" tIns="45720" rIns="91440" bIns="45720" rtlCol="0" anchor="b">
            <a:normAutofit fontScale="47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0" dirty="0">
                <a:solidFill>
                  <a:srgbClr val="FA1E87"/>
                </a:solidFill>
                <a:effectLst/>
                <a:latin typeface="Consolas" panose="020B0609020204030204" pitchFamily="49" charset="0"/>
              </a:rPr>
              <a:t>Kernel to find maximum element using warp synchronization </a:t>
            </a:r>
          </a:p>
        </p:txBody>
      </p:sp>
      <p:sp>
        <p:nvSpPr>
          <p:cNvPr id="3" name="Rectangle 2">
            <a:extLst>
              <a:ext uri="{FF2B5EF4-FFF2-40B4-BE49-F238E27FC236}">
                <a16:creationId xmlns:a16="http://schemas.microsoft.com/office/drawing/2014/main" id="{372D3FAE-B516-C2AF-0C1D-42547CFDA5EE}"/>
              </a:ext>
            </a:extLst>
          </p:cNvPr>
          <p:cNvSpPr/>
          <p:nvPr/>
        </p:nvSpPr>
        <p:spPr>
          <a:xfrm>
            <a:off x="7187453" y="2172529"/>
            <a:ext cx="4900863" cy="1990397"/>
          </a:xfrm>
          <a:prstGeom prst="rect">
            <a:avLst/>
          </a:prstGeom>
          <a:noFill/>
          <a:ln>
            <a:solidFill>
              <a:srgbClr val="FA1E8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ecagon 4">
            <a:extLst>
              <a:ext uri="{FF2B5EF4-FFF2-40B4-BE49-F238E27FC236}">
                <a16:creationId xmlns:a16="http://schemas.microsoft.com/office/drawing/2014/main" id="{4BCF412F-8ACF-414B-B2C1-5F29AD729343}"/>
              </a:ext>
            </a:extLst>
          </p:cNvPr>
          <p:cNvSpPr/>
          <p:nvPr/>
        </p:nvSpPr>
        <p:spPr>
          <a:xfrm>
            <a:off x="1011109" y="1012930"/>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1</a:t>
            </a:r>
          </a:p>
        </p:txBody>
      </p:sp>
      <p:sp>
        <p:nvSpPr>
          <p:cNvPr id="6" name="Decagon 5">
            <a:extLst>
              <a:ext uri="{FF2B5EF4-FFF2-40B4-BE49-F238E27FC236}">
                <a16:creationId xmlns:a16="http://schemas.microsoft.com/office/drawing/2014/main" id="{51C8C9EA-F5AB-91EF-F1E7-05DD88423FB1}"/>
              </a:ext>
            </a:extLst>
          </p:cNvPr>
          <p:cNvSpPr/>
          <p:nvPr/>
        </p:nvSpPr>
        <p:spPr>
          <a:xfrm>
            <a:off x="1540787" y="1012929"/>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2</a:t>
            </a:r>
          </a:p>
        </p:txBody>
      </p:sp>
      <p:sp>
        <p:nvSpPr>
          <p:cNvPr id="7" name="Decagon 6">
            <a:extLst>
              <a:ext uri="{FF2B5EF4-FFF2-40B4-BE49-F238E27FC236}">
                <a16:creationId xmlns:a16="http://schemas.microsoft.com/office/drawing/2014/main" id="{030C96D2-D886-8B1A-99CC-788779CB56C5}"/>
              </a:ext>
            </a:extLst>
          </p:cNvPr>
          <p:cNvSpPr/>
          <p:nvPr/>
        </p:nvSpPr>
        <p:spPr>
          <a:xfrm>
            <a:off x="2070465" y="1012929"/>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3</a:t>
            </a:r>
          </a:p>
        </p:txBody>
      </p:sp>
      <p:sp>
        <p:nvSpPr>
          <p:cNvPr id="9" name="Decagon 8">
            <a:extLst>
              <a:ext uri="{FF2B5EF4-FFF2-40B4-BE49-F238E27FC236}">
                <a16:creationId xmlns:a16="http://schemas.microsoft.com/office/drawing/2014/main" id="{F33F6C5F-01F4-388F-54F5-747E8A5631F3}"/>
              </a:ext>
            </a:extLst>
          </p:cNvPr>
          <p:cNvSpPr/>
          <p:nvPr/>
        </p:nvSpPr>
        <p:spPr>
          <a:xfrm>
            <a:off x="2600143" y="1012928"/>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4</a:t>
            </a:r>
          </a:p>
        </p:txBody>
      </p:sp>
      <p:sp>
        <p:nvSpPr>
          <p:cNvPr id="10" name="Decagon 9">
            <a:extLst>
              <a:ext uri="{FF2B5EF4-FFF2-40B4-BE49-F238E27FC236}">
                <a16:creationId xmlns:a16="http://schemas.microsoft.com/office/drawing/2014/main" id="{734DEDC6-49F3-31BE-E98D-452262324E8F}"/>
              </a:ext>
            </a:extLst>
          </p:cNvPr>
          <p:cNvSpPr/>
          <p:nvPr/>
        </p:nvSpPr>
        <p:spPr>
          <a:xfrm>
            <a:off x="3117500" y="1012927"/>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5</a:t>
            </a:r>
          </a:p>
        </p:txBody>
      </p:sp>
      <p:sp>
        <p:nvSpPr>
          <p:cNvPr id="11" name="Decagon 10">
            <a:extLst>
              <a:ext uri="{FF2B5EF4-FFF2-40B4-BE49-F238E27FC236}">
                <a16:creationId xmlns:a16="http://schemas.microsoft.com/office/drawing/2014/main" id="{FD8E7CC2-8B26-8794-DF9E-C6028B274C13}"/>
              </a:ext>
            </a:extLst>
          </p:cNvPr>
          <p:cNvSpPr/>
          <p:nvPr/>
        </p:nvSpPr>
        <p:spPr>
          <a:xfrm>
            <a:off x="3647178" y="1012926"/>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6</a:t>
            </a:r>
          </a:p>
        </p:txBody>
      </p:sp>
      <p:sp>
        <p:nvSpPr>
          <p:cNvPr id="12" name="Decagon 11">
            <a:extLst>
              <a:ext uri="{FF2B5EF4-FFF2-40B4-BE49-F238E27FC236}">
                <a16:creationId xmlns:a16="http://schemas.microsoft.com/office/drawing/2014/main" id="{1918E320-A3D7-74D4-FE13-3BB983F784F3}"/>
              </a:ext>
            </a:extLst>
          </p:cNvPr>
          <p:cNvSpPr/>
          <p:nvPr/>
        </p:nvSpPr>
        <p:spPr>
          <a:xfrm>
            <a:off x="4176856" y="1012926"/>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7</a:t>
            </a:r>
          </a:p>
        </p:txBody>
      </p:sp>
      <p:sp>
        <p:nvSpPr>
          <p:cNvPr id="13" name="Decagon 12">
            <a:extLst>
              <a:ext uri="{FF2B5EF4-FFF2-40B4-BE49-F238E27FC236}">
                <a16:creationId xmlns:a16="http://schemas.microsoft.com/office/drawing/2014/main" id="{B250C440-B85F-B39B-C7EF-FD89087C731D}"/>
              </a:ext>
            </a:extLst>
          </p:cNvPr>
          <p:cNvSpPr/>
          <p:nvPr/>
        </p:nvSpPr>
        <p:spPr>
          <a:xfrm>
            <a:off x="4706534" y="1012925"/>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8</a:t>
            </a:r>
          </a:p>
        </p:txBody>
      </p:sp>
      <p:sp>
        <p:nvSpPr>
          <p:cNvPr id="14" name="Title 1">
            <a:extLst>
              <a:ext uri="{FF2B5EF4-FFF2-40B4-BE49-F238E27FC236}">
                <a16:creationId xmlns:a16="http://schemas.microsoft.com/office/drawing/2014/main" id="{46B18117-8D58-6F89-B0B3-643D6CB06A42}"/>
              </a:ext>
            </a:extLst>
          </p:cNvPr>
          <p:cNvSpPr txBox="1">
            <a:spLocks/>
          </p:cNvSpPr>
          <p:nvPr/>
        </p:nvSpPr>
        <p:spPr>
          <a:xfrm>
            <a:off x="2090139" y="751936"/>
            <a:ext cx="2652240" cy="238111"/>
          </a:xfrm>
          <a:prstGeom prst="rect">
            <a:avLst/>
          </a:prstGeom>
        </p:spPr>
        <p:txBody>
          <a:bodyPr vert="horz" lIns="91440" tIns="45720" rIns="91440" bIns="45720" rtlCol="0" anchor="b">
            <a:normAutofit fontScale="40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Variables within warp</a:t>
            </a:r>
          </a:p>
        </p:txBody>
      </p:sp>
      <p:cxnSp>
        <p:nvCxnSpPr>
          <p:cNvPr id="16" name="Straight Arrow Connector 15">
            <a:extLst>
              <a:ext uri="{FF2B5EF4-FFF2-40B4-BE49-F238E27FC236}">
                <a16:creationId xmlns:a16="http://schemas.microsoft.com/office/drawing/2014/main" id="{53F01DB2-6170-B3B7-DE30-5FC8685FB7EB}"/>
              </a:ext>
            </a:extLst>
          </p:cNvPr>
          <p:cNvCxnSpPr>
            <a:cxnSpLocks/>
          </p:cNvCxnSpPr>
          <p:nvPr/>
        </p:nvCxnSpPr>
        <p:spPr>
          <a:xfrm flipH="1" flipV="1">
            <a:off x="1260182" y="1500204"/>
            <a:ext cx="15621" cy="497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474EF13-207E-F85D-E551-F28A4D101629}"/>
              </a:ext>
            </a:extLst>
          </p:cNvPr>
          <p:cNvCxnSpPr>
            <a:cxnSpLocks/>
          </p:cNvCxnSpPr>
          <p:nvPr/>
        </p:nvCxnSpPr>
        <p:spPr>
          <a:xfrm flipH="1" flipV="1">
            <a:off x="1797670" y="1467339"/>
            <a:ext cx="15621" cy="497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F55FAB4-113E-AF51-4598-38E0F60970B1}"/>
              </a:ext>
            </a:extLst>
          </p:cNvPr>
          <p:cNvCxnSpPr>
            <a:cxnSpLocks/>
          </p:cNvCxnSpPr>
          <p:nvPr/>
        </p:nvCxnSpPr>
        <p:spPr>
          <a:xfrm flipH="1" flipV="1">
            <a:off x="2343258" y="1467339"/>
            <a:ext cx="15621" cy="497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CE73770-D939-E4E2-82E1-1BE8DA420B70}"/>
              </a:ext>
            </a:extLst>
          </p:cNvPr>
          <p:cNvCxnSpPr>
            <a:cxnSpLocks/>
          </p:cNvCxnSpPr>
          <p:nvPr/>
        </p:nvCxnSpPr>
        <p:spPr>
          <a:xfrm flipH="1" flipV="1">
            <a:off x="4979588" y="1447418"/>
            <a:ext cx="15621" cy="497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7DC3D00-4DFE-F6A6-EDEC-A9701EF0B4BB}"/>
              </a:ext>
            </a:extLst>
          </p:cNvPr>
          <p:cNvCxnSpPr>
            <a:cxnSpLocks/>
          </p:cNvCxnSpPr>
          <p:nvPr/>
        </p:nvCxnSpPr>
        <p:spPr>
          <a:xfrm flipH="1" flipV="1">
            <a:off x="4454108" y="1500204"/>
            <a:ext cx="15621" cy="497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BB65D37-2B76-C7D5-1FA4-16C77289EA50}"/>
              </a:ext>
            </a:extLst>
          </p:cNvPr>
          <p:cNvCxnSpPr>
            <a:cxnSpLocks/>
          </p:cNvCxnSpPr>
          <p:nvPr/>
        </p:nvCxnSpPr>
        <p:spPr>
          <a:xfrm flipH="1" flipV="1">
            <a:off x="3897664" y="1500204"/>
            <a:ext cx="15621" cy="497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97818EF6-6BCB-19F3-EA2B-A378AAB3699E}"/>
              </a:ext>
            </a:extLst>
          </p:cNvPr>
          <p:cNvSpPr txBox="1"/>
          <p:nvPr/>
        </p:nvSpPr>
        <p:spPr>
          <a:xfrm>
            <a:off x="956057" y="1834671"/>
            <a:ext cx="601579" cy="646331"/>
          </a:xfrm>
          <a:prstGeom prst="rect">
            <a:avLst/>
          </a:prstGeom>
          <a:noFill/>
        </p:spPr>
        <p:txBody>
          <a:bodyPr wrap="square" rtlCol="0">
            <a:spAutoFit/>
          </a:bodyPr>
          <a:lstStyle/>
          <a:p>
            <a:pPr algn="ctr"/>
            <a:r>
              <a:rPr lang="en-US" dirty="0"/>
              <a:t>Tid 0</a:t>
            </a:r>
          </a:p>
        </p:txBody>
      </p:sp>
      <p:sp>
        <p:nvSpPr>
          <p:cNvPr id="27" name="TextBox 26">
            <a:extLst>
              <a:ext uri="{FF2B5EF4-FFF2-40B4-BE49-F238E27FC236}">
                <a16:creationId xmlns:a16="http://schemas.microsoft.com/office/drawing/2014/main" id="{875BABB7-BD73-754B-4E8D-34A954B67332}"/>
              </a:ext>
            </a:extLst>
          </p:cNvPr>
          <p:cNvSpPr txBox="1"/>
          <p:nvPr/>
        </p:nvSpPr>
        <p:spPr>
          <a:xfrm>
            <a:off x="598388" y="2338355"/>
            <a:ext cx="1291026" cy="461665"/>
          </a:xfrm>
          <a:prstGeom prst="rect">
            <a:avLst/>
          </a:prstGeom>
          <a:noFill/>
        </p:spPr>
        <p:txBody>
          <a:bodyPr wrap="square">
            <a:spAutoFit/>
          </a:bodyPr>
          <a:lstStyle/>
          <a:p>
            <a:pPr algn="ctr"/>
            <a:r>
              <a:rPr lang="en-US" sz="800" dirty="0" err="1">
                <a:highlight>
                  <a:srgbClr val="FFFF00"/>
                </a:highlight>
              </a:rPr>
              <a:t>local_max</a:t>
            </a:r>
            <a:r>
              <a:rPr lang="en-US" sz="800" dirty="0">
                <a:highlight>
                  <a:srgbClr val="FFFF00"/>
                </a:highlight>
              </a:rPr>
              <a:t> var in </a:t>
            </a:r>
            <a:r>
              <a:rPr lang="en-US" sz="800" dirty="0" err="1">
                <a:highlight>
                  <a:srgbClr val="FFFF00"/>
                </a:highlight>
              </a:rPr>
              <a:t>findMaxElement</a:t>
            </a:r>
            <a:r>
              <a:rPr lang="en-US" sz="800" dirty="0">
                <a:highlight>
                  <a:srgbClr val="FFFF00"/>
                </a:highlight>
              </a:rPr>
              <a:t> </a:t>
            </a:r>
          </a:p>
          <a:p>
            <a:pPr algn="ctr"/>
            <a:r>
              <a:rPr lang="en-US" sz="800" dirty="0">
                <a:highlight>
                  <a:srgbClr val="FFFF00"/>
                </a:highlight>
              </a:rPr>
              <a:t>Thread 0 block 0 call </a:t>
            </a:r>
          </a:p>
        </p:txBody>
      </p:sp>
      <p:sp>
        <p:nvSpPr>
          <p:cNvPr id="28" name="TextBox 27">
            <a:extLst>
              <a:ext uri="{FF2B5EF4-FFF2-40B4-BE49-F238E27FC236}">
                <a16:creationId xmlns:a16="http://schemas.microsoft.com/office/drawing/2014/main" id="{766C8D6A-7492-D5CF-04EF-EA7066178373}"/>
              </a:ext>
            </a:extLst>
          </p:cNvPr>
          <p:cNvSpPr txBox="1"/>
          <p:nvPr/>
        </p:nvSpPr>
        <p:spPr>
          <a:xfrm>
            <a:off x="4711645" y="1794297"/>
            <a:ext cx="601579" cy="646331"/>
          </a:xfrm>
          <a:prstGeom prst="rect">
            <a:avLst/>
          </a:prstGeom>
          <a:noFill/>
        </p:spPr>
        <p:txBody>
          <a:bodyPr wrap="square" rtlCol="0">
            <a:spAutoFit/>
          </a:bodyPr>
          <a:lstStyle/>
          <a:p>
            <a:pPr algn="ctr"/>
            <a:r>
              <a:rPr lang="en-US" dirty="0"/>
              <a:t>Tid 7</a:t>
            </a:r>
          </a:p>
        </p:txBody>
      </p:sp>
      <p:sp>
        <p:nvSpPr>
          <p:cNvPr id="29" name="TextBox 28">
            <a:extLst>
              <a:ext uri="{FF2B5EF4-FFF2-40B4-BE49-F238E27FC236}">
                <a16:creationId xmlns:a16="http://schemas.microsoft.com/office/drawing/2014/main" id="{9AE96A76-F052-3342-1687-AF3CB816036C}"/>
              </a:ext>
            </a:extLst>
          </p:cNvPr>
          <p:cNvSpPr txBox="1"/>
          <p:nvPr/>
        </p:nvSpPr>
        <p:spPr>
          <a:xfrm>
            <a:off x="4353976" y="2297981"/>
            <a:ext cx="1291026" cy="461665"/>
          </a:xfrm>
          <a:prstGeom prst="rect">
            <a:avLst/>
          </a:prstGeom>
          <a:noFill/>
        </p:spPr>
        <p:txBody>
          <a:bodyPr wrap="square">
            <a:spAutoFit/>
          </a:bodyPr>
          <a:lstStyle/>
          <a:p>
            <a:pPr algn="ctr"/>
            <a:r>
              <a:rPr lang="en-US" sz="800" dirty="0" err="1">
                <a:highlight>
                  <a:srgbClr val="FFFF00"/>
                </a:highlight>
              </a:rPr>
              <a:t>local_max</a:t>
            </a:r>
            <a:r>
              <a:rPr lang="en-US" sz="800" dirty="0">
                <a:highlight>
                  <a:srgbClr val="FFFF00"/>
                </a:highlight>
              </a:rPr>
              <a:t> var in </a:t>
            </a:r>
            <a:r>
              <a:rPr lang="en-US" sz="800" dirty="0" err="1">
                <a:highlight>
                  <a:srgbClr val="FFFF00"/>
                </a:highlight>
              </a:rPr>
              <a:t>findMaxElement</a:t>
            </a:r>
            <a:r>
              <a:rPr lang="en-US" sz="800" dirty="0">
                <a:highlight>
                  <a:srgbClr val="FFFF00"/>
                </a:highlight>
              </a:rPr>
              <a:t> </a:t>
            </a:r>
          </a:p>
          <a:p>
            <a:pPr algn="ctr"/>
            <a:r>
              <a:rPr lang="en-US" sz="800" dirty="0">
                <a:highlight>
                  <a:srgbClr val="FFFF00"/>
                </a:highlight>
              </a:rPr>
              <a:t>Thread 7 block 0 call </a:t>
            </a:r>
          </a:p>
        </p:txBody>
      </p:sp>
      <p:graphicFrame>
        <p:nvGraphicFramePr>
          <p:cNvPr id="30" name="Table 29">
            <a:extLst>
              <a:ext uri="{FF2B5EF4-FFF2-40B4-BE49-F238E27FC236}">
                <a16:creationId xmlns:a16="http://schemas.microsoft.com/office/drawing/2014/main" id="{34ED8777-D595-74B4-F068-DD4BF39D8C4F}"/>
              </a:ext>
            </a:extLst>
          </p:cNvPr>
          <p:cNvGraphicFramePr>
            <a:graphicFrameLocks noGrp="1"/>
          </p:cNvGraphicFramePr>
          <p:nvPr/>
        </p:nvGraphicFramePr>
        <p:xfrm>
          <a:off x="7436031" y="4322350"/>
          <a:ext cx="3951858" cy="2376225"/>
        </p:xfrm>
        <a:graphic>
          <a:graphicData uri="http://schemas.openxmlformats.org/drawingml/2006/table">
            <a:tbl>
              <a:tblPr firstRow="1" bandRow="1">
                <a:tableStyleId>{5C22544A-7EE6-4342-B048-85BDC9FD1C3A}</a:tableStyleId>
              </a:tblPr>
              <a:tblGrid>
                <a:gridCol w="1317286">
                  <a:extLst>
                    <a:ext uri="{9D8B030D-6E8A-4147-A177-3AD203B41FA5}">
                      <a16:colId xmlns:a16="http://schemas.microsoft.com/office/drawing/2014/main" val="392216789"/>
                    </a:ext>
                  </a:extLst>
                </a:gridCol>
                <a:gridCol w="1317286">
                  <a:extLst>
                    <a:ext uri="{9D8B030D-6E8A-4147-A177-3AD203B41FA5}">
                      <a16:colId xmlns:a16="http://schemas.microsoft.com/office/drawing/2014/main" val="352486525"/>
                    </a:ext>
                  </a:extLst>
                </a:gridCol>
                <a:gridCol w="1317286">
                  <a:extLst>
                    <a:ext uri="{9D8B030D-6E8A-4147-A177-3AD203B41FA5}">
                      <a16:colId xmlns:a16="http://schemas.microsoft.com/office/drawing/2014/main" val="2768888594"/>
                    </a:ext>
                  </a:extLst>
                </a:gridCol>
              </a:tblGrid>
              <a:tr h="475245">
                <a:tc>
                  <a:txBody>
                    <a:bodyPr/>
                    <a:lstStyle/>
                    <a:p>
                      <a:r>
                        <a:rPr lang="en-US" dirty="0"/>
                        <a:t>tid</a:t>
                      </a:r>
                    </a:p>
                  </a:txBody>
                  <a:tcPr/>
                </a:tc>
                <a:tc>
                  <a:txBody>
                    <a:bodyPr/>
                    <a:lstStyle/>
                    <a:p>
                      <a:r>
                        <a:rPr lang="en-US" dirty="0"/>
                        <a:t>Lane_id</a:t>
                      </a:r>
                    </a:p>
                  </a:txBody>
                  <a:tcPr/>
                </a:tc>
                <a:tc>
                  <a:txBody>
                    <a:bodyPr/>
                    <a:lstStyle/>
                    <a:p>
                      <a:r>
                        <a:rPr lang="en-US" dirty="0"/>
                        <a:t>Warp_id</a:t>
                      </a:r>
                    </a:p>
                  </a:txBody>
                  <a:tcPr/>
                </a:tc>
                <a:extLst>
                  <a:ext uri="{0D108BD9-81ED-4DB2-BD59-A6C34878D82A}">
                    <a16:rowId xmlns:a16="http://schemas.microsoft.com/office/drawing/2014/main" val="1471393968"/>
                  </a:ext>
                </a:extLst>
              </a:tr>
              <a:tr h="475245">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644751372"/>
                  </a:ext>
                </a:extLst>
              </a:tr>
              <a:tr h="475245">
                <a:tc>
                  <a:txBody>
                    <a:bodyPr/>
                    <a:lstStyle/>
                    <a:p>
                      <a:r>
                        <a:rPr lang="en-US" dirty="0"/>
                        <a:t>1</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3591424739"/>
                  </a:ext>
                </a:extLst>
              </a:tr>
              <a:tr h="475245">
                <a:tc>
                  <a:txBody>
                    <a:bodyPr/>
                    <a:lstStyle/>
                    <a:p>
                      <a:r>
                        <a:rPr lang="en-US" dirty="0"/>
                        <a:t>2</a:t>
                      </a:r>
                    </a:p>
                  </a:txBody>
                  <a:tcPr/>
                </a:tc>
                <a:tc>
                  <a:txBody>
                    <a:bodyPr/>
                    <a:lstStyle/>
                    <a:p>
                      <a:r>
                        <a:rPr lang="en-US" dirty="0"/>
                        <a:t>2</a:t>
                      </a:r>
                    </a:p>
                  </a:txBody>
                  <a:tcPr/>
                </a:tc>
                <a:tc>
                  <a:txBody>
                    <a:bodyPr/>
                    <a:lstStyle/>
                    <a:p>
                      <a:r>
                        <a:rPr lang="en-US" dirty="0"/>
                        <a:t>0</a:t>
                      </a:r>
                    </a:p>
                  </a:txBody>
                  <a:tcPr/>
                </a:tc>
                <a:extLst>
                  <a:ext uri="{0D108BD9-81ED-4DB2-BD59-A6C34878D82A}">
                    <a16:rowId xmlns:a16="http://schemas.microsoft.com/office/drawing/2014/main" val="3584938001"/>
                  </a:ext>
                </a:extLst>
              </a:tr>
              <a:tr h="475245">
                <a:tc>
                  <a:txBody>
                    <a:bodyPr/>
                    <a:lstStyle/>
                    <a:p>
                      <a:r>
                        <a:rPr lang="en-US" dirty="0"/>
                        <a:t>4</a:t>
                      </a:r>
                    </a:p>
                  </a:txBody>
                  <a:tcPr/>
                </a:tc>
                <a:tc>
                  <a:txBody>
                    <a:bodyPr/>
                    <a:lstStyle/>
                    <a:p>
                      <a:r>
                        <a:rPr lang="en-US" dirty="0"/>
                        <a:t>4</a:t>
                      </a:r>
                    </a:p>
                  </a:txBody>
                  <a:tcPr/>
                </a:tc>
                <a:tc>
                  <a:txBody>
                    <a:bodyPr/>
                    <a:lstStyle/>
                    <a:p>
                      <a:r>
                        <a:rPr lang="en-US" dirty="0"/>
                        <a:t>0</a:t>
                      </a:r>
                    </a:p>
                  </a:txBody>
                  <a:tcPr/>
                </a:tc>
                <a:extLst>
                  <a:ext uri="{0D108BD9-81ED-4DB2-BD59-A6C34878D82A}">
                    <a16:rowId xmlns:a16="http://schemas.microsoft.com/office/drawing/2014/main" val="2928316339"/>
                  </a:ext>
                </a:extLst>
              </a:tr>
            </a:tbl>
          </a:graphicData>
        </a:graphic>
      </p:graphicFrame>
      <p:sp>
        <p:nvSpPr>
          <p:cNvPr id="26" name="Title 1">
            <a:extLst>
              <a:ext uri="{FF2B5EF4-FFF2-40B4-BE49-F238E27FC236}">
                <a16:creationId xmlns:a16="http://schemas.microsoft.com/office/drawing/2014/main" id="{DD2016E1-84DE-646F-4B99-5FCD802DD64C}"/>
              </a:ext>
            </a:extLst>
          </p:cNvPr>
          <p:cNvSpPr txBox="1">
            <a:spLocks/>
          </p:cNvSpPr>
          <p:nvPr/>
        </p:nvSpPr>
        <p:spPr>
          <a:xfrm>
            <a:off x="-325562" y="3748562"/>
            <a:ext cx="7483642" cy="433137"/>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000" dirty="0"/>
              <a:t>So if the offset is 16 or 8 and</a:t>
            </a:r>
          </a:p>
          <a:p>
            <a:pPr algn="ctr"/>
            <a:r>
              <a:rPr lang="en-US" sz="2000" dirty="0"/>
              <a:t> we just have 8 threads within</a:t>
            </a:r>
          </a:p>
          <a:p>
            <a:pPr algn="ctr"/>
            <a:r>
              <a:rPr lang="en-US" sz="2000" dirty="0"/>
              <a:t>Warp </a:t>
            </a:r>
          </a:p>
          <a:p>
            <a:pPr algn="ctr"/>
            <a:r>
              <a:rPr lang="en-US" sz="2000" dirty="0"/>
              <a:t>What will happen ?</a:t>
            </a:r>
          </a:p>
        </p:txBody>
      </p:sp>
    </p:spTree>
    <p:extLst>
      <p:ext uri="{BB962C8B-B14F-4D97-AF65-F5344CB8AC3E}">
        <p14:creationId xmlns:p14="http://schemas.microsoft.com/office/powerpoint/2010/main" val="14283178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FBD819-4FAE-A80B-39B7-093F7D42C4CA}"/>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EFCD3E50-A6D7-94CE-B537-4C4F0E78A50D}"/>
              </a:ext>
            </a:extLst>
          </p:cNvPr>
          <p:cNvPicPr>
            <a:picLocks noChangeAspect="1"/>
          </p:cNvPicPr>
          <p:nvPr/>
        </p:nvPicPr>
        <p:blipFill>
          <a:blip r:embed="rId2"/>
          <a:stretch>
            <a:fillRect/>
          </a:stretch>
        </p:blipFill>
        <p:spPr>
          <a:xfrm>
            <a:off x="7123285" y="0"/>
            <a:ext cx="5068715" cy="6858000"/>
          </a:xfrm>
          <a:prstGeom prst="rect">
            <a:avLst/>
          </a:prstGeom>
        </p:spPr>
      </p:pic>
      <p:sp>
        <p:nvSpPr>
          <p:cNvPr id="2" name="Title 1">
            <a:extLst>
              <a:ext uri="{FF2B5EF4-FFF2-40B4-BE49-F238E27FC236}">
                <a16:creationId xmlns:a16="http://schemas.microsoft.com/office/drawing/2014/main" id="{26324B32-3F03-08EB-6AA6-0B2C68BD9EC9}"/>
              </a:ext>
            </a:extLst>
          </p:cNvPr>
          <p:cNvSpPr>
            <a:spLocks noGrp="1"/>
          </p:cNvSpPr>
          <p:nvPr>
            <p:ph type="title"/>
          </p:nvPr>
        </p:nvSpPr>
        <p:spPr>
          <a:xfrm>
            <a:off x="96253" y="1920"/>
            <a:ext cx="7483642" cy="433137"/>
          </a:xfrm>
        </p:spPr>
        <p:txBody>
          <a:bodyPr>
            <a:noAutofit/>
          </a:bodyPr>
          <a:lstStyle/>
          <a:p>
            <a:br>
              <a:rPr lang="en-US" sz="2000" u="sng" dirty="0"/>
            </a:br>
            <a:br>
              <a:rPr lang="en-US" sz="2000" u="sng" dirty="0"/>
            </a:br>
            <a:r>
              <a:rPr lang="en-US" sz="2000" dirty="0"/>
              <a:t>Using Shared Memory only along </a:t>
            </a:r>
            <a:r>
              <a:rPr lang="en-US" sz="2000" b="0" dirty="0"/>
              <a:t>__shfl_down_sync</a:t>
            </a:r>
            <a:endParaRPr lang="en-US" sz="2000" u="sng" dirty="0"/>
          </a:p>
        </p:txBody>
      </p:sp>
      <p:sp>
        <p:nvSpPr>
          <p:cNvPr id="8" name="Title 1">
            <a:extLst>
              <a:ext uri="{FF2B5EF4-FFF2-40B4-BE49-F238E27FC236}">
                <a16:creationId xmlns:a16="http://schemas.microsoft.com/office/drawing/2014/main" id="{D9F83CB6-BEA2-6385-5C75-74861A9C1372}"/>
              </a:ext>
            </a:extLst>
          </p:cNvPr>
          <p:cNvSpPr txBox="1">
            <a:spLocks/>
          </p:cNvSpPr>
          <p:nvPr/>
        </p:nvSpPr>
        <p:spPr>
          <a:xfrm>
            <a:off x="302928" y="372015"/>
            <a:ext cx="5931279" cy="433137"/>
          </a:xfrm>
          <a:prstGeom prst="rect">
            <a:avLst/>
          </a:prstGeom>
        </p:spPr>
        <p:txBody>
          <a:bodyPr vert="horz" lIns="91440" tIns="45720" rIns="91440" bIns="45720" rtlCol="0" anchor="b">
            <a:normAutofit fontScale="47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0" dirty="0">
                <a:solidFill>
                  <a:srgbClr val="FA1E87"/>
                </a:solidFill>
                <a:effectLst/>
                <a:latin typeface="Consolas" panose="020B0609020204030204" pitchFamily="49" charset="0"/>
              </a:rPr>
              <a:t>Kernel to find maximum element using warp synchronization </a:t>
            </a:r>
          </a:p>
        </p:txBody>
      </p:sp>
      <p:sp>
        <p:nvSpPr>
          <p:cNvPr id="3" name="Rectangle 2">
            <a:extLst>
              <a:ext uri="{FF2B5EF4-FFF2-40B4-BE49-F238E27FC236}">
                <a16:creationId xmlns:a16="http://schemas.microsoft.com/office/drawing/2014/main" id="{06456258-BD50-155D-AD4B-C9DE7B4DA447}"/>
              </a:ext>
            </a:extLst>
          </p:cNvPr>
          <p:cNvSpPr/>
          <p:nvPr/>
        </p:nvSpPr>
        <p:spPr>
          <a:xfrm>
            <a:off x="7187453" y="2172529"/>
            <a:ext cx="4900863" cy="1990397"/>
          </a:xfrm>
          <a:prstGeom prst="rect">
            <a:avLst/>
          </a:prstGeom>
          <a:noFill/>
          <a:ln>
            <a:solidFill>
              <a:srgbClr val="FA1E8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ecagon 4">
            <a:extLst>
              <a:ext uri="{FF2B5EF4-FFF2-40B4-BE49-F238E27FC236}">
                <a16:creationId xmlns:a16="http://schemas.microsoft.com/office/drawing/2014/main" id="{12121C59-2E58-EC94-2900-0D460942F549}"/>
              </a:ext>
            </a:extLst>
          </p:cNvPr>
          <p:cNvSpPr/>
          <p:nvPr/>
        </p:nvSpPr>
        <p:spPr>
          <a:xfrm>
            <a:off x="1011109" y="1012930"/>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1</a:t>
            </a:r>
          </a:p>
        </p:txBody>
      </p:sp>
      <p:sp>
        <p:nvSpPr>
          <p:cNvPr id="6" name="Decagon 5">
            <a:extLst>
              <a:ext uri="{FF2B5EF4-FFF2-40B4-BE49-F238E27FC236}">
                <a16:creationId xmlns:a16="http://schemas.microsoft.com/office/drawing/2014/main" id="{E5DF2C06-F852-CAA0-B1C4-3EB0E4B95A7F}"/>
              </a:ext>
            </a:extLst>
          </p:cNvPr>
          <p:cNvSpPr/>
          <p:nvPr/>
        </p:nvSpPr>
        <p:spPr>
          <a:xfrm>
            <a:off x="1540787" y="1012929"/>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2</a:t>
            </a:r>
          </a:p>
        </p:txBody>
      </p:sp>
      <p:sp>
        <p:nvSpPr>
          <p:cNvPr id="7" name="Decagon 6">
            <a:extLst>
              <a:ext uri="{FF2B5EF4-FFF2-40B4-BE49-F238E27FC236}">
                <a16:creationId xmlns:a16="http://schemas.microsoft.com/office/drawing/2014/main" id="{6D274C3E-2CDC-C3D8-3162-56A609E359FE}"/>
              </a:ext>
            </a:extLst>
          </p:cNvPr>
          <p:cNvSpPr/>
          <p:nvPr/>
        </p:nvSpPr>
        <p:spPr>
          <a:xfrm>
            <a:off x="2070465" y="1012929"/>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3</a:t>
            </a:r>
          </a:p>
        </p:txBody>
      </p:sp>
      <p:sp>
        <p:nvSpPr>
          <p:cNvPr id="9" name="Decagon 8">
            <a:extLst>
              <a:ext uri="{FF2B5EF4-FFF2-40B4-BE49-F238E27FC236}">
                <a16:creationId xmlns:a16="http://schemas.microsoft.com/office/drawing/2014/main" id="{846352CF-BC8F-CF56-D925-08EA53F07906}"/>
              </a:ext>
            </a:extLst>
          </p:cNvPr>
          <p:cNvSpPr/>
          <p:nvPr/>
        </p:nvSpPr>
        <p:spPr>
          <a:xfrm>
            <a:off x="2600143" y="1012928"/>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4</a:t>
            </a:r>
          </a:p>
        </p:txBody>
      </p:sp>
      <p:sp>
        <p:nvSpPr>
          <p:cNvPr id="10" name="Decagon 9">
            <a:extLst>
              <a:ext uri="{FF2B5EF4-FFF2-40B4-BE49-F238E27FC236}">
                <a16:creationId xmlns:a16="http://schemas.microsoft.com/office/drawing/2014/main" id="{9DF00E65-19A5-5298-3F4F-02BEAF91D5D0}"/>
              </a:ext>
            </a:extLst>
          </p:cNvPr>
          <p:cNvSpPr/>
          <p:nvPr/>
        </p:nvSpPr>
        <p:spPr>
          <a:xfrm>
            <a:off x="3117500" y="1012927"/>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5</a:t>
            </a:r>
          </a:p>
        </p:txBody>
      </p:sp>
      <p:sp>
        <p:nvSpPr>
          <p:cNvPr id="11" name="Decagon 10">
            <a:extLst>
              <a:ext uri="{FF2B5EF4-FFF2-40B4-BE49-F238E27FC236}">
                <a16:creationId xmlns:a16="http://schemas.microsoft.com/office/drawing/2014/main" id="{FB64E00D-6B32-6B34-8CF7-1F6629E4535B}"/>
              </a:ext>
            </a:extLst>
          </p:cNvPr>
          <p:cNvSpPr/>
          <p:nvPr/>
        </p:nvSpPr>
        <p:spPr>
          <a:xfrm>
            <a:off x="3647178" y="1012926"/>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6</a:t>
            </a:r>
          </a:p>
        </p:txBody>
      </p:sp>
      <p:sp>
        <p:nvSpPr>
          <p:cNvPr id="12" name="Decagon 11">
            <a:extLst>
              <a:ext uri="{FF2B5EF4-FFF2-40B4-BE49-F238E27FC236}">
                <a16:creationId xmlns:a16="http://schemas.microsoft.com/office/drawing/2014/main" id="{FE87E057-039E-15C9-903D-285FF2C1B48B}"/>
              </a:ext>
            </a:extLst>
          </p:cNvPr>
          <p:cNvSpPr/>
          <p:nvPr/>
        </p:nvSpPr>
        <p:spPr>
          <a:xfrm>
            <a:off x="4176856" y="1012926"/>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7</a:t>
            </a:r>
          </a:p>
        </p:txBody>
      </p:sp>
      <p:sp>
        <p:nvSpPr>
          <p:cNvPr id="13" name="Decagon 12">
            <a:extLst>
              <a:ext uri="{FF2B5EF4-FFF2-40B4-BE49-F238E27FC236}">
                <a16:creationId xmlns:a16="http://schemas.microsoft.com/office/drawing/2014/main" id="{EB915872-E691-8CCD-7D3B-E75847EBFFB3}"/>
              </a:ext>
            </a:extLst>
          </p:cNvPr>
          <p:cNvSpPr/>
          <p:nvPr/>
        </p:nvSpPr>
        <p:spPr>
          <a:xfrm>
            <a:off x="4706534" y="1012925"/>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8</a:t>
            </a:r>
          </a:p>
        </p:txBody>
      </p:sp>
      <p:sp>
        <p:nvSpPr>
          <p:cNvPr id="14" name="Title 1">
            <a:extLst>
              <a:ext uri="{FF2B5EF4-FFF2-40B4-BE49-F238E27FC236}">
                <a16:creationId xmlns:a16="http://schemas.microsoft.com/office/drawing/2014/main" id="{5AFE4D71-361A-E064-FCAE-E06BB92B6374}"/>
              </a:ext>
            </a:extLst>
          </p:cNvPr>
          <p:cNvSpPr txBox="1">
            <a:spLocks/>
          </p:cNvSpPr>
          <p:nvPr/>
        </p:nvSpPr>
        <p:spPr>
          <a:xfrm>
            <a:off x="2090139" y="751936"/>
            <a:ext cx="2652240" cy="238111"/>
          </a:xfrm>
          <a:prstGeom prst="rect">
            <a:avLst/>
          </a:prstGeom>
        </p:spPr>
        <p:txBody>
          <a:bodyPr vert="horz" lIns="91440" tIns="45720" rIns="91440" bIns="45720" rtlCol="0" anchor="b">
            <a:normAutofit fontScale="40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Variables within warp</a:t>
            </a:r>
          </a:p>
        </p:txBody>
      </p:sp>
      <p:cxnSp>
        <p:nvCxnSpPr>
          <p:cNvPr id="16" name="Straight Arrow Connector 15">
            <a:extLst>
              <a:ext uri="{FF2B5EF4-FFF2-40B4-BE49-F238E27FC236}">
                <a16:creationId xmlns:a16="http://schemas.microsoft.com/office/drawing/2014/main" id="{295D2AAB-2F32-B6D6-26F7-25B64A10A800}"/>
              </a:ext>
            </a:extLst>
          </p:cNvPr>
          <p:cNvCxnSpPr>
            <a:cxnSpLocks/>
          </p:cNvCxnSpPr>
          <p:nvPr/>
        </p:nvCxnSpPr>
        <p:spPr>
          <a:xfrm flipH="1" flipV="1">
            <a:off x="1260182" y="1500204"/>
            <a:ext cx="15621" cy="497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4F34FF2-AED0-D94F-6FB1-6863C44A4BFC}"/>
              </a:ext>
            </a:extLst>
          </p:cNvPr>
          <p:cNvCxnSpPr>
            <a:cxnSpLocks/>
          </p:cNvCxnSpPr>
          <p:nvPr/>
        </p:nvCxnSpPr>
        <p:spPr>
          <a:xfrm flipH="1" flipV="1">
            <a:off x="1797670" y="1467339"/>
            <a:ext cx="15621" cy="497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EF94C94-6EE5-BA59-E7B3-6F1EA24ED07E}"/>
              </a:ext>
            </a:extLst>
          </p:cNvPr>
          <p:cNvCxnSpPr>
            <a:cxnSpLocks/>
          </p:cNvCxnSpPr>
          <p:nvPr/>
        </p:nvCxnSpPr>
        <p:spPr>
          <a:xfrm flipH="1" flipV="1">
            <a:off x="2343258" y="1467339"/>
            <a:ext cx="15621" cy="497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689E101-161C-0C3B-AE81-D699A3F3CDE7}"/>
              </a:ext>
            </a:extLst>
          </p:cNvPr>
          <p:cNvCxnSpPr>
            <a:cxnSpLocks/>
          </p:cNvCxnSpPr>
          <p:nvPr/>
        </p:nvCxnSpPr>
        <p:spPr>
          <a:xfrm flipH="1" flipV="1">
            <a:off x="4979588" y="1447418"/>
            <a:ext cx="15621" cy="497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801DFE1-C10E-3DA5-F47C-DB9224585846}"/>
              </a:ext>
            </a:extLst>
          </p:cNvPr>
          <p:cNvCxnSpPr>
            <a:cxnSpLocks/>
          </p:cNvCxnSpPr>
          <p:nvPr/>
        </p:nvCxnSpPr>
        <p:spPr>
          <a:xfrm flipH="1" flipV="1">
            <a:off x="4454108" y="1500204"/>
            <a:ext cx="15621" cy="497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D2C131C-D299-37A4-D5B1-D4C695C1BDF9}"/>
              </a:ext>
            </a:extLst>
          </p:cNvPr>
          <p:cNvCxnSpPr>
            <a:cxnSpLocks/>
          </p:cNvCxnSpPr>
          <p:nvPr/>
        </p:nvCxnSpPr>
        <p:spPr>
          <a:xfrm flipH="1" flipV="1">
            <a:off x="3897664" y="1500204"/>
            <a:ext cx="15621" cy="497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902DDAF-8144-D10A-91EC-2AA31D82F6B5}"/>
              </a:ext>
            </a:extLst>
          </p:cNvPr>
          <p:cNvSpPr txBox="1"/>
          <p:nvPr/>
        </p:nvSpPr>
        <p:spPr>
          <a:xfrm>
            <a:off x="956057" y="1834671"/>
            <a:ext cx="601579" cy="646331"/>
          </a:xfrm>
          <a:prstGeom prst="rect">
            <a:avLst/>
          </a:prstGeom>
          <a:noFill/>
        </p:spPr>
        <p:txBody>
          <a:bodyPr wrap="square" rtlCol="0">
            <a:spAutoFit/>
          </a:bodyPr>
          <a:lstStyle/>
          <a:p>
            <a:pPr algn="ctr"/>
            <a:r>
              <a:rPr lang="en-US" dirty="0"/>
              <a:t>Tid 0</a:t>
            </a:r>
          </a:p>
        </p:txBody>
      </p:sp>
      <p:sp>
        <p:nvSpPr>
          <p:cNvPr id="27" name="TextBox 26">
            <a:extLst>
              <a:ext uri="{FF2B5EF4-FFF2-40B4-BE49-F238E27FC236}">
                <a16:creationId xmlns:a16="http://schemas.microsoft.com/office/drawing/2014/main" id="{BF0AEB7E-B969-D2CE-59DE-ED428135EB94}"/>
              </a:ext>
            </a:extLst>
          </p:cNvPr>
          <p:cNvSpPr txBox="1"/>
          <p:nvPr/>
        </p:nvSpPr>
        <p:spPr>
          <a:xfrm>
            <a:off x="598388" y="2338355"/>
            <a:ext cx="1291026" cy="461665"/>
          </a:xfrm>
          <a:prstGeom prst="rect">
            <a:avLst/>
          </a:prstGeom>
          <a:noFill/>
        </p:spPr>
        <p:txBody>
          <a:bodyPr wrap="square">
            <a:spAutoFit/>
          </a:bodyPr>
          <a:lstStyle/>
          <a:p>
            <a:pPr algn="ctr"/>
            <a:r>
              <a:rPr lang="en-US" sz="800" dirty="0" err="1">
                <a:highlight>
                  <a:srgbClr val="FFFF00"/>
                </a:highlight>
              </a:rPr>
              <a:t>local_max</a:t>
            </a:r>
            <a:r>
              <a:rPr lang="en-US" sz="800" dirty="0">
                <a:highlight>
                  <a:srgbClr val="FFFF00"/>
                </a:highlight>
              </a:rPr>
              <a:t> var in </a:t>
            </a:r>
            <a:r>
              <a:rPr lang="en-US" sz="800" dirty="0" err="1">
                <a:highlight>
                  <a:srgbClr val="FFFF00"/>
                </a:highlight>
              </a:rPr>
              <a:t>findMaxElement</a:t>
            </a:r>
            <a:r>
              <a:rPr lang="en-US" sz="800" dirty="0">
                <a:highlight>
                  <a:srgbClr val="FFFF00"/>
                </a:highlight>
              </a:rPr>
              <a:t> </a:t>
            </a:r>
          </a:p>
          <a:p>
            <a:pPr algn="ctr"/>
            <a:r>
              <a:rPr lang="en-US" sz="800" dirty="0">
                <a:highlight>
                  <a:srgbClr val="FFFF00"/>
                </a:highlight>
              </a:rPr>
              <a:t>Thread 0 block 0 call </a:t>
            </a:r>
          </a:p>
        </p:txBody>
      </p:sp>
      <p:sp>
        <p:nvSpPr>
          <p:cNvPr id="28" name="TextBox 27">
            <a:extLst>
              <a:ext uri="{FF2B5EF4-FFF2-40B4-BE49-F238E27FC236}">
                <a16:creationId xmlns:a16="http://schemas.microsoft.com/office/drawing/2014/main" id="{8DE52BAE-9074-03B5-BD61-90355B611566}"/>
              </a:ext>
            </a:extLst>
          </p:cNvPr>
          <p:cNvSpPr txBox="1"/>
          <p:nvPr/>
        </p:nvSpPr>
        <p:spPr>
          <a:xfrm>
            <a:off x="4711645" y="1794297"/>
            <a:ext cx="601579" cy="646331"/>
          </a:xfrm>
          <a:prstGeom prst="rect">
            <a:avLst/>
          </a:prstGeom>
          <a:noFill/>
        </p:spPr>
        <p:txBody>
          <a:bodyPr wrap="square" rtlCol="0">
            <a:spAutoFit/>
          </a:bodyPr>
          <a:lstStyle/>
          <a:p>
            <a:pPr algn="ctr"/>
            <a:r>
              <a:rPr lang="en-US" dirty="0"/>
              <a:t>Tid 7</a:t>
            </a:r>
          </a:p>
        </p:txBody>
      </p:sp>
      <p:sp>
        <p:nvSpPr>
          <p:cNvPr id="29" name="TextBox 28">
            <a:extLst>
              <a:ext uri="{FF2B5EF4-FFF2-40B4-BE49-F238E27FC236}">
                <a16:creationId xmlns:a16="http://schemas.microsoft.com/office/drawing/2014/main" id="{03C5ADE4-BE74-EDF3-0B1F-0B2FF29C4D67}"/>
              </a:ext>
            </a:extLst>
          </p:cNvPr>
          <p:cNvSpPr txBox="1"/>
          <p:nvPr/>
        </p:nvSpPr>
        <p:spPr>
          <a:xfrm>
            <a:off x="4353976" y="2297981"/>
            <a:ext cx="1291026" cy="461665"/>
          </a:xfrm>
          <a:prstGeom prst="rect">
            <a:avLst/>
          </a:prstGeom>
          <a:noFill/>
        </p:spPr>
        <p:txBody>
          <a:bodyPr wrap="square">
            <a:spAutoFit/>
          </a:bodyPr>
          <a:lstStyle/>
          <a:p>
            <a:pPr algn="ctr"/>
            <a:r>
              <a:rPr lang="en-US" sz="800" dirty="0" err="1">
                <a:highlight>
                  <a:srgbClr val="FFFF00"/>
                </a:highlight>
              </a:rPr>
              <a:t>local_max</a:t>
            </a:r>
            <a:r>
              <a:rPr lang="en-US" sz="800" dirty="0">
                <a:highlight>
                  <a:srgbClr val="FFFF00"/>
                </a:highlight>
              </a:rPr>
              <a:t> var in </a:t>
            </a:r>
            <a:r>
              <a:rPr lang="en-US" sz="800" dirty="0" err="1">
                <a:highlight>
                  <a:srgbClr val="FFFF00"/>
                </a:highlight>
              </a:rPr>
              <a:t>findMaxElement</a:t>
            </a:r>
            <a:r>
              <a:rPr lang="en-US" sz="800" dirty="0">
                <a:highlight>
                  <a:srgbClr val="FFFF00"/>
                </a:highlight>
              </a:rPr>
              <a:t> </a:t>
            </a:r>
          </a:p>
          <a:p>
            <a:pPr algn="ctr"/>
            <a:r>
              <a:rPr lang="en-US" sz="800" dirty="0">
                <a:highlight>
                  <a:srgbClr val="FFFF00"/>
                </a:highlight>
              </a:rPr>
              <a:t>Thread 7 block 0 call </a:t>
            </a:r>
          </a:p>
        </p:txBody>
      </p:sp>
      <p:graphicFrame>
        <p:nvGraphicFramePr>
          <p:cNvPr id="30" name="Table 29">
            <a:extLst>
              <a:ext uri="{FF2B5EF4-FFF2-40B4-BE49-F238E27FC236}">
                <a16:creationId xmlns:a16="http://schemas.microsoft.com/office/drawing/2014/main" id="{3F21F5E5-72A1-EAFC-A4AA-9039D32A8D36}"/>
              </a:ext>
            </a:extLst>
          </p:cNvPr>
          <p:cNvGraphicFramePr>
            <a:graphicFrameLocks noGrp="1"/>
          </p:cNvGraphicFramePr>
          <p:nvPr/>
        </p:nvGraphicFramePr>
        <p:xfrm>
          <a:off x="7436031" y="4322350"/>
          <a:ext cx="3951858" cy="2376225"/>
        </p:xfrm>
        <a:graphic>
          <a:graphicData uri="http://schemas.openxmlformats.org/drawingml/2006/table">
            <a:tbl>
              <a:tblPr firstRow="1" bandRow="1">
                <a:tableStyleId>{5C22544A-7EE6-4342-B048-85BDC9FD1C3A}</a:tableStyleId>
              </a:tblPr>
              <a:tblGrid>
                <a:gridCol w="1317286">
                  <a:extLst>
                    <a:ext uri="{9D8B030D-6E8A-4147-A177-3AD203B41FA5}">
                      <a16:colId xmlns:a16="http://schemas.microsoft.com/office/drawing/2014/main" val="392216789"/>
                    </a:ext>
                  </a:extLst>
                </a:gridCol>
                <a:gridCol w="1317286">
                  <a:extLst>
                    <a:ext uri="{9D8B030D-6E8A-4147-A177-3AD203B41FA5}">
                      <a16:colId xmlns:a16="http://schemas.microsoft.com/office/drawing/2014/main" val="352486525"/>
                    </a:ext>
                  </a:extLst>
                </a:gridCol>
                <a:gridCol w="1317286">
                  <a:extLst>
                    <a:ext uri="{9D8B030D-6E8A-4147-A177-3AD203B41FA5}">
                      <a16:colId xmlns:a16="http://schemas.microsoft.com/office/drawing/2014/main" val="2768888594"/>
                    </a:ext>
                  </a:extLst>
                </a:gridCol>
              </a:tblGrid>
              <a:tr h="475245">
                <a:tc>
                  <a:txBody>
                    <a:bodyPr/>
                    <a:lstStyle/>
                    <a:p>
                      <a:r>
                        <a:rPr lang="en-US" dirty="0"/>
                        <a:t>tid</a:t>
                      </a:r>
                    </a:p>
                  </a:txBody>
                  <a:tcPr/>
                </a:tc>
                <a:tc>
                  <a:txBody>
                    <a:bodyPr/>
                    <a:lstStyle/>
                    <a:p>
                      <a:r>
                        <a:rPr lang="en-US" dirty="0"/>
                        <a:t>Lane_id</a:t>
                      </a:r>
                    </a:p>
                  </a:txBody>
                  <a:tcPr/>
                </a:tc>
                <a:tc>
                  <a:txBody>
                    <a:bodyPr/>
                    <a:lstStyle/>
                    <a:p>
                      <a:r>
                        <a:rPr lang="en-US" dirty="0"/>
                        <a:t>Warp_id</a:t>
                      </a:r>
                    </a:p>
                  </a:txBody>
                  <a:tcPr/>
                </a:tc>
                <a:extLst>
                  <a:ext uri="{0D108BD9-81ED-4DB2-BD59-A6C34878D82A}">
                    <a16:rowId xmlns:a16="http://schemas.microsoft.com/office/drawing/2014/main" val="1471393968"/>
                  </a:ext>
                </a:extLst>
              </a:tr>
              <a:tr h="475245">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644751372"/>
                  </a:ext>
                </a:extLst>
              </a:tr>
              <a:tr h="475245">
                <a:tc>
                  <a:txBody>
                    <a:bodyPr/>
                    <a:lstStyle/>
                    <a:p>
                      <a:r>
                        <a:rPr lang="en-US" dirty="0"/>
                        <a:t>1</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3591424739"/>
                  </a:ext>
                </a:extLst>
              </a:tr>
              <a:tr h="475245">
                <a:tc>
                  <a:txBody>
                    <a:bodyPr/>
                    <a:lstStyle/>
                    <a:p>
                      <a:r>
                        <a:rPr lang="en-US" dirty="0"/>
                        <a:t>2</a:t>
                      </a:r>
                    </a:p>
                  </a:txBody>
                  <a:tcPr/>
                </a:tc>
                <a:tc>
                  <a:txBody>
                    <a:bodyPr/>
                    <a:lstStyle/>
                    <a:p>
                      <a:r>
                        <a:rPr lang="en-US" dirty="0"/>
                        <a:t>2</a:t>
                      </a:r>
                    </a:p>
                  </a:txBody>
                  <a:tcPr/>
                </a:tc>
                <a:tc>
                  <a:txBody>
                    <a:bodyPr/>
                    <a:lstStyle/>
                    <a:p>
                      <a:r>
                        <a:rPr lang="en-US" dirty="0"/>
                        <a:t>0</a:t>
                      </a:r>
                    </a:p>
                  </a:txBody>
                  <a:tcPr/>
                </a:tc>
                <a:extLst>
                  <a:ext uri="{0D108BD9-81ED-4DB2-BD59-A6C34878D82A}">
                    <a16:rowId xmlns:a16="http://schemas.microsoft.com/office/drawing/2014/main" val="3584938001"/>
                  </a:ext>
                </a:extLst>
              </a:tr>
              <a:tr h="475245">
                <a:tc>
                  <a:txBody>
                    <a:bodyPr/>
                    <a:lstStyle/>
                    <a:p>
                      <a:r>
                        <a:rPr lang="en-US" dirty="0"/>
                        <a:t>4</a:t>
                      </a:r>
                    </a:p>
                  </a:txBody>
                  <a:tcPr/>
                </a:tc>
                <a:tc>
                  <a:txBody>
                    <a:bodyPr/>
                    <a:lstStyle/>
                    <a:p>
                      <a:r>
                        <a:rPr lang="en-US" dirty="0"/>
                        <a:t>4</a:t>
                      </a:r>
                    </a:p>
                  </a:txBody>
                  <a:tcPr/>
                </a:tc>
                <a:tc>
                  <a:txBody>
                    <a:bodyPr/>
                    <a:lstStyle/>
                    <a:p>
                      <a:r>
                        <a:rPr lang="en-US" dirty="0"/>
                        <a:t>0</a:t>
                      </a:r>
                    </a:p>
                  </a:txBody>
                  <a:tcPr/>
                </a:tc>
                <a:extLst>
                  <a:ext uri="{0D108BD9-81ED-4DB2-BD59-A6C34878D82A}">
                    <a16:rowId xmlns:a16="http://schemas.microsoft.com/office/drawing/2014/main" val="2928316339"/>
                  </a:ext>
                </a:extLst>
              </a:tr>
            </a:tbl>
          </a:graphicData>
        </a:graphic>
      </p:graphicFrame>
      <p:sp>
        <p:nvSpPr>
          <p:cNvPr id="26" name="Title 1">
            <a:extLst>
              <a:ext uri="{FF2B5EF4-FFF2-40B4-BE49-F238E27FC236}">
                <a16:creationId xmlns:a16="http://schemas.microsoft.com/office/drawing/2014/main" id="{06340565-80A3-3D5E-FCB5-3D8524B9AB5D}"/>
              </a:ext>
            </a:extLst>
          </p:cNvPr>
          <p:cNvSpPr txBox="1">
            <a:spLocks/>
          </p:cNvSpPr>
          <p:nvPr/>
        </p:nvSpPr>
        <p:spPr>
          <a:xfrm>
            <a:off x="-325562" y="3748562"/>
            <a:ext cx="7483642" cy="433137"/>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000" dirty="0"/>
              <a:t>So if the offset is 16 or 8 and</a:t>
            </a:r>
          </a:p>
          <a:p>
            <a:pPr algn="ctr"/>
            <a:r>
              <a:rPr lang="en-US" sz="2000" dirty="0"/>
              <a:t> we just have 8 threads within</a:t>
            </a:r>
          </a:p>
          <a:p>
            <a:pPr algn="ctr"/>
            <a:r>
              <a:rPr lang="en-US" sz="2000" dirty="0"/>
              <a:t>Warp </a:t>
            </a:r>
          </a:p>
          <a:p>
            <a:pPr algn="ctr"/>
            <a:r>
              <a:rPr lang="en-US" sz="2000" dirty="0"/>
              <a:t>What will happen ?</a:t>
            </a:r>
          </a:p>
        </p:txBody>
      </p:sp>
      <p:sp>
        <p:nvSpPr>
          <p:cNvPr id="31" name="Title 1">
            <a:extLst>
              <a:ext uri="{FF2B5EF4-FFF2-40B4-BE49-F238E27FC236}">
                <a16:creationId xmlns:a16="http://schemas.microsoft.com/office/drawing/2014/main" id="{93613A21-1D71-5453-D869-D1E6D38DB73C}"/>
              </a:ext>
            </a:extLst>
          </p:cNvPr>
          <p:cNvSpPr txBox="1">
            <a:spLocks/>
          </p:cNvSpPr>
          <p:nvPr/>
        </p:nvSpPr>
        <p:spPr>
          <a:xfrm>
            <a:off x="-34795" y="6422943"/>
            <a:ext cx="7158080" cy="433137"/>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solidFill>
                  <a:srgbClr val="FA1E87"/>
                </a:solidFill>
              </a:rPr>
              <a:t>Lets say thread 7 is the one calling it </a:t>
            </a:r>
          </a:p>
          <a:p>
            <a:r>
              <a:rPr lang="en-US" sz="2000" dirty="0">
                <a:solidFill>
                  <a:srgbClr val="FA1E87"/>
                </a:solidFill>
              </a:rPr>
              <a:t>and shuffling down</a:t>
            </a:r>
          </a:p>
          <a:p>
            <a:r>
              <a:rPr lang="en-US" sz="2000" dirty="0">
                <a:solidFill>
                  <a:srgbClr val="FA1E87"/>
                </a:solidFill>
              </a:rPr>
              <a:t>Its local max to (7-16 =-9) thread within warp </a:t>
            </a:r>
          </a:p>
          <a:p>
            <a:r>
              <a:rPr lang="en-US" sz="2000" dirty="0">
                <a:solidFill>
                  <a:srgbClr val="FA1E87"/>
                </a:solidFill>
              </a:rPr>
              <a:t>Which does not exist </a:t>
            </a:r>
          </a:p>
          <a:p>
            <a:r>
              <a:rPr lang="en-US" sz="2000" dirty="0">
                <a:solidFill>
                  <a:srgbClr val="FA1E87"/>
                </a:solidFill>
              </a:rPr>
              <a:t>So this will not cause problem for the logic</a:t>
            </a:r>
          </a:p>
          <a:p>
            <a:r>
              <a:rPr lang="en-US" sz="2000" dirty="0">
                <a:solidFill>
                  <a:srgbClr val="FA1E87"/>
                </a:solidFill>
              </a:rPr>
              <a:t>However is there inefficiencies behind it ??</a:t>
            </a:r>
          </a:p>
          <a:p>
            <a:r>
              <a:rPr lang="en-US" sz="2000" dirty="0">
                <a:solidFill>
                  <a:srgbClr val="FA1E87"/>
                </a:solidFill>
              </a:rPr>
              <a:t>That’s depends on the implementation of shuffle I think</a:t>
            </a:r>
          </a:p>
        </p:txBody>
      </p:sp>
    </p:spTree>
    <p:extLst>
      <p:ext uri="{BB962C8B-B14F-4D97-AF65-F5344CB8AC3E}">
        <p14:creationId xmlns:p14="http://schemas.microsoft.com/office/powerpoint/2010/main" val="23783395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CB0257-876C-14FF-C3E9-69201175021F}"/>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2F529E53-FD1E-A0CB-9729-12EFCBB94F88}"/>
              </a:ext>
            </a:extLst>
          </p:cNvPr>
          <p:cNvPicPr>
            <a:picLocks noChangeAspect="1"/>
          </p:cNvPicPr>
          <p:nvPr/>
        </p:nvPicPr>
        <p:blipFill>
          <a:blip r:embed="rId2"/>
          <a:stretch>
            <a:fillRect/>
          </a:stretch>
        </p:blipFill>
        <p:spPr>
          <a:xfrm>
            <a:off x="7123285" y="0"/>
            <a:ext cx="5068715" cy="6858000"/>
          </a:xfrm>
          <a:prstGeom prst="rect">
            <a:avLst/>
          </a:prstGeom>
        </p:spPr>
      </p:pic>
      <p:sp>
        <p:nvSpPr>
          <p:cNvPr id="2" name="Title 1">
            <a:extLst>
              <a:ext uri="{FF2B5EF4-FFF2-40B4-BE49-F238E27FC236}">
                <a16:creationId xmlns:a16="http://schemas.microsoft.com/office/drawing/2014/main" id="{B876C2DD-B7B1-1B32-76EC-A4CC76D16AAC}"/>
              </a:ext>
            </a:extLst>
          </p:cNvPr>
          <p:cNvSpPr>
            <a:spLocks noGrp="1"/>
          </p:cNvSpPr>
          <p:nvPr>
            <p:ph type="title"/>
          </p:nvPr>
        </p:nvSpPr>
        <p:spPr>
          <a:xfrm>
            <a:off x="96253" y="1920"/>
            <a:ext cx="7483642" cy="433137"/>
          </a:xfrm>
        </p:spPr>
        <p:txBody>
          <a:bodyPr>
            <a:noAutofit/>
          </a:bodyPr>
          <a:lstStyle/>
          <a:p>
            <a:br>
              <a:rPr lang="en-US" sz="2000" u="sng" dirty="0"/>
            </a:br>
            <a:br>
              <a:rPr lang="en-US" sz="2000" u="sng" dirty="0"/>
            </a:br>
            <a:r>
              <a:rPr lang="en-US" sz="2000" dirty="0"/>
              <a:t>Using Shared Memory only along </a:t>
            </a:r>
            <a:r>
              <a:rPr lang="en-US" sz="2000" b="0" dirty="0"/>
              <a:t>__shfl_down_sync</a:t>
            </a:r>
            <a:endParaRPr lang="en-US" sz="2000" u="sng" dirty="0"/>
          </a:p>
        </p:txBody>
      </p:sp>
      <p:sp>
        <p:nvSpPr>
          <p:cNvPr id="8" name="Title 1">
            <a:extLst>
              <a:ext uri="{FF2B5EF4-FFF2-40B4-BE49-F238E27FC236}">
                <a16:creationId xmlns:a16="http://schemas.microsoft.com/office/drawing/2014/main" id="{AE6E7573-33E3-69C2-E087-5263DD3D8818}"/>
              </a:ext>
            </a:extLst>
          </p:cNvPr>
          <p:cNvSpPr txBox="1">
            <a:spLocks/>
          </p:cNvSpPr>
          <p:nvPr/>
        </p:nvSpPr>
        <p:spPr>
          <a:xfrm>
            <a:off x="302928" y="372015"/>
            <a:ext cx="5931279" cy="433137"/>
          </a:xfrm>
          <a:prstGeom prst="rect">
            <a:avLst/>
          </a:prstGeom>
        </p:spPr>
        <p:txBody>
          <a:bodyPr vert="horz" lIns="91440" tIns="45720" rIns="91440" bIns="45720" rtlCol="0" anchor="b">
            <a:normAutofit fontScale="47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0" dirty="0">
                <a:solidFill>
                  <a:srgbClr val="FA1E87"/>
                </a:solidFill>
                <a:effectLst/>
                <a:latin typeface="Consolas" panose="020B0609020204030204" pitchFamily="49" charset="0"/>
              </a:rPr>
              <a:t>Kernel to find maximum element using warp synchronization </a:t>
            </a:r>
          </a:p>
        </p:txBody>
      </p:sp>
      <p:sp>
        <p:nvSpPr>
          <p:cNvPr id="3" name="Rectangle 2">
            <a:extLst>
              <a:ext uri="{FF2B5EF4-FFF2-40B4-BE49-F238E27FC236}">
                <a16:creationId xmlns:a16="http://schemas.microsoft.com/office/drawing/2014/main" id="{018B20F7-78CB-75BF-DFBB-F66E9CB1032E}"/>
              </a:ext>
            </a:extLst>
          </p:cNvPr>
          <p:cNvSpPr/>
          <p:nvPr/>
        </p:nvSpPr>
        <p:spPr>
          <a:xfrm>
            <a:off x="7187453" y="2172529"/>
            <a:ext cx="4900863" cy="1990397"/>
          </a:xfrm>
          <a:prstGeom prst="rect">
            <a:avLst/>
          </a:prstGeom>
          <a:noFill/>
          <a:ln>
            <a:solidFill>
              <a:srgbClr val="FA1E8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ecagon 4">
            <a:extLst>
              <a:ext uri="{FF2B5EF4-FFF2-40B4-BE49-F238E27FC236}">
                <a16:creationId xmlns:a16="http://schemas.microsoft.com/office/drawing/2014/main" id="{4042F9BE-A36D-A341-B6EC-A6A56E3EA85F}"/>
              </a:ext>
            </a:extLst>
          </p:cNvPr>
          <p:cNvSpPr/>
          <p:nvPr/>
        </p:nvSpPr>
        <p:spPr>
          <a:xfrm>
            <a:off x="1011109" y="1012930"/>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1</a:t>
            </a:r>
          </a:p>
        </p:txBody>
      </p:sp>
      <p:sp>
        <p:nvSpPr>
          <p:cNvPr id="6" name="Decagon 5">
            <a:extLst>
              <a:ext uri="{FF2B5EF4-FFF2-40B4-BE49-F238E27FC236}">
                <a16:creationId xmlns:a16="http://schemas.microsoft.com/office/drawing/2014/main" id="{70D1C1F3-9A67-E36F-DD29-B89F21DA6839}"/>
              </a:ext>
            </a:extLst>
          </p:cNvPr>
          <p:cNvSpPr/>
          <p:nvPr/>
        </p:nvSpPr>
        <p:spPr>
          <a:xfrm>
            <a:off x="1540787" y="1012929"/>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2</a:t>
            </a:r>
          </a:p>
        </p:txBody>
      </p:sp>
      <p:sp>
        <p:nvSpPr>
          <p:cNvPr id="7" name="Decagon 6">
            <a:extLst>
              <a:ext uri="{FF2B5EF4-FFF2-40B4-BE49-F238E27FC236}">
                <a16:creationId xmlns:a16="http://schemas.microsoft.com/office/drawing/2014/main" id="{8FF3A461-5333-67F4-ACC0-2C347C36A6F0}"/>
              </a:ext>
            </a:extLst>
          </p:cNvPr>
          <p:cNvSpPr/>
          <p:nvPr/>
        </p:nvSpPr>
        <p:spPr>
          <a:xfrm>
            <a:off x="2070465" y="1012929"/>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3</a:t>
            </a:r>
          </a:p>
        </p:txBody>
      </p:sp>
      <p:sp>
        <p:nvSpPr>
          <p:cNvPr id="9" name="Decagon 8">
            <a:extLst>
              <a:ext uri="{FF2B5EF4-FFF2-40B4-BE49-F238E27FC236}">
                <a16:creationId xmlns:a16="http://schemas.microsoft.com/office/drawing/2014/main" id="{1EC8141D-A3F0-49CA-E66A-BA42D3740B64}"/>
              </a:ext>
            </a:extLst>
          </p:cNvPr>
          <p:cNvSpPr/>
          <p:nvPr/>
        </p:nvSpPr>
        <p:spPr>
          <a:xfrm>
            <a:off x="2600143" y="1012928"/>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4</a:t>
            </a:r>
          </a:p>
        </p:txBody>
      </p:sp>
      <p:sp>
        <p:nvSpPr>
          <p:cNvPr id="10" name="Decagon 9">
            <a:extLst>
              <a:ext uri="{FF2B5EF4-FFF2-40B4-BE49-F238E27FC236}">
                <a16:creationId xmlns:a16="http://schemas.microsoft.com/office/drawing/2014/main" id="{AF2183F7-2883-9A3F-03BB-57D3B82AE1C5}"/>
              </a:ext>
            </a:extLst>
          </p:cNvPr>
          <p:cNvSpPr/>
          <p:nvPr/>
        </p:nvSpPr>
        <p:spPr>
          <a:xfrm>
            <a:off x="3117500" y="1012927"/>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5</a:t>
            </a:r>
          </a:p>
        </p:txBody>
      </p:sp>
      <p:sp>
        <p:nvSpPr>
          <p:cNvPr id="11" name="Decagon 10">
            <a:extLst>
              <a:ext uri="{FF2B5EF4-FFF2-40B4-BE49-F238E27FC236}">
                <a16:creationId xmlns:a16="http://schemas.microsoft.com/office/drawing/2014/main" id="{85309D05-7F1A-1173-F933-CDBBE94DB31C}"/>
              </a:ext>
            </a:extLst>
          </p:cNvPr>
          <p:cNvSpPr/>
          <p:nvPr/>
        </p:nvSpPr>
        <p:spPr>
          <a:xfrm>
            <a:off x="3647178" y="1012926"/>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6</a:t>
            </a:r>
          </a:p>
        </p:txBody>
      </p:sp>
      <p:sp>
        <p:nvSpPr>
          <p:cNvPr id="12" name="Decagon 11">
            <a:extLst>
              <a:ext uri="{FF2B5EF4-FFF2-40B4-BE49-F238E27FC236}">
                <a16:creationId xmlns:a16="http://schemas.microsoft.com/office/drawing/2014/main" id="{BD41EA57-8C0C-A822-9484-70CDD45EED08}"/>
              </a:ext>
            </a:extLst>
          </p:cNvPr>
          <p:cNvSpPr/>
          <p:nvPr/>
        </p:nvSpPr>
        <p:spPr>
          <a:xfrm>
            <a:off x="4176856" y="1012926"/>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7</a:t>
            </a:r>
          </a:p>
        </p:txBody>
      </p:sp>
      <p:sp>
        <p:nvSpPr>
          <p:cNvPr id="13" name="Decagon 12">
            <a:extLst>
              <a:ext uri="{FF2B5EF4-FFF2-40B4-BE49-F238E27FC236}">
                <a16:creationId xmlns:a16="http://schemas.microsoft.com/office/drawing/2014/main" id="{8FA2A4C1-65E3-2767-3B55-9AC06E9AB45A}"/>
              </a:ext>
            </a:extLst>
          </p:cNvPr>
          <p:cNvSpPr/>
          <p:nvPr/>
        </p:nvSpPr>
        <p:spPr>
          <a:xfrm>
            <a:off x="4706534" y="1012925"/>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8</a:t>
            </a:r>
          </a:p>
        </p:txBody>
      </p:sp>
      <p:sp>
        <p:nvSpPr>
          <p:cNvPr id="14" name="Title 1">
            <a:extLst>
              <a:ext uri="{FF2B5EF4-FFF2-40B4-BE49-F238E27FC236}">
                <a16:creationId xmlns:a16="http://schemas.microsoft.com/office/drawing/2014/main" id="{B2516099-4054-F1D7-0BA5-F292A492BE89}"/>
              </a:ext>
            </a:extLst>
          </p:cNvPr>
          <p:cNvSpPr txBox="1">
            <a:spLocks/>
          </p:cNvSpPr>
          <p:nvPr/>
        </p:nvSpPr>
        <p:spPr>
          <a:xfrm>
            <a:off x="2090139" y="751936"/>
            <a:ext cx="2652240" cy="238111"/>
          </a:xfrm>
          <a:prstGeom prst="rect">
            <a:avLst/>
          </a:prstGeom>
        </p:spPr>
        <p:txBody>
          <a:bodyPr vert="horz" lIns="91440" tIns="45720" rIns="91440" bIns="45720" rtlCol="0" anchor="b">
            <a:normAutofit fontScale="40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Variables within warp</a:t>
            </a:r>
          </a:p>
        </p:txBody>
      </p:sp>
      <p:cxnSp>
        <p:nvCxnSpPr>
          <p:cNvPr id="16" name="Straight Arrow Connector 15">
            <a:extLst>
              <a:ext uri="{FF2B5EF4-FFF2-40B4-BE49-F238E27FC236}">
                <a16:creationId xmlns:a16="http://schemas.microsoft.com/office/drawing/2014/main" id="{307BA51D-12E4-196C-37BB-CB040367E50A}"/>
              </a:ext>
            </a:extLst>
          </p:cNvPr>
          <p:cNvCxnSpPr>
            <a:cxnSpLocks/>
          </p:cNvCxnSpPr>
          <p:nvPr/>
        </p:nvCxnSpPr>
        <p:spPr>
          <a:xfrm flipH="1" flipV="1">
            <a:off x="1260182" y="1500204"/>
            <a:ext cx="15621" cy="497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FEEEBB3-1035-2AD1-6224-D622CA8C018C}"/>
              </a:ext>
            </a:extLst>
          </p:cNvPr>
          <p:cNvCxnSpPr>
            <a:cxnSpLocks/>
          </p:cNvCxnSpPr>
          <p:nvPr/>
        </p:nvCxnSpPr>
        <p:spPr>
          <a:xfrm flipH="1" flipV="1">
            <a:off x="1797670" y="1467339"/>
            <a:ext cx="15621" cy="497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F5B01C1-AE3B-434D-05B1-32D87EBD1219}"/>
              </a:ext>
            </a:extLst>
          </p:cNvPr>
          <p:cNvCxnSpPr>
            <a:cxnSpLocks/>
          </p:cNvCxnSpPr>
          <p:nvPr/>
        </p:nvCxnSpPr>
        <p:spPr>
          <a:xfrm flipH="1" flipV="1">
            <a:off x="2343258" y="1467339"/>
            <a:ext cx="15621" cy="497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DC86BF7-C413-0B74-D2C5-DEE9B7A79021}"/>
              </a:ext>
            </a:extLst>
          </p:cNvPr>
          <p:cNvCxnSpPr>
            <a:cxnSpLocks/>
          </p:cNvCxnSpPr>
          <p:nvPr/>
        </p:nvCxnSpPr>
        <p:spPr>
          <a:xfrm flipH="1" flipV="1">
            <a:off x="4979588" y="1447418"/>
            <a:ext cx="15621" cy="497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FB05904-B21A-293D-0AAC-9CAFE7D42A18}"/>
              </a:ext>
            </a:extLst>
          </p:cNvPr>
          <p:cNvCxnSpPr>
            <a:cxnSpLocks/>
          </p:cNvCxnSpPr>
          <p:nvPr/>
        </p:nvCxnSpPr>
        <p:spPr>
          <a:xfrm flipH="1" flipV="1">
            <a:off x="4454108" y="1500204"/>
            <a:ext cx="15621" cy="497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A250195-EE4D-E30F-A848-BBF430B672F2}"/>
              </a:ext>
            </a:extLst>
          </p:cNvPr>
          <p:cNvCxnSpPr>
            <a:cxnSpLocks/>
          </p:cNvCxnSpPr>
          <p:nvPr/>
        </p:nvCxnSpPr>
        <p:spPr>
          <a:xfrm flipH="1" flipV="1">
            <a:off x="3897664" y="1500204"/>
            <a:ext cx="15621" cy="497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AB58C5F2-9437-6FF4-9AEB-6048040CFDF3}"/>
              </a:ext>
            </a:extLst>
          </p:cNvPr>
          <p:cNvSpPr txBox="1"/>
          <p:nvPr/>
        </p:nvSpPr>
        <p:spPr>
          <a:xfrm>
            <a:off x="956057" y="1834671"/>
            <a:ext cx="601579" cy="646331"/>
          </a:xfrm>
          <a:prstGeom prst="rect">
            <a:avLst/>
          </a:prstGeom>
          <a:noFill/>
        </p:spPr>
        <p:txBody>
          <a:bodyPr wrap="square" rtlCol="0">
            <a:spAutoFit/>
          </a:bodyPr>
          <a:lstStyle/>
          <a:p>
            <a:pPr algn="ctr"/>
            <a:r>
              <a:rPr lang="en-US" dirty="0"/>
              <a:t>Tid 0</a:t>
            </a:r>
          </a:p>
        </p:txBody>
      </p:sp>
      <p:sp>
        <p:nvSpPr>
          <p:cNvPr id="27" name="TextBox 26">
            <a:extLst>
              <a:ext uri="{FF2B5EF4-FFF2-40B4-BE49-F238E27FC236}">
                <a16:creationId xmlns:a16="http://schemas.microsoft.com/office/drawing/2014/main" id="{E008D732-61FB-0607-81E3-F1C0FBAEAD6F}"/>
              </a:ext>
            </a:extLst>
          </p:cNvPr>
          <p:cNvSpPr txBox="1"/>
          <p:nvPr/>
        </p:nvSpPr>
        <p:spPr>
          <a:xfrm>
            <a:off x="598388" y="2338355"/>
            <a:ext cx="1291026" cy="461665"/>
          </a:xfrm>
          <a:prstGeom prst="rect">
            <a:avLst/>
          </a:prstGeom>
          <a:noFill/>
        </p:spPr>
        <p:txBody>
          <a:bodyPr wrap="square">
            <a:spAutoFit/>
          </a:bodyPr>
          <a:lstStyle/>
          <a:p>
            <a:pPr algn="ctr"/>
            <a:r>
              <a:rPr lang="en-US" sz="800" dirty="0" err="1">
                <a:highlight>
                  <a:srgbClr val="FFFF00"/>
                </a:highlight>
              </a:rPr>
              <a:t>local_max</a:t>
            </a:r>
            <a:r>
              <a:rPr lang="en-US" sz="800" dirty="0">
                <a:highlight>
                  <a:srgbClr val="FFFF00"/>
                </a:highlight>
              </a:rPr>
              <a:t> var in </a:t>
            </a:r>
            <a:r>
              <a:rPr lang="en-US" sz="800" dirty="0" err="1">
                <a:highlight>
                  <a:srgbClr val="FFFF00"/>
                </a:highlight>
              </a:rPr>
              <a:t>findMaxElement</a:t>
            </a:r>
            <a:r>
              <a:rPr lang="en-US" sz="800" dirty="0">
                <a:highlight>
                  <a:srgbClr val="FFFF00"/>
                </a:highlight>
              </a:rPr>
              <a:t> </a:t>
            </a:r>
          </a:p>
          <a:p>
            <a:pPr algn="ctr"/>
            <a:r>
              <a:rPr lang="en-US" sz="800" dirty="0">
                <a:highlight>
                  <a:srgbClr val="FFFF00"/>
                </a:highlight>
              </a:rPr>
              <a:t>Thread 0 block 0 call </a:t>
            </a:r>
          </a:p>
        </p:txBody>
      </p:sp>
      <p:sp>
        <p:nvSpPr>
          <p:cNvPr id="28" name="TextBox 27">
            <a:extLst>
              <a:ext uri="{FF2B5EF4-FFF2-40B4-BE49-F238E27FC236}">
                <a16:creationId xmlns:a16="http://schemas.microsoft.com/office/drawing/2014/main" id="{48897DA9-829B-818A-5889-7ED43B314B7F}"/>
              </a:ext>
            </a:extLst>
          </p:cNvPr>
          <p:cNvSpPr txBox="1"/>
          <p:nvPr/>
        </p:nvSpPr>
        <p:spPr>
          <a:xfrm>
            <a:off x="4711645" y="1794297"/>
            <a:ext cx="601579" cy="646331"/>
          </a:xfrm>
          <a:prstGeom prst="rect">
            <a:avLst/>
          </a:prstGeom>
          <a:noFill/>
        </p:spPr>
        <p:txBody>
          <a:bodyPr wrap="square" rtlCol="0">
            <a:spAutoFit/>
          </a:bodyPr>
          <a:lstStyle/>
          <a:p>
            <a:pPr algn="ctr"/>
            <a:r>
              <a:rPr lang="en-US" dirty="0"/>
              <a:t>Tid 7</a:t>
            </a:r>
          </a:p>
        </p:txBody>
      </p:sp>
      <p:sp>
        <p:nvSpPr>
          <p:cNvPr id="29" name="TextBox 28">
            <a:extLst>
              <a:ext uri="{FF2B5EF4-FFF2-40B4-BE49-F238E27FC236}">
                <a16:creationId xmlns:a16="http://schemas.microsoft.com/office/drawing/2014/main" id="{0070CE87-AFEC-15A9-ACBE-4E8F7988BEAB}"/>
              </a:ext>
            </a:extLst>
          </p:cNvPr>
          <p:cNvSpPr txBox="1"/>
          <p:nvPr/>
        </p:nvSpPr>
        <p:spPr>
          <a:xfrm>
            <a:off x="4353976" y="2297981"/>
            <a:ext cx="1291026" cy="461665"/>
          </a:xfrm>
          <a:prstGeom prst="rect">
            <a:avLst/>
          </a:prstGeom>
          <a:noFill/>
        </p:spPr>
        <p:txBody>
          <a:bodyPr wrap="square">
            <a:spAutoFit/>
          </a:bodyPr>
          <a:lstStyle/>
          <a:p>
            <a:pPr algn="ctr"/>
            <a:r>
              <a:rPr lang="en-US" sz="800" dirty="0" err="1">
                <a:highlight>
                  <a:srgbClr val="FFFF00"/>
                </a:highlight>
              </a:rPr>
              <a:t>local_max</a:t>
            </a:r>
            <a:r>
              <a:rPr lang="en-US" sz="800" dirty="0">
                <a:highlight>
                  <a:srgbClr val="FFFF00"/>
                </a:highlight>
              </a:rPr>
              <a:t> var in </a:t>
            </a:r>
            <a:r>
              <a:rPr lang="en-US" sz="800" dirty="0" err="1">
                <a:highlight>
                  <a:srgbClr val="FFFF00"/>
                </a:highlight>
              </a:rPr>
              <a:t>findMaxElement</a:t>
            </a:r>
            <a:r>
              <a:rPr lang="en-US" sz="800" dirty="0">
                <a:highlight>
                  <a:srgbClr val="FFFF00"/>
                </a:highlight>
              </a:rPr>
              <a:t> </a:t>
            </a:r>
          </a:p>
          <a:p>
            <a:pPr algn="ctr"/>
            <a:r>
              <a:rPr lang="en-US" sz="800" dirty="0">
                <a:highlight>
                  <a:srgbClr val="FFFF00"/>
                </a:highlight>
              </a:rPr>
              <a:t>Thread 7 block 0 call </a:t>
            </a:r>
          </a:p>
        </p:txBody>
      </p:sp>
      <p:graphicFrame>
        <p:nvGraphicFramePr>
          <p:cNvPr id="30" name="Table 29">
            <a:extLst>
              <a:ext uri="{FF2B5EF4-FFF2-40B4-BE49-F238E27FC236}">
                <a16:creationId xmlns:a16="http://schemas.microsoft.com/office/drawing/2014/main" id="{459CB797-1A16-51D1-588C-BE757011252B}"/>
              </a:ext>
            </a:extLst>
          </p:cNvPr>
          <p:cNvGraphicFramePr>
            <a:graphicFrameLocks noGrp="1"/>
          </p:cNvGraphicFramePr>
          <p:nvPr/>
        </p:nvGraphicFramePr>
        <p:xfrm>
          <a:off x="7436031" y="4322350"/>
          <a:ext cx="3951858" cy="2376225"/>
        </p:xfrm>
        <a:graphic>
          <a:graphicData uri="http://schemas.openxmlformats.org/drawingml/2006/table">
            <a:tbl>
              <a:tblPr firstRow="1" bandRow="1">
                <a:tableStyleId>{5C22544A-7EE6-4342-B048-85BDC9FD1C3A}</a:tableStyleId>
              </a:tblPr>
              <a:tblGrid>
                <a:gridCol w="1317286">
                  <a:extLst>
                    <a:ext uri="{9D8B030D-6E8A-4147-A177-3AD203B41FA5}">
                      <a16:colId xmlns:a16="http://schemas.microsoft.com/office/drawing/2014/main" val="392216789"/>
                    </a:ext>
                  </a:extLst>
                </a:gridCol>
                <a:gridCol w="1317286">
                  <a:extLst>
                    <a:ext uri="{9D8B030D-6E8A-4147-A177-3AD203B41FA5}">
                      <a16:colId xmlns:a16="http://schemas.microsoft.com/office/drawing/2014/main" val="352486525"/>
                    </a:ext>
                  </a:extLst>
                </a:gridCol>
                <a:gridCol w="1317286">
                  <a:extLst>
                    <a:ext uri="{9D8B030D-6E8A-4147-A177-3AD203B41FA5}">
                      <a16:colId xmlns:a16="http://schemas.microsoft.com/office/drawing/2014/main" val="2768888594"/>
                    </a:ext>
                  </a:extLst>
                </a:gridCol>
              </a:tblGrid>
              <a:tr h="475245">
                <a:tc>
                  <a:txBody>
                    <a:bodyPr/>
                    <a:lstStyle/>
                    <a:p>
                      <a:r>
                        <a:rPr lang="en-US" dirty="0"/>
                        <a:t>tid</a:t>
                      </a:r>
                    </a:p>
                  </a:txBody>
                  <a:tcPr/>
                </a:tc>
                <a:tc>
                  <a:txBody>
                    <a:bodyPr/>
                    <a:lstStyle/>
                    <a:p>
                      <a:r>
                        <a:rPr lang="en-US" dirty="0"/>
                        <a:t>Lane_id</a:t>
                      </a:r>
                    </a:p>
                  </a:txBody>
                  <a:tcPr/>
                </a:tc>
                <a:tc>
                  <a:txBody>
                    <a:bodyPr/>
                    <a:lstStyle/>
                    <a:p>
                      <a:r>
                        <a:rPr lang="en-US" dirty="0"/>
                        <a:t>Warp_id</a:t>
                      </a:r>
                    </a:p>
                  </a:txBody>
                  <a:tcPr/>
                </a:tc>
                <a:extLst>
                  <a:ext uri="{0D108BD9-81ED-4DB2-BD59-A6C34878D82A}">
                    <a16:rowId xmlns:a16="http://schemas.microsoft.com/office/drawing/2014/main" val="1471393968"/>
                  </a:ext>
                </a:extLst>
              </a:tr>
              <a:tr h="475245">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644751372"/>
                  </a:ext>
                </a:extLst>
              </a:tr>
              <a:tr h="475245">
                <a:tc>
                  <a:txBody>
                    <a:bodyPr/>
                    <a:lstStyle/>
                    <a:p>
                      <a:r>
                        <a:rPr lang="en-US" dirty="0"/>
                        <a:t>1</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3591424739"/>
                  </a:ext>
                </a:extLst>
              </a:tr>
              <a:tr h="475245">
                <a:tc>
                  <a:txBody>
                    <a:bodyPr/>
                    <a:lstStyle/>
                    <a:p>
                      <a:r>
                        <a:rPr lang="en-US" dirty="0"/>
                        <a:t>2</a:t>
                      </a:r>
                    </a:p>
                  </a:txBody>
                  <a:tcPr/>
                </a:tc>
                <a:tc>
                  <a:txBody>
                    <a:bodyPr/>
                    <a:lstStyle/>
                    <a:p>
                      <a:r>
                        <a:rPr lang="en-US" dirty="0"/>
                        <a:t>2</a:t>
                      </a:r>
                    </a:p>
                  </a:txBody>
                  <a:tcPr/>
                </a:tc>
                <a:tc>
                  <a:txBody>
                    <a:bodyPr/>
                    <a:lstStyle/>
                    <a:p>
                      <a:r>
                        <a:rPr lang="en-US" dirty="0"/>
                        <a:t>0</a:t>
                      </a:r>
                    </a:p>
                  </a:txBody>
                  <a:tcPr/>
                </a:tc>
                <a:extLst>
                  <a:ext uri="{0D108BD9-81ED-4DB2-BD59-A6C34878D82A}">
                    <a16:rowId xmlns:a16="http://schemas.microsoft.com/office/drawing/2014/main" val="3584938001"/>
                  </a:ext>
                </a:extLst>
              </a:tr>
              <a:tr h="475245">
                <a:tc>
                  <a:txBody>
                    <a:bodyPr/>
                    <a:lstStyle/>
                    <a:p>
                      <a:r>
                        <a:rPr lang="en-US" dirty="0"/>
                        <a:t>4</a:t>
                      </a:r>
                    </a:p>
                  </a:txBody>
                  <a:tcPr/>
                </a:tc>
                <a:tc>
                  <a:txBody>
                    <a:bodyPr/>
                    <a:lstStyle/>
                    <a:p>
                      <a:r>
                        <a:rPr lang="en-US" dirty="0"/>
                        <a:t>4</a:t>
                      </a:r>
                    </a:p>
                  </a:txBody>
                  <a:tcPr/>
                </a:tc>
                <a:tc>
                  <a:txBody>
                    <a:bodyPr/>
                    <a:lstStyle/>
                    <a:p>
                      <a:r>
                        <a:rPr lang="en-US" dirty="0"/>
                        <a:t>0</a:t>
                      </a:r>
                    </a:p>
                  </a:txBody>
                  <a:tcPr/>
                </a:tc>
                <a:extLst>
                  <a:ext uri="{0D108BD9-81ED-4DB2-BD59-A6C34878D82A}">
                    <a16:rowId xmlns:a16="http://schemas.microsoft.com/office/drawing/2014/main" val="2928316339"/>
                  </a:ext>
                </a:extLst>
              </a:tr>
            </a:tbl>
          </a:graphicData>
        </a:graphic>
      </p:graphicFrame>
      <p:sp>
        <p:nvSpPr>
          <p:cNvPr id="26" name="Title 1">
            <a:extLst>
              <a:ext uri="{FF2B5EF4-FFF2-40B4-BE49-F238E27FC236}">
                <a16:creationId xmlns:a16="http://schemas.microsoft.com/office/drawing/2014/main" id="{443F6D98-1BE4-9C4D-44AF-BF72B5B57D77}"/>
              </a:ext>
            </a:extLst>
          </p:cNvPr>
          <p:cNvSpPr txBox="1">
            <a:spLocks/>
          </p:cNvSpPr>
          <p:nvPr/>
        </p:nvSpPr>
        <p:spPr>
          <a:xfrm>
            <a:off x="-259350" y="3113175"/>
            <a:ext cx="7483642" cy="433137"/>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000" dirty="0"/>
              <a:t>So the actual reduction starts with offset = 4</a:t>
            </a:r>
          </a:p>
        </p:txBody>
      </p:sp>
    </p:spTree>
    <p:extLst>
      <p:ext uri="{BB962C8B-B14F-4D97-AF65-F5344CB8AC3E}">
        <p14:creationId xmlns:p14="http://schemas.microsoft.com/office/powerpoint/2010/main" val="330856277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044EF-CD77-9CCB-C696-E0DC5E04EFBF}"/>
              </a:ext>
            </a:extLst>
          </p:cNvPr>
          <p:cNvSpPr>
            <a:spLocks noGrp="1"/>
          </p:cNvSpPr>
          <p:nvPr>
            <p:ph type="title"/>
          </p:nvPr>
        </p:nvSpPr>
        <p:spPr>
          <a:xfrm>
            <a:off x="3438691" y="543293"/>
            <a:ext cx="4833019" cy="433137"/>
          </a:xfrm>
        </p:spPr>
        <p:txBody>
          <a:bodyPr>
            <a:normAutofit fontScale="90000"/>
          </a:bodyPr>
          <a:lstStyle/>
          <a:p>
            <a:br>
              <a:rPr lang="en-US" u="sng" dirty="0"/>
            </a:br>
            <a:br>
              <a:rPr lang="en-US" u="sng" dirty="0"/>
            </a:br>
            <a:r>
              <a:rPr lang="en-US" u="sng" dirty="0"/>
              <a:t>Using Shared Memory only</a:t>
            </a:r>
          </a:p>
        </p:txBody>
      </p:sp>
      <p:pic>
        <p:nvPicPr>
          <p:cNvPr id="5" name="Picture 4">
            <a:extLst>
              <a:ext uri="{FF2B5EF4-FFF2-40B4-BE49-F238E27FC236}">
                <a16:creationId xmlns:a16="http://schemas.microsoft.com/office/drawing/2014/main" id="{55028990-3FAB-2700-0681-8D90FF8BA4A7}"/>
              </a:ext>
            </a:extLst>
          </p:cNvPr>
          <p:cNvPicPr>
            <a:picLocks noChangeAspect="1"/>
          </p:cNvPicPr>
          <p:nvPr/>
        </p:nvPicPr>
        <p:blipFill>
          <a:blip r:embed="rId2"/>
          <a:stretch>
            <a:fillRect/>
          </a:stretch>
        </p:blipFill>
        <p:spPr>
          <a:xfrm>
            <a:off x="5902401" y="1461837"/>
            <a:ext cx="6289599" cy="5396163"/>
          </a:xfrm>
          <a:prstGeom prst="rect">
            <a:avLst/>
          </a:prstGeom>
        </p:spPr>
      </p:pic>
      <p:pic>
        <p:nvPicPr>
          <p:cNvPr id="7" name="Picture 6">
            <a:extLst>
              <a:ext uri="{FF2B5EF4-FFF2-40B4-BE49-F238E27FC236}">
                <a16:creationId xmlns:a16="http://schemas.microsoft.com/office/drawing/2014/main" id="{C6730A31-8983-4A04-D557-097730E9A169}"/>
              </a:ext>
            </a:extLst>
          </p:cNvPr>
          <p:cNvPicPr>
            <a:picLocks noChangeAspect="1"/>
          </p:cNvPicPr>
          <p:nvPr/>
        </p:nvPicPr>
        <p:blipFill>
          <a:blip r:embed="rId3"/>
          <a:stretch>
            <a:fillRect/>
          </a:stretch>
        </p:blipFill>
        <p:spPr>
          <a:xfrm>
            <a:off x="0" y="1447466"/>
            <a:ext cx="5902401" cy="5410534"/>
          </a:xfrm>
          <a:prstGeom prst="rect">
            <a:avLst/>
          </a:prstGeom>
        </p:spPr>
      </p:pic>
      <p:sp>
        <p:nvSpPr>
          <p:cNvPr id="8" name="Title 1">
            <a:extLst>
              <a:ext uri="{FF2B5EF4-FFF2-40B4-BE49-F238E27FC236}">
                <a16:creationId xmlns:a16="http://schemas.microsoft.com/office/drawing/2014/main" id="{DFDFA28E-FA09-08D0-ACF2-1EA4CC6921F7}"/>
              </a:ext>
            </a:extLst>
          </p:cNvPr>
          <p:cNvSpPr txBox="1">
            <a:spLocks/>
          </p:cNvSpPr>
          <p:nvPr/>
        </p:nvSpPr>
        <p:spPr>
          <a:xfrm>
            <a:off x="794373" y="952902"/>
            <a:ext cx="4313655" cy="601091"/>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rgbClr val="FA1E87"/>
                </a:solidFill>
              </a:rPr>
              <a:t>Finding Max per block</a:t>
            </a:r>
          </a:p>
        </p:txBody>
      </p:sp>
      <p:sp>
        <p:nvSpPr>
          <p:cNvPr id="9" name="Title 1">
            <a:extLst>
              <a:ext uri="{FF2B5EF4-FFF2-40B4-BE49-F238E27FC236}">
                <a16:creationId xmlns:a16="http://schemas.microsoft.com/office/drawing/2014/main" id="{539ED46E-0AF8-8D68-5F0C-B3631868C458}"/>
              </a:ext>
            </a:extLst>
          </p:cNvPr>
          <p:cNvSpPr txBox="1">
            <a:spLocks/>
          </p:cNvSpPr>
          <p:nvPr/>
        </p:nvSpPr>
        <p:spPr>
          <a:xfrm>
            <a:off x="6890373" y="952901"/>
            <a:ext cx="4313655" cy="601091"/>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rgbClr val="FA1E87"/>
                </a:solidFill>
              </a:rPr>
              <a:t>Finding Global Max</a:t>
            </a:r>
          </a:p>
        </p:txBody>
      </p:sp>
    </p:spTree>
    <p:extLst>
      <p:ext uri="{BB962C8B-B14F-4D97-AF65-F5344CB8AC3E}">
        <p14:creationId xmlns:p14="http://schemas.microsoft.com/office/powerpoint/2010/main" val="2141425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60AB6A-318C-8422-2F28-BB8AD8961314}"/>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EC86E395-FD48-F230-88EF-FBA7B47F52CB}"/>
              </a:ext>
            </a:extLst>
          </p:cNvPr>
          <p:cNvPicPr>
            <a:picLocks noChangeAspect="1"/>
          </p:cNvPicPr>
          <p:nvPr/>
        </p:nvPicPr>
        <p:blipFill>
          <a:blip r:embed="rId2"/>
          <a:stretch>
            <a:fillRect/>
          </a:stretch>
        </p:blipFill>
        <p:spPr>
          <a:xfrm>
            <a:off x="7123285" y="0"/>
            <a:ext cx="5068715" cy="6858000"/>
          </a:xfrm>
          <a:prstGeom prst="rect">
            <a:avLst/>
          </a:prstGeom>
        </p:spPr>
      </p:pic>
      <p:sp>
        <p:nvSpPr>
          <p:cNvPr id="2" name="Title 1">
            <a:extLst>
              <a:ext uri="{FF2B5EF4-FFF2-40B4-BE49-F238E27FC236}">
                <a16:creationId xmlns:a16="http://schemas.microsoft.com/office/drawing/2014/main" id="{50840A19-67B0-ECBA-AB51-23CF63004916}"/>
              </a:ext>
            </a:extLst>
          </p:cNvPr>
          <p:cNvSpPr>
            <a:spLocks noGrp="1"/>
          </p:cNvSpPr>
          <p:nvPr>
            <p:ph type="title"/>
          </p:nvPr>
        </p:nvSpPr>
        <p:spPr>
          <a:xfrm>
            <a:off x="96253" y="1920"/>
            <a:ext cx="7483642" cy="433137"/>
          </a:xfrm>
        </p:spPr>
        <p:txBody>
          <a:bodyPr>
            <a:noAutofit/>
          </a:bodyPr>
          <a:lstStyle/>
          <a:p>
            <a:br>
              <a:rPr lang="en-US" sz="2000" u="sng" dirty="0"/>
            </a:br>
            <a:br>
              <a:rPr lang="en-US" sz="2000" u="sng" dirty="0"/>
            </a:br>
            <a:r>
              <a:rPr lang="en-US" sz="2000" dirty="0"/>
              <a:t>Using Shared Memory only along </a:t>
            </a:r>
            <a:r>
              <a:rPr lang="en-US" sz="2000" b="0" dirty="0"/>
              <a:t>__shfl_down_sync</a:t>
            </a:r>
            <a:endParaRPr lang="en-US" sz="2000" u="sng" dirty="0"/>
          </a:p>
        </p:txBody>
      </p:sp>
      <p:sp>
        <p:nvSpPr>
          <p:cNvPr id="8" name="Title 1">
            <a:extLst>
              <a:ext uri="{FF2B5EF4-FFF2-40B4-BE49-F238E27FC236}">
                <a16:creationId xmlns:a16="http://schemas.microsoft.com/office/drawing/2014/main" id="{FF993B4C-9AB9-7A89-E089-B442882C0144}"/>
              </a:ext>
            </a:extLst>
          </p:cNvPr>
          <p:cNvSpPr txBox="1">
            <a:spLocks/>
          </p:cNvSpPr>
          <p:nvPr/>
        </p:nvSpPr>
        <p:spPr>
          <a:xfrm>
            <a:off x="302928" y="372015"/>
            <a:ext cx="5931279" cy="433137"/>
          </a:xfrm>
          <a:prstGeom prst="rect">
            <a:avLst/>
          </a:prstGeom>
        </p:spPr>
        <p:txBody>
          <a:bodyPr vert="horz" lIns="91440" tIns="45720" rIns="91440" bIns="45720" rtlCol="0" anchor="b">
            <a:normAutofit fontScale="47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0" dirty="0">
                <a:solidFill>
                  <a:srgbClr val="FA1E87"/>
                </a:solidFill>
                <a:effectLst/>
                <a:latin typeface="Consolas" panose="020B0609020204030204" pitchFamily="49" charset="0"/>
              </a:rPr>
              <a:t>Kernel to find maximum element using warp synchronization </a:t>
            </a:r>
          </a:p>
        </p:txBody>
      </p:sp>
      <p:sp>
        <p:nvSpPr>
          <p:cNvPr id="3" name="Rectangle 2">
            <a:extLst>
              <a:ext uri="{FF2B5EF4-FFF2-40B4-BE49-F238E27FC236}">
                <a16:creationId xmlns:a16="http://schemas.microsoft.com/office/drawing/2014/main" id="{27FEA04D-3A96-C3E9-4691-A4FCDBCDF85D}"/>
              </a:ext>
            </a:extLst>
          </p:cNvPr>
          <p:cNvSpPr/>
          <p:nvPr/>
        </p:nvSpPr>
        <p:spPr>
          <a:xfrm>
            <a:off x="7187453" y="2172529"/>
            <a:ext cx="4900863" cy="1990397"/>
          </a:xfrm>
          <a:prstGeom prst="rect">
            <a:avLst/>
          </a:prstGeom>
          <a:noFill/>
          <a:ln>
            <a:solidFill>
              <a:srgbClr val="FA1E8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ecagon 4">
            <a:extLst>
              <a:ext uri="{FF2B5EF4-FFF2-40B4-BE49-F238E27FC236}">
                <a16:creationId xmlns:a16="http://schemas.microsoft.com/office/drawing/2014/main" id="{CB53609C-5B8A-C45E-A8F8-310E9A1A0122}"/>
              </a:ext>
            </a:extLst>
          </p:cNvPr>
          <p:cNvSpPr/>
          <p:nvPr/>
        </p:nvSpPr>
        <p:spPr>
          <a:xfrm>
            <a:off x="1286920" y="3905528"/>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1</a:t>
            </a:r>
          </a:p>
        </p:txBody>
      </p:sp>
      <p:sp>
        <p:nvSpPr>
          <p:cNvPr id="6" name="Decagon 5">
            <a:extLst>
              <a:ext uri="{FF2B5EF4-FFF2-40B4-BE49-F238E27FC236}">
                <a16:creationId xmlns:a16="http://schemas.microsoft.com/office/drawing/2014/main" id="{D8D6657E-9693-54DD-86B1-91C15E436E5E}"/>
              </a:ext>
            </a:extLst>
          </p:cNvPr>
          <p:cNvSpPr/>
          <p:nvPr/>
        </p:nvSpPr>
        <p:spPr>
          <a:xfrm>
            <a:off x="1816598" y="3905527"/>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2</a:t>
            </a:r>
          </a:p>
        </p:txBody>
      </p:sp>
      <p:sp>
        <p:nvSpPr>
          <p:cNvPr id="7" name="Decagon 6">
            <a:extLst>
              <a:ext uri="{FF2B5EF4-FFF2-40B4-BE49-F238E27FC236}">
                <a16:creationId xmlns:a16="http://schemas.microsoft.com/office/drawing/2014/main" id="{43961449-247D-C22A-9BDA-F3FE7F86E311}"/>
              </a:ext>
            </a:extLst>
          </p:cNvPr>
          <p:cNvSpPr/>
          <p:nvPr/>
        </p:nvSpPr>
        <p:spPr>
          <a:xfrm>
            <a:off x="2346276" y="3905527"/>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3</a:t>
            </a:r>
          </a:p>
        </p:txBody>
      </p:sp>
      <p:sp>
        <p:nvSpPr>
          <p:cNvPr id="9" name="Decagon 8">
            <a:extLst>
              <a:ext uri="{FF2B5EF4-FFF2-40B4-BE49-F238E27FC236}">
                <a16:creationId xmlns:a16="http://schemas.microsoft.com/office/drawing/2014/main" id="{2DB03249-10CD-DD36-D4A6-A05D3AA017A2}"/>
              </a:ext>
            </a:extLst>
          </p:cNvPr>
          <p:cNvSpPr/>
          <p:nvPr/>
        </p:nvSpPr>
        <p:spPr>
          <a:xfrm>
            <a:off x="2875954" y="3905526"/>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4</a:t>
            </a:r>
          </a:p>
        </p:txBody>
      </p:sp>
      <p:sp>
        <p:nvSpPr>
          <p:cNvPr id="10" name="Decagon 9">
            <a:extLst>
              <a:ext uri="{FF2B5EF4-FFF2-40B4-BE49-F238E27FC236}">
                <a16:creationId xmlns:a16="http://schemas.microsoft.com/office/drawing/2014/main" id="{96B1D5B5-7534-B221-68BC-604F433655C8}"/>
              </a:ext>
            </a:extLst>
          </p:cNvPr>
          <p:cNvSpPr/>
          <p:nvPr/>
        </p:nvSpPr>
        <p:spPr>
          <a:xfrm>
            <a:off x="3393311" y="3905525"/>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5</a:t>
            </a:r>
          </a:p>
        </p:txBody>
      </p:sp>
      <p:sp>
        <p:nvSpPr>
          <p:cNvPr id="11" name="Decagon 10">
            <a:extLst>
              <a:ext uri="{FF2B5EF4-FFF2-40B4-BE49-F238E27FC236}">
                <a16:creationId xmlns:a16="http://schemas.microsoft.com/office/drawing/2014/main" id="{71D99479-E8F1-DF70-1AB8-3214A1B6E636}"/>
              </a:ext>
            </a:extLst>
          </p:cNvPr>
          <p:cNvSpPr/>
          <p:nvPr/>
        </p:nvSpPr>
        <p:spPr>
          <a:xfrm>
            <a:off x="3922989" y="3905524"/>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6</a:t>
            </a:r>
          </a:p>
        </p:txBody>
      </p:sp>
      <p:sp>
        <p:nvSpPr>
          <p:cNvPr id="12" name="Decagon 11">
            <a:extLst>
              <a:ext uri="{FF2B5EF4-FFF2-40B4-BE49-F238E27FC236}">
                <a16:creationId xmlns:a16="http://schemas.microsoft.com/office/drawing/2014/main" id="{081A54E8-E7C7-A02A-FC83-FAE8F411C199}"/>
              </a:ext>
            </a:extLst>
          </p:cNvPr>
          <p:cNvSpPr/>
          <p:nvPr/>
        </p:nvSpPr>
        <p:spPr>
          <a:xfrm>
            <a:off x="4452667" y="3905524"/>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7</a:t>
            </a:r>
          </a:p>
        </p:txBody>
      </p:sp>
      <p:sp>
        <p:nvSpPr>
          <p:cNvPr id="13" name="Decagon 12">
            <a:extLst>
              <a:ext uri="{FF2B5EF4-FFF2-40B4-BE49-F238E27FC236}">
                <a16:creationId xmlns:a16="http://schemas.microsoft.com/office/drawing/2014/main" id="{2B20BCB5-CC30-30EA-660B-5D91FADC5A70}"/>
              </a:ext>
            </a:extLst>
          </p:cNvPr>
          <p:cNvSpPr/>
          <p:nvPr/>
        </p:nvSpPr>
        <p:spPr>
          <a:xfrm>
            <a:off x="4982345" y="3905523"/>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8</a:t>
            </a:r>
          </a:p>
        </p:txBody>
      </p:sp>
      <p:sp>
        <p:nvSpPr>
          <p:cNvPr id="14" name="Title 1">
            <a:extLst>
              <a:ext uri="{FF2B5EF4-FFF2-40B4-BE49-F238E27FC236}">
                <a16:creationId xmlns:a16="http://schemas.microsoft.com/office/drawing/2014/main" id="{36C35A24-70FF-4BDB-FB48-623F8FA886BB}"/>
              </a:ext>
            </a:extLst>
          </p:cNvPr>
          <p:cNvSpPr txBox="1">
            <a:spLocks/>
          </p:cNvSpPr>
          <p:nvPr/>
        </p:nvSpPr>
        <p:spPr>
          <a:xfrm>
            <a:off x="2365950" y="3644534"/>
            <a:ext cx="2652240" cy="238111"/>
          </a:xfrm>
          <a:prstGeom prst="rect">
            <a:avLst/>
          </a:prstGeom>
        </p:spPr>
        <p:txBody>
          <a:bodyPr vert="horz" lIns="91440" tIns="45720" rIns="91440" bIns="45720" rtlCol="0" anchor="b">
            <a:normAutofit fontScale="40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Variables within warp</a:t>
            </a:r>
          </a:p>
        </p:txBody>
      </p:sp>
      <p:sp>
        <p:nvSpPr>
          <p:cNvPr id="24" name="TextBox 23">
            <a:extLst>
              <a:ext uri="{FF2B5EF4-FFF2-40B4-BE49-F238E27FC236}">
                <a16:creationId xmlns:a16="http://schemas.microsoft.com/office/drawing/2014/main" id="{6948EF9C-ED63-0CDB-EF8F-0E22C11930E7}"/>
              </a:ext>
            </a:extLst>
          </p:cNvPr>
          <p:cNvSpPr txBox="1"/>
          <p:nvPr/>
        </p:nvSpPr>
        <p:spPr>
          <a:xfrm>
            <a:off x="1231868" y="4727269"/>
            <a:ext cx="601579" cy="646331"/>
          </a:xfrm>
          <a:prstGeom prst="rect">
            <a:avLst/>
          </a:prstGeom>
          <a:noFill/>
        </p:spPr>
        <p:txBody>
          <a:bodyPr wrap="square" rtlCol="0">
            <a:spAutoFit/>
          </a:bodyPr>
          <a:lstStyle/>
          <a:p>
            <a:pPr algn="ctr"/>
            <a:r>
              <a:rPr lang="en-US" dirty="0"/>
              <a:t>Tid 0</a:t>
            </a:r>
          </a:p>
        </p:txBody>
      </p:sp>
      <p:sp>
        <p:nvSpPr>
          <p:cNvPr id="28" name="TextBox 27">
            <a:extLst>
              <a:ext uri="{FF2B5EF4-FFF2-40B4-BE49-F238E27FC236}">
                <a16:creationId xmlns:a16="http://schemas.microsoft.com/office/drawing/2014/main" id="{553EF57F-ABD9-38D8-DC61-1FAFB7F95C53}"/>
              </a:ext>
            </a:extLst>
          </p:cNvPr>
          <p:cNvSpPr txBox="1"/>
          <p:nvPr/>
        </p:nvSpPr>
        <p:spPr>
          <a:xfrm>
            <a:off x="4987456" y="4686895"/>
            <a:ext cx="601579" cy="646331"/>
          </a:xfrm>
          <a:prstGeom prst="rect">
            <a:avLst/>
          </a:prstGeom>
          <a:noFill/>
        </p:spPr>
        <p:txBody>
          <a:bodyPr wrap="square" rtlCol="0">
            <a:spAutoFit/>
          </a:bodyPr>
          <a:lstStyle/>
          <a:p>
            <a:pPr algn="ctr"/>
            <a:r>
              <a:rPr lang="en-US" dirty="0"/>
              <a:t>Tid 7</a:t>
            </a:r>
          </a:p>
        </p:txBody>
      </p:sp>
      <p:graphicFrame>
        <p:nvGraphicFramePr>
          <p:cNvPr id="30" name="Table 29">
            <a:extLst>
              <a:ext uri="{FF2B5EF4-FFF2-40B4-BE49-F238E27FC236}">
                <a16:creationId xmlns:a16="http://schemas.microsoft.com/office/drawing/2014/main" id="{20662496-C3CF-2748-2EEA-41DCF5FC1E6F}"/>
              </a:ext>
            </a:extLst>
          </p:cNvPr>
          <p:cNvGraphicFramePr>
            <a:graphicFrameLocks noGrp="1"/>
          </p:cNvGraphicFramePr>
          <p:nvPr/>
        </p:nvGraphicFramePr>
        <p:xfrm>
          <a:off x="7436031" y="4322350"/>
          <a:ext cx="3951858" cy="2376225"/>
        </p:xfrm>
        <a:graphic>
          <a:graphicData uri="http://schemas.openxmlformats.org/drawingml/2006/table">
            <a:tbl>
              <a:tblPr firstRow="1" bandRow="1">
                <a:tableStyleId>{5C22544A-7EE6-4342-B048-85BDC9FD1C3A}</a:tableStyleId>
              </a:tblPr>
              <a:tblGrid>
                <a:gridCol w="1317286">
                  <a:extLst>
                    <a:ext uri="{9D8B030D-6E8A-4147-A177-3AD203B41FA5}">
                      <a16:colId xmlns:a16="http://schemas.microsoft.com/office/drawing/2014/main" val="392216789"/>
                    </a:ext>
                  </a:extLst>
                </a:gridCol>
                <a:gridCol w="1317286">
                  <a:extLst>
                    <a:ext uri="{9D8B030D-6E8A-4147-A177-3AD203B41FA5}">
                      <a16:colId xmlns:a16="http://schemas.microsoft.com/office/drawing/2014/main" val="352486525"/>
                    </a:ext>
                  </a:extLst>
                </a:gridCol>
                <a:gridCol w="1317286">
                  <a:extLst>
                    <a:ext uri="{9D8B030D-6E8A-4147-A177-3AD203B41FA5}">
                      <a16:colId xmlns:a16="http://schemas.microsoft.com/office/drawing/2014/main" val="2768888594"/>
                    </a:ext>
                  </a:extLst>
                </a:gridCol>
              </a:tblGrid>
              <a:tr h="475245">
                <a:tc>
                  <a:txBody>
                    <a:bodyPr/>
                    <a:lstStyle/>
                    <a:p>
                      <a:r>
                        <a:rPr lang="en-US" dirty="0"/>
                        <a:t>tid</a:t>
                      </a:r>
                    </a:p>
                  </a:txBody>
                  <a:tcPr/>
                </a:tc>
                <a:tc>
                  <a:txBody>
                    <a:bodyPr/>
                    <a:lstStyle/>
                    <a:p>
                      <a:r>
                        <a:rPr lang="en-US" dirty="0"/>
                        <a:t>Lane_id</a:t>
                      </a:r>
                    </a:p>
                  </a:txBody>
                  <a:tcPr/>
                </a:tc>
                <a:tc>
                  <a:txBody>
                    <a:bodyPr/>
                    <a:lstStyle/>
                    <a:p>
                      <a:r>
                        <a:rPr lang="en-US" dirty="0"/>
                        <a:t>Warp_id</a:t>
                      </a:r>
                    </a:p>
                  </a:txBody>
                  <a:tcPr/>
                </a:tc>
                <a:extLst>
                  <a:ext uri="{0D108BD9-81ED-4DB2-BD59-A6C34878D82A}">
                    <a16:rowId xmlns:a16="http://schemas.microsoft.com/office/drawing/2014/main" val="1471393968"/>
                  </a:ext>
                </a:extLst>
              </a:tr>
              <a:tr h="475245">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644751372"/>
                  </a:ext>
                </a:extLst>
              </a:tr>
              <a:tr h="475245">
                <a:tc>
                  <a:txBody>
                    <a:bodyPr/>
                    <a:lstStyle/>
                    <a:p>
                      <a:r>
                        <a:rPr lang="en-US" dirty="0"/>
                        <a:t>1</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3591424739"/>
                  </a:ext>
                </a:extLst>
              </a:tr>
              <a:tr h="475245">
                <a:tc>
                  <a:txBody>
                    <a:bodyPr/>
                    <a:lstStyle/>
                    <a:p>
                      <a:r>
                        <a:rPr lang="en-US" dirty="0"/>
                        <a:t>2</a:t>
                      </a:r>
                    </a:p>
                  </a:txBody>
                  <a:tcPr/>
                </a:tc>
                <a:tc>
                  <a:txBody>
                    <a:bodyPr/>
                    <a:lstStyle/>
                    <a:p>
                      <a:r>
                        <a:rPr lang="en-US" dirty="0"/>
                        <a:t>2</a:t>
                      </a:r>
                    </a:p>
                  </a:txBody>
                  <a:tcPr/>
                </a:tc>
                <a:tc>
                  <a:txBody>
                    <a:bodyPr/>
                    <a:lstStyle/>
                    <a:p>
                      <a:r>
                        <a:rPr lang="en-US" dirty="0"/>
                        <a:t>0</a:t>
                      </a:r>
                    </a:p>
                  </a:txBody>
                  <a:tcPr/>
                </a:tc>
                <a:extLst>
                  <a:ext uri="{0D108BD9-81ED-4DB2-BD59-A6C34878D82A}">
                    <a16:rowId xmlns:a16="http://schemas.microsoft.com/office/drawing/2014/main" val="3584938001"/>
                  </a:ext>
                </a:extLst>
              </a:tr>
              <a:tr h="475245">
                <a:tc>
                  <a:txBody>
                    <a:bodyPr/>
                    <a:lstStyle/>
                    <a:p>
                      <a:r>
                        <a:rPr lang="en-US" dirty="0"/>
                        <a:t>4</a:t>
                      </a:r>
                    </a:p>
                  </a:txBody>
                  <a:tcPr/>
                </a:tc>
                <a:tc>
                  <a:txBody>
                    <a:bodyPr/>
                    <a:lstStyle/>
                    <a:p>
                      <a:r>
                        <a:rPr lang="en-US" dirty="0"/>
                        <a:t>4</a:t>
                      </a:r>
                    </a:p>
                  </a:txBody>
                  <a:tcPr/>
                </a:tc>
                <a:tc>
                  <a:txBody>
                    <a:bodyPr/>
                    <a:lstStyle/>
                    <a:p>
                      <a:r>
                        <a:rPr lang="en-US" dirty="0"/>
                        <a:t>0</a:t>
                      </a:r>
                    </a:p>
                  </a:txBody>
                  <a:tcPr/>
                </a:tc>
                <a:extLst>
                  <a:ext uri="{0D108BD9-81ED-4DB2-BD59-A6C34878D82A}">
                    <a16:rowId xmlns:a16="http://schemas.microsoft.com/office/drawing/2014/main" val="2928316339"/>
                  </a:ext>
                </a:extLst>
              </a:tr>
            </a:tbl>
          </a:graphicData>
        </a:graphic>
      </p:graphicFrame>
      <p:sp>
        <p:nvSpPr>
          <p:cNvPr id="26" name="Title 1">
            <a:extLst>
              <a:ext uri="{FF2B5EF4-FFF2-40B4-BE49-F238E27FC236}">
                <a16:creationId xmlns:a16="http://schemas.microsoft.com/office/drawing/2014/main" id="{D42DB5DB-C66E-9394-6B5D-D362B18FED21}"/>
              </a:ext>
            </a:extLst>
          </p:cNvPr>
          <p:cNvSpPr txBox="1">
            <a:spLocks/>
          </p:cNvSpPr>
          <p:nvPr/>
        </p:nvSpPr>
        <p:spPr>
          <a:xfrm>
            <a:off x="-328273" y="3055282"/>
            <a:ext cx="7483642" cy="433137"/>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000" dirty="0"/>
              <a:t>So the actual reduction starts with offset = 4</a:t>
            </a:r>
          </a:p>
        </p:txBody>
      </p:sp>
      <p:cxnSp>
        <p:nvCxnSpPr>
          <p:cNvPr id="18" name="Connector: Curved 17">
            <a:extLst>
              <a:ext uri="{FF2B5EF4-FFF2-40B4-BE49-F238E27FC236}">
                <a16:creationId xmlns:a16="http://schemas.microsoft.com/office/drawing/2014/main" id="{E92AE746-62D7-062F-C8F8-121AD8FEBC33}"/>
              </a:ext>
            </a:extLst>
          </p:cNvPr>
          <p:cNvCxnSpPr>
            <a:stCxn id="13" idx="4"/>
            <a:endCxn id="9" idx="3"/>
          </p:cNvCxnSpPr>
          <p:nvPr/>
        </p:nvCxnSpPr>
        <p:spPr>
          <a:xfrm rot="5400000">
            <a:off x="4193843" y="3421402"/>
            <a:ext cx="3" cy="1942800"/>
          </a:xfrm>
          <a:prstGeom prst="curvedConnector3">
            <a:avLst>
              <a:gd name="adj1" fmla="val 762013333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Curved 18">
            <a:extLst>
              <a:ext uri="{FF2B5EF4-FFF2-40B4-BE49-F238E27FC236}">
                <a16:creationId xmlns:a16="http://schemas.microsoft.com/office/drawing/2014/main" id="{865BC51B-101A-0BF0-1C66-47834CEE03A2}"/>
              </a:ext>
            </a:extLst>
          </p:cNvPr>
          <p:cNvCxnSpPr/>
          <p:nvPr/>
        </p:nvCxnSpPr>
        <p:spPr>
          <a:xfrm rot="5400000">
            <a:off x="3580191" y="3437124"/>
            <a:ext cx="3" cy="1942800"/>
          </a:xfrm>
          <a:prstGeom prst="curvedConnector3">
            <a:avLst>
              <a:gd name="adj1" fmla="val 762013333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Curved 24">
            <a:extLst>
              <a:ext uri="{FF2B5EF4-FFF2-40B4-BE49-F238E27FC236}">
                <a16:creationId xmlns:a16="http://schemas.microsoft.com/office/drawing/2014/main" id="{C2422C36-249C-09BA-A583-C904F9C38548}"/>
              </a:ext>
            </a:extLst>
          </p:cNvPr>
          <p:cNvCxnSpPr/>
          <p:nvPr/>
        </p:nvCxnSpPr>
        <p:spPr>
          <a:xfrm rot="5400000">
            <a:off x="3056673" y="3421401"/>
            <a:ext cx="3" cy="1942800"/>
          </a:xfrm>
          <a:prstGeom prst="curvedConnector3">
            <a:avLst>
              <a:gd name="adj1" fmla="val 762013333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or: Curved 30">
            <a:extLst>
              <a:ext uri="{FF2B5EF4-FFF2-40B4-BE49-F238E27FC236}">
                <a16:creationId xmlns:a16="http://schemas.microsoft.com/office/drawing/2014/main" id="{BF9A40E3-DBCA-7951-8FA4-1030EE9D5FDA}"/>
              </a:ext>
            </a:extLst>
          </p:cNvPr>
          <p:cNvCxnSpPr/>
          <p:nvPr/>
        </p:nvCxnSpPr>
        <p:spPr>
          <a:xfrm rot="5400000">
            <a:off x="2638367" y="3442740"/>
            <a:ext cx="3" cy="1942800"/>
          </a:xfrm>
          <a:prstGeom prst="curvedConnector3">
            <a:avLst>
              <a:gd name="adj1" fmla="val 762013333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or: Curved 31">
            <a:extLst>
              <a:ext uri="{FF2B5EF4-FFF2-40B4-BE49-F238E27FC236}">
                <a16:creationId xmlns:a16="http://schemas.microsoft.com/office/drawing/2014/main" id="{759E1210-9D11-B841-CD32-8AD09F990C11}"/>
              </a:ext>
            </a:extLst>
          </p:cNvPr>
          <p:cNvCxnSpPr/>
          <p:nvPr/>
        </p:nvCxnSpPr>
        <p:spPr>
          <a:xfrm rot="5400000">
            <a:off x="2067198" y="3429261"/>
            <a:ext cx="3" cy="1942800"/>
          </a:xfrm>
          <a:prstGeom prst="curvedConnector3">
            <a:avLst>
              <a:gd name="adj1" fmla="val 762013333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02104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57661D-58EA-5FCE-414C-A6DBFEA446FF}"/>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0930E645-CC2D-6BA8-338E-506B754DDFA0}"/>
              </a:ext>
            </a:extLst>
          </p:cNvPr>
          <p:cNvPicPr>
            <a:picLocks noChangeAspect="1"/>
          </p:cNvPicPr>
          <p:nvPr/>
        </p:nvPicPr>
        <p:blipFill>
          <a:blip r:embed="rId2"/>
          <a:stretch>
            <a:fillRect/>
          </a:stretch>
        </p:blipFill>
        <p:spPr>
          <a:xfrm>
            <a:off x="7123285" y="0"/>
            <a:ext cx="5068715" cy="6858000"/>
          </a:xfrm>
          <a:prstGeom prst="rect">
            <a:avLst/>
          </a:prstGeom>
        </p:spPr>
      </p:pic>
      <p:sp>
        <p:nvSpPr>
          <p:cNvPr id="2" name="Title 1">
            <a:extLst>
              <a:ext uri="{FF2B5EF4-FFF2-40B4-BE49-F238E27FC236}">
                <a16:creationId xmlns:a16="http://schemas.microsoft.com/office/drawing/2014/main" id="{CA5A098F-12F0-258F-AA37-982B06916D18}"/>
              </a:ext>
            </a:extLst>
          </p:cNvPr>
          <p:cNvSpPr>
            <a:spLocks noGrp="1"/>
          </p:cNvSpPr>
          <p:nvPr>
            <p:ph type="title"/>
          </p:nvPr>
        </p:nvSpPr>
        <p:spPr>
          <a:xfrm>
            <a:off x="96253" y="1920"/>
            <a:ext cx="7483642" cy="433137"/>
          </a:xfrm>
        </p:spPr>
        <p:txBody>
          <a:bodyPr>
            <a:noAutofit/>
          </a:bodyPr>
          <a:lstStyle/>
          <a:p>
            <a:br>
              <a:rPr lang="en-US" sz="2000" u="sng" dirty="0"/>
            </a:br>
            <a:br>
              <a:rPr lang="en-US" sz="2000" u="sng" dirty="0"/>
            </a:br>
            <a:r>
              <a:rPr lang="en-US" sz="2000" dirty="0"/>
              <a:t>Using Shared Memory only along </a:t>
            </a:r>
            <a:r>
              <a:rPr lang="en-US" sz="2000" b="0" dirty="0"/>
              <a:t>__shfl_down_sync</a:t>
            </a:r>
            <a:endParaRPr lang="en-US" sz="2000" u="sng" dirty="0"/>
          </a:p>
        </p:txBody>
      </p:sp>
      <p:sp>
        <p:nvSpPr>
          <p:cNvPr id="8" name="Title 1">
            <a:extLst>
              <a:ext uri="{FF2B5EF4-FFF2-40B4-BE49-F238E27FC236}">
                <a16:creationId xmlns:a16="http://schemas.microsoft.com/office/drawing/2014/main" id="{0F1C7FF9-9FCE-9E28-7351-C069F24F5F05}"/>
              </a:ext>
            </a:extLst>
          </p:cNvPr>
          <p:cNvSpPr txBox="1">
            <a:spLocks/>
          </p:cNvSpPr>
          <p:nvPr/>
        </p:nvSpPr>
        <p:spPr>
          <a:xfrm>
            <a:off x="302928" y="372015"/>
            <a:ext cx="5931279" cy="433137"/>
          </a:xfrm>
          <a:prstGeom prst="rect">
            <a:avLst/>
          </a:prstGeom>
        </p:spPr>
        <p:txBody>
          <a:bodyPr vert="horz" lIns="91440" tIns="45720" rIns="91440" bIns="45720" rtlCol="0" anchor="b">
            <a:normAutofit fontScale="47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0" dirty="0">
                <a:solidFill>
                  <a:srgbClr val="FA1E87"/>
                </a:solidFill>
                <a:effectLst/>
                <a:latin typeface="Consolas" panose="020B0609020204030204" pitchFamily="49" charset="0"/>
              </a:rPr>
              <a:t>Kernel to find maximum element using warp synchronization </a:t>
            </a:r>
          </a:p>
        </p:txBody>
      </p:sp>
      <p:sp>
        <p:nvSpPr>
          <p:cNvPr id="3" name="Rectangle 2">
            <a:extLst>
              <a:ext uri="{FF2B5EF4-FFF2-40B4-BE49-F238E27FC236}">
                <a16:creationId xmlns:a16="http://schemas.microsoft.com/office/drawing/2014/main" id="{3CC5AD9A-2ABB-6D9D-EF0D-CFCF5159927A}"/>
              </a:ext>
            </a:extLst>
          </p:cNvPr>
          <p:cNvSpPr/>
          <p:nvPr/>
        </p:nvSpPr>
        <p:spPr>
          <a:xfrm>
            <a:off x="7187453" y="2172529"/>
            <a:ext cx="4900863" cy="1990397"/>
          </a:xfrm>
          <a:prstGeom prst="rect">
            <a:avLst/>
          </a:prstGeom>
          <a:noFill/>
          <a:ln>
            <a:solidFill>
              <a:srgbClr val="FA1E8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ecagon 4">
            <a:extLst>
              <a:ext uri="{FF2B5EF4-FFF2-40B4-BE49-F238E27FC236}">
                <a16:creationId xmlns:a16="http://schemas.microsoft.com/office/drawing/2014/main" id="{F9C99E98-699C-DE4C-79A5-EC5FB5142A91}"/>
              </a:ext>
            </a:extLst>
          </p:cNvPr>
          <p:cNvSpPr/>
          <p:nvPr/>
        </p:nvSpPr>
        <p:spPr>
          <a:xfrm>
            <a:off x="1286920" y="3905528"/>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1</a:t>
            </a:r>
          </a:p>
        </p:txBody>
      </p:sp>
      <p:sp>
        <p:nvSpPr>
          <p:cNvPr id="6" name="Decagon 5">
            <a:extLst>
              <a:ext uri="{FF2B5EF4-FFF2-40B4-BE49-F238E27FC236}">
                <a16:creationId xmlns:a16="http://schemas.microsoft.com/office/drawing/2014/main" id="{83299623-AE92-899C-D315-84C7F0CDCC0C}"/>
              </a:ext>
            </a:extLst>
          </p:cNvPr>
          <p:cNvSpPr/>
          <p:nvPr/>
        </p:nvSpPr>
        <p:spPr>
          <a:xfrm>
            <a:off x="1816598" y="3905527"/>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2</a:t>
            </a:r>
          </a:p>
        </p:txBody>
      </p:sp>
      <p:sp>
        <p:nvSpPr>
          <p:cNvPr id="7" name="Decagon 6">
            <a:extLst>
              <a:ext uri="{FF2B5EF4-FFF2-40B4-BE49-F238E27FC236}">
                <a16:creationId xmlns:a16="http://schemas.microsoft.com/office/drawing/2014/main" id="{87EA0E22-9E4C-BD41-5B20-CD0934C9BBA9}"/>
              </a:ext>
            </a:extLst>
          </p:cNvPr>
          <p:cNvSpPr/>
          <p:nvPr/>
        </p:nvSpPr>
        <p:spPr>
          <a:xfrm>
            <a:off x="2346276" y="3905527"/>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3</a:t>
            </a:r>
          </a:p>
        </p:txBody>
      </p:sp>
      <p:sp>
        <p:nvSpPr>
          <p:cNvPr id="9" name="Decagon 8">
            <a:extLst>
              <a:ext uri="{FF2B5EF4-FFF2-40B4-BE49-F238E27FC236}">
                <a16:creationId xmlns:a16="http://schemas.microsoft.com/office/drawing/2014/main" id="{53279B7A-42CD-B258-987A-2DCCB6FA31CC}"/>
              </a:ext>
            </a:extLst>
          </p:cNvPr>
          <p:cNvSpPr/>
          <p:nvPr/>
        </p:nvSpPr>
        <p:spPr>
          <a:xfrm>
            <a:off x="2875954" y="3905526"/>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4</a:t>
            </a:r>
          </a:p>
        </p:txBody>
      </p:sp>
      <p:sp>
        <p:nvSpPr>
          <p:cNvPr id="10" name="Decagon 9">
            <a:extLst>
              <a:ext uri="{FF2B5EF4-FFF2-40B4-BE49-F238E27FC236}">
                <a16:creationId xmlns:a16="http://schemas.microsoft.com/office/drawing/2014/main" id="{85567133-CFEB-36C1-3E55-22D6CCE30DED}"/>
              </a:ext>
            </a:extLst>
          </p:cNvPr>
          <p:cNvSpPr/>
          <p:nvPr/>
        </p:nvSpPr>
        <p:spPr>
          <a:xfrm>
            <a:off x="3393311" y="3905525"/>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5</a:t>
            </a:r>
          </a:p>
        </p:txBody>
      </p:sp>
      <p:sp>
        <p:nvSpPr>
          <p:cNvPr id="11" name="Decagon 10">
            <a:extLst>
              <a:ext uri="{FF2B5EF4-FFF2-40B4-BE49-F238E27FC236}">
                <a16:creationId xmlns:a16="http://schemas.microsoft.com/office/drawing/2014/main" id="{DD713947-C991-6D9B-64F8-61EE1E1E3A35}"/>
              </a:ext>
            </a:extLst>
          </p:cNvPr>
          <p:cNvSpPr/>
          <p:nvPr/>
        </p:nvSpPr>
        <p:spPr>
          <a:xfrm>
            <a:off x="3922989" y="3905524"/>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6</a:t>
            </a:r>
          </a:p>
        </p:txBody>
      </p:sp>
      <p:sp>
        <p:nvSpPr>
          <p:cNvPr id="12" name="Decagon 11">
            <a:extLst>
              <a:ext uri="{FF2B5EF4-FFF2-40B4-BE49-F238E27FC236}">
                <a16:creationId xmlns:a16="http://schemas.microsoft.com/office/drawing/2014/main" id="{0B127858-8364-8E5D-A71C-AB1D0CA1A932}"/>
              </a:ext>
            </a:extLst>
          </p:cNvPr>
          <p:cNvSpPr/>
          <p:nvPr/>
        </p:nvSpPr>
        <p:spPr>
          <a:xfrm>
            <a:off x="4452667" y="3905524"/>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7</a:t>
            </a:r>
          </a:p>
        </p:txBody>
      </p:sp>
      <p:sp>
        <p:nvSpPr>
          <p:cNvPr id="13" name="Decagon 12">
            <a:extLst>
              <a:ext uri="{FF2B5EF4-FFF2-40B4-BE49-F238E27FC236}">
                <a16:creationId xmlns:a16="http://schemas.microsoft.com/office/drawing/2014/main" id="{52634CF0-0B93-15B2-603B-2E75D80A26FF}"/>
              </a:ext>
            </a:extLst>
          </p:cNvPr>
          <p:cNvSpPr/>
          <p:nvPr/>
        </p:nvSpPr>
        <p:spPr>
          <a:xfrm>
            <a:off x="4982345" y="3905523"/>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8</a:t>
            </a:r>
          </a:p>
        </p:txBody>
      </p:sp>
      <p:sp>
        <p:nvSpPr>
          <p:cNvPr id="14" name="Title 1">
            <a:extLst>
              <a:ext uri="{FF2B5EF4-FFF2-40B4-BE49-F238E27FC236}">
                <a16:creationId xmlns:a16="http://schemas.microsoft.com/office/drawing/2014/main" id="{021DC540-7220-694E-FC0B-A3881CD9C6E5}"/>
              </a:ext>
            </a:extLst>
          </p:cNvPr>
          <p:cNvSpPr txBox="1">
            <a:spLocks/>
          </p:cNvSpPr>
          <p:nvPr/>
        </p:nvSpPr>
        <p:spPr>
          <a:xfrm>
            <a:off x="2365950" y="3644534"/>
            <a:ext cx="2652240" cy="238111"/>
          </a:xfrm>
          <a:prstGeom prst="rect">
            <a:avLst/>
          </a:prstGeom>
        </p:spPr>
        <p:txBody>
          <a:bodyPr vert="horz" lIns="91440" tIns="45720" rIns="91440" bIns="45720" rtlCol="0" anchor="b">
            <a:normAutofit fontScale="40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Variables within warp</a:t>
            </a:r>
          </a:p>
        </p:txBody>
      </p:sp>
      <p:sp>
        <p:nvSpPr>
          <p:cNvPr id="24" name="TextBox 23">
            <a:extLst>
              <a:ext uri="{FF2B5EF4-FFF2-40B4-BE49-F238E27FC236}">
                <a16:creationId xmlns:a16="http://schemas.microsoft.com/office/drawing/2014/main" id="{C2309ED6-7635-45A1-5682-04662744CAA2}"/>
              </a:ext>
            </a:extLst>
          </p:cNvPr>
          <p:cNvSpPr txBox="1"/>
          <p:nvPr/>
        </p:nvSpPr>
        <p:spPr>
          <a:xfrm>
            <a:off x="1231868" y="4727269"/>
            <a:ext cx="601579" cy="646331"/>
          </a:xfrm>
          <a:prstGeom prst="rect">
            <a:avLst/>
          </a:prstGeom>
          <a:noFill/>
        </p:spPr>
        <p:txBody>
          <a:bodyPr wrap="square" rtlCol="0">
            <a:spAutoFit/>
          </a:bodyPr>
          <a:lstStyle/>
          <a:p>
            <a:pPr algn="ctr"/>
            <a:r>
              <a:rPr lang="en-US" dirty="0"/>
              <a:t>Tid 0</a:t>
            </a:r>
          </a:p>
        </p:txBody>
      </p:sp>
      <p:sp>
        <p:nvSpPr>
          <p:cNvPr id="28" name="TextBox 27">
            <a:extLst>
              <a:ext uri="{FF2B5EF4-FFF2-40B4-BE49-F238E27FC236}">
                <a16:creationId xmlns:a16="http://schemas.microsoft.com/office/drawing/2014/main" id="{64EAC529-F6DA-DC74-CD28-8E4435F392CA}"/>
              </a:ext>
            </a:extLst>
          </p:cNvPr>
          <p:cNvSpPr txBox="1"/>
          <p:nvPr/>
        </p:nvSpPr>
        <p:spPr>
          <a:xfrm>
            <a:off x="4987456" y="4686895"/>
            <a:ext cx="601579" cy="646331"/>
          </a:xfrm>
          <a:prstGeom prst="rect">
            <a:avLst/>
          </a:prstGeom>
          <a:noFill/>
        </p:spPr>
        <p:txBody>
          <a:bodyPr wrap="square" rtlCol="0">
            <a:spAutoFit/>
          </a:bodyPr>
          <a:lstStyle/>
          <a:p>
            <a:pPr algn="ctr"/>
            <a:r>
              <a:rPr lang="en-US" dirty="0"/>
              <a:t>Tid 7</a:t>
            </a:r>
          </a:p>
        </p:txBody>
      </p:sp>
      <p:graphicFrame>
        <p:nvGraphicFramePr>
          <p:cNvPr id="30" name="Table 29">
            <a:extLst>
              <a:ext uri="{FF2B5EF4-FFF2-40B4-BE49-F238E27FC236}">
                <a16:creationId xmlns:a16="http://schemas.microsoft.com/office/drawing/2014/main" id="{CA4265F6-AD99-1BE2-C474-ED594906AEB2}"/>
              </a:ext>
            </a:extLst>
          </p:cNvPr>
          <p:cNvGraphicFramePr>
            <a:graphicFrameLocks noGrp="1"/>
          </p:cNvGraphicFramePr>
          <p:nvPr/>
        </p:nvGraphicFramePr>
        <p:xfrm>
          <a:off x="7436031" y="4322350"/>
          <a:ext cx="3951858" cy="2376225"/>
        </p:xfrm>
        <a:graphic>
          <a:graphicData uri="http://schemas.openxmlformats.org/drawingml/2006/table">
            <a:tbl>
              <a:tblPr firstRow="1" bandRow="1">
                <a:tableStyleId>{5C22544A-7EE6-4342-B048-85BDC9FD1C3A}</a:tableStyleId>
              </a:tblPr>
              <a:tblGrid>
                <a:gridCol w="1317286">
                  <a:extLst>
                    <a:ext uri="{9D8B030D-6E8A-4147-A177-3AD203B41FA5}">
                      <a16:colId xmlns:a16="http://schemas.microsoft.com/office/drawing/2014/main" val="392216789"/>
                    </a:ext>
                  </a:extLst>
                </a:gridCol>
                <a:gridCol w="1317286">
                  <a:extLst>
                    <a:ext uri="{9D8B030D-6E8A-4147-A177-3AD203B41FA5}">
                      <a16:colId xmlns:a16="http://schemas.microsoft.com/office/drawing/2014/main" val="352486525"/>
                    </a:ext>
                  </a:extLst>
                </a:gridCol>
                <a:gridCol w="1317286">
                  <a:extLst>
                    <a:ext uri="{9D8B030D-6E8A-4147-A177-3AD203B41FA5}">
                      <a16:colId xmlns:a16="http://schemas.microsoft.com/office/drawing/2014/main" val="2768888594"/>
                    </a:ext>
                  </a:extLst>
                </a:gridCol>
              </a:tblGrid>
              <a:tr h="475245">
                <a:tc>
                  <a:txBody>
                    <a:bodyPr/>
                    <a:lstStyle/>
                    <a:p>
                      <a:r>
                        <a:rPr lang="en-US" dirty="0"/>
                        <a:t>tid</a:t>
                      </a:r>
                    </a:p>
                  </a:txBody>
                  <a:tcPr/>
                </a:tc>
                <a:tc>
                  <a:txBody>
                    <a:bodyPr/>
                    <a:lstStyle/>
                    <a:p>
                      <a:r>
                        <a:rPr lang="en-US" dirty="0"/>
                        <a:t>Lane_id</a:t>
                      </a:r>
                    </a:p>
                  </a:txBody>
                  <a:tcPr/>
                </a:tc>
                <a:tc>
                  <a:txBody>
                    <a:bodyPr/>
                    <a:lstStyle/>
                    <a:p>
                      <a:r>
                        <a:rPr lang="en-US" dirty="0"/>
                        <a:t>Warp_id</a:t>
                      </a:r>
                    </a:p>
                  </a:txBody>
                  <a:tcPr/>
                </a:tc>
                <a:extLst>
                  <a:ext uri="{0D108BD9-81ED-4DB2-BD59-A6C34878D82A}">
                    <a16:rowId xmlns:a16="http://schemas.microsoft.com/office/drawing/2014/main" val="1471393968"/>
                  </a:ext>
                </a:extLst>
              </a:tr>
              <a:tr h="475245">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644751372"/>
                  </a:ext>
                </a:extLst>
              </a:tr>
              <a:tr h="475245">
                <a:tc>
                  <a:txBody>
                    <a:bodyPr/>
                    <a:lstStyle/>
                    <a:p>
                      <a:r>
                        <a:rPr lang="en-US" dirty="0"/>
                        <a:t>1</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3591424739"/>
                  </a:ext>
                </a:extLst>
              </a:tr>
              <a:tr h="475245">
                <a:tc>
                  <a:txBody>
                    <a:bodyPr/>
                    <a:lstStyle/>
                    <a:p>
                      <a:r>
                        <a:rPr lang="en-US" dirty="0"/>
                        <a:t>2</a:t>
                      </a:r>
                    </a:p>
                  </a:txBody>
                  <a:tcPr/>
                </a:tc>
                <a:tc>
                  <a:txBody>
                    <a:bodyPr/>
                    <a:lstStyle/>
                    <a:p>
                      <a:r>
                        <a:rPr lang="en-US" dirty="0"/>
                        <a:t>2</a:t>
                      </a:r>
                    </a:p>
                  </a:txBody>
                  <a:tcPr/>
                </a:tc>
                <a:tc>
                  <a:txBody>
                    <a:bodyPr/>
                    <a:lstStyle/>
                    <a:p>
                      <a:r>
                        <a:rPr lang="en-US" dirty="0"/>
                        <a:t>0</a:t>
                      </a:r>
                    </a:p>
                  </a:txBody>
                  <a:tcPr/>
                </a:tc>
                <a:extLst>
                  <a:ext uri="{0D108BD9-81ED-4DB2-BD59-A6C34878D82A}">
                    <a16:rowId xmlns:a16="http://schemas.microsoft.com/office/drawing/2014/main" val="3584938001"/>
                  </a:ext>
                </a:extLst>
              </a:tr>
              <a:tr h="475245">
                <a:tc>
                  <a:txBody>
                    <a:bodyPr/>
                    <a:lstStyle/>
                    <a:p>
                      <a:r>
                        <a:rPr lang="en-US" dirty="0"/>
                        <a:t>4</a:t>
                      </a:r>
                    </a:p>
                  </a:txBody>
                  <a:tcPr/>
                </a:tc>
                <a:tc>
                  <a:txBody>
                    <a:bodyPr/>
                    <a:lstStyle/>
                    <a:p>
                      <a:r>
                        <a:rPr lang="en-US" dirty="0"/>
                        <a:t>4</a:t>
                      </a:r>
                    </a:p>
                  </a:txBody>
                  <a:tcPr/>
                </a:tc>
                <a:tc>
                  <a:txBody>
                    <a:bodyPr/>
                    <a:lstStyle/>
                    <a:p>
                      <a:r>
                        <a:rPr lang="en-US" dirty="0"/>
                        <a:t>0</a:t>
                      </a:r>
                    </a:p>
                  </a:txBody>
                  <a:tcPr/>
                </a:tc>
                <a:extLst>
                  <a:ext uri="{0D108BD9-81ED-4DB2-BD59-A6C34878D82A}">
                    <a16:rowId xmlns:a16="http://schemas.microsoft.com/office/drawing/2014/main" val="2928316339"/>
                  </a:ext>
                </a:extLst>
              </a:tr>
            </a:tbl>
          </a:graphicData>
        </a:graphic>
      </p:graphicFrame>
      <p:sp>
        <p:nvSpPr>
          <p:cNvPr id="26" name="Title 1">
            <a:extLst>
              <a:ext uri="{FF2B5EF4-FFF2-40B4-BE49-F238E27FC236}">
                <a16:creationId xmlns:a16="http://schemas.microsoft.com/office/drawing/2014/main" id="{6355C2D5-929D-6E5B-F99A-52DFCE59FBB9}"/>
              </a:ext>
            </a:extLst>
          </p:cNvPr>
          <p:cNvSpPr txBox="1">
            <a:spLocks/>
          </p:cNvSpPr>
          <p:nvPr/>
        </p:nvSpPr>
        <p:spPr>
          <a:xfrm>
            <a:off x="-328273" y="3055282"/>
            <a:ext cx="7483642" cy="433137"/>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000" dirty="0"/>
              <a:t>So the actual reduction starts with offset = 4</a:t>
            </a:r>
          </a:p>
        </p:txBody>
      </p:sp>
      <p:cxnSp>
        <p:nvCxnSpPr>
          <p:cNvPr id="18" name="Connector: Curved 17">
            <a:extLst>
              <a:ext uri="{FF2B5EF4-FFF2-40B4-BE49-F238E27FC236}">
                <a16:creationId xmlns:a16="http://schemas.microsoft.com/office/drawing/2014/main" id="{D75A533A-2BFD-DC68-077E-6C7036E072EA}"/>
              </a:ext>
            </a:extLst>
          </p:cNvPr>
          <p:cNvCxnSpPr>
            <a:stCxn id="13" idx="4"/>
            <a:endCxn id="9" idx="3"/>
          </p:cNvCxnSpPr>
          <p:nvPr/>
        </p:nvCxnSpPr>
        <p:spPr>
          <a:xfrm rot="5400000">
            <a:off x="4193843" y="3421402"/>
            <a:ext cx="3" cy="1942800"/>
          </a:xfrm>
          <a:prstGeom prst="curvedConnector3">
            <a:avLst>
              <a:gd name="adj1" fmla="val 762013333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Curved 18">
            <a:extLst>
              <a:ext uri="{FF2B5EF4-FFF2-40B4-BE49-F238E27FC236}">
                <a16:creationId xmlns:a16="http://schemas.microsoft.com/office/drawing/2014/main" id="{C2B0A3FE-5217-8D56-7018-998E5FAE0BFA}"/>
              </a:ext>
            </a:extLst>
          </p:cNvPr>
          <p:cNvCxnSpPr/>
          <p:nvPr/>
        </p:nvCxnSpPr>
        <p:spPr>
          <a:xfrm rot="5400000">
            <a:off x="3580191" y="3437124"/>
            <a:ext cx="3" cy="1942800"/>
          </a:xfrm>
          <a:prstGeom prst="curvedConnector3">
            <a:avLst>
              <a:gd name="adj1" fmla="val 762013333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Curved 24">
            <a:extLst>
              <a:ext uri="{FF2B5EF4-FFF2-40B4-BE49-F238E27FC236}">
                <a16:creationId xmlns:a16="http://schemas.microsoft.com/office/drawing/2014/main" id="{0A16F069-4A93-3AB8-BB86-4B1F26DA06EC}"/>
              </a:ext>
            </a:extLst>
          </p:cNvPr>
          <p:cNvCxnSpPr/>
          <p:nvPr/>
        </p:nvCxnSpPr>
        <p:spPr>
          <a:xfrm rot="5400000">
            <a:off x="3056673" y="3421401"/>
            <a:ext cx="3" cy="1942800"/>
          </a:xfrm>
          <a:prstGeom prst="curvedConnector3">
            <a:avLst>
              <a:gd name="adj1" fmla="val 762013333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or: Curved 30">
            <a:extLst>
              <a:ext uri="{FF2B5EF4-FFF2-40B4-BE49-F238E27FC236}">
                <a16:creationId xmlns:a16="http://schemas.microsoft.com/office/drawing/2014/main" id="{E21CA096-4A69-B858-978B-E03E87248BCA}"/>
              </a:ext>
            </a:extLst>
          </p:cNvPr>
          <p:cNvCxnSpPr/>
          <p:nvPr/>
        </p:nvCxnSpPr>
        <p:spPr>
          <a:xfrm rot="5400000">
            <a:off x="2638367" y="3442740"/>
            <a:ext cx="3" cy="1942800"/>
          </a:xfrm>
          <a:prstGeom prst="curvedConnector3">
            <a:avLst>
              <a:gd name="adj1" fmla="val 762013333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or: Curved 31">
            <a:extLst>
              <a:ext uri="{FF2B5EF4-FFF2-40B4-BE49-F238E27FC236}">
                <a16:creationId xmlns:a16="http://schemas.microsoft.com/office/drawing/2014/main" id="{AFC4BE4A-D406-B5C5-190C-F045E121B9E2}"/>
              </a:ext>
            </a:extLst>
          </p:cNvPr>
          <p:cNvCxnSpPr/>
          <p:nvPr/>
        </p:nvCxnSpPr>
        <p:spPr>
          <a:xfrm rot="5400000">
            <a:off x="2067198" y="3429261"/>
            <a:ext cx="3" cy="1942800"/>
          </a:xfrm>
          <a:prstGeom prst="curvedConnector3">
            <a:avLst>
              <a:gd name="adj1" fmla="val 762013333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or: Curved 14">
            <a:extLst>
              <a:ext uri="{FF2B5EF4-FFF2-40B4-BE49-F238E27FC236}">
                <a16:creationId xmlns:a16="http://schemas.microsoft.com/office/drawing/2014/main" id="{CFC1ED53-583F-67AE-EA84-2640D83FDDA3}"/>
              </a:ext>
            </a:extLst>
          </p:cNvPr>
          <p:cNvCxnSpPr/>
          <p:nvPr/>
        </p:nvCxnSpPr>
        <p:spPr>
          <a:xfrm rot="5400000">
            <a:off x="1557772" y="3398519"/>
            <a:ext cx="3" cy="1942800"/>
          </a:xfrm>
          <a:prstGeom prst="curvedConnector3">
            <a:avLst>
              <a:gd name="adj1" fmla="val 762013333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Curved 15">
            <a:extLst>
              <a:ext uri="{FF2B5EF4-FFF2-40B4-BE49-F238E27FC236}">
                <a16:creationId xmlns:a16="http://schemas.microsoft.com/office/drawing/2014/main" id="{04B72658-B860-9E4C-682B-BD7FBAB74AD0}"/>
              </a:ext>
            </a:extLst>
          </p:cNvPr>
          <p:cNvCxnSpPr/>
          <p:nvPr/>
        </p:nvCxnSpPr>
        <p:spPr>
          <a:xfrm rot="5400000">
            <a:off x="1063378" y="3373245"/>
            <a:ext cx="3" cy="1942800"/>
          </a:xfrm>
          <a:prstGeom prst="curvedConnector3">
            <a:avLst>
              <a:gd name="adj1" fmla="val 762013333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39177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265CFD-C410-6B7B-E4D1-DEC0C05314EF}"/>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A9BEC78F-083D-284C-10C0-5133A49F8713}"/>
              </a:ext>
            </a:extLst>
          </p:cNvPr>
          <p:cNvPicPr>
            <a:picLocks noChangeAspect="1"/>
          </p:cNvPicPr>
          <p:nvPr/>
        </p:nvPicPr>
        <p:blipFill>
          <a:blip r:embed="rId2"/>
          <a:stretch>
            <a:fillRect/>
          </a:stretch>
        </p:blipFill>
        <p:spPr>
          <a:xfrm>
            <a:off x="7123285" y="0"/>
            <a:ext cx="5068715" cy="6858000"/>
          </a:xfrm>
          <a:prstGeom prst="rect">
            <a:avLst/>
          </a:prstGeom>
        </p:spPr>
      </p:pic>
      <p:sp>
        <p:nvSpPr>
          <p:cNvPr id="2" name="Title 1">
            <a:extLst>
              <a:ext uri="{FF2B5EF4-FFF2-40B4-BE49-F238E27FC236}">
                <a16:creationId xmlns:a16="http://schemas.microsoft.com/office/drawing/2014/main" id="{7046EC75-E6C5-C77E-F12C-43DF824BE0BD}"/>
              </a:ext>
            </a:extLst>
          </p:cNvPr>
          <p:cNvSpPr>
            <a:spLocks noGrp="1"/>
          </p:cNvSpPr>
          <p:nvPr>
            <p:ph type="title"/>
          </p:nvPr>
        </p:nvSpPr>
        <p:spPr>
          <a:xfrm>
            <a:off x="96253" y="1920"/>
            <a:ext cx="7483642" cy="433137"/>
          </a:xfrm>
        </p:spPr>
        <p:txBody>
          <a:bodyPr>
            <a:noAutofit/>
          </a:bodyPr>
          <a:lstStyle/>
          <a:p>
            <a:br>
              <a:rPr lang="en-US" sz="2000" u="sng" dirty="0"/>
            </a:br>
            <a:br>
              <a:rPr lang="en-US" sz="2000" u="sng" dirty="0"/>
            </a:br>
            <a:r>
              <a:rPr lang="en-US" sz="2000" dirty="0"/>
              <a:t>Using Shared Memory only along </a:t>
            </a:r>
            <a:r>
              <a:rPr lang="en-US" sz="2000" b="0" dirty="0"/>
              <a:t>__shfl_down_sync</a:t>
            </a:r>
            <a:endParaRPr lang="en-US" sz="2000" u="sng" dirty="0"/>
          </a:p>
        </p:txBody>
      </p:sp>
      <p:sp>
        <p:nvSpPr>
          <p:cNvPr id="8" name="Title 1">
            <a:extLst>
              <a:ext uri="{FF2B5EF4-FFF2-40B4-BE49-F238E27FC236}">
                <a16:creationId xmlns:a16="http://schemas.microsoft.com/office/drawing/2014/main" id="{0E8560E8-8BE1-3A42-7270-3E9C541BA577}"/>
              </a:ext>
            </a:extLst>
          </p:cNvPr>
          <p:cNvSpPr txBox="1">
            <a:spLocks/>
          </p:cNvSpPr>
          <p:nvPr/>
        </p:nvSpPr>
        <p:spPr>
          <a:xfrm>
            <a:off x="302928" y="372015"/>
            <a:ext cx="5931279" cy="433137"/>
          </a:xfrm>
          <a:prstGeom prst="rect">
            <a:avLst/>
          </a:prstGeom>
        </p:spPr>
        <p:txBody>
          <a:bodyPr vert="horz" lIns="91440" tIns="45720" rIns="91440" bIns="45720" rtlCol="0" anchor="b">
            <a:normAutofit fontScale="47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0" dirty="0">
                <a:solidFill>
                  <a:srgbClr val="FA1E87"/>
                </a:solidFill>
                <a:effectLst/>
                <a:latin typeface="Consolas" panose="020B0609020204030204" pitchFamily="49" charset="0"/>
              </a:rPr>
              <a:t>Kernel to find maximum element using warp synchronization </a:t>
            </a:r>
          </a:p>
        </p:txBody>
      </p:sp>
      <p:sp>
        <p:nvSpPr>
          <p:cNvPr id="3" name="Rectangle 2">
            <a:extLst>
              <a:ext uri="{FF2B5EF4-FFF2-40B4-BE49-F238E27FC236}">
                <a16:creationId xmlns:a16="http://schemas.microsoft.com/office/drawing/2014/main" id="{B875E683-3D9B-B694-77A1-0B84E85712DB}"/>
              </a:ext>
            </a:extLst>
          </p:cNvPr>
          <p:cNvSpPr/>
          <p:nvPr/>
        </p:nvSpPr>
        <p:spPr>
          <a:xfrm>
            <a:off x="7187453" y="2172529"/>
            <a:ext cx="4900863" cy="1990397"/>
          </a:xfrm>
          <a:prstGeom prst="rect">
            <a:avLst/>
          </a:prstGeom>
          <a:noFill/>
          <a:ln>
            <a:solidFill>
              <a:srgbClr val="FA1E8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ecagon 4">
            <a:extLst>
              <a:ext uri="{FF2B5EF4-FFF2-40B4-BE49-F238E27FC236}">
                <a16:creationId xmlns:a16="http://schemas.microsoft.com/office/drawing/2014/main" id="{51F46AB9-7CA9-765A-7F35-E5E26B959D56}"/>
              </a:ext>
            </a:extLst>
          </p:cNvPr>
          <p:cNvSpPr/>
          <p:nvPr/>
        </p:nvSpPr>
        <p:spPr>
          <a:xfrm>
            <a:off x="586373" y="1175247"/>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1</a:t>
            </a:r>
          </a:p>
        </p:txBody>
      </p:sp>
      <p:sp>
        <p:nvSpPr>
          <p:cNvPr id="6" name="Decagon 5">
            <a:extLst>
              <a:ext uri="{FF2B5EF4-FFF2-40B4-BE49-F238E27FC236}">
                <a16:creationId xmlns:a16="http://schemas.microsoft.com/office/drawing/2014/main" id="{823E1191-1BA1-C31F-252F-36EDA5289271}"/>
              </a:ext>
            </a:extLst>
          </p:cNvPr>
          <p:cNvSpPr/>
          <p:nvPr/>
        </p:nvSpPr>
        <p:spPr>
          <a:xfrm>
            <a:off x="586373" y="1848232"/>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2</a:t>
            </a:r>
          </a:p>
        </p:txBody>
      </p:sp>
      <p:sp>
        <p:nvSpPr>
          <p:cNvPr id="7" name="Decagon 6">
            <a:extLst>
              <a:ext uri="{FF2B5EF4-FFF2-40B4-BE49-F238E27FC236}">
                <a16:creationId xmlns:a16="http://schemas.microsoft.com/office/drawing/2014/main" id="{A4949E04-191D-F39E-080F-C1DC5D72F319}"/>
              </a:ext>
            </a:extLst>
          </p:cNvPr>
          <p:cNvSpPr/>
          <p:nvPr/>
        </p:nvSpPr>
        <p:spPr>
          <a:xfrm>
            <a:off x="586373" y="2629895"/>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3</a:t>
            </a:r>
          </a:p>
        </p:txBody>
      </p:sp>
      <p:sp>
        <p:nvSpPr>
          <p:cNvPr id="9" name="Decagon 8">
            <a:extLst>
              <a:ext uri="{FF2B5EF4-FFF2-40B4-BE49-F238E27FC236}">
                <a16:creationId xmlns:a16="http://schemas.microsoft.com/office/drawing/2014/main" id="{69ADC375-39A3-8BB4-830B-2BCDB5240CC3}"/>
              </a:ext>
            </a:extLst>
          </p:cNvPr>
          <p:cNvSpPr/>
          <p:nvPr/>
        </p:nvSpPr>
        <p:spPr>
          <a:xfrm>
            <a:off x="586373" y="3409825"/>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4</a:t>
            </a:r>
          </a:p>
        </p:txBody>
      </p:sp>
      <p:sp>
        <p:nvSpPr>
          <p:cNvPr id="10" name="Decagon 9">
            <a:extLst>
              <a:ext uri="{FF2B5EF4-FFF2-40B4-BE49-F238E27FC236}">
                <a16:creationId xmlns:a16="http://schemas.microsoft.com/office/drawing/2014/main" id="{2BBF278B-47E0-E447-C311-F1986764906E}"/>
              </a:ext>
            </a:extLst>
          </p:cNvPr>
          <p:cNvSpPr/>
          <p:nvPr/>
        </p:nvSpPr>
        <p:spPr>
          <a:xfrm>
            <a:off x="586373" y="4078710"/>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5</a:t>
            </a:r>
          </a:p>
        </p:txBody>
      </p:sp>
      <p:sp>
        <p:nvSpPr>
          <p:cNvPr id="11" name="Decagon 10">
            <a:extLst>
              <a:ext uri="{FF2B5EF4-FFF2-40B4-BE49-F238E27FC236}">
                <a16:creationId xmlns:a16="http://schemas.microsoft.com/office/drawing/2014/main" id="{A8F05271-9FB1-0C81-CDD6-8034D95750F9}"/>
              </a:ext>
            </a:extLst>
          </p:cNvPr>
          <p:cNvSpPr/>
          <p:nvPr/>
        </p:nvSpPr>
        <p:spPr>
          <a:xfrm>
            <a:off x="586373" y="4766420"/>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6</a:t>
            </a:r>
          </a:p>
        </p:txBody>
      </p:sp>
      <p:sp>
        <p:nvSpPr>
          <p:cNvPr id="12" name="Decagon 11">
            <a:extLst>
              <a:ext uri="{FF2B5EF4-FFF2-40B4-BE49-F238E27FC236}">
                <a16:creationId xmlns:a16="http://schemas.microsoft.com/office/drawing/2014/main" id="{F12899E5-D139-13C8-2278-AB7937A26B8A}"/>
              </a:ext>
            </a:extLst>
          </p:cNvPr>
          <p:cNvSpPr/>
          <p:nvPr/>
        </p:nvSpPr>
        <p:spPr>
          <a:xfrm>
            <a:off x="586372" y="5538505"/>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7</a:t>
            </a:r>
          </a:p>
        </p:txBody>
      </p:sp>
      <p:sp>
        <p:nvSpPr>
          <p:cNvPr id="13" name="Decagon 12">
            <a:extLst>
              <a:ext uri="{FF2B5EF4-FFF2-40B4-BE49-F238E27FC236}">
                <a16:creationId xmlns:a16="http://schemas.microsoft.com/office/drawing/2014/main" id="{ABC42CD5-C376-1D64-1768-301E3C853AF0}"/>
              </a:ext>
            </a:extLst>
          </p:cNvPr>
          <p:cNvSpPr/>
          <p:nvPr/>
        </p:nvSpPr>
        <p:spPr>
          <a:xfrm>
            <a:off x="539416" y="6317307"/>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8</a:t>
            </a:r>
          </a:p>
        </p:txBody>
      </p:sp>
      <p:sp>
        <p:nvSpPr>
          <p:cNvPr id="24" name="TextBox 23">
            <a:extLst>
              <a:ext uri="{FF2B5EF4-FFF2-40B4-BE49-F238E27FC236}">
                <a16:creationId xmlns:a16="http://schemas.microsoft.com/office/drawing/2014/main" id="{89273156-8AEA-C78C-1EF1-81BCCDA5CD2C}"/>
              </a:ext>
            </a:extLst>
          </p:cNvPr>
          <p:cNvSpPr txBox="1"/>
          <p:nvPr/>
        </p:nvSpPr>
        <p:spPr>
          <a:xfrm>
            <a:off x="-15206" y="1075855"/>
            <a:ext cx="601579" cy="646331"/>
          </a:xfrm>
          <a:prstGeom prst="rect">
            <a:avLst/>
          </a:prstGeom>
          <a:noFill/>
        </p:spPr>
        <p:txBody>
          <a:bodyPr wrap="square" rtlCol="0">
            <a:spAutoFit/>
          </a:bodyPr>
          <a:lstStyle/>
          <a:p>
            <a:pPr algn="ctr"/>
            <a:r>
              <a:rPr lang="en-US" dirty="0"/>
              <a:t>Tid 0</a:t>
            </a:r>
          </a:p>
        </p:txBody>
      </p:sp>
      <p:sp>
        <p:nvSpPr>
          <p:cNvPr id="28" name="TextBox 27">
            <a:extLst>
              <a:ext uri="{FF2B5EF4-FFF2-40B4-BE49-F238E27FC236}">
                <a16:creationId xmlns:a16="http://schemas.microsoft.com/office/drawing/2014/main" id="{563AD366-5070-D761-3C08-A22A67E555F4}"/>
              </a:ext>
            </a:extLst>
          </p:cNvPr>
          <p:cNvSpPr txBox="1"/>
          <p:nvPr/>
        </p:nvSpPr>
        <p:spPr>
          <a:xfrm>
            <a:off x="-62163" y="6237780"/>
            <a:ext cx="601579" cy="646331"/>
          </a:xfrm>
          <a:prstGeom prst="rect">
            <a:avLst/>
          </a:prstGeom>
          <a:noFill/>
        </p:spPr>
        <p:txBody>
          <a:bodyPr wrap="square" rtlCol="0">
            <a:spAutoFit/>
          </a:bodyPr>
          <a:lstStyle/>
          <a:p>
            <a:pPr algn="ctr"/>
            <a:r>
              <a:rPr lang="en-US" dirty="0"/>
              <a:t>Tid 7</a:t>
            </a:r>
          </a:p>
        </p:txBody>
      </p:sp>
      <p:graphicFrame>
        <p:nvGraphicFramePr>
          <p:cNvPr id="30" name="Table 29">
            <a:extLst>
              <a:ext uri="{FF2B5EF4-FFF2-40B4-BE49-F238E27FC236}">
                <a16:creationId xmlns:a16="http://schemas.microsoft.com/office/drawing/2014/main" id="{DF743D35-BA09-2F52-2952-226DEFF3F9EF}"/>
              </a:ext>
            </a:extLst>
          </p:cNvPr>
          <p:cNvGraphicFramePr>
            <a:graphicFrameLocks noGrp="1"/>
          </p:cNvGraphicFramePr>
          <p:nvPr/>
        </p:nvGraphicFramePr>
        <p:xfrm>
          <a:off x="7436031" y="4322350"/>
          <a:ext cx="3951858" cy="2376225"/>
        </p:xfrm>
        <a:graphic>
          <a:graphicData uri="http://schemas.openxmlformats.org/drawingml/2006/table">
            <a:tbl>
              <a:tblPr firstRow="1" bandRow="1">
                <a:tableStyleId>{5C22544A-7EE6-4342-B048-85BDC9FD1C3A}</a:tableStyleId>
              </a:tblPr>
              <a:tblGrid>
                <a:gridCol w="1317286">
                  <a:extLst>
                    <a:ext uri="{9D8B030D-6E8A-4147-A177-3AD203B41FA5}">
                      <a16:colId xmlns:a16="http://schemas.microsoft.com/office/drawing/2014/main" val="392216789"/>
                    </a:ext>
                  </a:extLst>
                </a:gridCol>
                <a:gridCol w="1317286">
                  <a:extLst>
                    <a:ext uri="{9D8B030D-6E8A-4147-A177-3AD203B41FA5}">
                      <a16:colId xmlns:a16="http://schemas.microsoft.com/office/drawing/2014/main" val="352486525"/>
                    </a:ext>
                  </a:extLst>
                </a:gridCol>
                <a:gridCol w="1317286">
                  <a:extLst>
                    <a:ext uri="{9D8B030D-6E8A-4147-A177-3AD203B41FA5}">
                      <a16:colId xmlns:a16="http://schemas.microsoft.com/office/drawing/2014/main" val="2768888594"/>
                    </a:ext>
                  </a:extLst>
                </a:gridCol>
              </a:tblGrid>
              <a:tr h="475245">
                <a:tc>
                  <a:txBody>
                    <a:bodyPr/>
                    <a:lstStyle/>
                    <a:p>
                      <a:r>
                        <a:rPr lang="en-US" dirty="0"/>
                        <a:t>tid</a:t>
                      </a:r>
                    </a:p>
                  </a:txBody>
                  <a:tcPr/>
                </a:tc>
                <a:tc>
                  <a:txBody>
                    <a:bodyPr/>
                    <a:lstStyle/>
                    <a:p>
                      <a:r>
                        <a:rPr lang="en-US" dirty="0"/>
                        <a:t>Lane_id</a:t>
                      </a:r>
                    </a:p>
                  </a:txBody>
                  <a:tcPr/>
                </a:tc>
                <a:tc>
                  <a:txBody>
                    <a:bodyPr/>
                    <a:lstStyle/>
                    <a:p>
                      <a:r>
                        <a:rPr lang="en-US" dirty="0"/>
                        <a:t>Warp_id</a:t>
                      </a:r>
                    </a:p>
                  </a:txBody>
                  <a:tcPr/>
                </a:tc>
                <a:extLst>
                  <a:ext uri="{0D108BD9-81ED-4DB2-BD59-A6C34878D82A}">
                    <a16:rowId xmlns:a16="http://schemas.microsoft.com/office/drawing/2014/main" val="1471393968"/>
                  </a:ext>
                </a:extLst>
              </a:tr>
              <a:tr h="475245">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644751372"/>
                  </a:ext>
                </a:extLst>
              </a:tr>
              <a:tr h="475245">
                <a:tc>
                  <a:txBody>
                    <a:bodyPr/>
                    <a:lstStyle/>
                    <a:p>
                      <a:r>
                        <a:rPr lang="en-US" dirty="0"/>
                        <a:t>1</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3591424739"/>
                  </a:ext>
                </a:extLst>
              </a:tr>
              <a:tr h="475245">
                <a:tc>
                  <a:txBody>
                    <a:bodyPr/>
                    <a:lstStyle/>
                    <a:p>
                      <a:r>
                        <a:rPr lang="en-US" dirty="0"/>
                        <a:t>2</a:t>
                      </a:r>
                    </a:p>
                  </a:txBody>
                  <a:tcPr/>
                </a:tc>
                <a:tc>
                  <a:txBody>
                    <a:bodyPr/>
                    <a:lstStyle/>
                    <a:p>
                      <a:r>
                        <a:rPr lang="en-US" dirty="0"/>
                        <a:t>2</a:t>
                      </a:r>
                    </a:p>
                  </a:txBody>
                  <a:tcPr/>
                </a:tc>
                <a:tc>
                  <a:txBody>
                    <a:bodyPr/>
                    <a:lstStyle/>
                    <a:p>
                      <a:r>
                        <a:rPr lang="en-US" dirty="0"/>
                        <a:t>0</a:t>
                      </a:r>
                    </a:p>
                  </a:txBody>
                  <a:tcPr/>
                </a:tc>
                <a:extLst>
                  <a:ext uri="{0D108BD9-81ED-4DB2-BD59-A6C34878D82A}">
                    <a16:rowId xmlns:a16="http://schemas.microsoft.com/office/drawing/2014/main" val="3584938001"/>
                  </a:ext>
                </a:extLst>
              </a:tr>
              <a:tr h="475245">
                <a:tc>
                  <a:txBody>
                    <a:bodyPr/>
                    <a:lstStyle/>
                    <a:p>
                      <a:r>
                        <a:rPr lang="en-US" dirty="0"/>
                        <a:t>4</a:t>
                      </a:r>
                    </a:p>
                  </a:txBody>
                  <a:tcPr/>
                </a:tc>
                <a:tc>
                  <a:txBody>
                    <a:bodyPr/>
                    <a:lstStyle/>
                    <a:p>
                      <a:r>
                        <a:rPr lang="en-US" dirty="0"/>
                        <a:t>4</a:t>
                      </a:r>
                    </a:p>
                  </a:txBody>
                  <a:tcPr/>
                </a:tc>
                <a:tc>
                  <a:txBody>
                    <a:bodyPr/>
                    <a:lstStyle/>
                    <a:p>
                      <a:r>
                        <a:rPr lang="en-US" dirty="0"/>
                        <a:t>0</a:t>
                      </a:r>
                    </a:p>
                  </a:txBody>
                  <a:tcPr/>
                </a:tc>
                <a:extLst>
                  <a:ext uri="{0D108BD9-81ED-4DB2-BD59-A6C34878D82A}">
                    <a16:rowId xmlns:a16="http://schemas.microsoft.com/office/drawing/2014/main" val="2928316339"/>
                  </a:ext>
                </a:extLst>
              </a:tr>
            </a:tbl>
          </a:graphicData>
        </a:graphic>
      </p:graphicFrame>
      <p:sp>
        <p:nvSpPr>
          <p:cNvPr id="26" name="Title 1">
            <a:extLst>
              <a:ext uri="{FF2B5EF4-FFF2-40B4-BE49-F238E27FC236}">
                <a16:creationId xmlns:a16="http://schemas.microsoft.com/office/drawing/2014/main" id="{8A8F56FF-BFB9-9AAB-FFE3-F7D6E5DE57E0}"/>
              </a:ext>
            </a:extLst>
          </p:cNvPr>
          <p:cNvSpPr txBox="1">
            <a:spLocks/>
          </p:cNvSpPr>
          <p:nvPr/>
        </p:nvSpPr>
        <p:spPr>
          <a:xfrm>
            <a:off x="-226005" y="705760"/>
            <a:ext cx="7483642" cy="433137"/>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000" dirty="0"/>
              <a:t>offset = 4</a:t>
            </a:r>
          </a:p>
        </p:txBody>
      </p:sp>
      <p:sp>
        <p:nvSpPr>
          <p:cNvPr id="17" name="Rectangle 16">
            <a:extLst>
              <a:ext uri="{FF2B5EF4-FFF2-40B4-BE49-F238E27FC236}">
                <a16:creationId xmlns:a16="http://schemas.microsoft.com/office/drawing/2014/main" id="{7E8E7262-809E-F451-DFC0-CF8E4E8C81D8}"/>
              </a:ext>
            </a:extLst>
          </p:cNvPr>
          <p:cNvSpPr/>
          <p:nvPr/>
        </p:nvSpPr>
        <p:spPr>
          <a:xfrm>
            <a:off x="1263315" y="1275347"/>
            <a:ext cx="2989847" cy="2887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Local_max</a:t>
            </a:r>
            <a:r>
              <a:rPr lang="en-US" dirty="0"/>
              <a:t> = max(5,1) = 5</a:t>
            </a:r>
          </a:p>
        </p:txBody>
      </p:sp>
    </p:spTree>
    <p:extLst>
      <p:ext uri="{BB962C8B-B14F-4D97-AF65-F5344CB8AC3E}">
        <p14:creationId xmlns:p14="http://schemas.microsoft.com/office/powerpoint/2010/main" val="379849565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D94921-FFE0-D0B2-30F9-FAD2A465AC43}"/>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002601B0-C7BE-FD84-6E1F-2FE21EF7A500}"/>
              </a:ext>
            </a:extLst>
          </p:cNvPr>
          <p:cNvPicPr>
            <a:picLocks noChangeAspect="1"/>
          </p:cNvPicPr>
          <p:nvPr/>
        </p:nvPicPr>
        <p:blipFill>
          <a:blip r:embed="rId2"/>
          <a:stretch>
            <a:fillRect/>
          </a:stretch>
        </p:blipFill>
        <p:spPr>
          <a:xfrm>
            <a:off x="7123285" y="0"/>
            <a:ext cx="5068715" cy="6858000"/>
          </a:xfrm>
          <a:prstGeom prst="rect">
            <a:avLst/>
          </a:prstGeom>
        </p:spPr>
      </p:pic>
      <p:sp>
        <p:nvSpPr>
          <p:cNvPr id="2" name="Title 1">
            <a:extLst>
              <a:ext uri="{FF2B5EF4-FFF2-40B4-BE49-F238E27FC236}">
                <a16:creationId xmlns:a16="http://schemas.microsoft.com/office/drawing/2014/main" id="{4AD8ED96-99C1-9119-BC5E-EC87FED99EA3}"/>
              </a:ext>
            </a:extLst>
          </p:cNvPr>
          <p:cNvSpPr>
            <a:spLocks noGrp="1"/>
          </p:cNvSpPr>
          <p:nvPr>
            <p:ph type="title"/>
          </p:nvPr>
        </p:nvSpPr>
        <p:spPr>
          <a:xfrm>
            <a:off x="96253" y="1920"/>
            <a:ext cx="7483642" cy="433137"/>
          </a:xfrm>
        </p:spPr>
        <p:txBody>
          <a:bodyPr>
            <a:noAutofit/>
          </a:bodyPr>
          <a:lstStyle/>
          <a:p>
            <a:br>
              <a:rPr lang="en-US" sz="2000" u="sng" dirty="0"/>
            </a:br>
            <a:br>
              <a:rPr lang="en-US" sz="2000" u="sng" dirty="0"/>
            </a:br>
            <a:r>
              <a:rPr lang="en-US" sz="2000" dirty="0"/>
              <a:t>Using Shared Memory only along </a:t>
            </a:r>
            <a:r>
              <a:rPr lang="en-US" sz="2000" b="0" dirty="0"/>
              <a:t>__shfl_down_sync</a:t>
            </a:r>
            <a:endParaRPr lang="en-US" sz="2000" u="sng" dirty="0"/>
          </a:p>
        </p:txBody>
      </p:sp>
      <p:sp>
        <p:nvSpPr>
          <p:cNvPr id="8" name="Title 1">
            <a:extLst>
              <a:ext uri="{FF2B5EF4-FFF2-40B4-BE49-F238E27FC236}">
                <a16:creationId xmlns:a16="http://schemas.microsoft.com/office/drawing/2014/main" id="{C4350E7B-BAD6-D275-DA56-3851DFF465F7}"/>
              </a:ext>
            </a:extLst>
          </p:cNvPr>
          <p:cNvSpPr txBox="1">
            <a:spLocks/>
          </p:cNvSpPr>
          <p:nvPr/>
        </p:nvSpPr>
        <p:spPr>
          <a:xfrm>
            <a:off x="302928" y="372015"/>
            <a:ext cx="5931279" cy="433137"/>
          </a:xfrm>
          <a:prstGeom prst="rect">
            <a:avLst/>
          </a:prstGeom>
        </p:spPr>
        <p:txBody>
          <a:bodyPr vert="horz" lIns="91440" tIns="45720" rIns="91440" bIns="45720" rtlCol="0" anchor="b">
            <a:normAutofit fontScale="47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0" dirty="0">
                <a:solidFill>
                  <a:srgbClr val="FA1E87"/>
                </a:solidFill>
                <a:effectLst/>
                <a:latin typeface="Consolas" panose="020B0609020204030204" pitchFamily="49" charset="0"/>
              </a:rPr>
              <a:t>Kernel to find maximum element using warp synchronization </a:t>
            </a:r>
          </a:p>
        </p:txBody>
      </p:sp>
      <p:sp>
        <p:nvSpPr>
          <p:cNvPr id="3" name="Rectangle 2">
            <a:extLst>
              <a:ext uri="{FF2B5EF4-FFF2-40B4-BE49-F238E27FC236}">
                <a16:creationId xmlns:a16="http://schemas.microsoft.com/office/drawing/2014/main" id="{E6338882-7ED3-BD1B-A4ED-19B1250D57DD}"/>
              </a:ext>
            </a:extLst>
          </p:cNvPr>
          <p:cNvSpPr/>
          <p:nvPr/>
        </p:nvSpPr>
        <p:spPr>
          <a:xfrm>
            <a:off x="7187453" y="2172529"/>
            <a:ext cx="4900863" cy="1990397"/>
          </a:xfrm>
          <a:prstGeom prst="rect">
            <a:avLst/>
          </a:prstGeom>
          <a:noFill/>
          <a:ln>
            <a:solidFill>
              <a:srgbClr val="FA1E8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ecagon 4">
            <a:extLst>
              <a:ext uri="{FF2B5EF4-FFF2-40B4-BE49-F238E27FC236}">
                <a16:creationId xmlns:a16="http://schemas.microsoft.com/office/drawing/2014/main" id="{226FAFC7-C1F6-A159-F9F6-B64D87B5DB7F}"/>
              </a:ext>
            </a:extLst>
          </p:cNvPr>
          <p:cNvSpPr/>
          <p:nvPr/>
        </p:nvSpPr>
        <p:spPr>
          <a:xfrm>
            <a:off x="586373" y="1175247"/>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1</a:t>
            </a:r>
          </a:p>
        </p:txBody>
      </p:sp>
      <p:sp>
        <p:nvSpPr>
          <p:cNvPr id="6" name="Decagon 5">
            <a:extLst>
              <a:ext uri="{FF2B5EF4-FFF2-40B4-BE49-F238E27FC236}">
                <a16:creationId xmlns:a16="http://schemas.microsoft.com/office/drawing/2014/main" id="{0612B023-046A-AC30-4E3F-5533399622A0}"/>
              </a:ext>
            </a:extLst>
          </p:cNvPr>
          <p:cNvSpPr/>
          <p:nvPr/>
        </p:nvSpPr>
        <p:spPr>
          <a:xfrm>
            <a:off x="586373" y="1848232"/>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2</a:t>
            </a:r>
          </a:p>
        </p:txBody>
      </p:sp>
      <p:sp>
        <p:nvSpPr>
          <p:cNvPr id="7" name="Decagon 6">
            <a:extLst>
              <a:ext uri="{FF2B5EF4-FFF2-40B4-BE49-F238E27FC236}">
                <a16:creationId xmlns:a16="http://schemas.microsoft.com/office/drawing/2014/main" id="{3930015C-6CFE-261D-0E93-2442C6AF40B5}"/>
              </a:ext>
            </a:extLst>
          </p:cNvPr>
          <p:cNvSpPr/>
          <p:nvPr/>
        </p:nvSpPr>
        <p:spPr>
          <a:xfrm>
            <a:off x="586373" y="2629895"/>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3</a:t>
            </a:r>
          </a:p>
        </p:txBody>
      </p:sp>
      <p:sp>
        <p:nvSpPr>
          <p:cNvPr id="9" name="Decagon 8">
            <a:extLst>
              <a:ext uri="{FF2B5EF4-FFF2-40B4-BE49-F238E27FC236}">
                <a16:creationId xmlns:a16="http://schemas.microsoft.com/office/drawing/2014/main" id="{DDA7EFBE-B401-2534-A14B-84DC033A9490}"/>
              </a:ext>
            </a:extLst>
          </p:cNvPr>
          <p:cNvSpPr/>
          <p:nvPr/>
        </p:nvSpPr>
        <p:spPr>
          <a:xfrm>
            <a:off x="586373" y="3409825"/>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4</a:t>
            </a:r>
          </a:p>
        </p:txBody>
      </p:sp>
      <p:sp>
        <p:nvSpPr>
          <p:cNvPr id="10" name="Decagon 9">
            <a:extLst>
              <a:ext uri="{FF2B5EF4-FFF2-40B4-BE49-F238E27FC236}">
                <a16:creationId xmlns:a16="http://schemas.microsoft.com/office/drawing/2014/main" id="{6BD201B0-0DF6-0CE6-4E7C-0A1301CCAC8D}"/>
              </a:ext>
            </a:extLst>
          </p:cNvPr>
          <p:cNvSpPr/>
          <p:nvPr/>
        </p:nvSpPr>
        <p:spPr>
          <a:xfrm>
            <a:off x="586373" y="4078710"/>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5</a:t>
            </a:r>
          </a:p>
        </p:txBody>
      </p:sp>
      <p:sp>
        <p:nvSpPr>
          <p:cNvPr id="11" name="Decagon 10">
            <a:extLst>
              <a:ext uri="{FF2B5EF4-FFF2-40B4-BE49-F238E27FC236}">
                <a16:creationId xmlns:a16="http://schemas.microsoft.com/office/drawing/2014/main" id="{FD8E4D03-898C-9A84-BF1D-E7FEAC476AF9}"/>
              </a:ext>
            </a:extLst>
          </p:cNvPr>
          <p:cNvSpPr/>
          <p:nvPr/>
        </p:nvSpPr>
        <p:spPr>
          <a:xfrm>
            <a:off x="586373" y="4766420"/>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6</a:t>
            </a:r>
          </a:p>
        </p:txBody>
      </p:sp>
      <p:sp>
        <p:nvSpPr>
          <p:cNvPr id="12" name="Decagon 11">
            <a:extLst>
              <a:ext uri="{FF2B5EF4-FFF2-40B4-BE49-F238E27FC236}">
                <a16:creationId xmlns:a16="http://schemas.microsoft.com/office/drawing/2014/main" id="{8AFFA5C9-9E69-D651-60B1-438976372C07}"/>
              </a:ext>
            </a:extLst>
          </p:cNvPr>
          <p:cNvSpPr/>
          <p:nvPr/>
        </p:nvSpPr>
        <p:spPr>
          <a:xfrm>
            <a:off x="586372" y="5538505"/>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7</a:t>
            </a:r>
          </a:p>
        </p:txBody>
      </p:sp>
      <p:sp>
        <p:nvSpPr>
          <p:cNvPr id="13" name="Decagon 12">
            <a:extLst>
              <a:ext uri="{FF2B5EF4-FFF2-40B4-BE49-F238E27FC236}">
                <a16:creationId xmlns:a16="http://schemas.microsoft.com/office/drawing/2014/main" id="{D4F7AD95-6985-C44C-17AE-68B3CA458EEE}"/>
              </a:ext>
            </a:extLst>
          </p:cNvPr>
          <p:cNvSpPr/>
          <p:nvPr/>
        </p:nvSpPr>
        <p:spPr>
          <a:xfrm>
            <a:off x="539416" y="6317307"/>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8</a:t>
            </a:r>
          </a:p>
        </p:txBody>
      </p:sp>
      <p:sp>
        <p:nvSpPr>
          <p:cNvPr id="24" name="TextBox 23">
            <a:extLst>
              <a:ext uri="{FF2B5EF4-FFF2-40B4-BE49-F238E27FC236}">
                <a16:creationId xmlns:a16="http://schemas.microsoft.com/office/drawing/2014/main" id="{A5695C3E-27DC-AC7E-7877-A38BCA57C932}"/>
              </a:ext>
            </a:extLst>
          </p:cNvPr>
          <p:cNvSpPr txBox="1"/>
          <p:nvPr/>
        </p:nvSpPr>
        <p:spPr>
          <a:xfrm>
            <a:off x="-15206" y="1075855"/>
            <a:ext cx="601579" cy="646331"/>
          </a:xfrm>
          <a:prstGeom prst="rect">
            <a:avLst/>
          </a:prstGeom>
          <a:noFill/>
        </p:spPr>
        <p:txBody>
          <a:bodyPr wrap="square" rtlCol="0">
            <a:spAutoFit/>
          </a:bodyPr>
          <a:lstStyle/>
          <a:p>
            <a:pPr algn="ctr"/>
            <a:r>
              <a:rPr lang="en-US" dirty="0"/>
              <a:t>Tid 0</a:t>
            </a:r>
          </a:p>
        </p:txBody>
      </p:sp>
      <p:sp>
        <p:nvSpPr>
          <p:cNvPr id="28" name="TextBox 27">
            <a:extLst>
              <a:ext uri="{FF2B5EF4-FFF2-40B4-BE49-F238E27FC236}">
                <a16:creationId xmlns:a16="http://schemas.microsoft.com/office/drawing/2014/main" id="{0D1C24B8-BE3A-AD2C-953B-3B360F39939E}"/>
              </a:ext>
            </a:extLst>
          </p:cNvPr>
          <p:cNvSpPr txBox="1"/>
          <p:nvPr/>
        </p:nvSpPr>
        <p:spPr>
          <a:xfrm>
            <a:off x="-62163" y="6237780"/>
            <a:ext cx="601579" cy="646331"/>
          </a:xfrm>
          <a:prstGeom prst="rect">
            <a:avLst/>
          </a:prstGeom>
          <a:noFill/>
        </p:spPr>
        <p:txBody>
          <a:bodyPr wrap="square" rtlCol="0">
            <a:spAutoFit/>
          </a:bodyPr>
          <a:lstStyle/>
          <a:p>
            <a:pPr algn="ctr"/>
            <a:r>
              <a:rPr lang="en-US" dirty="0"/>
              <a:t>Tid 7</a:t>
            </a:r>
          </a:p>
        </p:txBody>
      </p:sp>
      <p:graphicFrame>
        <p:nvGraphicFramePr>
          <p:cNvPr id="30" name="Table 29">
            <a:extLst>
              <a:ext uri="{FF2B5EF4-FFF2-40B4-BE49-F238E27FC236}">
                <a16:creationId xmlns:a16="http://schemas.microsoft.com/office/drawing/2014/main" id="{457F275B-1AF4-E839-EB15-5D44199162FE}"/>
              </a:ext>
            </a:extLst>
          </p:cNvPr>
          <p:cNvGraphicFramePr>
            <a:graphicFrameLocks noGrp="1"/>
          </p:cNvGraphicFramePr>
          <p:nvPr/>
        </p:nvGraphicFramePr>
        <p:xfrm>
          <a:off x="7436031" y="4322350"/>
          <a:ext cx="3951858" cy="2376225"/>
        </p:xfrm>
        <a:graphic>
          <a:graphicData uri="http://schemas.openxmlformats.org/drawingml/2006/table">
            <a:tbl>
              <a:tblPr firstRow="1" bandRow="1">
                <a:tableStyleId>{5C22544A-7EE6-4342-B048-85BDC9FD1C3A}</a:tableStyleId>
              </a:tblPr>
              <a:tblGrid>
                <a:gridCol w="1317286">
                  <a:extLst>
                    <a:ext uri="{9D8B030D-6E8A-4147-A177-3AD203B41FA5}">
                      <a16:colId xmlns:a16="http://schemas.microsoft.com/office/drawing/2014/main" val="392216789"/>
                    </a:ext>
                  </a:extLst>
                </a:gridCol>
                <a:gridCol w="1317286">
                  <a:extLst>
                    <a:ext uri="{9D8B030D-6E8A-4147-A177-3AD203B41FA5}">
                      <a16:colId xmlns:a16="http://schemas.microsoft.com/office/drawing/2014/main" val="352486525"/>
                    </a:ext>
                  </a:extLst>
                </a:gridCol>
                <a:gridCol w="1317286">
                  <a:extLst>
                    <a:ext uri="{9D8B030D-6E8A-4147-A177-3AD203B41FA5}">
                      <a16:colId xmlns:a16="http://schemas.microsoft.com/office/drawing/2014/main" val="2768888594"/>
                    </a:ext>
                  </a:extLst>
                </a:gridCol>
              </a:tblGrid>
              <a:tr h="475245">
                <a:tc>
                  <a:txBody>
                    <a:bodyPr/>
                    <a:lstStyle/>
                    <a:p>
                      <a:r>
                        <a:rPr lang="en-US" dirty="0"/>
                        <a:t>tid</a:t>
                      </a:r>
                    </a:p>
                  </a:txBody>
                  <a:tcPr/>
                </a:tc>
                <a:tc>
                  <a:txBody>
                    <a:bodyPr/>
                    <a:lstStyle/>
                    <a:p>
                      <a:r>
                        <a:rPr lang="en-US" dirty="0"/>
                        <a:t>Lane_id</a:t>
                      </a:r>
                    </a:p>
                  </a:txBody>
                  <a:tcPr/>
                </a:tc>
                <a:tc>
                  <a:txBody>
                    <a:bodyPr/>
                    <a:lstStyle/>
                    <a:p>
                      <a:r>
                        <a:rPr lang="en-US" dirty="0"/>
                        <a:t>Warp_id</a:t>
                      </a:r>
                    </a:p>
                  </a:txBody>
                  <a:tcPr/>
                </a:tc>
                <a:extLst>
                  <a:ext uri="{0D108BD9-81ED-4DB2-BD59-A6C34878D82A}">
                    <a16:rowId xmlns:a16="http://schemas.microsoft.com/office/drawing/2014/main" val="1471393968"/>
                  </a:ext>
                </a:extLst>
              </a:tr>
              <a:tr h="475245">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644751372"/>
                  </a:ext>
                </a:extLst>
              </a:tr>
              <a:tr h="475245">
                <a:tc>
                  <a:txBody>
                    <a:bodyPr/>
                    <a:lstStyle/>
                    <a:p>
                      <a:r>
                        <a:rPr lang="en-US" dirty="0"/>
                        <a:t>1</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3591424739"/>
                  </a:ext>
                </a:extLst>
              </a:tr>
              <a:tr h="475245">
                <a:tc>
                  <a:txBody>
                    <a:bodyPr/>
                    <a:lstStyle/>
                    <a:p>
                      <a:r>
                        <a:rPr lang="en-US" dirty="0"/>
                        <a:t>2</a:t>
                      </a:r>
                    </a:p>
                  </a:txBody>
                  <a:tcPr/>
                </a:tc>
                <a:tc>
                  <a:txBody>
                    <a:bodyPr/>
                    <a:lstStyle/>
                    <a:p>
                      <a:r>
                        <a:rPr lang="en-US" dirty="0"/>
                        <a:t>2</a:t>
                      </a:r>
                    </a:p>
                  </a:txBody>
                  <a:tcPr/>
                </a:tc>
                <a:tc>
                  <a:txBody>
                    <a:bodyPr/>
                    <a:lstStyle/>
                    <a:p>
                      <a:r>
                        <a:rPr lang="en-US" dirty="0"/>
                        <a:t>0</a:t>
                      </a:r>
                    </a:p>
                  </a:txBody>
                  <a:tcPr/>
                </a:tc>
                <a:extLst>
                  <a:ext uri="{0D108BD9-81ED-4DB2-BD59-A6C34878D82A}">
                    <a16:rowId xmlns:a16="http://schemas.microsoft.com/office/drawing/2014/main" val="3584938001"/>
                  </a:ext>
                </a:extLst>
              </a:tr>
              <a:tr h="475245">
                <a:tc>
                  <a:txBody>
                    <a:bodyPr/>
                    <a:lstStyle/>
                    <a:p>
                      <a:r>
                        <a:rPr lang="en-US" dirty="0"/>
                        <a:t>4</a:t>
                      </a:r>
                    </a:p>
                  </a:txBody>
                  <a:tcPr/>
                </a:tc>
                <a:tc>
                  <a:txBody>
                    <a:bodyPr/>
                    <a:lstStyle/>
                    <a:p>
                      <a:r>
                        <a:rPr lang="en-US" dirty="0"/>
                        <a:t>4</a:t>
                      </a:r>
                    </a:p>
                  </a:txBody>
                  <a:tcPr/>
                </a:tc>
                <a:tc>
                  <a:txBody>
                    <a:bodyPr/>
                    <a:lstStyle/>
                    <a:p>
                      <a:r>
                        <a:rPr lang="en-US" dirty="0"/>
                        <a:t>0</a:t>
                      </a:r>
                    </a:p>
                  </a:txBody>
                  <a:tcPr/>
                </a:tc>
                <a:extLst>
                  <a:ext uri="{0D108BD9-81ED-4DB2-BD59-A6C34878D82A}">
                    <a16:rowId xmlns:a16="http://schemas.microsoft.com/office/drawing/2014/main" val="2928316339"/>
                  </a:ext>
                </a:extLst>
              </a:tr>
            </a:tbl>
          </a:graphicData>
        </a:graphic>
      </p:graphicFrame>
      <p:sp>
        <p:nvSpPr>
          <p:cNvPr id="26" name="Title 1">
            <a:extLst>
              <a:ext uri="{FF2B5EF4-FFF2-40B4-BE49-F238E27FC236}">
                <a16:creationId xmlns:a16="http://schemas.microsoft.com/office/drawing/2014/main" id="{C7DC7296-C515-C652-E576-28D3A3EF8CA6}"/>
              </a:ext>
            </a:extLst>
          </p:cNvPr>
          <p:cNvSpPr txBox="1">
            <a:spLocks/>
          </p:cNvSpPr>
          <p:nvPr/>
        </p:nvSpPr>
        <p:spPr>
          <a:xfrm>
            <a:off x="-226005" y="705760"/>
            <a:ext cx="7483642" cy="433137"/>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000" dirty="0"/>
              <a:t>offset = 4</a:t>
            </a:r>
          </a:p>
        </p:txBody>
      </p:sp>
      <p:sp>
        <p:nvSpPr>
          <p:cNvPr id="17" name="Rectangle 16">
            <a:extLst>
              <a:ext uri="{FF2B5EF4-FFF2-40B4-BE49-F238E27FC236}">
                <a16:creationId xmlns:a16="http://schemas.microsoft.com/office/drawing/2014/main" id="{3B076340-F105-82C0-A201-B6C61392A3FA}"/>
              </a:ext>
            </a:extLst>
          </p:cNvPr>
          <p:cNvSpPr/>
          <p:nvPr/>
        </p:nvSpPr>
        <p:spPr>
          <a:xfrm>
            <a:off x="1263315" y="1275347"/>
            <a:ext cx="2989847" cy="2887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Local_max</a:t>
            </a:r>
            <a:r>
              <a:rPr lang="en-US" dirty="0"/>
              <a:t> = max(5,1) = 5</a:t>
            </a:r>
          </a:p>
        </p:txBody>
      </p:sp>
      <p:sp>
        <p:nvSpPr>
          <p:cNvPr id="20" name="Rectangle 19">
            <a:extLst>
              <a:ext uri="{FF2B5EF4-FFF2-40B4-BE49-F238E27FC236}">
                <a16:creationId xmlns:a16="http://schemas.microsoft.com/office/drawing/2014/main" id="{8215B658-88C0-1B75-62D0-322C73DF94FA}"/>
              </a:ext>
            </a:extLst>
          </p:cNvPr>
          <p:cNvSpPr/>
          <p:nvPr/>
        </p:nvSpPr>
        <p:spPr>
          <a:xfrm>
            <a:off x="1263314" y="1947492"/>
            <a:ext cx="2989847" cy="2887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Local_max</a:t>
            </a:r>
            <a:r>
              <a:rPr lang="en-US" dirty="0"/>
              <a:t> = max(6,2) = 6</a:t>
            </a:r>
          </a:p>
        </p:txBody>
      </p:sp>
      <p:sp>
        <p:nvSpPr>
          <p:cNvPr id="14" name="Rectangle 13">
            <a:extLst>
              <a:ext uri="{FF2B5EF4-FFF2-40B4-BE49-F238E27FC236}">
                <a16:creationId xmlns:a16="http://schemas.microsoft.com/office/drawing/2014/main" id="{62582101-7BBD-21B1-3715-C061D19EE959}"/>
              </a:ext>
            </a:extLst>
          </p:cNvPr>
          <p:cNvSpPr/>
          <p:nvPr/>
        </p:nvSpPr>
        <p:spPr>
          <a:xfrm>
            <a:off x="1263313" y="2695740"/>
            <a:ext cx="2989847" cy="2887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Local_max</a:t>
            </a:r>
            <a:r>
              <a:rPr lang="en-US" dirty="0"/>
              <a:t> = max(7,3) = 7</a:t>
            </a:r>
          </a:p>
        </p:txBody>
      </p:sp>
      <p:sp>
        <p:nvSpPr>
          <p:cNvPr id="15" name="Rectangle 14">
            <a:extLst>
              <a:ext uri="{FF2B5EF4-FFF2-40B4-BE49-F238E27FC236}">
                <a16:creationId xmlns:a16="http://schemas.microsoft.com/office/drawing/2014/main" id="{5027A4B3-F604-3699-7701-76D515554A17}"/>
              </a:ext>
            </a:extLst>
          </p:cNvPr>
          <p:cNvSpPr/>
          <p:nvPr/>
        </p:nvSpPr>
        <p:spPr>
          <a:xfrm>
            <a:off x="1271629" y="3496275"/>
            <a:ext cx="2989847" cy="2887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Local_max</a:t>
            </a:r>
            <a:r>
              <a:rPr lang="en-US" dirty="0"/>
              <a:t> = max(8,4) = 8</a:t>
            </a:r>
          </a:p>
        </p:txBody>
      </p:sp>
    </p:spTree>
    <p:extLst>
      <p:ext uri="{BB962C8B-B14F-4D97-AF65-F5344CB8AC3E}">
        <p14:creationId xmlns:p14="http://schemas.microsoft.com/office/powerpoint/2010/main" val="14821295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869D00-CF27-6DA8-E733-1A0D7213BCC7}"/>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91563705-5323-AC59-F700-EB9C141389EE}"/>
              </a:ext>
            </a:extLst>
          </p:cNvPr>
          <p:cNvPicPr>
            <a:picLocks noChangeAspect="1"/>
          </p:cNvPicPr>
          <p:nvPr/>
        </p:nvPicPr>
        <p:blipFill>
          <a:blip r:embed="rId2"/>
          <a:stretch>
            <a:fillRect/>
          </a:stretch>
        </p:blipFill>
        <p:spPr>
          <a:xfrm>
            <a:off x="7123285" y="0"/>
            <a:ext cx="5068715" cy="6858000"/>
          </a:xfrm>
          <a:prstGeom prst="rect">
            <a:avLst/>
          </a:prstGeom>
        </p:spPr>
      </p:pic>
      <p:sp>
        <p:nvSpPr>
          <p:cNvPr id="2" name="Title 1">
            <a:extLst>
              <a:ext uri="{FF2B5EF4-FFF2-40B4-BE49-F238E27FC236}">
                <a16:creationId xmlns:a16="http://schemas.microsoft.com/office/drawing/2014/main" id="{C9BBC671-F56A-DAA2-1005-91AA53CDAD1C}"/>
              </a:ext>
            </a:extLst>
          </p:cNvPr>
          <p:cNvSpPr>
            <a:spLocks noGrp="1"/>
          </p:cNvSpPr>
          <p:nvPr>
            <p:ph type="title"/>
          </p:nvPr>
        </p:nvSpPr>
        <p:spPr>
          <a:xfrm>
            <a:off x="96253" y="1920"/>
            <a:ext cx="7483642" cy="433137"/>
          </a:xfrm>
        </p:spPr>
        <p:txBody>
          <a:bodyPr>
            <a:noAutofit/>
          </a:bodyPr>
          <a:lstStyle/>
          <a:p>
            <a:br>
              <a:rPr lang="en-US" sz="2000" u="sng" dirty="0"/>
            </a:br>
            <a:br>
              <a:rPr lang="en-US" sz="2000" u="sng" dirty="0"/>
            </a:br>
            <a:r>
              <a:rPr lang="en-US" sz="2000" dirty="0"/>
              <a:t>Using Shared Memory only along </a:t>
            </a:r>
            <a:r>
              <a:rPr lang="en-US" sz="2000" b="0" dirty="0"/>
              <a:t>__shfl_down_sync</a:t>
            </a:r>
            <a:endParaRPr lang="en-US" sz="2000" u="sng" dirty="0"/>
          </a:p>
        </p:txBody>
      </p:sp>
      <p:sp>
        <p:nvSpPr>
          <p:cNvPr id="8" name="Title 1">
            <a:extLst>
              <a:ext uri="{FF2B5EF4-FFF2-40B4-BE49-F238E27FC236}">
                <a16:creationId xmlns:a16="http://schemas.microsoft.com/office/drawing/2014/main" id="{0BEF0150-44FC-FC8B-F431-53A84B7CF4BA}"/>
              </a:ext>
            </a:extLst>
          </p:cNvPr>
          <p:cNvSpPr txBox="1">
            <a:spLocks/>
          </p:cNvSpPr>
          <p:nvPr/>
        </p:nvSpPr>
        <p:spPr>
          <a:xfrm>
            <a:off x="302928" y="372015"/>
            <a:ext cx="5931279" cy="433137"/>
          </a:xfrm>
          <a:prstGeom prst="rect">
            <a:avLst/>
          </a:prstGeom>
        </p:spPr>
        <p:txBody>
          <a:bodyPr vert="horz" lIns="91440" tIns="45720" rIns="91440" bIns="45720" rtlCol="0" anchor="b">
            <a:normAutofit fontScale="47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0" dirty="0">
                <a:solidFill>
                  <a:srgbClr val="FA1E87"/>
                </a:solidFill>
                <a:effectLst/>
                <a:latin typeface="Consolas" panose="020B0609020204030204" pitchFamily="49" charset="0"/>
              </a:rPr>
              <a:t>Kernel to find maximum element using warp synchronization </a:t>
            </a:r>
          </a:p>
        </p:txBody>
      </p:sp>
      <p:sp>
        <p:nvSpPr>
          <p:cNvPr id="3" name="Rectangle 2">
            <a:extLst>
              <a:ext uri="{FF2B5EF4-FFF2-40B4-BE49-F238E27FC236}">
                <a16:creationId xmlns:a16="http://schemas.microsoft.com/office/drawing/2014/main" id="{A135EFBC-05F9-8B74-A459-D87E56D0C822}"/>
              </a:ext>
            </a:extLst>
          </p:cNvPr>
          <p:cNvSpPr/>
          <p:nvPr/>
        </p:nvSpPr>
        <p:spPr>
          <a:xfrm>
            <a:off x="7187453" y="2172529"/>
            <a:ext cx="4900863" cy="2062587"/>
          </a:xfrm>
          <a:prstGeom prst="rect">
            <a:avLst/>
          </a:prstGeom>
          <a:noFill/>
          <a:ln>
            <a:solidFill>
              <a:srgbClr val="FA1E8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ecagon 4">
            <a:extLst>
              <a:ext uri="{FF2B5EF4-FFF2-40B4-BE49-F238E27FC236}">
                <a16:creationId xmlns:a16="http://schemas.microsoft.com/office/drawing/2014/main" id="{7DC34BBF-F8A0-A021-EDCF-1F400E72C45E}"/>
              </a:ext>
            </a:extLst>
          </p:cNvPr>
          <p:cNvSpPr/>
          <p:nvPr/>
        </p:nvSpPr>
        <p:spPr>
          <a:xfrm>
            <a:off x="586373" y="1175247"/>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1</a:t>
            </a:r>
          </a:p>
        </p:txBody>
      </p:sp>
      <p:sp>
        <p:nvSpPr>
          <p:cNvPr id="6" name="Decagon 5">
            <a:extLst>
              <a:ext uri="{FF2B5EF4-FFF2-40B4-BE49-F238E27FC236}">
                <a16:creationId xmlns:a16="http://schemas.microsoft.com/office/drawing/2014/main" id="{BCF75E57-1850-6F3D-9FAD-7529DFB3FA17}"/>
              </a:ext>
            </a:extLst>
          </p:cNvPr>
          <p:cNvSpPr/>
          <p:nvPr/>
        </p:nvSpPr>
        <p:spPr>
          <a:xfrm>
            <a:off x="586373" y="1848232"/>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2</a:t>
            </a:r>
          </a:p>
        </p:txBody>
      </p:sp>
      <p:sp>
        <p:nvSpPr>
          <p:cNvPr id="7" name="Decagon 6">
            <a:extLst>
              <a:ext uri="{FF2B5EF4-FFF2-40B4-BE49-F238E27FC236}">
                <a16:creationId xmlns:a16="http://schemas.microsoft.com/office/drawing/2014/main" id="{D7EA79A7-F124-4C47-103B-A359E91F6BFE}"/>
              </a:ext>
            </a:extLst>
          </p:cNvPr>
          <p:cNvSpPr/>
          <p:nvPr/>
        </p:nvSpPr>
        <p:spPr>
          <a:xfrm>
            <a:off x="586373" y="2629895"/>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3</a:t>
            </a:r>
          </a:p>
        </p:txBody>
      </p:sp>
      <p:sp>
        <p:nvSpPr>
          <p:cNvPr id="9" name="Decagon 8">
            <a:extLst>
              <a:ext uri="{FF2B5EF4-FFF2-40B4-BE49-F238E27FC236}">
                <a16:creationId xmlns:a16="http://schemas.microsoft.com/office/drawing/2014/main" id="{E5D3AD3E-A28E-59E7-0F28-78570E5FB143}"/>
              </a:ext>
            </a:extLst>
          </p:cNvPr>
          <p:cNvSpPr/>
          <p:nvPr/>
        </p:nvSpPr>
        <p:spPr>
          <a:xfrm>
            <a:off x="586373" y="3409825"/>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4</a:t>
            </a:r>
          </a:p>
        </p:txBody>
      </p:sp>
      <p:sp>
        <p:nvSpPr>
          <p:cNvPr id="10" name="Decagon 9">
            <a:extLst>
              <a:ext uri="{FF2B5EF4-FFF2-40B4-BE49-F238E27FC236}">
                <a16:creationId xmlns:a16="http://schemas.microsoft.com/office/drawing/2014/main" id="{58AD15DA-C8A0-CF94-18A1-385D59096DB2}"/>
              </a:ext>
            </a:extLst>
          </p:cNvPr>
          <p:cNvSpPr/>
          <p:nvPr/>
        </p:nvSpPr>
        <p:spPr>
          <a:xfrm>
            <a:off x="586373" y="4078710"/>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5</a:t>
            </a:r>
          </a:p>
        </p:txBody>
      </p:sp>
      <p:sp>
        <p:nvSpPr>
          <p:cNvPr id="11" name="Decagon 10">
            <a:extLst>
              <a:ext uri="{FF2B5EF4-FFF2-40B4-BE49-F238E27FC236}">
                <a16:creationId xmlns:a16="http://schemas.microsoft.com/office/drawing/2014/main" id="{D5E1EB40-E819-F177-754D-2D87D3FDBFF5}"/>
              </a:ext>
            </a:extLst>
          </p:cNvPr>
          <p:cNvSpPr/>
          <p:nvPr/>
        </p:nvSpPr>
        <p:spPr>
          <a:xfrm>
            <a:off x="586373" y="4766420"/>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6</a:t>
            </a:r>
          </a:p>
        </p:txBody>
      </p:sp>
      <p:sp>
        <p:nvSpPr>
          <p:cNvPr id="12" name="Decagon 11">
            <a:extLst>
              <a:ext uri="{FF2B5EF4-FFF2-40B4-BE49-F238E27FC236}">
                <a16:creationId xmlns:a16="http://schemas.microsoft.com/office/drawing/2014/main" id="{B9AD1D5F-D16D-530C-5508-74E376626B3D}"/>
              </a:ext>
            </a:extLst>
          </p:cNvPr>
          <p:cNvSpPr/>
          <p:nvPr/>
        </p:nvSpPr>
        <p:spPr>
          <a:xfrm>
            <a:off x="586372" y="5538505"/>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7</a:t>
            </a:r>
          </a:p>
        </p:txBody>
      </p:sp>
      <p:sp>
        <p:nvSpPr>
          <p:cNvPr id="13" name="Decagon 12">
            <a:extLst>
              <a:ext uri="{FF2B5EF4-FFF2-40B4-BE49-F238E27FC236}">
                <a16:creationId xmlns:a16="http://schemas.microsoft.com/office/drawing/2014/main" id="{076E1218-E266-2D9B-FC7A-2F37A6DBBD66}"/>
              </a:ext>
            </a:extLst>
          </p:cNvPr>
          <p:cNvSpPr/>
          <p:nvPr/>
        </p:nvSpPr>
        <p:spPr>
          <a:xfrm>
            <a:off x="539416" y="6317307"/>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8</a:t>
            </a:r>
          </a:p>
        </p:txBody>
      </p:sp>
      <p:sp>
        <p:nvSpPr>
          <p:cNvPr id="24" name="TextBox 23">
            <a:extLst>
              <a:ext uri="{FF2B5EF4-FFF2-40B4-BE49-F238E27FC236}">
                <a16:creationId xmlns:a16="http://schemas.microsoft.com/office/drawing/2014/main" id="{31D6EFF7-57B5-0E94-47C4-6B149F86484A}"/>
              </a:ext>
            </a:extLst>
          </p:cNvPr>
          <p:cNvSpPr txBox="1"/>
          <p:nvPr/>
        </p:nvSpPr>
        <p:spPr>
          <a:xfrm>
            <a:off x="-15206" y="1075855"/>
            <a:ext cx="601579" cy="646331"/>
          </a:xfrm>
          <a:prstGeom prst="rect">
            <a:avLst/>
          </a:prstGeom>
          <a:noFill/>
        </p:spPr>
        <p:txBody>
          <a:bodyPr wrap="square" rtlCol="0">
            <a:spAutoFit/>
          </a:bodyPr>
          <a:lstStyle/>
          <a:p>
            <a:pPr algn="ctr"/>
            <a:r>
              <a:rPr lang="en-US" dirty="0"/>
              <a:t>Tid 0</a:t>
            </a:r>
          </a:p>
        </p:txBody>
      </p:sp>
      <p:sp>
        <p:nvSpPr>
          <p:cNvPr id="28" name="TextBox 27">
            <a:extLst>
              <a:ext uri="{FF2B5EF4-FFF2-40B4-BE49-F238E27FC236}">
                <a16:creationId xmlns:a16="http://schemas.microsoft.com/office/drawing/2014/main" id="{ACBE84B2-C85E-ABCF-6D78-9A120172BE97}"/>
              </a:ext>
            </a:extLst>
          </p:cNvPr>
          <p:cNvSpPr txBox="1"/>
          <p:nvPr/>
        </p:nvSpPr>
        <p:spPr>
          <a:xfrm>
            <a:off x="-62163" y="6237780"/>
            <a:ext cx="601579" cy="646331"/>
          </a:xfrm>
          <a:prstGeom prst="rect">
            <a:avLst/>
          </a:prstGeom>
          <a:noFill/>
        </p:spPr>
        <p:txBody>
          <a:bodyPr wrap="square" rtlCol="0">
            <a:spAutoFit/>
          </a:bodyPr>
          <a:lstStyle/>
          <a:p>
            <a:pPr algn="ctr"/>
            <a:r>
              <a:rPr lang="en-US" dirty="0"/>
              <a:t>Tid 7</a:t>
            </a:r>
          </a:p>
        </p:txBody>
      </p:sp>
      <p:graphicFrame>
        <p:nvGraphicFramePr>
          <p:cNvPr id="30" name="Table 29">
            <a:extLst>
              <a:ext uri="{FF2B5EF4-FFF2-40B4-BE49-F238E27FC236}">
                <a16:creationId xmlns:a16="http://schemas.microsoft.com/office/drawing/2014/main" id="{625552A2-CD22-C187-8F69-037187DCA4E5}"/>
              </a:ext>
            </a:extLst>
          </p:cNvPr>
          <p:cNvGraphicFramePr>
            <a:graphicFrameLocks noGrp="1"/>
          </p:cNvGraphicFramePr>
          <p:nvPr/>
        </p:nvGraphicFramePr>
        <p:xfrm>
          <a:off x="7436031" y="4322350"/>
          <a:ext cx="3951858" cy="2376225"/>
        </p:xfrm>
        <a:graphic>
          <a:graphicData uri="http://schemas.openxmlformats.org/drawingml/2006/table">
            <a:tbl>
              <a:tblPr firstRow="1" bandRow="1">
                <a:tableStyleId>{5C22544A-7EE6-4342-B048-85BDC9FD1C3A}</a:tableStyleId>
              </a:tblPr>
              <a:tblGrid>
                <a:gridCol w="1317286">
                  <a:extLst>
                    <a:ext uri="{9D8B030D-6E8A-4147-A177-3AD203B41FA5}">
                      <a16:colId xmlns:a16="http://schemas.microsoft.com/office/drawing/2014/main" val="392216789"/>
                    </a:ext>
                  </a:extLst>
                </a:gridCol>
                <a:gridCol w="1317286">
                  <a:extLst>
                    <a:ext uri="{9D8B030D-6E8A-4147-A177-3AD203B41FA5}">
                      <a16:colId xmlns:a16="http://schemas.microsoft.com/office/drawing/2014/main" val="352486525"/>
                    </a:ext>
                  </a:extLst>
                </a:gridCol>
                <a:gridCol w="1317286">
                  <a:extLst>
                    <a:ext uri="{9D8B030D-6E8A-4147-A177-3AD203B41FA5}">
                      <a16:colId xmlns:a16="http://schemas.microsoft.com/office/drawing/2014/main" val="2768888594"/>
                    </a:ext>
                  </a:extLst>
                </a:gridCol>
              </a:tblGrid>
              <a:tr h="475245">
                <a:tc>
                  <a:txBody>
                    <a:bodyPr/>
                    <a:lstStyle/>
                    <a:p>
                      <a:r>
                        <a:rPr lang="en-US" dirty="0"/>
                        <a:t>tid</a:t>
                      </a:r>
                    </a:p>
                  </a:txBody>
                  <a:tcPr/>
                </a:tc>
                <a:tc>
                  <a:txBody>
                    <a:bodyPr/>
                    <a:lstStyle/>
                    <a:p>
                      <a:r>
                        <a:rPr lang="en-US" dirty="0"/>
                        <a:t>Lane_id</a:t>
                      </a:r>
                    </a:p>
                  </a:txBody>
                  <a:tcPr/>
                </a:tc>
                <a:tc>
                  <a:txBody>
                    <a:bodyPr/>
                    <a:lstStyle/>
                    <a:p>
                      <a:r>
                        <a:rPr lang="en-US" dirty="0"/>
                        <a:t>Warp_id</a:t>
                      </a:r>
                    </a:p>
                  </a:txBody>
                  <a:tcPr/>
                </a:tc>
                <a:extLst>
                  <a:ext uri="{0D108BD9-81ED-4DB2-BD59-A6C34878D82A}">
                    <a16:rowId xmlns:a16="http://schemas.microsoft.com/office/drawing/2014/main" val="1471393968"/>
                  </a:ext>
                </a:extLst>
              </a:tr>
              <a:tr h="475245">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644751372"/>
                  </a:ext>
                </a:extLst>
              </a:tr>
              <a:tr h="475245">
                <a:tc>
                  <a:txBody>
                    <a:bodyPr/>
                    <a:lstStyle/>
                    <a:p>
                      <a:r>
                        <a:rPr lang="en-US" dirty="0"/>
                        <a:t>1</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3591424739"/>
                  </a:ext>
                </a:extLst>
              </a:tr>
              <a:tr h="475245">
                <a:tc>
                  <a:txBody>
                    <a:bodyPr/>
                    <a:lstStyle/>
                    <a:p>
                      <a:r>
                        <a:rPr lang="en-US" dirty="0"/>
                        <a:t>2</a:t>
                      </a:r>
                    </a:p>
                  </a:txBody>
                  <a:tcPr/>
                </a:tc>
                <a:tc>
                  <a:txBody>
                    <a:bodyPr/>
                    <a:lstStyle/>
                    <a:p>
                      <a:r>
                        <a:rPr lang="en-US" dirty="0"/>
                        <a:t>2</a:t>
                      </a:r>
                    </a:p>
                  </a:txBody>
                  <a:tcPr/>
                </a:tc>
                <a:tc>
                  <a:txBody>
                    <a:bodyPr/>
                    <a:lstStyle/>
                    <a:p>
                      <a:r>
                        <a:rPr lang="en-US" dirty="0"/>
                        <a:t>0</a:t>
                      </a:r>
                    </a:p>
                  </a:txBody>
                  <a:tcPr/>
                </a:tc>
                <a:extLst>
                  <a:ext uri="{0D108BD9-81ED-4DB2-BD59-A6C34878D82A}">
                    <a16:rowId xmlns:a16="http://schemas.microsoft.com/office/drawing/2014/main" val="3584938001"/>
                  </a:ext>
                </a:extLst>
              </a:tr>
              <a:tr h="475245">
                <a:tc>
                  <a:txBody>
                    <a:bodyPr/>
                    <a:lstStyle/>
                    <a:p>
                      <a:r>
                        <a:rPr lang="en-US" dirty="0"/>
                        <a:t>4</a:t>
                      </a:r>
                    </a:p>
                  </a:txBody>
                  <a:tcPr/>
                </a:tc>
                <a:tc>
                  <a:txBody>
                    <a:bodyPr/>
                    <a:lstStyle/>
                    <a:p>
                      <a:r>
                        <a:rPr lang="en-US" dirty="0"/>
                        <a:t>4</a:t>
                      </a:r>
                    </a:p>
                  </a:txBody>
                  <a:tcPr/>
                </a:tc>
                <a:tc>
                  <a:txBody>
                    <a:bodyPr/>
                    <a:lstStyle/>
                    <a:p>
                      <a:r>
                        <a:rPr lang="en-US" dirty="0"/>
                        <a:t>0</a:t>
                      </a:r>
                    </a:p>
                  </a:txBody>
                  <a:tcPr/>
                </a:tc>
                <a:extLst>
                  <a:ext uri="{0D108BD9-81ED-4DB2-BD59-A6C34878D82A}">
                    <a16:rowId xmlns:a16="http://schemas.microsoft.com/office/drawing/2014/main" val="2928316339"/>
                  </a:ext>
                </a:extLst>
              </a:tr>
            </a:tbl>
          </a:graphicData>
        </a:graphic>
      </p:graphicFrame>
      <p:sp>
        <p:nvSpPr>
          <p:cNvPr id="26" name="Title 1">
            <a:extLst>
              <a:ext uri="{FF2B5EF4-FFF2-40B4-BE49-F238E27FC236}">
                <a16:creationId xmlns:a16="http://schemas.microsoft.com/office/drawing/2014/main" id="{423937C6-AB72-A899-669B-C248C08E0D80}"/>
              </a:ext>
            </a:extLst>
          </p:cNvPr>
          <p:cNvSpPr txBox="1">
            <a:spLocks/>
          </p:cNvSpPr>
          <p:nvPr/>
        </p:nvSpPr>
        <p:spPr>
          <a:xfrm>
            <a:off x="-226005" y="705760"/>
            <a:ext cx="7483642" cy="433137"/>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000" dirty="0"/>
              <a:t>offset = 4</a:t>
            </a:r>
          </a:p>
        </p:txBody>
      </p:sp>
      <p:sp>
        <p:nvSpPr>
          <p:cNvPr id="17" name="Rectangle 16">
            <a:extLst>
              <a:ext uri="{FF2B5EF4-FFF2-40B4-BE49-F238E27FC236}">
                <a16:creationId xmlns:a16="http://schemas.microsoft.com/office/drawing/2014/main" id="{C9225B8F-1778-ACE4-0D09-26E708CB9B68}"/>
              </a:ext>
            </a:extLst>
          </p:cNvPr>
          <p:cNvSpPr/>
          <p:nvPr/>
        </p:nvSpPr>
        <p:spPr>
          <a:xfrm>
            <a:off x="1263315" y="1275347"/>
            <a:ext cx="2989847" cy="2887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Local_max</a:t>
            </a:r>
            <a:r>
              <a:rPr lang="en-US" dirty="0"/>
              <a:t> = max(5,1) = 5</a:t>
            </a:r>
          </a:p>
        </p:txBody>
      </p:sp>
      <p:sp>
        <p:nvSpPr>
          <p:cNvPr id="20" name="Rectangle 19">
            <a:extLst>
              <a:ext uri="{FF2B5EF4-FFF2-40B4-BE49-F238E27FC236}">
                <a16:creationId xmlns:a16="http://schemas.microsoft.com/office/drawing/2014/main" id="{F1E57991-1992-BB23-1F05-A0AA65B12DD8}"/>
              </a:ext>
            </a:extLst>
          </p:cNvPr>
          <p:cNvSpPr/>
          <p:nvPr/>
        </p:nvSpPr>
        <p:spPr>
          <a:xfrm>
            <a:off x="1263314" y="1947492"/>
            <a:ext cx="2989847" cy="2887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Local_max</a:t>
            </a:r>
            <a:r>
              <a:rPr lang="en-US" dirty="0"/>
              <a:t> = max(6,2) = 6</a:t>
            </a:r>
          </a:p>
        </p:txBody>
      </p:sp>
      <p:sp>
        <p:nvSpPr>
          <p:cNvPr id="14" name="Rectangle 13">
            <a:extLst>
              <a:ext uri="{FF2B5EF4-FFF2-40B4-BE49-F238E27FC236}">
                <a16:creationId xmlns:a16="http://schemas.microsoft.com/office/drawing/2014/main" id="{1B71D381-5716-403A-C200-75871A0DCF28}"/>
              </a:ext>
            </a:extLst>
          </p:cNvPr>
          <p:cNvSpPr/>
          <p:nvPr/>
        </p:nvSpPr>
        <p:spPr>
          <a:xfrm>
            <a:off x="1263313" y="2695740"/>
            <a:ext cx="2989847" cy="2887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Local_max</a:t>
            </a:r>
            <a:r>
              <a:rPr lang="en-US" dirty="0"/>
              <a:t> = max(7,3) = 7</a:t>
            </a:r>
          </a:p>
        </p:txBody>
      </p:sp>
      <p:sp>
        <p:nvSpPr>
          <p:cNvPr id="15" name="Rectangle 14">
            <a:extLst>
              <a:ext uri="{FF2B5EF4-FFF2-40B4-BE49-F238E27FC236}">
                <a16:creationId xmlns:a16="http://schemas.microsoft.com/office/drawing/2014/main" id="{727275E7-1185-585E-AD61-EC81A1855781}"/>
              </a:ext>
            </a:extLst>
          </p:cNvPr>
          <p:cNvSpPr/>
          <p:nvPr/>
        </p:nvSpPr>
        <p:spPr>
          <a:xfrm>
            <a:off x="1271629" y="3496275"/>
            <a:ext cx="2989847" cy="2887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Local_max</a:t>
            </a:r>
            <a:r>
              <a:rPr lang="en-US" dirty="0"/>
              <a:t> = max(8,4) = 8</a:t>
            </a:r>
          </a:p>
        </p:txBody>
      </p:sp>
    </p:spTree>
    <p:extLst>
      <p:ext uri="{BB962C8B-B14F-4D97-AF65-F5344CB8AC3E}">
        <p14:creationId xmlns:p14="http://schemas.microsoft.com/office/powerpoint/2010/main" val="390288410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933286-94BD-5CDF-986B-B1AB598E84D5}"/>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2FB0C672-E338-4513-ACB1-03614467AB0D}"/>
              </a:ext>
            </a:extLst>
          </p:cNvPr>
          <p:cNvPicPr>
            <a:picLocks noChangeAspect="1"/>
          </p:cNvPicPr>
          <p:nvPr/>
        </p:nvPicPr>
        <p:blipFill>
          <a:blip r:embed="rId2"/>
          <a:stretch>
            <a:fillRect/>
          </a:stretch>
        </p:blipFill>
        <p:spPr>
          <a:xfrm>
            <a:off x="7123285" y="0"/>
            <a:ext cx="5068715" cy="6858000"/>
          </a:xfrm>
          <a:prstGeom prst="rect">
            <a:avLst/>
          </a:prstGeom>
        </p:spPr>
      </p:pic>
      <p:sp>
        <p:nvSpPr>
          <p:cNvPr id="2" name="Title 1">
            <a:extLst>
              <a:ext uri="{FF2B5EF4-FFF2-40B4-BE49-F238E27FC236}">
                <a16:creationId xmlns:a16="http://schemas.microsoft.com/office/drawing/2014/main" id="{B42FCBB9-0DC6-0739-4F16-FEEE38CCE4CB}"/>
              </a:ext>
            </a:extLst>
          </p:cNvPr>
          <p:cNvSpPr>
            <a:spLocks noGrp="1"/>
          </p:cNvSpPr>
          <p:nvPr>
            <p:ph type="title"/>
          </p:nvPr>
        </p:nvSpPr>
        <p:spPr>
          <a:xfrm>
            <a:off x="96253" y="1920"/>
            <a:ext cx="7483642" cy="433137"/>
          </a:xfrm>
        </p:spPr>
        <p:txBody>
          <a:bodyPr>
            <a:noAutofit/>
          </a:bodyPr>
          <a:lstStyle/>
          <a:p>
            <a:br>
              <a:rPr lang="en-US" sz="2000" u="sng" dirty="0"/>
            </a:br>
            <a:br>
              <a:rPr lang="en-US" sz="2000" u="sng" dirty="0"/>
            </a:br>
            <a:r>
              <a:rPr lang="en-US" sz="2000" dirty="0"/>
              <a:t>Using Shared Memory only along </a:t>
            </a:r>
            <a:r>
              <a:rPr lang="en-US" sz="2000" b="0" dirty="0"/>
              <a:t>__shfl_down_sync</a:t>
            </a:r>
            <a:endParaRPr lang="en-US" sz="2000" u="sng" dirty="0"/>
          </a:p>
        </p:txBody>
      </p:sp>
      <p:sp>
        <p:nvSpPr>
          <p:cNvPr id="8" name="Title 1">
            <a:extLst>
              <a:ext uri="{FF2B5EF4-FFF2-40B4-BE49-F238E27FC236}">
                <a16:creationId xmlns:a16="http://schemas.microsoft.com/office/drawing/2014/main" id="{7866F134-66B8-B640-1B6C-039EFCC61592}"/>
              </a:ext>
            </a:extLst>
          </p:cNvPr>
          <p:cNvSpPr txBox="1">
            <a:spLocks/>
          </p:cNvSpPr>
          <p:nvPr/>
        </p:nvSpPr>
        <p:spPr>
          <a:xfrm>
            <a:off x="302928" y="372015"/>
            <a:ext cx="5931279" cy="433137"/>
          </a:xfrm>
          <a:prstGeom prst="rect">
            <a:avLst/>
          </a:prstGeom>
        </p:spPr>
        <p:txBody>
          <a:bodyPr vert="horz" lIns="91440" tIns="45720" rIns="91440" bIns="45720" rtlCol="0" anchor="b">
            <a:normAutofit fontScale="47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0" dirty="0">
                <a:solidFill>
                  <a:srgbClr val="FA1E87"/>
                </a:solidFill>
                <a:effectLst/>
                <a:latin typeface="Consolas" panose="020B0609020204030204" pitchFamily="49" charset="0"/>
              </a:rPr>
              <a:t>Kernel to find maximum element using warp synchronization </a:t>
            </a:r>
          </a:p>
        </p:txBody>
      </p:sp>
      <p:sp>
        <p:nvSpPr>
          <p:cNvPr id="3" name="Rectangle 2">
            <a:extLst>
              <a:ext uri="{FF2B5EF4-FFF2-40B4-BE49-F238E27FC236}">
                <a16:creationId xmlns:a16="http://schemas.microsoft.com/office/drawing/2014/main" id="{6DAD2C0F-18AC-DE4E-6154-826FC861D6F5}"/>
              </a:ext>
            </a:extLst>
          </p:cNvPr>
          <p:cNvSpPr/>
          <p:nvPr/>
        </p:nvSpPr>
        <p:spPr>
          <a:xfrm>
            <a:off x="7187453" y="2172529"/>
            <a:ext cx="4900863" cy="1990397"/>
          </a:xfrm>
          <a:prstGeom prst="rect">
            <a:avLst/>
          </a:prstGeom>
          <a:noFill/>
          <a:ln>
            <a:solidFill>
              <a:srgbClr val="FA1E8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ecagon 4">
            <a:extLst>
              <a:ext uri="{FF2B5EF4-FFF2-40B4-BE49-F238E27FC236}">
                <a16:creationId xmlns:a16="http://schemas.microsoft.com/office/drawing/2014/main" id="{E4E0B4CC-C0B9-7990-7EAF-320D9E380B07}"/>
              </a:ext>
            </a:extLst>
          </p:cNvPr>
          <p:cNvSpPr/>
          <p:nvPr/>
        </p:nvSpPr>
        <p:spPr>
          <a:xfrm>
            <a:off x="1301046" y="2964605"/>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5</a:t>
            </a:r>
          </a:p>
        </p:txBody>
      </p:sp>
      <p:sp>
        <p:nvSpPr>
          <p:cNvPr id="6" name="Decagon 5">
            <a:extLst>
              <a:ext uri="{FF2B5EF4-FFF2-40B4-BE49-F238E27FC236}">
                <a16:creationId xmlns:a16="http://schemas.microsoft.com/office/drawing/2014/main" id="{E3EF8291-50F2-7778-8EA4-2860A51C0C85}"/>
              </a:ext>
            </a:extLst>
          </p:cNvPr>
          <p:cNvSpPr/>
          <p:nvPr/>
        </p:nvSpPr>
        <p:spPr>
          <a:xfrm>
            <a:off x="2509853" y="2941721"/>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6</a:t>
            </a:r>
          </a:p>
        </p:txBody>
      </p:sp>
      <p:sp>
        <p:nvSpPr>
          <p:cNvPr id="7" name="Decagon 6">
            <a:extLst>
              <a:ext uri="{FF2B5EF4-FFF2-40B4-BE49-F238E27FC236}">
                <a16:creationId xmlns:a16="http://schemas.microsoft.com/office/drawing/2014/main" id="{7C4479C1-F111-AA42-7F25-5C2C88882BB1}"/>
              </a:ext>
            </a:extLst>
          </p:cNvPr>
          <p:cNvSpPr/>
          <p:nvPr/>
        </p:nvSpPr>
        <p:spPr>
          <a:xfrm>
            <a:off x="3698409" y="2941721"/>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7</a:t>
            </a:r>
          </a:p>
        </p:txBody>
      </p:sp>
      <p:sp>
        <p:nvSpPr>
          <p:cNvPr id="9" name="Decagon 8">
            <a:extLst>
              <a:ext uri="{FF2B5EF4-FFF2-40B4-BE49-F238E27FC236}">
                <a16:creationId xmlns:a16="http://schemas.microsoft.com/office/drawing/2014/main" id="{C2BFB938-FA22-CF9B-DF73-74930DADA73C}"/>
              </a:ext>
            </a:extLst>
          </p:cNvPr>
          <p:cNvSpPr/>
          <p:nvPr/>
        </p:nvSpPr>
        <p:spPr>
          <a:xfrm>
            <a:off x="5064400" y="2941722"/>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8</a:t>
            </a:r>
          </a:p>
        </p:txBody>
      </p:sp>
      <p:sp>
        <p:nvSpPr>
          <p:cNvPr id="14" name="Title 1">
            <a:extLst>
              <a:ext uri="{FF2B5EF4-FFF2-40B4-BE49-F238E27FC236}">
                <a16:creationId xmlns:a16="http://schemas.microsoft.com/office/drawing/2014/main" id="{36EB2B5C-1F4D-C713-2D99-5D7DCF2AA1BD}"/>
              </a:ext>
            </a:extLst>
          </p:cNvPr>
          <p:cNvSpPr txBox="1">
            <a:spLocks/>
          </p:cNvSpPr>
          <p:nvPr/>
        </p:nvSpPr>
        <p:spPr>
          <a:xfrm>
            <a:off x="2380076" y="2604725"/>
            <a:ext cx="2652240" cy="238111"/>
          </a:xfrm>
          <a:prstGeom prst="rect">
            <a:avLst/>
          </a:prstGeom>
        </p:spPr>
        <p:txBody>
          <a:bodyPr vert="horz" lIns="91440" tIns="45720" rIns="91440" bIns="45720" rtlCol="0" anchor="b">
            <a:normAutofit fontScale="40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Variables within warp</a:t>
            </a:r>
          </a:p>
        </p:txBody>
      </p:sp>
      <p:sp>
        <p:nvSpPr>
          <p:cNvPr id="24" name="TextBox 23">
            <a:extLst>
              <a:ext uri="{FF2B5EF4-FFF2-40B4-BE49-F238E27FC236}">
                <a16:creationId xmlns:a16="http://schemas.microsoft.com/office/drawing/2014/main" id="{527E24DC-BF8C-FA79-7FBB-3C78A758A786}"/>
              </a:ext>
            </a:extLst>
          </p:cNvPr>
          <p:cNvSpPr txBox="1"/>
          <p:nvPr/>
        </p:nvSpPr>
        <p:spPr>
          <a:xfrm>
            <a:off x="1245994" y="3786346"/>
            <a:ext cx="601579" cy="646331"/>
          </a:xfrm>
          <a:prstGeom prst="rect">
            <a:avLst/>
          </a:prstGeom>
          <a:noFill/>
        </p:spPr>
        <p:txBody>
          <a:bodyPr wrap="square" rtlCol="0">
            <a:spAutoFit/>
          </a:bodyPr>
          <a:lstStyle/>
          <a:p>
            <a:pPr algn="ctr"/>
            <a:r>
              <a:rPr lang="en-US" dirty="0"/>
              <a:t>Tid 0</a:t>
            </a:r>
          </a:p>
        </p:txBody>
      </p:sp>
      <p:sp>
        <p:nvSpPr>
          <p:cNvPr id="28" name="TextBox 27">
            <a:extLst>
              <a:ext uri="{FF2B5EF4-FFF2-40B4-BE49-F238E27FC236}">
                <a16:creationId xmlns:a16="http://schemas.microsoft.com/office/drawing/2014/main" id="{22A8E0AC-1402-5820-4374-FEBC9742D1F2}"/>
              </a:ext>
            </a:extLst>
          </p:cNvPr>
          <p:cNvSpPr txBox="1"/>
          <p:nvPr/>
        </p:nvSpPr>
        <p:spPr>
          <a:xfrm>
            <a:off x="5001582" y="3745972"/>
            <a:ext cx="601579" cy="646331"/>
          </a:xfrm>
          <a:prstGeom prst="rect">
            <a:avLst/>
          </a:prstGeom>
          <a:noFill/>
        </p:spPr>
        <p:txBody>
          <a:bodyPr wrap="square" rtlCol="0">
            <a:spAutoFit/>
          </a:bodyPr>
          <a:lstStyle/>
          <a:p>
            <a:pPr algn="ctr"/>
            <a:r>
              <a:rPr lang="en-US" dirty="0"/>
              <a:t>Tid 3</a:t>
            </a:r>
          </a:p>
        </p:txBody>
      </p:sp>
      <p:graphicFrame>
        <p:nvGraphicFramePr>
          <p:cNvPr id="30" name="Table 29">
            <a:extLst>
              <a:ext uri="{FF2B5EF4-FFF2-40B4-BE49-F238E27FC236}">
                <a16:creationId xmlns:a16="http://schemas.microsoft.com/office/drawing/2014/main" id="{01882BA8-7FBE-D2CC-F53D-931992D695DA}"/>
              </a:ext>
            </a:extLst>
          </p:cNvPr>
          <p:cNvGraphicFramePr>
            <a:graphicFrameLocks noGrp="1"/>
          </p:cNvGraphicFramePr>
          <p:nvPr/>
        </p:nvGraphicFramePr>
        <p:xfrm>
          <a:off x="7436031" y="4322350"/>
          <a:ext cx="3951858" cy="2376225"/>
        </p:xfrm>
        <a:graphic>
          <a:graphicData uri="http://schemas.openxmlformats.org/drawingml/2006/table">
            <a:tbl>
              <a:tblPr firstRow="1" bandRow="1">
                <a:tableStyleId>{5C22544A-7EE6-4342-B048-85BDC9FD1C3A}</a:tableStyleId>
              </a:tblPr>
              <a:tblGrid>
                <a:gridCol w="1317286">
                  <a:extLst>
                    <a:ext uri="{9D8B030D-6E8A-4147-A177-3AD203B41FA5}">
                      <a16:colId xmlns:a16="http://schemas.microsoft.com/office/drawing/2014/main" val="392216789"/>
                    </a:ext>
                  </a:extLst>
                </a:gridCol>
                <a:gridCol w="1317286">
                  <a:extLst>
                    <a:ext uri="{9D8B030D-6E8A-4147-A177-3AD203B41FA5}">
                      <a16:colId xmlns:a16="http://schemas.microsoft.com/office/drawing/2014/main" val="352486525"/>
                    </a:ext>
                  </a:extLst>
                </a:gridCol>
                <a:gridCol w="1317286">
                  <a:extLst>
                    <a:ext uri="{9D8B030D-6E8A-4147-A177-3AD203B41FA5}">
                      <a16:colId xmlns:a16="http://schemas.microsoft.com/office/drawing/2014/main" val="2768888594"/>
                    </a:ext>
                  </a:extLst>
                </a:gridCol>
              </a:tblGrid>
              <a:tr h="475245">
                <a:tc>
                  <a:txBody>
                    <a:bodyPr/>
                    <a:lstStyle/>
                    <a:p>
                      <a:r>
                        <a:rPr lang="en-US" dirty="0"/>
                        <a:t>tid</a:t>
                      </a:r>
                    </a:p>
                  </a:txBody>
                  <a:tcPr/>
                </a:tc>
                <a:tc>
                  <a:txBody>
                    <a:bodyPr/>
                    <a:lstStyle/>
                    <a:p>
                      <a:r>
                        <a:rPr lang="en-US" dirty="0"/>
                        <a:t>Lane_id</a:t>
                      </a:r>
                    </a:p>
                  </a:txBody>
                  <a:tcPr/>
                </a:tc>
                <a:tc>
                  <a:txBody>
                    <a:bodyPr/>
                    <a:lstStyle/>
                    <a:p>
                      <a:r>
                        <a:rPr lang="en-US" dirty="0"/>
                        <a:t>Warp_id</a:t>
                      </a:r>
                    </a:p>
                  </a:txBody>
                  <a:tcPr/>
                </a:tc>
                <a:extLst>
                  <a:ext uri="{0D108BD9-81ED-4DB2-BD59-A6C34878D82A}">
                    <a16:rowId xmlns:a16="http://schemas.microsoft.com/office/drawing/2014/main" val="1471393968"/>
                  </a:ext>
                </a:extLst>
              </a:tr>
              <a:tr h="475245">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644751372"/>
                  </a:ext>
                </a:extLst>
              </a:tr>
              <a:tr h="475245">
                <a:tc>
                  <a:txBody>
                    <a:bodyPr/>
                    <a:lstStyle/>
                    <a:p>
                      <a:r>
                        <a:rPr lang="en-US" dirty="0"/>
                        <a:t>1</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3591424739"/>
                  </a:ext>
                </a:extLst>
              </a:tr>
              <a:tr h="475245">
                <a:tc>
                  <a:txBody>
                    <a:bodyPr/>
                    <a:lstStyle/>
                    <a:p>
                      <a:r>
                        <a:rPr lang="en-US" dirty="0"/>
                        <a:t>2</a:t>
                      </a:r>
                    </a:p>
                  </a:txBody>
                  <a:tcPr/>
                </a:tc>
                <a:tc>
                  <a:txBody>
                    <a:bodyPr/>
                    <a:lstStyle/>
                    <a:p>
                      <a:r>
                        <a:rPr lang="en-US" dirty="0"/>
                        <a:t>2</a:t>
                      </a:r>
                    </a:p>
                  </a:txBody>
                  <a:tcPr/>
                </a:tc>
                <a:tc>
                  <a:txBody>
                    <a:bodyPr/>
                    <a:lstStyle/>
                    <a:p>
                      <a:r>
                        <a:rPr lang="en-US" dirty="0"/>
                        <a:t>0</a:t>
                      </a:r>
                    </a:p>
                  </a:txBody>
                  <a:tcPr/>
                </a:tc>
                <a:extLst>
                  <a:ext uri="{0D108BD9-81ED-4DB2-BD59-A6C34878D82A}">
                    <a16:rowId xmlns:a16="http://schemas.microsoft.com/office/drawing/2014/main" val="3584938001"/>
                  </a:ext>
                </a:extLst>
              </a:tr>
              <a:tr h="475245">
                <a:tc>
                  <a:txBody>
                    <a:bodyPr/>
                    <a:lstStyle/>
                    <a:p>
                      <a:r>
                        <a:rPr lang="en-US" dirty="0"/>
                        <a:t>4</a:t>
                      </a:r>
                    </a:p>
                  </a:txBody>
                  <a:tcPr/>
                </a:tc>
                <a:tc>
                  <a:txBody>
                    <a:bodyPr/>
                    <a:lstStyle/>
                    <a:p>
                      <a:r>
                        <a:rPr lang="en-US" dirty="0"/>
                        <a:t>4</a:t>
                      </a:r>
                    </a:p>
                  </a:txBody>
                  <a:tcPr/>
                </a:tc>
                <a:tc>
                  <a:txBody>
                    <a:bodyPr/>
                    <a:lstStyle/>
                    <a:p>
                      <a:r>
                        <a:rPr lang="en-US" dirty="0"/>
                        <a:t>0</a:t>
                      </a:r>
                    </a:p>
                  </a:txBody>
                  <a:tcPr/>
                </a:tc>
                <a:extLst>
                  <a:ext uri="{0D108BD9-81ED-4DB2-BD59-A6C34878D82A}">
                    <a16:rowId xmlns:a16="http://schemas.microsoft.com/office/drawing/2014/main" val="2928316339"/>
                  </a:ext>
                </a:extLst>
              </a:tr>
            </a:tbl>
          </a:graphicData>
        </a:graphic>
      </p:graphicFrame>
      <p:sp>
        <p:nvSpPr>
          <p:cNvPr id="17" name="Title 1">
            <a:extLst>
              <a:ext uri="{FF2B5EF4-FFF2-40B4-BE49-F238E27FC236}">
                <a16:creationId xmlns:a16="http://schemas.microsoft.com/office/drawing/2014/main" id="{5080247C-1674-0977-5F60-D2058991C720}"/>
              </a:ext>
            </a:extLst>
          </p:cNvPr>
          <p:cNvSpPr txBox="1">
            <a:spLocks/>
          </p:cNvSpPr>
          <p:nvPr/>
        </p:nvSpPr>
        <p:spPr>
          <a:xfrm>
            <a:off x="-226005" y="705760"/>
            <a:ext cx="7483642" cy="433137"/>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000" dirty="0"/>
              <a:t>offset = 2</a:t>
            </a:r>
          </a:p>
        </p:txBody>
      </p:sp>
      <p:cxnSp>
        <p:nvCxnSpPr>
          <p:cNvPr id="21" name="Connector: Curved 20">
            <a:extLst>
              <a:ext uri="{FF2B5EF4-FFF2-40B4-BE49-F238E27FC236}">
                <a16:creationId xmlns:a16="http://schemas.microsoft.com/office/drawing/2014/main" id="{2F16C8F1-54B2-3CB8-D160-98BC7E80E9FC}"/>
              </a:ext>
            </a:extLst>
          </p:cNvPr>
          <p:cNvCxnSpPr>
            <a:stCxn id="9" idx="4"/>
            <a:endCxn id="6" idx="4"/>
          </p:cNvCxnSpPr>
          <p:nvPr/>
        </p:nvCxnSpPr>
        <p:spPr>
          <a:xfrm rot="5400000" flipH="1">
            <a:off x="3970025" y="2151727"/>
            <a:ext cx="1" cy="2554547"/>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Curved 21">
            <a:extLst>
              <a:ext uri="{FF2B5EF4-FFF2-40B4-BE49-F238E27FC236}">
                <a16:creationId xmlns:a16="http://schemas.microsoft.com/office/drawing/2014/main" id="{808C8577-F34F-59ED-921C-9F3455308D34}"/>
              </a:ext>
            </a:extLst>
          </p:cNvPr>
          <p:cNvCxnSpPr/>
          <p:nvPr/>
        </p:nvCxnSpPr>
        <p:spPr>
          <a:xfrm rot="5400000" flipH="1">
            <a:off x="2744594" y="2151725"/>
            <a:ext cx="1" cy="2554547"/>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68935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C503EE-B4A0-B6CB-F40D-C745396F930F}"/>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FB02BE5A-630F-D544-30A4-9B2A9207D3A2}"/>
              </a:ext>
            </a:extLst>
          </p:cNvPr>
          <p:cNvPicPr>
            <a:picLocks noChangeAspect="1"/>
          </p:cNvPicPr>
          <p:nvPr/>
        </p:nvPicPr>
        <p:blipFill>
          <a:blip r:embed="rId2"/>
          <a:stretch>
            <a:fillRect/>
          </a:stretch>
        </p:blipFill>
        <p:spPr>
          <a:xfrm>
            <a:off x="7123285" y="0"/>
            <a:ext cx="5068715" cy="6858000"/>
          </a:xfrm>
          <a:prstGeom prst="rect">
            <a:avLst/>
          </a:prstGeom>
        </p:spPr>
      </p:pic>
      <p:sp>
        <p:nvSpPr>
          <p:cNvPr id="2" name="Title 1">
            <a:extLst>
              <a:ext uri="{FF2B5EF4-FFF2-40B4-BE49-F238E27FC236}">
                <a16:creationId xmlns:a16="http://schemas.microsoft.com/office/drawing/2014/main" id="{D663C545-C845-E379-FA02-A2E6B2539099}"/>
              </a:ext>
            </a:extLst>
          </p:cNvPr>
          <p:cNvSpPr>
            <a:spLocks noGrp="1"/>
          </p:cNvSpPr>
          <p:nvPr>
            <p:ph type="title"/>
          </p:nvPr>
        </p:nvSpPr>
        <p:spPr>
          <a:xfrm>
            <a:off x="96253" y="1920"/>
            <a:ext cx="7483642" cy="433137"/>
          </a:xfrm>
        </p:spPr>
        <p:txBody>
          <a:bodyPr>
            <a:noAutofit/>
          </a:bodyPr>
          <a:lstStyle/>
          <a:p>
            <a:br>
              <a:rPr lang="en-US" sz="2000" u="sng" dirty="0"/>
            </a:br>
            <a:br>
              <a:rPr lang="en-US" sz="2000" u="sng" dirty="0"/>
            </a:br>
            <a:r>
              <a:rPr lang="en-US" sz="2000" dirty="0"/>
              <a:t>Using Shared Memory only along </a:t>
            </a:r>
            <a:r>
              <a:rPr lang="en-US" sz="2000" b="0" dirty="0"/>
              <a:t>__shfl_down_sync</a:t>
            </a:r>
            <a:endParaRPr lang="en-US" sz="2000" u="sng" dirty="0"/>
          </a:p>
        </p:txBody>
      </p:sp>
      <p:sp>
        <p:nvSpPr>
          <p:cNvPr id="8" name="Title 1">
            <a:extLst>
              <a:ext uri="{FF2B5EF4-FFF2-40B4-BE49-F238E27FC236}">
                <a16:creationId xmlns:a16="http://schemas.microsoft.com/office/drawing/2014/main" id="{5962828B-A3FF-711C-3E0A-4BB1B30E98BC}"/>
              </a:ext>
            </a:extLst>
          </p:cNvPr>
          <p:cNvSpPr txBox="1">
            <a:spLocks/>
          </p:cNvSpPr>
          <p:nvPr/>
        </p:nvSpPr>
        <p:spPr>
          <a:xfrm>
            <a:off x="302928" y="372015"/>
            <a:ext cx="5931279" cy="433137"/>
          </a:xfrm>
          <a:prstGeom prst="rect">
            <a:avLst/>
          </a:prstGeom>
        </p:spPr>
        <p:txBody>
          <a:bodyPr vert="horz" lIns="91440" tIns="45720" rIns="91440" bIns="45720" rtlCol="0" anchor="b">
            <a:normAutofit fontScale="47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0" dirty="0">
                <a:solidFill>
                  <a:srgbClr val="FA1E87"/>
                </a:solidFill>
                <a:effectLst/>
                <a:latin typeface="Consolas" panose="020B0609020204030204" pitchFamily="49" charset="0"/>
              </a:rPr>
              <a:t>Kernel to find maximum element using warp synchronization </a:t>
            </a:r>
          </a:p>
        </p:txBody>
      </p:sp>
      <p:sp>
        <p:nvSpPr>
          <p:cNvPr id="3" name="Rectangle 2">
            <a:extLst>
              <a:ext uri="{FF2B5EF4-FFF2-40B4-BE49-F238E27FC236}">
                <a16:creationId xmlns:a16="http://schemas.microsoft.com/office/drawing/2014/main" id="{049CCE77-11AD-3A23-6268-68A6F22423CE}"/>
              </a:ext>
            </a:extLst>
          </p:cNvPr>
          <p:cNvSpPr/>
          <p:nvPr/>
        </p:nvSpPr>
        <p:spPr>
          <a:xfrm>
            <a:off x="7187453" y="2172529"/>
            <a:ext cx="4900863" cy="1990397"/>
          </a:xfrm>
          <a:prstGeom prst="rect">
            <a:avLst/>
          </a:prstGeom>
          <a:noFill/>
          <a:ln>
            <a:solidFill>
              <a:srgbClr val="FA1E8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ecagon 4">
            <a:extLst>
              <a:ext uri="{FF2B5EF4-FFF2-40B4-BE49-F238E27FC236}">
                <a16:creationId xmlns:a16="http://schemas.microsoft.com/office/drawing/2014/main" id="{4ECB5A7C-2402-20EE-3018-0D56A5DC81BB}"/>
              </a:ext>
            </a:extLst>
          </p:cNvPr>
          <p:cNvSpPr/>
          <p:nvPr/>
        </p:nvSpPr>
        <p:spPr>
          <a:xfrm>
            <a:off x="1325109" y="1617069"/>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5</a:t>
            </a:r>
          </a:p>
        </p:txBody>
      </p:sp>
      <p:sp>
        <p:nvSpPr>
          <p:cNvPr id="6" name="Decagon 5">
            <a:extLst>
              <a:ext uri="{FF2B5EF4-FFF2-40B4-BE49-F238E27FC236}">
                <a16:creationId xmlns:a16="http://schemas.microsoft.com/office/drawing/2014/main" id="{9E3D3A4E-3F1B-C915-F813-ECD63921DC03}"/>
              </a:ext>
            </a:extLst>
          </p:cNvPr>
          <p:cNvSpPr/>
          <p:nvPr/>
        </p:nvSpPr>
        <p:spPr>
          <a:xfrm>
            <a:off x="2533916" y="1594185"/>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6</a:t>
            </a:r>
          </a:p>
        </p:txBody>
      </p:sp>
      <p:sp>
        <p:nvSpPr>
          <p:cNvPr id="7" name="Decagon 6">
            <a:extLst>
              <a:ext uri="{FF2B5EF4-FFF2-40B4-BE49-F238E27FC236}">
                <a16:creationId xmlns:a16="http://schemas.microsoft.com/office/drawing/2014/main" id="{00252836-2B14-D16D-C8E3-18748E3DE3A2}"/>
              </a:ext>
            </a:extLst>
          </p:cNvPr>
          <p:cNvSpPr/>
          <p:nvPr/>
        </p:nvSpPr>
        <p:spPr>
          <a:xfrm>
            <a:off x="3722472" y="1594185"/>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7</a:t>
            </a:r>
          </a:p>
        </p:txBody>
      </p:sp>
      <p:sp>
        <p:nvSpPr>
          <p:cNvPr id="9" name="Decagon 8">
            <a:extLst>
              <a:ext uri="{FF2B5EF4-FFF2-40B4-BE49-F238E27FC236}">
                <a16:creationId xmlns:a16="http://schemas.microsoft.com/office/drawing/2014/main" id="{1F19E5C9-A303-B92B-600A-4515F905DE7E}"/>
              </a:ext>
            </a:extLst>
          </p:cNvPr>
          <p:cNvSpPr/>
          <p:nvPr/>
        </p:nvSpPr>
        <p:spPr>
          <a:xfrm>
            <a:off x="5088463" y="1594186"/>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8</a:t>
            </a:r>
          </a:p>
        </p:txBody>
      </p:sp>
      <p:sp>
        <p:nvSpPr>
          <p:cNvPr id="14" name="Title 1">
            <a:extLst>
              <a:ext uri="{FF2B5EF4-FFF2-40B4-BE49-F238E27FC236}">
                <a16:creationId xmlns:a16="http://schemas.microsoft.com/office/drawing/2014/main" id="{15D2912C-7CC1-CE02-72A3-C7D7EF9262D8}"/>
              </a:ext>
            </a:extLst>
          </p:cNvPr>
          <p:cNvSpPr txBox="1">
            <a:spLocks/>
          </p:cNvSpPr>
          <p:nvPr/>
        </p:nvSpPr>
        <p:spPr>
          <a:xfrm>
            <a:off x="2404139" y="1257189"/>
            <a:ext cx="2652240" cy="238111"/>
          </a:xfrm>
          <a:prstGeom prst="rect">
            <a:avLst/>
          </a:prstGeom>
        </p:spPr>
        <p:txBody>
          <a:bodyPr vert="horz" lIns="91440" tIns="45720" rIns="91440" bIns="45720" rtlCol="0" anchor="b">
            <a:normAutofit fontScale="40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Variables within warp</a:t>
            </a:r>
          </a:p>
        </p:txBody>
      </p:sp>
      <p:sp>
        <p:nvSpPr>
          <p:cNvPr id="24" name="TextBox 23">
            <a:extLst>
              <a:ext uri="{FF2B5EF4-FFF2-40B4-BE49-F238E27FC236}">
                <a16:creationId xmlns:a16="http://schemas.microsoft.com/office/drawing/2014/main" id="{CC38C307-18DF-5570-E1C7-272575EAC3DF}"/>
              </a:ext>
            </a:extLst>
          </p:cNvPr>
          <p:cNvSpPr txBox="1"/>
          <p:nvPr/>
        </p:nvSpPr>
        <p:spPr>
          <a:xfrm>
            <a:off x="1270057" y="2438810"/>
            <a:ext cx="601579" cy="646331"/>
          </a:xfrm>
          <a:prstGeom prst="rect">
            <a:avLst/>
          </a:prstGeom>
          <a:noFill/>
        </p:spPr>
        <p:txBody>
          <a:bodyPr wrap="square" rtlCol="0">
            <a:spAutoFit/>
          </a:bodyPr>
          <a:lstStyle/>
          <a:p>
            <a:pPr algn="ctr"/>
            <a:r>
              <a:rPr lang="en-US" dirty="0"/>
              <a:t>Tid 0</a:t>
            </a:r>
          </a:p>
        </p:txBody>
      </p:sp>
      <p:sp>
        <p:nvSpPr>
          <p:cNvPr id="28" name="TextBox 27">
            <a:extLst>
              <a:ext uri="{FF2B5EF4-FFF2-40B4-BE49-F238E27FC236}">
                <a16:creationId xmlns:a16="http://schemas.microsoft.com/office/drawing/2014/main" id="{8D5007A7-0D33-7C17-CC88-1148C8CD55FB}"/>
              </a:ext>
            </a:extLst>
          </p:cNvPr>
          <p:cNvSpPr txBox="1"/>
          <p:nvPr/>
        </p:nvSpPr>
        <p:spPr>
          <a:xfrm>
            <a:off x="5025645" y="2398436"/>
            <a:ext cx="601579" cy="646331"/>
          </a:xfrm>
          <a:prstGeom prst="rect">
            <a:avLst/>
          </a:prstGeom>
          <a:noFill/>
        </p:spPr>
        <p:txBody>
          <a:bodyPr wrap="square" rtlCol="0">
            <a:spAutoFit/>
          </a:bodyPr>
          <a:lstStyle/>
          <a:p>
            <a:pPr algn="ctr"/>
            <a:r>
              <a:rPr lang="en-US" dirty="0"/>
              <a:t>Tid 3</a:t>
            </a:r>
          </a:p>
        </p:txBody>
      </p:sp>
      <p:graphicFrame>
        <p:nvGraphicFramePr>
          <p:cNvPr id="30" name="Table 29">
            <a:extLst>
              <a:ext uri="{FF2B5EF4-FFF2-40B4-BE49-F238E27FC236}">
                <a16:creationId xmlns:a16="http://schemas.microsoft.com/office/drawing/2014/main" id="{960BEB9E-5155-37A9-54B0-184ACEAF2E85}"/>
              </a:ext>
            </a:extLst>
          </p:cNvPr>
          <p:cNvGraphicFramePr>
            <a:graphicFrameLocks noGrp="1"/>
          </p:cNvGraphicFramePr>
          <p:nvPr/>
        </p:nvGraphicFramePr>
        <p:xfrm>
          <a:off x="7436031" y="4322350"/>
          <a:ext cx="3951858" cy="2376225"/>
        </p:xfrm>
        <a:graphic>
          <a:graphicData uri="http://schemas.openxmlformats.org/drawingml/2006/table">
            <a:tbl>
              <a:tblPr firstRow="1" bandRow="1">
                <a:tableStyleId>{5C22544A-7EE6-4342-B048-85BDC9FD1C3A}</a:tableStyleId>
              </a:tblPr>
              <a:tblGrid>
                <a:gridCol w="1317286">
                  <a:extLst>
                    <a:ext uri="{9D8B030D-6E8A-4147-A177-3AD203B41FA5}">
                      <a16:colId xmlns:a16="http://schemas.microsoft.com/office/drawing/2014/main" val="392216789"/>
                    </a:ext>
                  </a:extLst>
                </a:gridCol>
                <a:gridCol w="1317286">
                  <a:extLst>
                    <a:ext uri="{9D8B030D-6E8A-4147-A177-3AD203B41FA5}">
                      <a16:colId xmlns:a16="http://schemas.microsoft.com/office/drawing/2014/main" val="352486525"/>
                    </a:ext>
                  </a:extLst>
                </a:gridCol>
                <a:gridCol w="1317286">
                  <a:extLst>
                    <a:ext uri="{9D8B030D-6E8A-4147-A177-3AD203B41FA5}">
                      <a16:colId xmlns:a16="http://schemas.microsoft.com/office/drawing/2014/main" val="2768888594"/>
                    </a:ext>
                  </a:extLst>
                </a:gridCol>
              </a:tblGrid>
              <a:tr h="475245">
                <a:tc>
                  <a:txBody>
                    <a:bodyPr/>
                    <a:lstStyle/>
                    <a:p>
                      <a:r>
                        <a:rPr lang="en-US" dirty="0"/>
                        <a:t>tid</a:t>
                      </a:r>
                    </a:p>
                  </a:txBody>
                  <a:tcPr/>
                </a:tc>
                <a:tc>
                  <a:txBody>
                    <a:bodyPr/>
                    <a:lstStyle/>
                    <a:p>
                      <a:r>
                        <a:rPr lang="en-US" dirty="0"/>
                        <a:t>Lane_id</a:t>
                      </a:r>
                    </a:p>
                  </a:txBody>
                  <a:tcPr/>
                </a:tc>
                <a:tc>
                  <a:txBody>
                    <a:bodyPr/>
                    <a:lstStyle/>
                    <a:p>
                      <a:r>
                        <a:rPr lang="en-US" dirty="0"/>
                        <a:t>Warp_id</a:t>
                      </a:r>
                    </a:p>
                  </a:txBody>
                  <a:tcPr/>
                </a:tc>
                <a:extLst>
                  <a:ext uri="{0D108BD9-81ED-4DB2-BD59-A6C34878D82A}">
                    <a16:rowId xmlns:a16="http://schemas.microsoft.com/office/drawing/2014/main" val="1471393968"/>
                  </a:ext>
                </a:extLst>
              </a:tr>
              <a:tr h="475245">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644751372"/>
                  </a:ext>
                </a:extLst>
              </a:tr>
              <a:tr h="475245">
                <a:tc>
                  <a:txBody>
                    <a:bodyPr/>
                    <a:lstStyle/>
                    <a:p>
                      <a:r>
                        <a:rPr lang="en-US" dirty="0"/>
                        <a:t>1</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3591424739"/>
                  </a:ext>
                </a:extLst>
              </a:tr>
              <a:tr h="475245">
                <a:tc>
                  <a:txBody>
                    <a:bodyPr/>
                    <a:lstStyle/>
                    <a:p>
                      <a:r>
                        <a:rPr lang="en-US" dirty="0"/>
                        <a:t>2</a:t>
                      </a:r>
                    </a:p>
                  </a:txBody>
                  <a:tcPr/>
                </a:tc>
                <a:tc>
                  <a:txBody>
                    <a:bodyPr/>
                    <a:lstStyle/>
                    <a:p>
                      <a:r>
                        <a:rPr lang="en-US" dirty="0"/>
                        <a:t>2</a:t>
                      </a:r>
                    </a:p>
                  </a:txBody>
                  <a:tcPr/>
                </a:tc>
                <a:tc>
                  <a:txBody>
                    <a:bodyPr/>
                    <a:lstStyle/>
                    <a:p>
                      <a:r>
                        <a:rPr lang="en-US" dirty="0"/>
                        <a:t>0</a:t>
                      </a:r>
                    </a:p>
                  </a:txBody>
                  <a:tcPr/>
                </a:tc>
                <a:extLst>
                  <a:ext uri="{0D108BD9-81ED-4DB2-BD59-A6C34878D82A}">
                    <a16:rowId xmlns:a16="http://schemas.microsoft.com/office/drawing/2014/main" val="3584938001"/>
                  </a:ext>
                </a:extLst>
              </a:tr>
              <a:tr h="475245">
                <a:tc>
                  <a:txBody>
                    <a:bodyPr/>
                    <a:lstStyle/>
                    <a:p>
                      <a:r>
                        <a:rPr lang="en-US" dirty="0"/>
                        <a:t>4</a:t>
                      </a:r>
                    </a:p>
                  </a:txBody>
                  <a:tcPr/>
                </a:tc>
                <a:tc>
                  <a:txBody>
                    <a:bodyPr/>
                    <a:lstStyle/>
                    <a:p>
                      <a:r>
                        <a:rPr lang="en-US" dirty="0"/>
                        <a:t>4</a:t>
                      </a:r>
                    </a:p>
                  </a:txBody>
                  <a:tcPr/>
                </a:tc>
                <a:tc>
                  <a:txBody>
                    <a:bodyPr/>
                    <a:lstStyle/>
                    <a:p>
                      <a:r>
                        <a:rPr lang="en-US" dirty="0"/>
                        <a:t>0</a:t>
                      </a:r>
                    </a:p>
                  </a:txBody>
                  <a:tcPr/>
                </a:tc>
                <a:extLst>
                  <a:ext uri="{0D108BD9-81ED-4DB2-BD59-A6C34878D82A}">
                    <a16:rowId xmlns:a16="http://schemas.microsoft.com/office/drawing/2014/main" val="2928316339"/>
                  </a:ext>
                </a:extLst>
              </a:tr>
            </a:tbl>
          </a:graphicData>
        </a:graphic>
      </p:graphicFrame>
      <p:sp>
        <p:nvSpPr>
          <p:cNvPr id="17" name="Title 1">
            <a:extLst>
              <a:ext uri="{FF2B5EF4-FFF2-40B4-BE49-F238E27FC236}">
                <a16:creationId xmlns:a16="http://schemas.microsoft.com/office/drawing/2014/main" id="{BFC99C14-CB95-44CD-5DA1-B13252F3702D}"/>
              </a:ext>
            </a:extLst>
          </p:cNvPr>
          <p:cNvSpPr txBox="1">
            <a:spLocks/>
          </p:cNvSpPr>
          <p:nvPr/>
        </p:nvSpPr>
        <p:spPr>
          <a:xfrm>
            <a:off x="-226005" y="705760"/>
            <a:ext cx="7483642" cy="433137"/>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000" dirty="0"/>
              <a:t>offset = 2</a:t>
            </a:r>
          </a:p>
        </p:txBody>
      </p:sp>
      <p:cxnSp>
        <p:nvCxnSpPr>
          <p:cNvPr id="21" name="Connector: Curved 20">
            <a:extLst>
              <a:ext uri="{FF2B5EF4-FFF2-40B4-BE49-F238E27FC236}">
                <a16:creationId xmlns:a16="http://schemas.microsoft.com/office/drawing/2014/main" id="{AD84B2EC-08C5-2B16-C3F9-6D27A494D587}"/>
              </a:ext>
            </a:extLst>
          </p:cNvPr>
          <p:cNvCxnSpPr>
            <a:stCxn id="9" idx="4"/>
            <a:endCxn id="6" idx="4"/>
          </p:cNvCxnSpPr>
          <p:nvPr/>
        </p:nvCxnSpPr>
        <p:spPr>
          <a:xfrm rot="5400000" flipH="1">
            <a:off x="3994088" y="804191"/>
            <a:ext cx="1" cy="2554547"/>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Curved 21">
            <a:extLst>
              <a:ext uri="{FF2B5EF4-FFF2-40B4-BE49-F238E27FC236}">
                <a16:creationId xmlns:a16="http://schemas.microsoft.com/office/drawing/2014/main" id="{D201A4A0-EB5F-8F51-B594-CF598DA306C1}"/>
              </a:ext>
            </a:extLst>
          </p:cNvPr>
          <p:cNvCxnSpPr/>
          <p:nvPr/>
        </p:nvCxnSpPr>
        <p:spPr>
          <a:xfrm rot="5400000" flipH="1">
            <a:off x="2768657" y="804189"/>
            <a:ext cx="1" cy="2554547"/>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B85E1F24-DE19-5E8A-E7EA-212AD59F25EB}"/>
              </a:ext>
            </a:extLst>
          </p:cNvPr>
          <p:cNvSpPr txBox="1">
            <a:spLocks/>
          </p:cNvSpPr>
          <p:nvPr/>
        </p:nvSpPr>
        <p:spPr>
          <a:xfrm>
            <a:off x="-296189" y="3419603"/>
            <a:ext cx="7483642" cy="433137"/>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000" u="sng" dirty="0"/>
              <a:t>And repeat the same thing over and over </a:t>
            </a:r>
          </a:p>
          <a:p>
            <a:pPr algn="ctr"/>
            <a:r>
              <a:rPr lang="en-US" sz="2000" u="sng" dirty="0"/>
              <a:t>You got the idea !</a:t>
            </a:r>
          </a:p>
        </p:txBody>
      </p:sp>
      <p:sp>
        <p:nvSpPr>
          <p:cNvPr id="11" name="Title 1">
            <a:extLst>
              <a:ext uri="{FF2B5EF4-FFF2-40B4-BE49-F238E27FC236}">
                <a16:creationId xmlns:a16="http://schemas.microsoft.com/office/drawing/2014/main" id="{DE809C2A-693D-9C5C-8C7B-7FA713AF04DE}"/>
              </a:ext>
            </a:extLst>
          </p:cNvPr>
          <p:cNvSpPr txBox="1">
            <a:spLocks/>
          </p:cNvSpPr>
          <p:nvPr/>
        </p:nvSpPr>
        <p:spPr>
          <a:xfrm>
            <a:off x="-66942" y="4553414"/>
            <a:ext cx="6780563" cy="289298"/>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000" u="sng" dirty="0">
                <a:solidFill>
                  <a:srgbClr val="FA1E87"/>
                </a:solidFill>
              </a:rPr>
              <a:t>So where is the global max within warp now ended up ?</a:t>
            </a:r>
          </a:p>
        </p:txBody>
      </p:sp>
      <p:sp>
        <p:nvSpPr>
          <p:cNvPr id="12" name="Title 1">
            <a:extLst>
              <a:ext uri="{FF2B5EF4-FFF2-40B4-BE49-F238E27FC236}">
                <a16:creationId xmlns:a16="http://schemas.microsoft.com/office/drawing/2014/main" id="{213E1F49-3748-55C3-5FD7-AF99DA5BB839}"/>
              </a:ext>
            </a:extLst>
          </p:cNvPr>
          <p:cNvSpPr txBox="1">
            <a:spLocks/>
          </p:cNvSpPr>
          <p:nvPr/>
        </p:nvSpPr>
        <p:spPr>
          <a:xfrm>
            <a:off x="-26827" y="4859388"/>
            <a:ext cx="6780563" cy="289298"/>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000" dirty="0">
                <a:solidFill>
                  <a:srgbClr val="FA1E87"/>
                </a:solidFill>
                <a:highlight>
                  <a:srgbClr val="FFFF00"/>
                </a:highlight>
              </a:rPr>
              <a:t>Yes at the first lane within warp</a:t>
            </a:r>
          </a:p>
        </p:txBody>
      </p:sp>
      <p:pic>
        <p:nvPicPr>
          <p:cNvPr id="15" name="Picture 14">
            <a:extLst>
              <a:ext uri="{FF2B5EF4-FFF2-40B4-BE49-F238E27FC236}">
                <a16:creationId xmlns:a16="http://schemas.microsoft.com/office/drawing/2014/main" id="{37025286-C635-73D4-072C-97BD2C2396F0}"/>
              </a:ext>
            </a:extLst>
          </p:cNvPr>
          <p:cNvPicPr>
            <a:picLocks noChangeAspect="1"/>
          </p:cNvPicPr>
          <p:nvPr/>
        </p:nvPicPr>
        <p:blipFill>
          <a:blip r:embed="rId3"/>
          <a:stretch>
            <a:fillRect/>
          </a:stretch>
        </p:blipFill>
        <p:spPr>
          <a:xfrm>
            <a:off x="3432948" y="5168742"/>
            <a:ext cx="3533964" cy="642539"/>
          </a:xfrm>
          <a:prstGeom prst="rect">
            <a:avLst/>
          </a:prstGeom>
        </p:spPr>
      </p:pic>
      <p:sp>
        <p:nvSpPr>
          <p:cNvPr id="16" name="Decagon 15">
            <a:extLst>
              <a:ext uri="{FF2B5EF4-FFF2-40B4-BE49-F238E27FC236}">
                <a16:creationId xmlns:a16="http://schemas.microsoft.com/office/drawing/2014/main" id="{E6C47601-14C2-59B0-F91B-E727881726F1}"/>
              </a:ext>
            </a:extLst>
          </p:cNvPr>
          <p:cNvSpPr/>
          <p:nvPr/>
        </p:nvSpPr>
        <p:spPr>
          <a:xfrm>
            <a:off x="48127" y="6043130"/>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8</a:t>
            </a:r>
          </a:p>
        </p:txBody>
      </p:sp>
      <p:sp>
        <p:nvSpPr>
          <p:cNvPr id="18" name="Decagon 17">
            <a:extLst>
              <a:ext uri="{FF2B5EF4-FFF2-40B4-BE49-F238E27FC236}">
                <a16:creationId xmlns:a16="http://schemas.microsoft.com/office/drawing/2014/main" id="{26E64F61-74A8-6B11-CE76-29E36DE22798}"/>
              </a:ext>
            </a:extLst>
          </p:cNvPr>
          <p:cNvSpPr/>
          <p:nvPr/>
        </p:nvSpPr>
        <p:spPr>
          <a:xfrm>
            <a:off x="577805" y="6043129"/>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9" name="Decagon 18">
            <a:extLst>
              <a:ext uri="{FF2B5EF4-FFF2-40B4-BE49-F238E27FC236}">
                <a16:creationId xmlns:a16="http://schemas.microsoft.com/office/drawing/2014/main" id="{A27F4B67-6F4E-9424-E6E4-367392DEAB3D}"/>
              </a:ext>
            </a:extLst>
          </p:cNvPr>
          <p:cNvSpPr/>
          <p:nvPr/>
        </p:nvSpPr>
        <p:spPr>
          <a:xfrm>
            <a:off x="1107483" y="6043129"/>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0" name="Decagon 19">
            <a:extLst>
              <a:ext uri="{FF2B5EF4-FFF2-40B4-BE49-F238E27FC236}">
                <a16:creationId xmlns:a16="http://schemas.microsoft.com/office/drawing/2014/main" id="{B2A96CF2-C88E-13EC-FCFD-5DEA4F031AF4}"/>
              </a:ext>
            </a:extLst>
          </p:cNvPr>
          <p:cNvSpPr/>
          <p:nvPr/>
        </p:nvSpPr>
        <p:spPr>
          <a:xfrm>
            <a:off x="2684196" y="6043126"/>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3" name="Decagon 22">
            <a:extLst>
              <a:ext uri="{FF2B5EF4-FFF2-40B4-BE49-F238E27FC236}">
                <a16:creationId xmlns:a16="http://schemas.microsoft.com/office/drawing/2014/main" id="{68780452-6EDA-4E6F-DD78-029B890D4B53}"/>
              </a:ext>
            </a:extLst>
          </p:cNvPr>
          <p:cNvSpPr/>
          <p:nvPr/>
        </p:nvSpPr>
        <p:spPr>
          <a:xfrm>
            <a:off x="3213874" y="6043126"/>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5" name="Decagon 24">
            <a:extLst>
              <a:ext uri="{FF2B5EF4-FFF2-40B4-BE49-F238E27FC236}">
                <a16:creationId xmlns:a16="http://schemas.microsoft.com/office/drawing/2014/main" id="{8C81A994-B50C-11A2-50F9-FC5585C0EB55}"/>
              </a:ext>
            </a:extLst>
          </p:cNvPr>
          <p:cNvSpPr/>
          <p:nvPr/>
        </p:nvSpPr>
        <p:spPr>
          <a:xfrm>
            <a:off x="3743552" y="6043125"/>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6" name="Title 1">
            <a:extLst>
              <a:ext uri="{FF2B5EF4-FFF2-40B4-BE49-F238E27FC236}">
                <a16:creationId xmlns:a16="http://schemas.microsoft.com/office/drawing/2014/main" id="{4B405FDC-927E-4ACF-0321-177D2D2A0AE9}"/>
              </a:ext>
            </a:extLst>
          </p:cNvPr>
          <p:cNvSpPr txBox="1">
            <a:spLocks/>
          </p:cNvSpPr>
          <p:nvPr/>
        </p:nvSpPr>
        <p:spPr>
          <a:xfrm>
            <a:off x="1424075" y="6431248"/>
            <a:ext cx="1574017" cy="477251"/>
          </a:xfrm>
          <a:prstGeom prst="rect">
            <a:avLst/>
          </a:prstGeom>
        </p:spPr>
        <p:txBody>
          <a:bodyPr vert="horz" lIns="91440" tIns="45720" rIns="91440" bIns="45720" rtlCol="0" anchor="b">
            <a:normAutofit fontScale="5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Warp_maxes</a:t>
            </a:r>
          </a:p>
        </p:txBody>
      </p:sp>
      <p:sp>
        <p:nvSpPr>
          <p:cNvPr id="27" name="Rectangle 26">
            <a:extLst>
              <a:ext uri="{FF2B5EF4-FFF2-40B4-BE49-F238E27FC236}">
                <a16:creationId xmlns:a16="http://schemas.microsoft.com/office/drawing/2014/main" id="{1D40FC16-9F3E-9C38-19EC-A16B0780D7C1}"/>
              </a:ext>
            </a:extLst>
          </p:cNvPr>
          <p:cNvSpPr/>
          <p:nvPr/>
        </p:nvSpPr>
        <p:spPr>
          <a:xfrm>
            <a:off x="48127" y="5955632"/>
            <a:ext cx="4224814" cy="66775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0573A828-388F-5FFA-A5E3-85A25A35A0E3}"/>
              </a:ext>
            </a:extLst>
          </p:cNvPr>
          <p:cNvCxnSpPr>
            <a:cxnSpLocks/>
          </p:cNvCxnSpPr>
          <p:nvPr/>
        </p:nvCxnSpPr>
        <p:spPr>
          <a:xfrm>
            <a:off x="48127" y="5823555"/>
            <a:ext cx="422481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0F38E0E-2EFF-BBC5-2275-ABADB2049CB2}"/>
              </a:ext>
            </a:extLst>
          </p:cNvPr>
          <p:cNvCxnSpPr>
            <a:cxnSpLocks/>
          </p:cNvCxnSpPr>
          <p:nvPr/>
        </p:nvCxnSpPr>
        <p:spPr>
          <a:xfrm flipH="1">
            <a:off x="4239955" y="5650851"/>
            <a:ext cx="154680" cy="2832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6F0FCDA-70C3-A336-6710-C3932484A1C7}"/>
              </a:ext>
            </a:extLst>
          </p:cNvPr>
          <p:cNvCxnSpPr>
            <a:cxnSpLocks/>
          </p:cNvCxnSpPr>
          <p:nvPr/>
        </p:nvCxnSpPr>
        <p:spPr>
          <a:xfrm flipH="1">
            <a:off x="0" y="5672418"/>
            <a:ext cx="126332" cy="277726"/>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3E2B0ECE-1523-3E1A-4981-F126EFF565F1}"/>
              </a:ext>
            </a:extLst>
          </p:cNvPr>
          <p:cNvSpPr txBox="1"/>
          <p:nvPr/>
        </p:nvSpPr>
        <p:spPr>
          <a:xfrm>
            <a:off x="1676263" y="6036205"/>
            <a:ext cx="964669" cy="369332"/>
          </a:xfrm>
          <a:prstGeom prst="rect">
            <a:avLst/>
          </a:prstGeom>
          <a:noFill/>
        </p:spPr>
        <p:txBody>
          <a:bodyPr wrap="square" rtlCol="0">
            <a:spAutoFit/>
          </a:bodyPr>
          <a:lstStyle/>
          <a:p>
            <a:r>
              <a:rPr lang="en-US" dirty="0"/>
              <a:t>………….</a:t>
            </a:r>
          </a:p>
        </p:txBody>
      </p:sp>
      <p:sp>
        <p:nvSpPr>
          <p:cNvPr id="37" name="TextBox 36">
            <a:extLst>
              <a:ext uri="{FF2B5EF4-FFF2-40B4-BE49-F238E27FC236}">
                <a16:creationId xmlns:a16="http://schemas.microsoft.com/office/drawing/2014/main" id="{5DCB9FDD-8776-8EAD-6E23-12F6390082F1}"/>
              </a:ext>
            </a:extLst>
          </p:cNvPr>
          <p:cNvSpPr txBox="1"/>
          <p:nvPr/>
        </p:nvSpPr>
        <p:spPr>
          <a:xfrm>
            <a:off x="1777078" y="5594152"/>
            <a:ext cx="451184" cy="369332"/>
          </a:xfrm>
          <a:prstGeom prst="rect">
            <a:avLst/>
          </a:prstGeom>
          <a:noFill/>
        </p:spPr>
        <p:txBody>
          <a:bodyPr wrap="square" rtlCol="0">
            <a:spAutoFit/>
          </a:bodyPr>
          <a:lstStyle/>
          <a:p>
            <a:r>
              <a:rPr lang="en-US" dirty="0"/>
              <a:t>32</a:t>
            </a:r>
          </a:p>
        </p:txBody>
      </p:sp>
    </p:spTree>
    <p:extLst>
      <p:ext uri="{BB962C8B-B14F-4D97-AF65-F5344CB8AC3E}">
        <p14:creationId xmlns:p14="http://schemas.microsoft.com/office/powerpoint/2010/main" val="2461282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5B6696-29CE-167F-695D-21FA69AA0A56}"/>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E2C677C5-D4B4-C6C9-D670-C2269CC11771}"/>
              </a:ext>
            </a:extLst>
          </p:cNvPr>
          <p:cNvPicPr>
            <a:picLocks noChangeAspect="1"/>
          </p:cNvPicPr>
          <p:nvPr/>
        </p:nvPicPr>
        <p:blipFill>
          <a:blip r:embed="rId2"/>
          <a:stretch>
            <a:fillRect/>
          </a:stretch>
        </p:blipFill>
        <p:spPr>
          <a:xfrm>
            <a:off x="7123285" y="0"/>
            <a:ext cx="5068715" cy="6858000"/>
          </a:xfrm>
          <a:prstGeom prst="rect">
            <a:avLst/>
          </a:prstGeom>
        </p:spPr>
      </p:pic>
      <p:sp>
        <p:nvSpPr>
          <p:cNvPr id="2" name="Title 1">
            <a:extLst>
              <a:ext uri="{FF2B5EF4-FFF2-40B4-BE49-F238E27FC236}">
                <a16:creationId xmlns:a16="http://schemas.microsoft.com/office/drawing/2014/main" id="{7EC89CB5-5BBF-E7EF-DA70-A0DA4462365D}"/>
              </a:ext>
            </a:extLst>
          </p:cNvPr>
          <p:cNvSpPr>
            <a:spLocks noGrp="1"/>
          </p:cNvSpPr>
          <p:nvPr>
            <p:ph type="title"/>
          </p:nvPr>
        </p:nvSpPr>
        <p:spPr>
          <a:xfrm>
            <a:off x="96253" y="1920"/>
            <a:ext cx="7483642" cy="433137"/>
          </a:xfrm>
        </p:spPr>
        <p:txBody>
          <a:bodyPr>
            <a:noAutofit/>
          </a:bodyPr>
          <a:lstStyle/>
          <a:p>
            <a:br>
              <a:rPr lang="en-US" sz="2000" u="sng" dirty="0"/>
            </a:br>
            <a:br>
              <a:rPr lang="en-US" sz="2000" u="sng" dirty="0"/>
            </a:br>
            <a:r>
              <a:rPr lang="en-US" sz="2000" dirty="0"/>
              <a:t>Using Shared Memory only along </a:t>
            </a:r>
            <a:r>
              <a:rPr lang="en-US" sz="2000" b="0" dirty="0"/>
              <a:t>__shfl_down_sync</a:t>
            </a:r>
            <a:endParaRPr lang="en-US" sz="2000" u="sng" dirty="0"/>
          </a:p>
        </p:txBody>
      </p:sp>
      <p:sp>
        <p:nvSpPr>
          <p:cNvPr id="8" name="Title 1">
            <a:extLst>
              <a:ext uri="{FF2B5EF4-FFF2-40B4-BE49-F238E27FC236}">
                <a16:creationId xmlns:a16="http://schemas.microsoft.com/office/drawing/2014/main" id="{96F83625-C816-95E8-FCB7-B9353F11D83D}"/>
              </a:ext>
            </a:extLst>
          </p:cNvPr>
          <p:cNvSpPr txBox="1">
            <a:spLocks/>
          </p:cNvSpPr>
          <p:nvPr/>
        </p:nvSpPr>
        <p:spPr>
          <a:xfrm>
            <a:off x="302928" y="372015"/>
            <a:ext cx="5931279" cy="433137"/>
          </a:xfrm>
          <a:prstGeom prst="rect">
            <a:avLst/>
          </a:prstGeom>
        </p:spPr>
        <p:txBody>
          <a:bodyPr vert="horz" lIns="91440" tIns="45720" rIns="91440" bIns="45720" rtlCol="0" anchor="b">
            <a:normAutofit fontScale="47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0" dirty="0">
                <a:solidFill>
                  <a:srgbClr val="FA1E87"/>
                </a:solidFill>
                <a:effectLst/>
                <a:latin typeface="Consolas" panose="020B0609020204030204" pitchFamily="49" charset="0"/>
              </a:rPr>
              <a:t>Kernel to find maximum element using warp synchronization </a:t>
            </a:r>
          </a:p>
        </p:txBody>
      </p:sp>
      <p:sp>
        <p:nvSpPr>
          <p:cNvPr id="3" name="Rectangle 2">
            <a:extLst>
              <a:ext uri="{FF2B5EF4-FFF2-40B4-BE49-F238E27FC236}">
                <a16:creationId xmlns:a16="http://schemas.microsoft.com/office/drawing/2014/main" id="{F5AAEB05-2B83-2695-8CA9-4E75C85D46C6}"/>
              </a:ext>
            </a:extLst>
          </p:cNvPr>
          <p:cNvSpPr/>
          <p:nvPr/>
        </p:nvSpPr>
        <p:spPr>
          <a:xfrm>
            <a:off x="7187453" y="2172529"/>
            <a:ext cx="4900863" cy="1990397"/>
          </a:xfrm>
          <a:prstGeom prst="rect">
            <a:avLst/>
          </a:prstGeom>
          <a:noFill/>
          <a:ln>
            <a:solidFill>
              <a:srgbClr val="FA1E8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ecagon 15">
            <a:extLst>
              <a:ext uri="{FF2B5EF4-FFF2-40B4-BE49-F238E27FC236}">
                <a16:creationId xmlns:a16="http://schemas.microsoft.com/office/drawing/2014/main" id="{2A2C9038-4633-771F-D16E-F73EDB14C730}"/>
              </a:ext>
            </a:extLst>
          </p:cNvPr>
          <p:cNvSpPr/>
          <p:nvPr/>
        </p:nvSpPr>
        <p:spPr>
          <a:xfrm>
            <a:off x="1317459" y="2260027"/>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8</a:t>
            </a:r>
          </a:p>
        </p:txBody>
      </p:sp>
      <p:sp>
        <p:nvSpPr>
          <p:cNvPr id="18" name="Decagon 17">
            <a:extLst>
              <a:ext uri="{FF2B5EF4-FFF2-40B4-BE49-F238E27FC236}">
                <a16:creationId xmlns:a16="http://schemas.microsoft.com/office/drawing/2014/main" id="{4A0FADCE-F4DB-1816-4CA3-6C741E5DF1B0}"/>
              </a:ext>
            </a:extLst>
          </p:cNvPr>
          <p:cNvSpPr/>
          <p:nvPr/>
        </p:nvSpPr>
        <p:spPr>
          <a:xfrm>
            <a:off x="1847137" y="2260026"/>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9" name="Decagon 18">
            <a:extLst>
              <a:ext uri="{FF2B5EF4-FFF2-40B4-BE49-F238E27FC236}">
                <a16:creationId xmlns:a16="http://schemas.microsoft.com/office/drawing/2014/main" id="{AA4CBF59-5CE0-213C-F7D8-61BC5804AF1A}"/>
              </a:ext>
            </a:extLst>
          </p:cNvPr>
          <p:cNvSpPr/>
          <p:nvPr/>
        </p:nvSpPr>
        <p:spPr>
          <a:xfrm>
            <a:off x="2376815" y="2260026"/>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0" name="Decagon 19">
            <a:extLst>
              <a:ext uri="{FF2B5EF4-FFF2-40B4-BE49-F238E27FC236}">
                <a16:creationId xmlns:a16="http://schemas.microsoft.com/office/drawing/2014/main" id="{DD7E01EA-B0C3-7782-8282-AC788C9CA250}"/>
              </a:ext>
            </a:extLst>
          </p:cNvPr>
          <p:cNvSpPr/>
          <p:nvPr/>
        </p:nvSpPr>
        <p:spPr>
          <a:xfrm>
            <a:off x="3953528" y="2260023"/>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3" name="Decagon 22">
            <a:extLst>
              <a:ext uri="{FF2B5EF4-FFF2-40B4-BE49-F238E27FC236}">
                <a16:creationId xmlns:a16="http://schemas.microsoft.com/office/drawing/2014/main" id="{1B9AF56D-A135-EA3C-E302-5F9383798FBF}"/>
              </a:ext>
            </a:extLst>
          </p:cNvPr>
          <p:cNvSpPr/>
          <p:nvPr/>
        </p:nvSpPr>
        <p:spPr>
          <a:xfrm>
            <a:off x="4483206" y="2260023"/>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5" name="Decagon 24">
            <a:extLst>
              <a:ext uri="{FF2B5EF4-FFF2-40B4-BE49-F238E27FC236}">
                <a16:creationId xmlns:a16="http://schemas.microsoft.com/office/drawing/2014/main" id="{32B36840-68C3-DDF5-1EED-22BB61EB338D}"/>
              </a:ext>
            </a:extLst>
          </p:cNvPr>
          <p:cNvSpPr/>
          <p:nvPr/>
        </p:nvSpPr>
        <p:spPr>
          <a:xfrm>
            <a:off x="5012884" y="2260022"/>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6" name="Title 1">
            <a:extLst>
              <a:ext uri="{FF2B5EF4-FFF2-40B4-BE49-F238E27FC236}">
                <a16:creationId xmlns:a16="http://schemas.microsoft.com/office/drawing/2014/main" id="{BD6B9D9C-03C7-0067-7AA1-0C4AF776549B}"/>
              </a:ext>
            </a:extLst>
          </p:cNvPr>
          <p:cNvSpPr txBox="1">
            <a:spLocks/>
          </p:cNvSpPr>
          <p:nvPr/>
        </p:nvSpPr>
        <p:spPr>
          <a:xfrm>
            <a:off x="2693407" y="2648145"/>
            <a:ext cx="1574017" cy="477251"/>
          </a:xfrm>
          <a:prstGeom prst="rect">
            <a:avLst/>
          </a:prstGeom>
        </p:spPr>
        <p:txBody>
          <a:bodyPr vert="horz" lIns="91440" tIns="45720" rIns="91440" bIns="45720" rtlCol="0" anchor="b">
            <a:normAutofit fontScale="5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Warp_maxes</a:t>
            </a:r>
          </a:p>
        </p:txBody>
      </p:sp>
      <p:sp>
        <p:nvSpPr>
          <p:cNvPr id="27" name="Rectangle 26">
            <a:extLst>
              <a:ext uri="{FF2B5EF4-FFF2-40B4-BE49-F238E27FC236}">
                <a16:creationId xmlns:a16="http://schemas.microsoft.com/office/drawing/2014/main" id="{75B9648F-55A6-2CFA-4E61-805045E03A4B}"/>
              </a:ext>
            </a:extLst>
          </p:cNvPr>
          <p:cNvSpPr/>
          <p:nvPr/>
        </p:nvSpPr>
        <p:spPr>
          <a:xfrm>
            <a:off x="1317459" y="2172529"/>
            <a:ext cx="4224814" cy="66775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E27ABF44-6593-640C-2665-2D0F6D7E735A}"/>
              </a:ext>
            </a:extLst>
          </p:cNvPr>
          <p:cNvCxnSpPr>
            <a:cxnSpLocks/>
          </p:cNvCxnSpPr>
          <p:nvPr/>
        </p:nvCxnSpPr>
        <p:spPr>
          <a:xfrm>
            <a:off x="1317459" y="2040452"/>
            <a:ext cx="422481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90CF25D-160F-54DA-109D-DD42F1845AC9}"/>
              </a:ext>
            </a:extLst>
          </p:cNvPr>
          <p:cNvCxnSpPr>
            <a:cxnSpLocks/>
          </p:cNvCxnSpPr>
          <p:nvPr/>
        </p:nvCxnSpPr>
        <p:spPr>
          <a:xfrm flipH="1">
            <a:off x="5509287" y="1867748"/>
            <a:ext cx="154680" cy="2832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58C8757-5BF3-590D-B5AC-506CCF5809E8}"/>
              </a:ext>
            </a:extLst>
          </p:cNvPr>
          <p:cNvCxnSpPr>
            <a:cxnSpLocks/>
          </p:cNvCxnSpPr>
          <p:nvPr/>
        </p:nvCxnSpPr>
        <p:spPr>
          <a:xfrm flipH="1">
            <a:off x="1269332" y="1889315"/>
            <a:ext cx="126332" cy="277726"/>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40FEC83-0726-DB3F-214D-5E6C7E85F1CA}"/>
              </a:ext>
            </a:extLst>
          </p:cNvPr>
          <p:cNvSpPr txBox="1"/>
          <p:nvPr/>
        </p:nvSpPr>
        <p:spPr>
          <a:xfrm>
            <a:off x="2945595" y="2253102"/>
            <a:ext cx="964669" cy="369332"/>
          </a:xfrm>
          <a:prstGeom prst="rect">
            <a:avLst/>
          </a:prstGeom>
          <a:noFill/>
        </p:spPr>
        <p:txBody>
          <a:bodyPr wrap="square" rtlCol="0">
            <a:spAutoFit/>
          </a:bodyPr>
          <a:lstStyle/>
          <a:p>
            <a:r>
              <a:rPr lang="en-US" dirty="0"/>
              <a:t>………….</a:t>
            </a:r>
          </a:p>
        </p:txBody>
      </p:sp>
      <p:sp>
        <p:nvSpPr>
          <p:cNvPr id="37" name="TextBox 36">
            <a:extLst>
              <a:ext uri="{FF2B5EF4-FFF2-40B4-BE49-F238E27FC236}">
                <a16:creationId xmlns:a16="http://schemas.microsoft.com/office/drawing/2014/main" id="{70C83C7D-9C88-2EB1-8B8C-9F7B55CECCCB}"/>
              </a:ext>
            </a:extLst>
          </p:cNvPr>
          <p:cNvSpPr txBox="1"/>
          <p:nvPr/>
        </p:nvSpPr>
        <p:spPr>
          <a:xfrm>
            <a:off x="3046410" y="1811049"/>
            <a:ext cx="451184" cy="369332"/>
          </a:xfrm>
          <a:prstGeom prst="rect">
            <a:avLst/>
          </a:prstGeom>
          <a:noFill/>
        </p:spPr>
        <p:txBody>
          <a:bodyPr wrap="square" rtlCol="0">
            <a:spAutoFit/>
          </a:bodyPr>
          <a:lstStyle/>
          <a:p>
            <a:r>
              <a:rPr lang="en-US" dirty="0"/>
              <a:t>32</a:t>
            </a:r>
          </a:p>
        </p:txBody>
      </p:sp>
      <p:sp>
        <p:nvSpPr>
          <p:cNvPr id="13" name="Title 1">
            <a:extLst>
              <a:ext uri="{FF2B5EF4-FFF2-40B4-BE49-F238E27FC236}">
                <a16:creationId xmlns:a16="http://schemas.microsoft.com/office/drawing/2014/main" id="{AC7946A8-4532-2AEA-7F86-40DC16701E77}"/>
              </a:ext>
            </a:extLst>
          </p:cNvPr>
          <p:cNvSpPr txBox="1">
            <a:spLocks/>
          </p:cNvSpPr>
          <p:nvPr/>
        </p:nvSpPr>
        <p:spPr>
          <a:xfrm>
            <a:off x="252663" y="1410434"/>
            <a:ext cx="6623384" cy="433137"/>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u="sng" dirty="0"/>
              <a:t>Then we wait for all threads in different warps</a:t>
            </a:r>
          </a:p>
          <a:p>
            <a:r>
              <a:rPr lang="en-US" sz="2000" u="sng" dirty="0"/>
              <a:t>Within block to write its warp max</a:t>
            </a:r>
          </a:p>
        </p:txBody>
      </p:sp>
    </p:spTree>
    <p:extLst>
      <p:ext uri="{BB962C8B-B14F-4D97-AF65-F5344CB8AC3E}">
        <p14:creationId xmlns:p14="http://schemas.microsoft.com/office/powerpoint/2010/main" val="3348456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A9AC0F-79A3-2531-9ECB-64A73A24955E}"/>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8CAAFB0D-68FE-791D-14BF-F48720B1702A}"/>
              </a:ext>
            </a:extLst>
          </p:cNvPr>
          <p:cNvPicPr>
            <a:picLocks noChangeAspect="1"/>
          </p:cNvPicPr>
          <p:nvPr/>
        </p:nvPicPr>
        <p:blipFill>
          <a:blip r:embed="rId2"/>
          <a:stretch>
            <a:fillRect/>
          </a:stretch>
        </p:blipFill>
        <p:spPr>
          <a:xfrm>
            <a:off x="7123285" y="0"/>
            <a:ext cx="5068715" cy="6858000"/>
          </a:xfrm>
          <a:prstGeom prst="rect">
            <a:avLst/>
          </a:prstGeom>
        </p:spPr>
      </p:pic>
      <p:sp>
        <p:nvSpPr>
          <p:cNvPr id="2" name="Title 1">
            <a:extLst>
              <a:ext uri="{FF2B5EF4-FFF2-40B4-BE49-F238E27FC236}">
                <a16:creationId xmlns:a16="http://schemas.microsoft.com/office/drawing/2014/main" id="{9CDEAC14-1063-B396-C2BC-327E26799E5F}"/>
              </a:ext>
            </a:extLst>
          </p:cNvPr>
          <p:cNvSpPr>
            <a:spLocks noGrp="1"/>
          </p:cNvSpPr>
          <p:nvPr>
            <p:ph type="title"/>
          </p:nvPr>
        </p:nvSpPr>
        <p:spPr>
          <a:xfrm>
            <a:off x="96253" y="1920"/>
            <a:ext cx="7483642" cy="433137"/>
          </a:xfrm>
        </p:spPr>
        <p:txBody>
          <a:bodyPr>
            <a:noAutofit/>
          </a:bodyPr>
          <a:lstStyle/>
          <a:p>
            <a:br>
              <a:rPr lang="en-US" sz="2000" u="sng" dirty="0"/>
            </a:br>
            <a:br>
              <a:rPr lang="en-US" sz="2000" u="sng" dirty="0"/>
            </a:br>
            <a:r>
              <a:rPr lang="en-US" sz="2000" dirty="0"/>
              <a:t>Using Shared Memory only along </a:t>
            </a:r>
            <a:r>
              <a:rPr lang="en-US" sz="2000" b="0" dirty="0"/>
              <a:t>__shfl_down_sync</a:t>
            </a:r>
            <a:endParaRPr lang="en-US" sz="2000" u="sng" dirty="0"/>
          </a:p>
        </p:txBody>
      </p:sp>
      <p:sp>
        <p:nvSpPr>
          <p:cNvPr id="8" name="Title 1">
            <a:extLst>
              <a:ext uri="{FF2B5EF4-FFF2-40B4-BE49-F238E27FC236}">
                <a16:creationId xmlns:a16="http://schemas.microsoft.com/office/drawing/2014/main" id="{0F880A71-5593-7315-8C64-16A55505D952}"/>
              </a:ext>
            </a:extLst>
          </p:cNvPr>
          <p:cNvSpPr txBox="1">
            <a:spLocks/>
          </p:cNvSpPr>
          <p:nvPr/>
        </p:nvSpPr>
        <p:spPr>
          <a:xfrm>
            <a:off x="302928" y="372015"/>
            <a:ext cx="5931279" cy="433137"/>
          </a:xfrm>
          <a:prstGeom prst="rect">
            <a:avLst/>
          </a:prstGeom>
        </p:spPr>
        <p:txBody>
          <a:bodyPr vert="horz" lIns="91440" tIns="45720" rIns="91440" bIns="45720" rtlCol="0" anchor="b">
            <a:normAutofit fontScale="47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0" dirty="0">
                <a:solidFill>
                  <a:srgbClr val="FA1E87"/>
                </a:solidFill>
                <a:effectLst/>
                <a:latin typeface="Consolas" panose="020B0609020204030204" pitchFamily="49" charset="0"/>
              </a:rPr>
              <a:t>Kernel to find maximum element using warp synchronization </a:t>
            </a:r>
          </a:p>
        </p:txBody>
      </p:sp>
      <p:sp>
        <p:nvSpPr>
          <p:cNvPr id="3" name="Rectangle 2">
            <a:extLst>
              <a:ext uri="{FF2B5EF4-FFF2-40B4-BE49-F238E27FC236}">
                <a16:creationId xmlns:a16="http://schemas.microsoft.com/office/drawing/2014/main" id="{986DA32F-B341-E98F-6FDF-3BC1C581F7ED}"/>
              </a:ext>
            </a:extLst>
          </p:cNvPr>
          <p:cNvSpPr/>
          <p:nvPr/>
        </p:nvSpPr>
        <p:spPr>
          <a:xfrm>
            <a:off x="7207210" y="4266024"/>
            <a:ext cx="4900863" cy="2405487"/>
          </a:xfrm>
          <a:prstGeom prst="rect">
            <a:avLst/>
          </a:prstGeom>
          <a:noFill/>
          <a:ln>
            <a:solidFill>
              <a:srgbClr val="FA1E8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ecagon 15">
            <a:extLst>
              <a:ext uri="{FF2B5EF4-FFF2-40B4-BE49-F238E27FC236}">
                <a16:creationId xmlns:a16="http://schemas.microsoft.com/office/drawing/2014/main" id="{C8338AF1-609D-7060-C909-E3AE94F219D1}"/>
              </a:ext>
            </a:extLst>
          </p:cNvPr>
          <p:cNvSpPr/>
          <p:nvPr/>
        </p:nvSpPr>
        <p:spPr>
          <a:xfrm>
            <a:off x="1317459" y="2260027"/>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8</a:t>
            </a:r>
          </a:p>
        </p:txBody>
      </p:sp>
      <p:sp>
        <p:nvSpPr>
          <p:cNvPr id="18" name="Decagon 17">
            <a:extLst>
              <a:ext uri="{FF2B5EF4-FFF2-40B4-BE49-F238E27FC236}">
                <a16:creationId xmlns:a16="http://schemas.microsoft.com/office/drawing/2014/main" id="{E4A04673-3739-9E66-2FB2-72330CB75CD0}"/>
              </a:ext>
            </a:extLst>
          </p:cNvPr>
          <p:cNvSpPr/>
          <p:nvPr/>
        </p:nvSpPr>
        <p:spPr>
          <a:xfrm>
            <a:off x="1847137" y="2260026"/>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9" name="Decagon 18">
            <a:extLst>
              <a:ext uri="{FF2B5EF4-FFF2-40B4-BE49-F238E27FC236}">
                <a16:creationId xmlns:a16="http://schemas.microsoft.com/office/drawing/2014/main" id="{F44B2E35-68B1-C757-80C3-EDBA9929C2D0}"/>
              </a:ext>
            </a:extLst>
          </p:cNvPr>
          <p:cNvSpPr/>
          <p:nvPr/>
        </p:nvSpPr>
        <p:spPr>
          <a:xfrm>
            <a:off x="2376815" y="2260026"/>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0" name="Decagon 19">
            <a:extLst>
              <a:ext uri="{FF2B5EF4-FFF2-40B4-BE49-F238E27FC236}">
                <a16:creationId xmlns:a16="http://schemas.microsoft.com/office/drawing/2014/main" id="{CBCAF621-2FCC-FE0E-EC91-65A8CABC5356}"/>
              </a:ext>
            </a:extLst>
          </p:cNvPr>
          <p:cNvSpPr/>
          <p:nvPr/>
        </p:nvSpPr>
        <p:spPr>
          <a:xfrm>
            <a:off x="3953528" y="2260023"/>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3" name="Decagon 22">
            <a:extLst>
              <a:ext uri="{FF2B5EF4-FFF2-40B4-BE49-F238E27FC236}">
                <a16:creationId xmlns:a16="http://schemas.microsoft.com/office/drawing/2014/main" id="{03C27769-45F4-8BA6-A30E-1A43A2FA1EED}"/>
              </a:ext>
            </a:extLst>
          </p:cNvPr>
          <p:cNvSpPr/>
          <p:nvPr/>
        </p:nvSpPr>
        <p:spPr>
          <a:xfrm>
            <a:off x="4483206" y="2260023"/>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5" name="Decagon 24">
            <a:extLst>
              <a:ext uri="{FF2B5EF4-FFF2-40B4-BE49-F238E27FC236}">
                <a16:creationId xmlns:a16="http://schemas.microsoft.com/office/drawing/2014/main" id="{8D0DB30D-8D8E-0FEB-C8F6-B4B865A8EB87}"/>
              </a:ext>
            </a:extLst>
          </p:cNvPr>
          <p:cNvSpPr/>
          <p:nvPr/>
        </p:nvSpPr>
        <p:spPr>
          <a:xfrm>
            <a:off x="5012884" y="2260022"/>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6" name="Title 1">
            <a:extLst>
              <a:ext uri="{FF2B5EF4-FFF2-40B4-BE49-F238E27FC236}">
                <a16:creationId xmlns:a16="http://schemas.microsoft.com/office/drawing/2014/main" id="{65862BEF-FBE7-2491-1370-E66767EBE665}"/>
              </a:ext>
            </a:extLst>
          </p:cNvPr>
          <p:cNvSpPr txBox="1">
            <a:spLocks/>
          </p:cNvSpPr>
          <p:nvPr/>
        </p:nvSpPr>
        <p:spPr>
          <a:xfrm>
            <a:off x="2693407" y="2648145"/>
            <a:ext cx="1574017" cy="477251"/>
          </a:xfrm>
          <a:prstGeom prst="rect">
            <a:avLst/>
          </a:prstGeom>
        </p:spPr>
        <p:txBody>
          <a:bodyPr vert="horz" lIns="91440" tIns="45720" rIns="91440" bIns="45720" rtlCol="0" anchor="b">
            <a:normAutofit fontScale="5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Warp_maxes</a:t>
            </a:r>
          </a:p>
        </p:txBody>
      </p:sp>
      <p:sp>
        <p:nvSpPr>
          <p:cNvPr id="27" name="Rectangle 26">
            <a:extLst>
              <a:ext uri="{FF2B5EF4-FFF2-40B4-BE49-F238E27FC236}">
                <a16:creationId xmlns:a16="http://schemas.microsoft.com/office/drawing/2014/main" id="{CC05DDBD-0CD0-1348-086B-E43AF5A2C04F}"/>
              </a:ext>
            </a:extLst>
          </p:cNvPr>
          <p:cNvSpPr/>
          <p:nvPr/>
        </p:nvSpPr>
        <p:spPr>
          <a:xfrm>
            <a:off x="1317459" y="2172529"/>
            <a:ext cx="4224814" cy="66775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3E9B898F-EE56-05B8-F4F5-3F86184E76B4}"/>
              </a:ext>
            </a:extLst>
          </p:cNvPr>
          <p:cNvCxnSpPr>
            <a:cxnSpLocks/>
          </p:cNvCxnSpPr>
          <p:nvPr/>
        </p:nvCxnSpPr>
        <p:spPr>
          <a:xfrm>
            <a:off x="1317459" y="2040452"/>
            <a:ext cx="422481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150E477-C4B2-44D6-9E83-1A8FBE17A007}"/>
              </a:ext>
            </a:extLst>
          </p:cNvPr>
          <p:cNvCxnSpPr>
            <a:cxnSpLocks/>
          </p:cNvCxnSpPr>
          <p:nvPr/>
        </p:nvCxnSpPr>
        <p:spPr>
          <a:xfrm flipH="1">
            <a:off x="5509287" y="1867748"/>
            <a:ext cx="154680" cy="2832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D3FD929-54D1-EC44-9478-C91B2A270E61}"/>
              </a:ext>
            </a:extLst>
          </p:cNvPr>
          <p:cNvCxnSpPr>
            <a:cxnSpLocks/>
          </p:cNvCxnSpPr>
          <p:nvPr/>
        </p:nvCxnSpPr>
        <p:spPr>
          <a:xfrm flipH="1">
            <a:off x="1269332" y="1889315"/>
            <a:ext cx="126332" cy="277726"/>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A151F9A5-D7C3-C1F6-1E1B-971D1051016C}"/>
              </a:ext>
            </a:extLst>
          </p:cNvPr>
          <p:cNvSpPr txBox="1"/>
          <p:nvPr/>
        </p:nvSpPr>
        <p:spPr>
          <a:xfrm>
            <a:off x="2945595" y="2253102"/>
            <a:ext cx="964669" cy="369332"/>
          </a:xfrm>
          <a:prstGeom prst="rect">
            <a:avLst/>
          </a:prstGeom>
          <a:noFill/>
        </p:spPr>
        <p:txBody>
          <a:bodyPr wrap="square" rtlCol="0">
            <a:spAutoFit/>
          </a:bodyPr>
          <a:lstStyle/>
          <a:p>
            <a:r>
              <a:rPr lang="en-US" dirty="0"/>
              <a:t>………….</a:t>
            </a:r>
          </a:p>
        </p:txBody>
      </p:sp>
      <p:sp>
        <p:nvSpPr>
          <p:cNvPr id="37" name="TextBox 36">
            <a:extLst>
              <a:ext uri="{FF2B5EF4-FFF2-40B4-BE49-F238E27FC236}">
                <a16:creationId xmlns:a16="http://schemas.microsoft.com/office/drawing/2014/main" id="{A71D2BFB-2BD0-E90A-E6C9-B901B2F24BFE}"/>
              </a:ext>
            </a:extLst>
          </p:cNvPr>
          <p:cNvSpPr txBox="1"/>
          <p:nvPr/>
        </p:nvSpPr>
        <p:spPr>
          <a:xfrm>
            <a:off x="3046410" y="1811049"/>
            <a:ext cx="451184" cy="369332"/>
          </a:xfrm>
          <a:prstGeom prst="rect">
            <a:avLst/>
          </a:prstGeom>
          <a:noFill/>
        </p:spPr>
        <p:txBody>
          <a:bodyPr wrap="square" rtlCol="0">
            <a:spAutoFit/>
          </a:bodyPr>
          <a:lstStyle/>
          <a:p>
            <a:r>
              <a:rPr lang="en-US" dirty="0"/>
              <a:t>32</a:t>
            </a:r>
          </a:p>
        </p:txBody>
      </p:sp>
      <p:sp>
        <p:nvSpPr>
          <p:cNvPr id="13" name="Title 1">
            <a:extLst>
              <a:ext uri="{FF2B5EF4-FFF2-40B4-BE49-F238E27FC236}">
                <a16:creationId xmlns:a16="http://schemas.microsoft.com/office/drawing/2014/main" id="{AAA8F146-C4CF-FCC0-C885-8E2268747F02}"/>
              </a:ext>
            </a:extLst>
          </p:cNvPr>
          <p:cNvSpPr txBox="1">
            <a:spLocks/>
          </p:cNvSpPr>
          <p:nvPr/>
        </p:nvSpPr>
        <p:spPr>
          <a:xfrm>
            <a:off x="252663" y="1410434"/>
            <a:ext cx="6623384" cy="433137"/>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u="sng" dirty="0"/>
              <a:t>Then we wait for all threads in different warps</a:t>
            </a:r>
          </a:p>
          <a:p>
            <a:r>
              <a:rPr lang="en-US" sz="2000" u="sng" dirty="0"/>
              <a:t>Within block to write its warp max</a:t>
            </a:r>
          </a:p>
        </p:txBody>
      </p:sp>
      <p:sp>
        <p:nvSpPr>
          <p:cNvPr id="5" name="Title 1">
            <a:extLst>
              <a:ext uri="{FF2B5EF4-FFF2-40B4-BE49-F238E27FC236}">
                <a16:creationId xmlns:a16="http://schemas.microsoft.com/office/drawing/2014/main" id="{692BFBA0-86B7-D2D9-038A-FC94307E721C}"/>
              </a:ext>
            </a:extLst>
          </p:cNvPr>
          <p:cNvSpPr txBox="1">
            <a:spLocks/>
          </p:cNvSpPr>
          <p:nvPr/>
        </p:nvSpPr>
        <p:spPr>
          <a:xfrm>
            <a:off x="55362" y="3832887"/>
            <a:ext cx="6623384" cy="433137"/>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000" u="sng" dirty="0">
                <a:solidFill>
                  <a:srgbClr val="FA1E87"/>
                </a:solidFill>
              </a:rPr>
              <a:t>Then we let the first warp to handle </a:t>
            </a:r>
            <a:r>
              <a:rPr lang="en-US" sz="2000" u="sng" dirty="0" err="1">
                <a:solidFill>
                  <a:srgbClr val="FA1E87"/>
                </a:solidFill>
              </a:rPr>
              <a:t>warp_maxes</a:t>
            </a:r>
            <a:endParaRPr lang="en-US" sz="2000" u="sng" dirty="0">
              <a:solidFill>
                <a:srgbClr val="FA1E87"/>
              </a:solidFill>
            </a:endParaRPr>
          </a:p>
          <a:p>
            <a:pPr algn="ctr"/>
            <a:r>
              <a:rPr lang="en-US" sz="2000" u="sng" dirty="0">
                <a:solidFill>
                  <a:srgbClr val="FA1E87"/>
                </a:solidFill>
              </a:rPr>
              <a:t>And do the same thing we did above again</a:t>
            </a:r>
          </a:p>
        </p:txBody>
      </p:sp>
      <p:sp>
        <p:nvSpPr>
          <p:cNvPr id="6" name="Title 1">
            <a:extLst>
              <a:ext uri="{FF2B5EF4-FFF2-40B4-BE49-F238E27FC236}">
                <a16:creationId xmlns:a16="http://schemas.microsoft.com/office/drawing/2014/main" id="{7E8D458C-CF49-974A-2937-257CE9F7EAAF}"/>
              </a:ext>
            </a:extLst>
          </p:cNvPr>
          <p:cNvSpPr txBox="1">
            <a:spLocks/>
          </p:cNvSpPr>
          <p:nvPr/>
        </p:nvSpPr>
        <p:spPr>
          <a:xfrm>
            <a:off x="55362" y="4540378"/>
            <a:ext cx="6623384" cy="433137"/>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000" u="sng" dirty="0">
                <a:solidFill>
                  <a:schemeClr val="tx1"/>
                </a:solidFill>
              </a:rPr>
              <a:t>BUT Why this time we need atomic operation ??</a:t>
            </a:r>
          </a:p>
        </p:txBody>
      </p:sp>
      <p:pic>
        <p:nvPicPr>
          <p:cNvPr id="9" name="Picture 8">
            <a:extLst>
              <a:ext uri="{FF2B5EF4-FFF2-40B4-BE49-F238E27FC236}">
                <a16:creationId xmlns:a16="http://schemas.microsoft.com/office/drawing/2014/main" id="{C82AFF04-B8D8-FFE4-1F38-834BD8FDB1AC}"/>
              </a:ext>
            </a:extLst>
          </p:cNvPr>
          <p:cNvPicPr>
            <a:picLocks noChangeAspect="1"/>
          </p:cNvPicPr>
          <p:nvPr/>
        </p:nvPicPr>
        <p:blipFill>
          <a:blip r:embed="rId3"/>
          <a:stretch>
            <a:fillRect/>
          </a:stretch>
        </p:blipFill>
        <p:spPr>
          <a:xfrm>
            <a:off x="682640" y="5105874"/>
            <a:ext cx="5763429" cy="1066949"/>
          </a:xfrm>
          <a:prstGeom prst="rect">
            <a:avLst/>
          </a:prstGeom>
        </p:spPr>
      </p:pic>
    </p:spTree>
    <p:extLst>
      <p:ext uri="{BB962C8B-B14F-4D97-AF65-F5344CB8AC3E}">
        <p14:creationId xmlns:p14="http://schemas.microsoft.com/office/powerpoint/2010/main" val="12886360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7C6E28-D599-8880-21C3-73C7BE38DC98}"/>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F72ED349-9C65-01B6-F4D9-E811CF1DD9B2}"/>
              </a:ext>
            </a:extLst>
          </p:cNvPr>
          <p:cNvPicPr>
            <a:picLocks noChangeAspect="1"/>
          </p:cNvPicPr>
          <p:nvPr/>
        </p:nvPicPr>
        <p:blipFill>
          <a:blip r:embed="rId2"/>
          <a:stretch>
            <a:fillRect/>
          </a:stretch>
        </p:blipFill>
        <p:spPr>
          <a:xfrm>
            <a:off x="459324" y="4073732"/>
            <a:ext cx="5763429" cy="1066949"/>
          </a:xfrm>
          <a:prstGeom prst="rect">
            <a:avLst/>
          </a:prstGeom>
        </p:spPr>
      </p:pic>
      <p:pic>
        <p:nvPicPr>
          <p:cNvPr id="4" name="Picture 3">
            <a:extLst>
              <a:ext uri="{FF2B5EF4-FFF2-40B4-BE49-F238E27FC236}">
                <a16:creationId xmlns:a16="http://schemas.microsoft.com/office/drawing/2014/main" id="{01CCA1BD-A095-6D9C-06AF-ACB6FA54B38E}"/>
              </a:ext>
            </a:extLst>
          </p:cNvPr>
          <p:cNvPicPr>
            <a:picLocks noChangeAspect="1"/>
          </p:cNvPicPr>
          <p:nvPr/>
        </p:nvPicPr>
        <p:blipFill>
          <a:blip r:embed="rId3"/>
          <a:stretch>
            <a:fillRect/>
          </a:stretch>
        </p:blipFill>
        <p:spPr>
          <a:xfrm>
            <a:off x="7123285" y="0"/>
            <a:ext cx="5068715" cy="6858000"/>
          </a:xfrm>
          <a:prstGeom prst="rect">
            <a:avLst/>
          </a:prstGeom>
        </p:spPr>
      </p:pic>
      <p:sp>
        <p:nvSpPr>
          <p:cNvPr id="2" name="Title 1">
            <a:extLst>
              <a:ext uri="{FF2B5EF4-FFF2-40B4-BE49-F238E27FC236}">
                <a16:creationId xmlns:a16="http://schemas.microsoft.com/office/drawing/2014/main" id="{6C595940-2616-20E5-FF32-06CDAA72CF66}"/>
              </a:ext>
            </a:extLst>
          </p:cNvPr>
          <p:cNvSpPr>
            <a:spLocks noGrp="1"/>
          </p:cNvSpPr>
          <p:nvPr>
            <p:ph type="title"/>
          </p:nvPr>
        </p:nvSpPr>
        <p:spPr>
          <a:xfrm>
            <a:off x="96253" y="1920"/>
            <a:ext cx="7483642" cy="433137"/>
          </a:xfrm>
        </p:spPr>
        <p:txBody>
          <a:bodyPr>
            <a:noAutofit/>
          </a:bodyPr>
          <a:lstStyle/>
          <a:p>
            <a:br>
              <a:rPr lang="en-US" sz="2000" u="sng" dirty="0"/>
            </a:br>
            <a:br>
              <a:rPr lang="en-US" sz="2000" u="sng" dirty="0"/>
            </a:br>
            <a:r>
              <a:rPr lang="en-US" sz="2000" dirty="0"/>
              <a:t>Using Shared Memory only along </a:t>
            </a:r>
            <a:r>
              <a:rPr lang="en-US" sz="2000" b="0" dirty="0"/>
              <a:t>__shfl_down_sync</a:t>
            </a:r>
            <a:endParaRPr lang="en-US" sz="2000" u="sng" dirty="0"/>
          </a:p>
        </p:txBody>
      </p:sp>
      <p:sp>
        <p:nvSpPr>
          <p:cNvPr id="8" name="Title 1">
            <a:extLst>
              <a:ext uri="{FF2B5EF4-FFF2-40B4-BE49-F238E27FC236}">
                <a16:creationId xmlns:a16="http://schemas.microsoft.com/office/drawing/2014/main" id="{98225676-6575-5316-79F5-00740B9CF414}"/>
              </a:ext>
            </a:extLst>
          </p:cNvPr>
          <p:cNvSpPr txBox="1">
            <a:spLocks/>
          </p:cNvSpPr>
          <p:nvPr/>
        </p:nvSpPr>
        <p:spPr>
          <a:xfrm>
            <a:off x="302928" y="372015"/>
            <a:ext cx="5931279" cy="433137"/>
          </a:xfrm>
          <a:prstGeom prst="rect">
            <a:avLst/>
          </a:prstGeom>
        </p:spPr>
        <p:txBody>
          <a:bodyPr vert="horz" lIns="91440" tIns="45720" rIns="91440" bIns="45720" rtlCol="0" anchor="b">
            <a:normAutofit fontScale="47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0" dirty="0">
                <a:solidFill>
                  <a:srgbClr val="FA1E87"/>
                </a:solidFill>
                <a:effectLst/>
                <a:latin typeface="Consolas" panose="020B0609020204030204" pitchFamily="49" charset="0"/>
              </a:rPr>
              <a:t>Kernel to find maximum element using warp synchronization </a:t>
            </a:r>
          </a:p>
        </p:txBody>
      </p:sp>
      <p:sp>
        <p:nvSpPr>
          <p:cNvPr id="3" name="Rectangle 2">
            <a:extLst>
              <a:ext uri="{FF2B5EF4-FFF2-40B4-BE49-F238E27FC236}">
                <a16:creationId xmlns:a16="http://schemas.microsoft.com/office/drawing/2014/main" id="{525B823A-6036-1C46-2180-43148FD545A1}"/>
              </a:ext>
            </a:extLst>
          </p:cNvPr>
          <p:cNvSpPr/>
          <p:nvPr/>
        </p:nvSpPr>
        <p:spPr>
          <a:xfrm>
            <a:off x="7207210" y="4266024"/>
            <a:ext cx="4900863" cy="2405487"/>
          </a:xfrm>
          <a:prstGeom prst="rect">
            <a:avLst/>
          </a:prstGeom>
          <a:noFill/>
          <a:ln>
            <a:solidFill>
              <a:srgbClr val="FA1E8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ecagon 15">
            <a:extLst>
              <a:ext uri="{FF2B5EF4-FFF2-40B4-BE49-F238E27FC236}">
                <a16:creationId xmlns:a16="http://schemas.microsoft.com/office/drawing/2014/main" id="{BFA7D7BA-725E-880F-E3F5-B43156ED5AE4}"/>
              </a:ext>
            </a:extLst>
          </p:cNvPr>
          <p:cNvSpPr/>
          <p:nvPr/>
        </p:nvSpPr>
        <p:spPr>
          <a:xfrm>
            <a:off x="1317459" y="2260027"/>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8</a:t>
            </a:r>
          </a:p>
        </p:txBody>
      </p:sp>
      <p:sp>
        <p:nvSpPr>
          <p:cNvPr id="18" name="Decagon 17">
            <a:extLst>
              <a:ext uri="{FF2B5EF4-FFF2-40B4-BE49-F238E27FC236}">
                <a16:creationId xmlns:a16="http://schemas.microsoft.com/office/drawing/2014/main" id="{764D3927-A9C1-81D3-DCF1-AD35BF1D4E34}"/>
              </a:ext>
            </a:extLst>
          </p:cNvPr>
          <p:cNvSpPr/>
          <p:nvPr/>
        </p:nvSpPr>
        <p:spPr>
          <a:xfrm>
            <a:off x="1847137" y="2260026"/>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9" name="Decagon 18">
            <a:extLst>
              <a:ext uri="{FF2B5EF4-FFF2-40B4-BE49-F238E27FC236}">
                <a16:creationId xmlns:a16="http://schemas.microsoft.com/office/drawing/2014/main" id="{C6874DD0-B0FD-7884-43B5-463407CA41C1}"/>
              </a:ext>
            </a:extLst>
          </p:cNvPr>
          <p:cNvSpPr/>
          <p:nvPr/>
        </p:nvSpPr>
        <p:spPr>
          <a:xfrm>
            <a:off x="2376815" y="2260026"/>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0" name="Decagon 19">
            <a:extLst>
              <a:ext uri="{FF2B5EF4-FFF2-40B4-BE49-F238E27FC236}">
                <a16:creationId xmlns:a16="http://schemas.microsoft.com/office/drawing/2014/main" id="{AF0A1C2E-E54E-5F51-AC0F-FA7F9BFF1B6A}"/>
              </a:ext>
            </a:extLst>
          </p:cNvPr>
          <p:cNvSpPr/>
          <p:nvPr/>
        </p:nvSpPr>
        <p:spPr>
          <a:xfrm>
            <a:off x="3953528" y="2260023"/>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3" name="Decagon 22">
            <a:extLst>
              <a:ext uri="{FF2B5EF4-FFF2-40B4-BE49-F238E27FC236}">
                <a16:creationId xmlns:a16="http://schemas.microsoft.com/office/drawing/2014/main" id="{29809CA1-707B-F627-189B-F746D40C15BC}"/>
              </a:ext>
            </a:extLst>
          </p:cNvPr>
          <p:cNvSpPr/>
          <p:nvPr/>
        </p:nvSpPr>
        <p:spPr>
          <a:xfrm>
            <a:off x="4483206" y="2260023"/>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5" name="Decagon 24">
            <a:extLst>
              <a:ext uri="{FF2B5EF4-FFF2-40B4-BE49-F238E27FC236}">
                <a16:creationId xmlns:a16="http://schemas.microsoft.com/office/drawing/2014/main" id="{B7F7F4A6-27D3-C026-EB73-0CA36460BF7A}"/>
              </a:ext>
            </a:extLst>
          </p:cNvPr>
          <p:cNvSpPr/>
          <p:nvPr/>
        </p:nvSpPr>
        <p:spPr>
          <a:xfrm>
            <a:off x="5012884" y="2260022"/>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6" name="Title 1">
            <a:extLst>
              <a:ext uri="{FF2B5EF4-FFF2-40B4-BE49-F238E27FC236}">
                <a16:creationId xmlns:a16="http://schemas.microsoft.com/office/drawing/2014/main" id="{77A5A281-40BB-2C2D-5238-D24A99C08AB9}"/>
              </a:ext>
            </a:extLst>
          </p:cNvPr>
          <p:cNvSpPr txBox="1">
            <a:spLocks/>
          </p:cNvSpPr>
          <p:nvPr/>
        </p:nvSpPr>
        <p:spPr>
          <a:xfrm>
            <a:off x="2693407" y="2648145"/>
            <a:ext cx="1574017" cy="477251"/>
          </a:xfrm>
          <a:prstGeom prst="rect">
            <a:avLst/>
          </a:prstGeom>
        </p:spPr>
        <p:txBody>
          <a:bodyPr vert="horz" lIns="91440" tIns="45720" rIns="91440" bIns="45720" rtlCol="0" anchor="b">
            <a:normAutofit fontScale="5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Warp_maxes</a:t>
            </a:r>
          </a:p>
        </p:txBody>
      </p:sp>
      <p:sp>
        <p:nvSpPr>
          <p:cNvPr id="27" name="Rectangle 26">
            <a:extLst>
              <a:ext uri="{FF2B5EF4-FFF2-40B4-BE49-F238E27FC236}">
                <a16:creationId xmlns:a16="http://schemas.microsoft.com/office/drawing/2014/main" id="{32B91FB4-F15D-DE4F-20E1-26667C692838}"/>
              </a:ext>
            </a:extLst>
          </p:cNvPr>
          <p:cNvSpPr/>
          <p:nvPr/>
        </p:nvSpPr>
        <p:spPr>
          <a:xfrm>
            <a:off x="1317459" y="2172529"/>
            <a:ext cx="4224814" cy="66775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3E43AB87-404D-6C8E-7CC3-11979863A1B1}"/>
              </a:ext>
            </a:extLst>
          </p:cNvPr>
          <p:cNvCxnSpPr>
            <a:cxnSpLocks/>
          </p:cNvCxnSpPr>
          <p:nvPr/>
        </p:nvCxnSpPr>
        <p:spPr>
          <a:xfrm>
            <a:off x="1317459" y="2040452"/>
            <a:ext cx="422481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EFC7ADA-E03C-0ADE-6703-7645418BB24D}"/>
              </a:ext>
            </a:extLst>
          </p:cNvPr>
          <p:cNvCxnSpPr>
            <a:cxnSpLocks/>
          </p:cNvCxnSpPr>
          <p:nvPr/>
        </p:nvCxnSpPr>
        <p:spPr>
          <a:xfrm flipH="1">
            <a:off x="5509287" y="1867748"/>
            <a:ext cx="154680" cy="2832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E7D776B-BB9F-76DF-F878-50E4D7E04988}"/>
              </a:ext>
            </a:extLst>
          </p:cNvPr>
          <p:cNvCxnSpPr>
            <a:cxnSpLocks/>
          </p:cNvCxnSpPr>
          <p:nvPr/>
        </p:nvCxnSpPr>
        <p:spPr>
          <a:xfrm flipH="1">
            <a:off x="1269332" y="1889315"/>
            <a:ext cx="126332" cy="277726"/>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FFF60553-A25D-E4CA-CA42-3CFB6964DA5C}"/>
              </a:ext>
            </a:extLst>
          </p:cNvPr>
          <p:cNvSpPr txBox="1"/>
          <p:nvPr/>
        </p:nvSpPr>
        <p:spPr>
          <a:xfrm>
            <a:off x="2945595" y="2253102"/>
            <a:ext cx="964669" cy="369332"/>
          </a:xfrm>
          <a:prstGeom prst="rect">
            <a:avLst/>
          </a:prstGeom>
          <a:noFill/>
        </p:spPr>
        <p:txBody>
          <a:bodyPr wrap="square" rtlCol="0">
            <a:spAutoFit/>
          </a:bodyPr>
          <a:lstStyle/>
          <a:p>
            <a:r>
              <a:rPr lang="en-US" dirty="0"/>
              <a:t>………….</a:t>
            </a:r>
          </a:p>
        </p:txBody>
      </p:sp>
      <p:sp>
        <p:nvSpPr>
          <p:cNvPr id="37" name="TextBox 36">
            <a:extLst>
              <a:ext uri="{FF2B5EF4-FFF2-40B4-BE49-F238E27FC236}">
                <a16:creationId xmlns:a16="http://schemas.microsoft.com/office/drawing/2014/main" id="{1860F7FD-AEBE-3294-BE6D-82DA31A12342}"/>
              </a:ext>
            </a:extLst>
          </p:cNvPr>
          <p:cNvSpPr txBox="1"/>
          <p:nvPr/>
        </p:nvSpPr>
        <p:spPr>
          <a:xfrm>
            <a:off x="3046410" y="1811049"/>
            <a:ext cx="451184" cy="369332"/>
          </a:xfrm>
          <a:prstGeom prst="rect">
            <a:avLst/>
          </a:prstGeom>
          <a:noFill/>
        </p:spPr>
        <p:txBody>
          <a:bodyPr wrap="square" rtlCol="0">
            <a:spAutoFit/>
          </a:bodyPr>
          <a:lstStyle/>
          <a:p>
            <a:r>
              <a:rPr lang="en-US" dirty="0"/>
              <a:t>32</a:t>
            </a:r>
          </a:p>
        </p:txBody>
      </p:sp>
      <p:sp>
        <p:nvSpPr>
          <p:cNvPr id="13" name="Title 1">
            <a:extLst>
              <a:ext uri="{FF2B5EF4-FFF2-40B4-BE49-F238E27FC236}">
                <a16:creationId xmlns:a16="http://schemas.microsoft.com/office/drawing/2014/main" id="{409FB820-F6EA-E5E3-0543-FE01041531A6}"/>
              </a:ext>
            </a:extLst>
          </p:cNvPr>
          <p:cNvSpPr txBox="1">
            <a:spLocks/>
          </p:cNvSpPr>
          <p:nvPr/>
        </p:nvSpPr>
        <p:spPr>
          <a:xfrm>
            <a:off x="252663" y="1410434"/>
            <a:ext cx="6623384" cy="433137"/>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u="sng" dirty="0"/>
              <a:t>Then we wait for all threads in different warps</a:t>
            </a:r>
          </a:p>
          <a:p>
            <a:r>
              <a:rPr lang="en-US" sz="2000" u="sng" dirty="0"/>
              <a:t>Within block to write its warp max</a:t>
            </a:r>
          </a:p>
        </p:txBody>
      </p:sp>
      <p:sp>
        <p:nvSpPr>
          <p:cNvPr id="6" name="Title 1">
            <a:extLst>
              <a:ext uri="{FF2B5EF4-FFF2-40B4-BE49-F238E27FC236}">
                <a16:creationId xmlns:a16="http://schemas.microsoft.com/office/drawing/2014/main" id="{79304057-FE3B-D6AC-A153-6C6D674F5865}"/>
              </a:ext>
            </a:extLst>
          </p:cNvPr>
          <p:cNvSpPr txBox="1">
            <a:spLocks/>
          </p:cNvSpPr>
          <p:nvPr/>
        </p:nvSpPr>
        <p:spPr>
          <a:xfrm>
            <a:off x="49635" y="3442403"/>
            <a:ext cx="6623384" cy="433137"/>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000" u="sng" dirty="0">
                <a:solidFill>
                  <a:schemeClr val="tx1"/>
                </a:solidFill>
              </a:rPr>
              <a:t>BUT Why this time we need atomic operation ?? </a:t>
            </a:r>
          </a:p>
          <a:p>
            <a:pPr algn="ctr"/>
            <a:r>
              <a:rPr lang="en-US" sz="2000" u="sng" dirty="0">
                <a:solidFill>
                  <a:schemeClr val="tx1"/>
                </a:solidFill>
              </a:rPr>
              <a:t>Or why we didn’t need atomic operation above ?</a:t>
            </a:r>
          </a:p>
        </p:txBody>
      </p:sp>
      <p:sp>
        <p:nvSpPr>
          <p:cNvPr id="7" name="Title 1">
            <a:extLst>
              <a:ext uri="{FF2B5EF4-FFF2-40B4-BE49-F238E27FC236}">
                <a16:creationId xmlns:a16="http://schemas.microsoft.com/office/drawing/2014/main" id="{966BD62C-5ECF-B6B1-22F7-407E22C04FED}"/>
              </a:ext>
            </a:extLst>
          </p:cNvPr>
          <p:cNvSpPr txBox="1">
            <a:spLocks/>
          </p:cNvSpPr>
          <p:nvPr/>
        </p:nvSpPr>
        <p:spPr>
          <a:xfrm>
            <a:off x="40800" y="5835783"/>
            <a:ext cx="6623384" cy="433137"/>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000" u="sng" dirty="0">
                <a:solidFill>
                  <a:srgbClr val="FA1E87"/>
                </a:solidFill>
                <a:highlight>
                  <a:srgbClr val="FFFF00"/>
                </a:highlight>
              </a:rPr>
              <a:t>Above we were writing to warp maxes which was shared memory within block</a:t>
            </a:r>
          </a:p>
          <a:p>
            <a:pPr algn="ctr"/>
            <a:endParaRPr lang="en-US" sz="1000" u="sng" dirty="0">
              <a:solidFill>
                <a:srgbClr val="FA1E87"/>
              </a:solidFill>
              <a:highlight>
                <a:srgbClr val="FFFF00"/>
              </a:highlight>
            </a:endParaRPr>
          </a:p>
          <a:p>
            <a:pPr algn="ctr"/>
            <a:r>
              <a:rPr lang="en-US" sz="1000" u="sng" dirty="0">
                <a:solidFill>
                  <a:srgbClr val="FA1E87"/>
                </a:solidFill>
                <a:highlight>
                  <a:srgbClr val="FFFF00"/>
                </a:highlight>
              </a:rPr>
              <a:t>But now we are writing to the output which is shared along all different blocks that’s why this time we need atomic operation </a:t>
            </a:r>
          </a:p>
          <a:p>
            <a:pPr algn="ctr"/>
            <a:r>
              <a:rPr lang="en-US" sz="1000" u="sng" dirty="0">
                <a:solidFill>
                  <a:srgbClr val="FA1E87"/>
                </a:solidFill>
                <a:highlight>
                  <a:srgbClr val="FFFF00"/>
                </a:highlight>
              </a:rPr>
              <a:t>And to compare between coming value and existing value max</a:t>
            </a:r>
          </a:p>
        </p:txBody>
      </p:sp>
    </p:spTree>
    <p:extLst>
      <p:ext uri="{BB962C8B-B14F-4D97-AF65-F5344CB8AC3E}">
        <p14:creationId xmlns:p14="http://schemas.microsoft.com/office/powerpoint/2010/main" val="29779427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2EDA80-D7A5-729A-BD94-A46E5DBFDD34}"/>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54D36F9B-3A29-21ED-DCB9-E34876D44CBC}"/>
              </a:ext>
            </a:extLst>
          </p:cNvPr>
          <p:cNvPicPr>
            <a:picLocks noChangeAspect="1"/>
          </p:cNvPicPr>
          <p:nvPr/>
        </p:nvPicPr>
        <p:blipFill>
          <a:blip r:embed="rId2"/>
          <a:stretch>
            <a:fillRect/>
          </a:stretch>
        </p:blipFill>
        <p:spPr>
          <a:xfrm>
            <a:off x="0" y="1447466"/>
            <a:ext cx="5902401" cy="5410534"/>
          </a:xfrm>
          <a:prstGeom prst="rect">
            <a:avLst/>
          </a:prstGeom>
        </p:spPr>
      </p:pic>
      <p:sp>
        <p:nvSpPr>
          <p:cNvPr id="8" name="Title 1">
            <a:extLst>
              <a:ext uri="{FF2B5EF4-FFF2-40B4-BE49-F238E27FC236}">
                <a16:creationId xmlns:a16="http://schemas.microsoft.com/office/drawing/2014/main" id="{F6792D11-8FF3-B8C6-9961-9EAE5E0D0568}"/>
              </a:ext>
            </a:extLst>
          </p:cNvPr>
          <p:cNvSpPr txBox="1">
            <a:spLocks/>
          </p:cNvSpPr>
          <p:nvPr/>
        </p:nvSpPr>
        <p:spPr>
          <a:xfrm>
            <a:off x="3657843" y="363355"/>
            <a:ext cx="4313655" cy="601091"/>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u="sng" dirty="0">
                <a:solidFill>
                  <a:srgbClr val="FA1E87"/>
                </a:solidFill>
              </a:rPr>
              <a:t>Finding Max per block</a:t>
            </a:r>
          </a:p>
        </p:txBody>
      </p:sp>
      <p:sp>
        <p:nvSpPr>
          <p:cNvPr id="6" name="Decagon 5">
            <a:extLst>
              <a:ext uri="{FF2B5EF4-FFF2-40B4-BE49-F238E27FC236}">
                <a16:creationId xmlns:a16="http://schemas.microsoft.com/office/drawing/2014/main" id="{FF05CD2C-4E2C-08A1-C1EF-DF4DA785E4D5}"/>
              </a:ext>
            </a:extLst>
          </p:cNvPr>
          <p:cNvSpPr/>
          <p:nvPr/>
        </p:nvSpPr>
        <p:spPr>
          <a:xfrm>
            <a:off x="6695574" y="1979863"/>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1</a:t>
            </a:r>
          </a:p>
        </p:txBody>
      </p:sp>
      <p:sp>
        <p:nvSpPr>
          <p:cNvPr id="10" name="Decagon 9">
            <a:extLst>
              <a:ext uri="{FF2B5EF4-FFF2-40B4-BE49-F238E27FC236}">
                <a16:creationId xmlns:a16="http://schemas.microsoft.com/office/drawing/2014/main" id="{84FAF727-D822-7624-ADCA-E4BC892A3A47}"/>
              </a:ext>
            </a:extLst>
          </p:cNvPr>
          <p:cNvSpPr/>
          <p:nvPr/>
        </p:nvSpPr>
        <p:spPr>
          <a:xfrm>
            <a:off x="7225252" y="1979862"/>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2</a:t>
            </a:r>
          </a:p>
        </p:txBody>
      </p:sp>
      <p:sp>
        <p:nvSpPr>
          <p:cNvPr id="11" name="Decagon 10">
            <a:extLst>
              <a:ext uri="{FF2B5EF4-FFF2-40B4-BE49-F238E27FC236}">
                <a16:creationId xmlns:a16="http://schemas.microsoft.com/office/drawing/2014/main" id="{2B1D8B66-0DC0-85D7-C7F5-525442B80171}"/>
              </a:ext>
            </a:extLst>
          </p:cNvPr>
          <p:cNvSpPr/>
          <p:nvPr/>
        </p:nvSpPr>
        <p:spPr>
          <a:xfrm>
            <a:off x="7754930" y="1979862"/>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3</a:t>
            </a:r>
          </a:p>
        </p:txBody>
      </p:sp>
      <p:sp>
        <p:nvSpPr>
          <p:cNvPr id="12" name="Decagon 11">
            <a:extLst>
              <a:ext uri="{FF2B5EF4-FFF2-40B4-BE49-F238E27FC236}">
                <a16:creationId xmlns:a16="http://schemas.microsoft.com/office/drawing/2014/main" id="{7AEA374A-5154-04E9-BF8D-A446CD08DCD4}"/>
              </a:ext>
            </a:extLst>
          </p:cNvPr>
          <p:cNvSpPr/>
          <p:nvPr/>
        </p:nvSpPr>
        <p:spPr>
          <a:xfrm>
            <a:off x="8284608" y="1979861"/>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4</a:t>
            </a:r>
          </a:p>
        </p:txBody>
      </p:sp>
      <p:sp>
        <p:nvSpPr>
          <p:cNvPr id="17" name="Decagon 16">
            <a:extLst>
              <a:ext uri="{FF2B5EF4-FFF2-40B4-BE49-F238E27FC236}">
                <a16:creationId xmlns:a16="http://schemas.microsoft.com/office/drawing/2014/main" id="{9C743CDC-3010-5EAB-511E-FFDAFDA1B9A2}"/>
              </a:ext>
            </a:extLst>
          </p:cNvPr>
          <p:cNvSpPr/>
          <p:nvPr/>
        </p:nvSpPr>
        <p:spPr>
          <a:xfrm>
            <a:off x="8801965" y="1979860"/>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5</a:t>
            </a:r>
          </a:p>
        </p:txBody>
      </p:sp>
      <p:sp>
        <p:nvSpPr>
          <p:cNvPr id="18" name="Decagon 17">
            <a:extLst>
              <a:ext uri="{FF2B5EF4-FFF2-40B4-BE49-F238E27FC236}">
                <a16:creationId xmlns:a16="http://schemas.microsoft.com/office/drawing/2014/main" id="{8665B55F-D8AE-7012-11B4-783E175DC913}"/>
              </a:ext>
            </a:extLst>
          </p:cNvPr>
          <p:cNvSpPr/>
          <p:nvPr/>
        </p:nvSpPr>
        <p:spPr>
          <a:xfrm>
            <a:off x="9331643" y="1979859"/>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6</a:t>
            </a:r>
          </a:p>
        </p:txBody>
      </p:sp>
      <p:sp>
        <p:nvSpPr>
          <p:cNvPr id="19" name="Decagon 18">
            <a:extLst>
              <a:ext uri="{FF2B5EF4-FFF2-40B4-BE49-F238E27FC236}">
                <a16:creationId xmlns:a16="http://schemas.microsoft.com/office/drawing/2014/main" id="{94188A89-51AC-EE17-7E8F-41BDB8E0244C}"/>
              </a:ext>
            </a:extLst>
          </p:cNvPr>
          <p:cNvSpPr/>
          <p:nvPr/>
        </p:nvSpPr>
        <p:spPr>
          <a:xfrm>
            <a:off x="9861321" y="1979859"/>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7</a:t>
            </a:r>
          </a:p>
        </p:txBody>
      </p:sp>
      <p:sp>
        <p:nvSpPr>
          <p:cNvPr id="20" name="Decagon 19">
            <a:extLst>
              <a:ext uri="{FF2B5EF4-FFF2-40B4-BE49-F238E27FC236}">
                <a16:creationId xmlns:a16="http://schemas.microsoft.com/office/drawing/2014/main" id="{84C0D7F7-4A16-9860-DDA5-4BBAE69A7621}"/>
              </a:ext>
            </a:extLst>
          </p:cNvPr>
          <p:cNvSpPr/>
          <p:nvPr/>
        </p:nvSpPr>
        <p:spPr>
          <a:xfrm>
            <a:off x="10390999" y="1979858"/>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8</a:t>
            </a:r>
          </a:p>
        </p:txBody>
      </p:sp>
      <p:sp>
        <p:nvSpPr>
          <p:cNvPr id="27" name="Title 1">
            <a:extLst>
              <a:ext uri="{FF2B5EF4-FFF2-40B4-BE49-F238E27FC236}">
                <a16:creationId xmlns:a16="http://schemas.microsoft.com/office/drawing/2014/main" id="{9C24CC90-8ABC-93C5-C478-CC7ABE89C6A2}"/>
              </a:ext>
            </a:extLst>
          </p:cNvPr>
          <p:cNvSpPr txBox="1">
            <a:spLocks/>
          </p:cNvSpPr>
          <p:nvPr/>
        </p:nvSpPr>
        <p:spPr>
          <a:xfrm>
            <a:off x="8343566" y="1447466"/>
            <a:ext cx="1035050" cy="477251"/>
          </a:xfrm>
          <a:prstGeom prst="rect">
            <a:avLst/>
          </a:prstGeom>
        </p:spPr>
        <p:txBody>
          <a:bodyPr vert="horz" lIns="91440" tIns="45720" rIns="91440" bIns="45720" rtlCol="0" anchor="b">
            <a:normAutofit lnSpcReduction="1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data</a:t>
            </a:r>
          </a:p>
        </p:txBody>
      </p:sp>
    </p:spTree>
    <p:extLst>
      <p:ext uri="{BB962C8B-B14F-4D97-AF65-F5344CB8AC3E}">
        <p14:creationId xmlns:p14="http://schemas.microsoft.com/office/powerpoint/2010/main" val="11364413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56338B-5373-4AA0-F5BF-D83C810D53D4}"/>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84A568C4-E200-D44F-2E8E-30929663D5E2}"/>
              </a:ext>
            </a:extLst>
          </p:cNvPr>
          <p:cNvSpPr txBox="1">
            <a:spLocks/>
          </p:cNvSpPr>
          <p:nvPr/>
        </p:nvSpPr>
        <p:spPr>
          <a:xfrm>
            <a:off x="997618" y="2250394"/>
            <a:ext cx="10196763" cy="1912532"/>
          </a:xfrm>
          <a:prstGeom prst="rect">
            <a:avLst/>
          </a:prstGeom>
        </p:spPr>
        <p:txBody>
          <a:bodyPr vert="horz" lIns="91440" tIns="45720" rIns="91440" bIns="45720" rtlCol="0" anchor="b">
            <a:normAutofit fontScale="77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9600" dirty="0">
                <a:solidFill>
                  <a:srgbClr val="FA1E87"/>
                </a:solidFill>
              </a:rPr>
              <a:t>So which one is really better ?</a:t>
            </a:r>
          </a:p>
        </p:txBody>
      </p:sp>
    </p:spTree>
    <p:extLst>
      <p:ext uri="{BB962C8B-B14F-4D97-AF65-F5344CB8AC3E}">
        <p14:creationId xmlns:p14="http://schemas.microsoft.com/office/powerpoint/2010/main" val="6697437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4F1ED8-F607-2411-338D-55FED10856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0259B5-A1AB-86A9-B2B1-2672E8A4EC1A}"/>
              </a:ext>
            </a:extLst>
          </p:cNvPr>
          <p:cNvSpPr>
            <a:spLocks noGrp="1"/>
          </p:cNvSpPr>
          <p:nvPr>
            <p:ph type="title"/>
          </p:nvPr>
        </p:nvSpPr>
        <p:spPr>
          <a:xfrm>
            <a:off x="1399385" y="621498"/>
            <a:ext cx="9998242" cy="433137"/>
          </a:xfrm>
        </p:spPr>
        <p:txBody>
          <a:bodyPr>
            <a:normAutofit fontScale="90000"/>
          </a:bodyPr>
          <a:lstStyle/>
          <a:p>
            <a:r>
              <a:rPr lang="en-US" u="sng" dirty="0"/>
              <a:t>Analytics which one is really better and is it noticeable ??</a:t>
            </a:r>
          </a:p>
        </p:txBody>
      </p:sp>
      <p:sp>
        <p:nvSpPr>
          <p:cNvPr id="8" name="Title 1">
            <a:extLst>
              <a:ext uri="{FF2B5EF4-FFF2-40B4-BE49-F238E27FC236}">
                <a16:creationId xmlns:a16="http://schemas.microsoft.com/office/drawing/2014/main" id="{E4D7E68B-F255-5966-91AA-48F57D35593B}"/>
              </a:ext>
            </a:extLst>
          </p:cNvPr>
          <p:cNvSpPr txBox="1">
            <a:spLocks/>
          </p:cNvSpPr>
          <p:nvPr/>
        </p:nvSpPr>
        <p:spPr>
          <a:xfrm>
            <a:off x="114300" y="1260100"/>
            <a:ext cx="4313655" cy="601091"/>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rgbClr val="FA1E87"/>
                </a:solidFill>
              </a:rPr>
              <a:t>Using Shared Memory</a:t>
            </a:r>
          </a:p>
        </p:txBody>
      </p:sp>
      <p:sp>
        <p:nvSpPr>
          <p:cNvPr id="9" name="Title 1">
            <a:extLst>
              <a:ext uri="{FF2B5EF4-FFF2-40B4-BE49-F238E27FC236}">
                <a16:creationId xmlns:a16="http://schemas.microsoft.com/office/drawing/2014/main" id="{75A36586-4744-36E7-9202-15932BBA0341}"/>
              </a:ext>
            </a:extLst>
          </p:cNvPr>
          <p:cNvSpPr txBox="1">
            <a:spLocks/>
          </p:cNvSpPr>
          <p:nvPr/>
        </p:nvSpPr>
        <p:spPr>
          <a:xfrm>
            <a:off x="-186489" y="3261047"/>
            <a:ext cx="7373064" cy="601091"/>
          </a:xfrm>
          <a:prstGeom prst="rect">
            <a:avLst/>
          </a:prstGeom>
        </p:spPr>
        <p:txBody>
          <a:bodyPr vert="horz" lIns="91440" tIns="45720" rIns="91440" bIns="45720" rtlCol="0" anchor="b">
            <a:normAutofit fontScale="77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solidFill>
                  <a:srgbClr val="FA1E87"/>
                </a:solidFill>
              </a:rPr>
              <a:t>Using Shared Memory along __</a:t>
            </a:r>
            <a:r>
              <a:rPr lang="en-US" dirty="0" err="1">
                <a:solidFill>
                  <a:srgbClr val="FA1E87"/>
                </a:solidFill>
              </a:rPr>
              <a:t>shfl_down_sync</a:t>
            </a:r>
            <a:endParaRPr lang="en-US" dirty="0">
              <a:solidFill>
                <a:srgbClr val="FA1E87"/>
              </a:solidFill>
            </a:endParaRPr>
          </a:p>
        </p:txBody>
      </p:sp>
      <p:pic>
        <p:nvPicPr>
          <p:cNvPr id="4" name="Picture 3">
            <a:extLst>
              <a:ext uri="{FF2B5EF4-FFF2-40B4-BE49-F238E27FC236}">
                <a16:creationId xmlns:a16="http://schemas.microsoft.com/office/drawing/2014/main" id="{F498B4BA-C8C1-6CE3-AD1C-65687141700D}"/>
              </a:ext>
            </a:extLst>
          </p:cNvPr>
          <p:cNvPicPr>
            <a:picLocks noChangeAspect="1"/>
          </p:cNvPicPr>
          <p:nvPr/>
        </p:nvPicPr>
        <p:blipFill>
          <a:blip r:embed="rId2"/>
          <a:stretch>
            <a:fillRect/>
          </a:stretch>
        </p:blipFill>
        <p:spPr>
          <a:xfrm>
            <a:off x="114300" y="1777214"/>
            <a:ext cx="11611658" cy="1218649"/>
          </a:xfrm>
          <a:prstGeom prst="rect">
            <a:avLst/>
          </a:prstGeom>
        </p:spPr>
      </p:pic>
      <p:pic>
        <p:nvPicPr>
          <p:cNvPr id="10" name="Picture 9">
            <a:extLst>
              <a:ext uri="{FF2B5EF4-FFF2-40B4-BE49-F238E27FC236}">
                <a16:creationId xmlns:a16="http://schemas.microsoft.com/office/drawing/2014/main" id="{80EBE3AF-8CCB-7CC5-5A05-031B31AA3AF8}"/>
              </a:ext>
            </a:extLst>
          </p:cNvPr>
          <p:cNvPicPr>
            <a:picLocks noChangeAspect="1"/>
          </p:cNvPicPr>
          <p:nvPr/>
        </p:nvPicPr>
        <p:blipFill>
          <a:blip r:embed="rId3"/>
          <a:stretch>
            <a:fillRect/>
          </a:stretch>
        </p:blipFill>
        <p:spPr>
          <a:xfrm>
            <a:off x="114300" y="3817416"/>
            <a:ext cx="11972568" cy="1044850"/>
          </a:xfrm>
          <a:prstGeom prst="rect">
            <a:avLst/>
          </a:prstGeom>
        </p:spPr>
      </p:pic>
      <p:sp>
        <p:nvSpPr>
          <p:cNvPr id="11" name="Title 1">
            <a:extLst>
              <a:ext uri="{FF2B5EF4-FFF2-40B4-BE49-F238E27FC236}">
                <a16:creationId xmlns:a16="http://schemas.microsoft.com/office/drawing/2014/main" id="{6EA0C347-D1D4-FB22-8C43-760DF4B5FBEE}"/>
              </a:ext>
            </a:extLst>
          </p:cNvPr>
          <p:cNvSpPr txBox="1">
            <a:spLocks/>
          </p:cNvSpPr>
          <p:nvPr/>
        </p:nvSpPr>
        <p:spPr>
          <a:xfrm>
            <a:off x="466042" y="2773698"/>
            <a:ext cx="6585285" cy="386714"/>
          </a:xfrm>
          <a:prstGeom prst="rect">
            <a:avLst/>
          </a:prstGeom>
        </p:spPr>
        <p:txBody>
          <a:bodyPr vert="horz" lIns="91440" tIns="45720" rIns="91440" bIns="45720" rtlCol="0" anchor="b">
            <a:normAutofit fontScale="77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lumMod val="95000"/>
                    <a:lumOff val="5000"/>
                  </a:schemeClr>
                </a:solidFill>
                <a:highlight>
                  <a:srgbClr val="FFFF00"/>
                </a:highlight>
              </a:rPr>
              <a:t>This is </a:t>
            </a:r>
            <a:r>
              <a:rPr lang="en-US" dirty="0" err="1">
                <a:solidFill>
                  <a:schemeClr val="tx1">
                    <a:lumMod val="95000"/>
                    <a:lumOff val="5000"/>
                  </a:schemeClr>
                </a:solidFill>
                <a:highlight>
                  <a:srgbClr val="FFFF00"/>
                </a:highlight>
              </a:rPr>
              <a:t>sequencial</a:t>
            </a:r>
            <a:r>
              <a:rPr lang="en-US" dirty="0">
                <a:solidFill>
                  <a:schemeClr val="tx1">
                    <a:lumMod val="95000"/>
                    <a:lumOff val="5000"/>
                  </a:schemeClr>
                </a:solidFill>
                <a:highlight>
                  <a:srgbClr val="FFFF00"/>
                </a:highlight>
              </a:rPr>
              <a:t> so total time taken is 3168</a:t>
            </a:r>
          </a:p>
        </p:txBody>
      </p:sp>
      <p:sp>
        <p:nvSpPr>
          <p:cNvPr id="13" name="Title 1">
            <a:extLst>
              <a:ext uri="{FF2B5EF4-FFF2-40B4-BE49-F238E27FC236}">
                <a16:creationId xmlns:a16="http://schemas.microsoft.com/office/drawing/2014/main" id="{8B9F1997-2768-B8D0-3871-9BDC53177AE5}"/>
              </a:ext>
            </a:extLst>
          </p:cNvPr>
          <p:cNvSpPr txBox="1">
            <a:spLocks/>
          </p:cNvSpPr>
          <p:nvPr/>
        </p:nvSpPr>
        <p:spPr>
          <a:xfrm>
            <a:off x="389843" y="4683691"/>
            <a:ext cx="9981378" cy="403057"/>
          </a:xfrm>
          <a:prstGeom prst="rect">
            <a:avLst/>
          </a:prstGeom>
        </p:spPr>
        <p:txBody>
          <a:bodyPr vert="horz" lIns="91440" tIns="45720" rIns="91440" bIns="45720" rtlCol="0" anchor="b">
            <a:normAutofit fontScale="77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lumMod val="95000"/>
                    <a:lumOff val="5000"/>
                  </a:schemeClr>
                </a:solidFill>
                <a:highlight>
                  <a:srgbClr val="FFFF00"/>
                </a:highlight>
              </a:rPr>
              <a:t>So yes it was better relatively for input data size of 1000 elements</a:t>
            </a:r>
          </a:p>
        </p:txBody>
      </p:sp>
      <p:sp>
        <p:nvSpPr>
          <p:cNvPr id="14" name="Title 1">
            <a:extLst>
              <a:ext uri="{FF2B5EF4-FFF2-40B4-BE49-F238E27FC236}">
                <a16:creationId xmlns:a16="http://schemas.microsoft.com/office/drawing/2014/main" id="{1C2F91B6-262E-7E9A-04CB-B728CAE87E0A}"/>
              </a:ext>
            </a:extLst>
          </p:cNvPr>
          <p:cNvSpPr txBox="1">
            <a:spLocks/>
          </p:cNvSpPr>
          <p:nvPr/>
        </p:nvSpPr>
        <p:spPr>
          <a:xfrm>
            <a:off x="114300" y="6081961"/>
            <a:ext cx="10461458" cy="498601"/>
          </a:xfrm>
          <a:prstGeom prst="rect">
            <a:avLst/>
          </a:prstGeom>
        </p:spPr>
        <p:txBody>
          <a:bodyPr vert="horz" lIns="91440" tIns="45720" rIns="91440" bIns="45720" rtlCol="0" anchor="b">
            <a:normAutofit fontScale="5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lumMod val="95000"/>
                    <a:lumOff val="5000"/>
                  </a:schemeClr>
                </a:solidFill>
              </a:rPr>
              <a:t>To access any code or reports you can refer to my </a:t>
            </a:r>
            <a:r>
              <a:rPr lang="en-US" dirty="0" err="1">
                <a:solidFill>
                  <a:schemeClr val="tx1">
                    <a:lumMod val="95000"/>
                    <a:lumOff val="5000"/>
                  </a:schemeClr>
                </a:solidFill>
              </a:rPr>
              <a:t>github</a:t>
            </a:r>
            <a:r>
              <a:rPr lang="en-US" dirty="0">
                <a:solidFill>
                  <a:schemeClr val="tx1">
                    <a:lumMod val="95000"/>
                    <a:lumOff val="5000"/>
                  </a:schemeClr>
                </a:solidFill>
              </a:rPr>
              <a:t> repo:</a:t>
            </a:r>
          </a:p>
          <a:p>
            <a:r>
              <a:rPr lang="en-US" dirty="0">
                <a:hlinkClick r:id="rId4"/>
              </a:rPr>
              <a:t>Parallel-Computing---GPU/Reduction_Sync_Warps_1 at main · </a:t>
            </a:r>
            <a:r>
              <a:rPr lang="en-US" dirty="0" err="1">
                <a:hlinkClick r:id="rId4"/>
              </a:rPr>
              <a:t>BassemAdam</a:t>
            </a:r>
            <a:r>
              <a:rPr lang="en-US" dirty="0">
                <a:hlinkClick r:id="rId4"/>
              </a:rPr>
              <a:t>/Parallel-Computing---GPU</a:t>
            </a:r>
            <a:endParaRPr lang="en-US" dirty="0">
              <a:solidFill>
                <a:schemeClr val="tx1">
                  <a:lumMod val="95000"/>
                  <a:lumOff val="5000"/>
                </a:schemeClr>
              </a:solidFill>
            </a:endParaRPr>
          </a:p>
        </p:txBody>
      </p:sp>
      <p:sp>
        <p:nvSpPr>
          <p:cNvPr id="15" name="Title 1">
            <a:extLst>
              <a:ext uri="{FF2B5EF4-FFF2-40B4-BE49-F238E27FC236}">
                <a16:creationId xmlns:a16="http://schemas.microsoft.com/office/drawing/2014/main" id="{CD442F54-B73B-E8EF-6007-0DBAFEBFE0A4}"/>
              </a:ext>
            </a:extLst>
          </p:cNvPr>
          <p:cNvSpPr txBox="1">
            <a:spLocks/>
          </p:cNvSpPr>
          <p:nvPr/>
        </p:nvSpPr>
        <p:spPr>
          <a:xfrm>
            <a:off x="114299" y="5479240"/>
            <a:ext cx="9981378" cy="498601"/>
          </a:xfrm>
          <a:prstGeom prst="rect">
            <a:avLst/>
          </a:prstGeom>
        </p:spPr>
        <p:txBody>
          <a:bodyPr vert="horz" lIns="91440" tIns="45720" rIns="91440" bIns="45720" rtlCol="0" anchor="b">
            <a:normAutofit fontScale="2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lumMod val="95000"/>
                    <a:lumOff val="5000"/>
                  </a:schemeClr>
                </a:solidFill>
              </a:rPr>
              <a:t>There are also more analytics that can be done to determine if this is really better </a:t>
            </a:r>
          </a:p>
          <a:p>
            <a:pPr marL="457200" indent="-457200">
              <a:buFont typeface="Arial" panose="020B0604020202020204" pitchFamily="34" charset="0"/>
              <a:buChar char="•"/>
            </a:pPr>
            <a:r>
              <a:rPr lang="en-US" dirty="0">
                <a:solidFill>
                  <a:schemeClr val="tx1">
                    <a:lumMod val="95000"/>
                    <a:lumOff val="5000"/>
                  </a:schemeClr>
                </a:solidFill>
              </a:rPr>
              <a:t>Work efficiency </a:t>
            </a:r>
          </a:p>
          <a:p>
            <a:pPr marL="457200" indent="-457200">
              <a:buFont typeface="Arial" panose="020B0604020202020204" pitchFamily="34" charset="0"/>
              <a:buChar char="•"/>
            </a:pPr>
            <a:r>
              <a:rPr lang="en-US" dirty="0">
                <a:solidFill>
                  <a:schemeClr val="tx1">
                    <a:lumMod val="95000"/>
                    <a:lumOff val="5000"/>
                  </a:schemeClr>
                </a:solidFill>
              </a:rPr>
              <a:t>HW RESOURCES but this may be valid if we are comparing </a:t>
            </a:r>
            <a:r>
              <a:rPr lang="en-US" dirty="0" err="1">
                <a:solidFill>
                  <a:schemeClr val="tx1">
                    <a:lumMod val="95000"/>
                    <a:lumOff val="5000"/>
                  </a:schemeClr>
                </a:solidFill>
              </a:rPr>
              <a:t>cpu</a:t>
            </a:r>
            <a:r>
              <a:rPr lang="en-US" dirty="0">
                <a:solidFill>
                  <a:schemeClr val="tx1">
                    <a:lumMod val="95000"/>
                    <a:lumOff val="5000"/>
                  </a:schemeClr>
                </a:solidFill>
              </a:rPr>
              <a:t> with </a:t>
            </a:r>
            <a:r>
              <a:rPr lang="en-US" dirty="0" err="1">
                <a:solidFill>
                  <a:schemeClr val="tx1">
                    <a:lumMod val="95000"/>
                    <a:lumOff val="5000"/>
                  </a:schemeClr>
                </a:solidFill>
              </a:rPr>
              <a:t>gpu</a:t>
            </a:r>
            <a:r>
              <a:rPr lang="en-US" dirty="0">
                <a:solidFill>
                  <a:schemeClr val="tx1">
                    <a:lumMod val="95000"/>
                    <a:lumOff val="5000"/>
                  </a:schemeClr>
                </a:solidFill>
              </a:rPr>
              <a:t> ? idk </a:t>
            </a:r>
          </a:p>
          <a:p>
            <a:r>
              <a:rPr lang="en-US" dirty="0">
                <a:solidFill>
                  <a:schemeClr val="tx1">
                    <a:lumMod val="95000"/>
                    <a:lumOff val="5000"/>
                  </a:schemeClr>
                </a:solidFill>
              </a:rPr>
              <a:t>But I wont cover that here iam tired</a:t>
            </a:r>
          </a:p>
        </p:txBody>
      </p:sp>
      <p:sp>
        <p:nvSpPr>
          <p:cNvPr id="3" name="Title 1">
            <a:extLst>
              <a:ext uri="{FF2B5EF4-FFF2-40B4-BE49-F238E27FC236}">
                <a16:creationId xmlns:a16="http://schemas.microsoft.com/office/drawing/2014/main" id="{CDFD6971-D829-5DF1-16FB-CCFC1FF27B68}"/>
              </a:ext>
            </a:extLst>
          </p:cNvPr>
          <p:cNvSpPr txBox="1">
            <a:spLocks/>
          </p:cNvSpPr>
          <p:nvPr/>
        </p:nvSpPr>
        <p:spPr>
          <a:xfrm>
            <a:off x="389843" y="5053229"/>
            <a:ext cx="9981378" cy="403057"/>
          </a:xfrm>
          <a:prstGeom prst="rect">
            <a:avLst/>
          </a:prstGeom>
        </p:spPr>
        <p:txBody>
          <a:bodyPr vert="horz" lIns="91440" tIns="45720" rIns="91440" bIns="45720" rtlCol="0" anchor="b">
            <a:normAutofit fontScale="8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lumMod val="95000"/>
                    <a:lumOff val="5000"/>
                  </a:schemeClr>
                </a:solidFill>
                <a:highlight>
                  <a:srgbClr val="FFFF00"/>
                </a:highlight>
              </a:rPr>
              <a:t>31 % reduction in total time of using shared memory only</a:t>
            </a:r>
          </a:p>
        </p:txBody>
      </p:sp>
    </p:spTree>
    <p:extLst>
      <p:ext uri="{BB962C8B-B14F-4D97-AF65-F5344CB8AC3E}">
        <p14:creationId xmlns:p14="http://schemas.microsoft.com/office/powerpoint/2010/main" val="14214791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73AFC9-6A7B-A073-6A99-202041FE2940}"/>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2BD49D84-AB8F-7783-ACF2-1D50B753E0BB}"/>
              </a:ext>
            </a:extLst>
          </p:cNvPr>
          <p:cNvSpPr txBox="1">
            <a:spLocks/>
          </p:cNvSpPr>
          <p:nvPr/>
        </p:nvSpPr>
        <p:spPr>
          <a:xfrm>
            <a:off x="997618" y="2250394"/>
            <a:ext cx="10196763" cy="1912532"/>
          </a:xfrm>
          <a:prstGeom prst="rect">
            <a:avLst/>
          </a:prstGeom>
        </p:spPr>
        <p:txBody>
          <a:bodyPr vert="horz" lIns="91440" tIns="45720" rIns="91440" bIns="45720" rtlCol="0" anchor="b">
            <a:normAutofit fontScale="47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9600" dirty="0">
                <a:solidFill>
                  <a:srgbClr val="FA1E87"/>
                </a:solidFill>
              </a:rPr>
              <a:t>We gave a demo for shuffle down -&gt; which is moves value from higher lane to lower one</a:t>
            </a:r>
          </a:p>
        </p:txBody>
      </p:sp>
    </p:spTree>
    <p:extLst>
      <p:ext uri="{BB962C8B-B14F-4D97-AF65-F5344CB8AC3E}">
        <p14:creationId xmlns:p14="http://schemas.microsoft.com/office/powerpoint/2010/main" val="3830941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CDA227-EAA6-8B0A-8249-8141E4AEDE69}"/>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75922F01-6A33-E40B-1B02-99DB9FBB2183}"/>
              </a:ext>
            </a:extLst>
          </p:cNvPr>
          <p:cNvSpPr txBox="1">
            <a:spLocks/>
          </p:cNvSpPr>
          <p:nvPr/>
        </p:nvSpPr>
        <p:spPr>
          <a:xfrm>
            <a:off x="997618" y="2250394"/>
            <a:ext cx="10196763" cy="1912532"/>
          </a:xfrm>
          <a:prstGeom prst="rect">
            <a:avLst/>
          </a:prstGeom>
        </p:spPr>
        <p:txBody>
          <a:bodyPr vert="horz" lIns="91440" tIns="45720" rIns="91440" bIns="45720" rtlCol="0" anchor="b">
            <a:normAutofit fontScale="47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9600" dirty="0">
                <a:solidFill>
                  <a:srgbClr val="FA1E87"/>
                </a:solidFill>
              </a:rPr>
              <a:t>Shuffle up is like shuffle down but the opposite moves a value from lower lane to a higher one</a:t>
            </a:r>
          </a:p>
        </p:txBody>
      </p:sp>
      <p:sp>
        <p:nvSpPr>
          <p:cNvPr id="2" name="Title 1">
            <a:extLst>
              <a:ext uri="{FF2B5EF4-FFF2-40B4-BE49-F238E27FC236}">
                <a16:creationId xmlns:a16="http://schemas.microsoft.com/office/drawing/2014/main" id="{823A7B18-9404-81D1-FE32-A6F9E71A4504}"/>
              </a:ext>
            </a:extLst>
          </p:cNvPr>
          <p:cNvSpPr txBox="1">
            <a:spLocks/>
          </p:cNvSpPr>
          <p:nvPr/>
        </p:nvSpPr>
        <p:spPr>
          <a:xfrm>
            <a:off x="-281740" y="5447809"/>
            <a:ext cx="10196763" cy="1343527"/>
          </a:xfrm>
          <a:prstGeom prst="rect">
            <a:avLst/>
          </a:prstGeom>
        </p:spPr>
        <p:txBody>
          <a:bodyPr vert="horz" lIns="91440" tIns="45720" rIns="91440" bIns="45720" rtlCol="0" anchor="b">
            <a:normAutofit fontScale="62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7200" b="1" dirty="0"/>
              <a:t>Used for:</a:t>
            </a:r>
            <a:r>
              <a:rPr lang="en-US" sz="7200" dirty="0"/>
              <a:t> prefix sums, scanning, propagating values </a:t>
            </a:r>
            <a:r>
              <a:rPr lang="en-US" sz="7200" i="1" dirty="0"/>
              <a:t>upstream</a:t>
            </a:r>
            <a:r>
              <a:rPr lang="en-US" sz="7200" dirty="0"/>
              <a:t>.</a:t>
            </a:r>
            <a:endParaRPr lang="en-US" sz="9600" dirty="0">
              <a:solidFill>
                <a:srgbClr val="FA1E87"/>
              </a:solidFill>
            </a:endParaRPr>
          </a:p>
        </p:txBody>
      </p:sp>
    </p:spTree>
    <p:extLst>
      <p:ext uri="{BB962C8B-B14F-4D97-AF65-F5344CB8AC3E}">
        <p14:creationId xmlns:p14="http://schemas.microsoft.com/office/powerpoint/2010/main" val="25859737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6AF23C-995F-24A2-2535-79E1A4315B74}"/>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63FA9CBE-999E-F147-DF89-94C9E7FE8C32}"/>
              </a:ext>
            </a:extLst>
          </p:cNvPr>
          <p:cNvSpPr txBox="1">
            <a:spLocks/>
          </p:cNvSpPr>
          <p:nvPr/>
        </p:nvSpPr>
        <p:spPr>
          <a:xfrm>
            <a:off x="997618" y="2250394"/>
            <a:ext cx="10196763" cy="1912532"/>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9600" dirty="0">
                <a:solidFill>
                  <a:srgbClr val="FA1E87"/>
                </a:solidFill>
              </a:rPr>
              <a:t>THANK YOU </a:t>
            </a:r>
          </a:p>
        </p:txBody>
      </p:sp>
    </p:spTree>
    <p:extLst>
      <p:ext uri="{BB962C8B-B14F-4D97-AF65-F5344CB8AC3E}">
        <p14:creationId xmlns:p14="http://schemas.microsoft.com/office/powerpoint/2010/main" val="18537807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486354-F3AB-A0B5-B942-8E481251111D}"/>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9F7EE12F-755F-C04A-6D82-BAD4DC73E412}"/>
              </a:ext>
            </a:extLst>
          </p:cNvPr>
          <p:cNvPicPr>
            <a:picLocks noChangeAspect="1"/>
          </p:cNvPicPr>
          <p:nvPr/>
        </p:nvPicPr>
        <p:blipFill>
          <a:blip r:embed="rId2"/>
          <a:stretch>
            <a:fillRect/>
          </a:stretch>
        </p:blipFill>
        <p:spPr>
          <a:xfrm>
            <a:off x="0" y="1447466"/>
            <a:ext cx="5902401" cy="5410534"/>
          </a:xfrm>
          <a:prstGeom prst="rect">
            <a:avLst/>
          </a:prstGeom>
        </p:spPr>
      </p:pic>
      <p:sp>
        <p:nvSpPr>
          <p:cNvPr id="8" name="Title 1">
            <a:extLst>
              <a:ext uri="{FF2B5EF4-FFF2-40B4-BE49-F238E27FC236}">
                <a16:creationId xmlns:a16="http://schemas.microsoft.com/office/drawing/2014/main" id="{9E0D9B45-CD6A-D794-9353-02F155E3B5BB}"/>
              </a:ext>
            </a:extLst>
          </p:cNvPr>
          <p:cNvSpPr txBox="1">
            <a:spLocks/>
          </p:cNvSpPr>
          <p:nvPr/>
        </p:nvSpPr>
        <p:spPr>
          <a:xfrm>
            <a:off x="3657843" y="363355"/>
            <a:ext cx="4313655" cy="601091"/>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u="sng" dirty="0">
                <a:solidFill>
                  <a:srgbClr val="FA1E87"/>
                </a:solidFill>
              </a:rPr>
              <a:t>Finding Max per block</a:t>
            </a:r>
          </a:p>
        </p:txBody>
      </p:sp>
      <p:sp>
        <p:nvSpPr>
          <p:cNvPr id="6" name="Decagon 5">
            <a:extLst>
              <a:ext uri="{FF2B5EF4-FFF2-40B4-BE49-F238E27FC236}">
                <a16:creationId xmlns:a16="http://schemas.microsoft.com/office/drawing/2014/main" id="{5A534860-0464-8170-346F-0DA6BFA7B35F}"/>
              </a:ext>
            </a:extLst>
          </p:cNvPr>
          <p:cNvSpPr/>
          <p:nvPr/>
        </p:nvSpPr>
        <p:spPr>
          <a:xfrm>
            <a:off x="6695574" y="1979863"/>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1</a:t>
            </a:r>
          </a:p>
        </p:txBody>
      </p:sp>
      <p:sp>
        <p:nvSpPr>
          <p:cNvPr id="10" name="Decagon 9">
            <a:extLst>
              <a:ext uri="{FF2B5EF4-FFF2-40B4-BE49-F238E27FC236}">
                <a16:creationId xmlns:a16="http://schemas.microsoft.com/office/drawing/2014/main" id="{E4D13B0D-7B3C-A027-7E9D-6FB112D68F8D}"/>
              </a:ext>
            </a:extLst>
          </p:cNvPr>
          <p:cNvSpPr/>
          <p:nvPr/>
        </p:nvSpPr>
        <p:spPr>
          <a:xfrm>
            <a:off x="7225252" y="1979862"/>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2</a:t>
            </a:r>
          </a:p>
        </p:txBody>
      </p:sp>
      <p:sp>
        <p:nvSpPr>
          <p:cNvPr id="11" name="Decagon 10">
            <a:extLst>
              <a:ext uri="{FF2B5EF4-FFF2-40B4-BE49-F238E27FC236}">
                <a16:creationId xmlns:a16="http://schemas.microsoft.com/office/drawing/2014/main" id="{10D7449E-9CF1-BEF7-8544-0FBF588B1D6F}"/>
              </a:ext>
            </a:extLst>
          </p:cNvPr>
          <p:cNvSpPr/>
          <p:nvPr/>
        </p:nvSpPr>
        <p:spPr>
          <a:xfrm>
            <a:off x="7754930" y="1979862"/>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3</a:t>
            </a:r>
          </a:p>
        </p:txBody>
      </p:sp>
      <p:sp>
        <p:nvSpPr>
          <p:cNvPr id="12" name="Decagon 11">
            <a:extLst>
              <a:ext uri="{FF2B5EF4-FFF2-40B4-BE49-F238E27FC236}">
                <a16:creationId xmlns:a16="http://schemas.microsoft.com/office/drawing/2014/main" id="{6B3A588E-7761-85BD-3783-62A9ED3EFA18}"/>
              </a:ext>
            </a:extLst>
          </p:cNvPr>
          <p:cNvSpPr/>
          <p:nvPr/>
        </p:nvSpPr>
        <p:spPr>
          <a:xfrm>
            <a:off x="8284608" y="1979861"/>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4</a:t>
            </a:r>
          </a:p>
        </p:txBody>
      </p:sp>
      <p:sp>
        <p:nvSpPr>
          <p:cNvPr id="17" name="Decagon 16">
            <a:extLst>
              <a:ext uri="{FF2B5EF4-FFF2-40B4-BE49-F238E27FC236}">
                <a16:creationId xmlns:a16="http://schemas.microsoft.com/office/drawing/2014/main" id="{8AC72038-3BF9-1944-781A-AF2DC398D4AF}"/>
              </a:ext>
            </a:extLst>
          </p:cNvPr>
          <p:cNvSpPr/>
          <p:nvPr/>
        </p:nvSpPr>
        <p:spPr>
          <a:xfrm>
            <a:off x="8801965" y="1979860"/>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5</a:t>
            </a:r>
          </a:p>
        </p:txBody>
      </p:sp>
      <p:sp>
        <p:nvSpPr>
          <p:cNvPr id="18" name="Decagon 17">
            <a:extLst>
              <a:ext uri="{FF2B5EF4-FFF2-40B4-BE49-F238E27FC236}">
                <a16:creationId xmlns:a16="http://schemas.microsoft.com/office/drawing/2014/main" id="{A11A7B99-A96E-7DF5-5BF6-FBF3E7D68EFD}"/>
              </a:ext>
            </a:extLst>
          </p:cNvPr>
          <p:cNvSpPr/>
          <p:nvPr/>
        </p:nvSpPr>
        <p:spPr>
          <a:xfrm>
            <a:off x="9331643" y="1979859"/>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6</a:t>
            </a:r>
          </a:p>
        </p:txBody>
      </p:sp>
      <p:sp>
        <p:nvSpPr>
          <p:cNvPr id="19" name="Decagon 18">
            <a:extLst>
              <a:ext uri="{FF2B5EF4-FFF2-40B4-BE49-F238E27FC236}">
                <a16:creationId xmlns:a16="http://schemas.microsoft.com/office/drawing/2014/main" id="{972E9061-4338-C2DA-395D-399AF1B4843B}"/>
              </a:ext>
            </a:extLst>
          </p:cNvPr>
          <p:cNvSpPr/>
          <p:nvPr/>
        </p:nvSpPr>
        <p:spPr>
          <a:xfrm>
            <a:off x="9861321" y="1979859"/>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7</a:t>
            </a:r>
          </a:p>
        </p:txBody>
      </p:sp>
      <p:sp>
        <p:nvSpPr>
          <p:cNvPr id="20" name="Decagon 19">
            <a:extLst>
              <a:ext uri="{FF2B5EF4-FFF2-40B4-BE49-F238E27FC236}">
                <a16:creationId xmlns:a16="http://schemas.microsoft.com/office/drawing/2014/main" id="{09369B24-58A9-B832-860B-849B232B8532}"/>
              </a:ext>
            </a:extLst>
          </p:cNvPr>
          <p:cNvSpPr/>
          <p:nvPr/>
        </p:nvSpPr>
        <p:spPr>
          <a:xfrm>
            <a:off x="10390999" y="1979858"/>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8</a:t>
            </a:r>
          </a:p>
        </p:txBody>
      </p:sp>
      <p:sp>
        <p:nvSpPr>
          <p:cNvPr id="24" name="TextBox 23">
            <a:extLst>
              <a:ext uri="{FF2B5EF4-FFF2-40B4-BE49-F238E27FC236}">
                <a16:creationId xmlns:a16="http://schemas.microsoft.com/office/drawing/2014/main" id="{C1D24F81-2F8F-0C44-3DCE-E9EFADD86E58}"/>
              </a:ext>
            </a:extLst>
          </p:cNvPr>
          <p:cNvSpPr txBox="1"/>
          <p:nvPr/>
        </p:nvSpPr>
        <p:spPr>
          <a:xfrm>
            <a:off x="7489946" y="3494718"/>
            <a:ext cx="3043992" cy="369332"/>
          </a:xfrm>
          <a:prstGeom prst="rect">
            <a:avLst/>
          </a:prstGeom>
          <a:noFill/>
        </p:spPr>
        <p:txBody>
          <a:bodyPr wrap="square">
            <a:spAutoFit/>
          </a:bodyPr>
          <a:lstStyle/>
          <a:p>
            <a:r>
              <a:rPr lang="en-US" b="0" dirty="0">
                <a:solidFill>
                  <a:srgbClr val="CCCCCC"/>
                </a:solidFill>
                <a:effectLst/>
                <a:highlight>
                  <a:srgbClr val="000000"/>
                </a:highlight>
                <a:latin typeface="Consolas" panose="020B0609020204030204" pitchFamily="49" charset="0"/>
              </a:rPr>
              <a:t>    </a:t>
            </a:r>
            <a:r>
              <a:rPr lang="en-US" b="0" dirty="0">
                <a:solidFill>
                  <a:srgbClr val="569CD6"/>
                </a:solidFill>
                <a:effectLst/>
                <a:highlight>
                  <a:srgbClr val="000000"/>
                </a:highlight>
                <a:latin typeface="Consolas" panose="020B0609020204030204" pitchFamily="49" charset="0"/>
              </a:rPr>
              <a:t>int</a:t>
            </a:r>
            <a:r>
              <a:rPr lang="en-US" b="0" dirty="0">
                <a:solidFill>
                  <a:srgbClr val="CCCCCC"/>
                </a:solidFill>
                <a:effectLst/>
                <a:highlight>
                  <a:srgbClr val="000000"/>
                </a:highlight>
                <a:latin typeface="Consolas" panose="020B0609020204030204" pitchFamily="49" charset="0"/>
              </a:rPr>
              <a:t> </a:t>
            </a:r>
            <a:r>
              <a:rPr lang="en-US" b="0" dirty="0" err="1">
                <a:solidFill>
                  <a:srgbClr val="CCCCCC"/>
                </a:solidFill>
                <a:effectLst/>
                <a:highlight>
                  <a:srgbClr val="000000"/>
                </a:highlight>
                <a:latin typeface="Consolas" panose="020B0609020204030204" pitchFamily="49" charset="0"/>
              </a:rPr>
              <a:t>blockSize</a:t>
            </a:r>
            <a:r>
              <a:rPr lang="en-US" b="0" dirty="0">
                <a:solidFill>
                  <a:srgbClr val="CCCCCC"/>
                </a:solidFill>
                <a:effectLst/>
                <a:highlight>
                  <a:srgbClr val="000000"/>
                </a:highlight>
                <a:latin typeface="Consolas" panose="020B0609020204030204" pitchFamily="49" charset="0"/>
              </a:rPr>
              <a:t> </a:t>
            </a:r>
            <a:r>
              <a:rPr lang="en-US" b="0" dirty="0">
                <a:solidFill>
                  <a:srgbClr val="D4D4D4"/>
                </a:solidFill>
                <a:effectLst/>
                <a:highlight>
                  <a:srgbClr val="000000"/>
                </a:highlight>
                <a:latin typeface="Consolas" panose="020B0609020204030204" pitchFamily="49" charset="0"/>
              </a:rPr>
              <a:t>=</a:t>
            </a:r>
            <a:r>
              <a:rPr lang="en-US" b="0" dirty="0">
                <a:solidFill>
                  <a:srgbClr val="CCCCCC"/>
                </a:solidFill>
                <a:effectLst/>
                <a:highlight>
                  <a:srgbClr val="000000"/>
                </a:highlight>
                <a:latin typeface="Consolas" panose="020B0609020204030204" pitchFamily="49" charset="0"/>
              </a:rPr>
              <a:t> </a:t>
            </a:r>
            <a:r>
              <a:rPr lang="en-US" b="0" dirty="0">
                <a:solidFill>
                  <a:srgbClr val="B5CEA8"/>
                </a:solidFill>
                <a:effectLst/>
                <a:highlight>
                  <a:srgbClr val="000000"/>
                </a:highlight>
                <a:latin typeface="Consolas" panose="020B0609020204030204" pitchFamily="49" charset="0"/>
              </a:rPr>
              <a:t>2</a:t>
            </a:r>
            <a:r>
              <a:rPr lang="en-US" b="0" dirty="0">
                <a:solidFill>
                  <a:srgbClr val="CCCCCC"/>
                </a:solidFill>
                <a:effectLst/>
                <a:highlight>
                  <a:srgbClr val="000000"/>
                </a:highlight>
                <a:latin typeface="Consolas" panose="020B0609020204030204" pitchFamily="49" charset="0"/>
              </a:rPr>
              <a:t>;</a:t>
            </a:r>
          </a:p>
        </p:txBody>
      </p:sp>
      <p:sp>
        <p:nvSpPr>
          <p:cNvPr id="27" name="Title 1">
            <a:extLst>
              <a:ext uri="{FF2B5EF4-FFF2-40B4-BE49-F238E27FC236}">
                <a16:creationId xmlns:a16="http://schemas.microsoft.com/office/drawing/2014/main" id="{672B91C4-C8A3-77A5-6E40-1026FE79EEF6}"/>
              </a:ext>
            </a:extLst>
          </p:cNvPr>
          <p:cNvSpPr txBox="1">
            <a:spLocks/>
          </p:cNvSpPr>
          <p:nvPr/>
        </p:nvSpPr>
        <p:spPr>
          <a:xfrm>
            <a:off x="8343566" y="1447466"/>
            <a:ext cx="1035050" cy="477251"/>
          </a:xfrm>
          <a:prstGeom prst="rect">
            <a:avLst/>
          </a:prstGeom>
        </p:spPr>
        <p:txBody>
          <a:bodyPr vert="horz" lIns="91440" tIns="45720" rIns="91440" bIns="45720" rtlCol="0" anchor="b">
            <a:normAutofit lnSpcReduction="1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data</a:t>
            </a:r>
          </a:p>
        </p:txBody>
      </p:sp>
      <p:sp>
        <p:nvSpPr>
          <p:cNvPr id="2" name="Title 1">
            <a:extLst>
              <a:ext uri="{FF2B5EF4-FFF2-40B4-BE49-F238E27FC236}">
                <a16:creationId xmlns:a16="http://schemas.microsoft.com/office/drawing/2014/main" id="{C4682FFA-7954-7640-B223-961375F70224}"/>
              </a:ext>
            </a:extLst>
          </p:cNvPr>
          <p:cNvSpPr txBox="1">
            <a:spLocks/>
          </p:cNvSpPr>
          <p:nvPr/>
        </p:nvSpPr>
        <p:spPr>
          <a:xfrm>
            <a:off x="6765741" y="2952298"/>
            <a:ext cx="4601836" cy="477251"/>
          </a:xfrm>
          <a:prstGeom prst="rect">
            <a:avLst/>
          </a:prstGeom>
        </p:spPr>
        <p:txBody>
          <a:bodyPr vert="horz" lIns="91440" tIns="45720" rIns="91440" bIns="45720" rtlCol="0" anchor="b">
            <a:normAutofit fontScale="5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For this demo I will use number of threads within block equal 2 to be general case</a:t>
            </a:r>
          </a:p>
        </p:txBody>
      </p:sp>
    </p:spTree>
    <p:extLst>
      <p:ext uri="{BB962C8B-B14F-4D97-AF65-F5344CB8AC3E}">
        <p14:creationId xmlns:p14="http://schemas.microsoft.com/office/powerpoint/2010/main" val="28433935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3E7A90-B5B2-A297-BAB0-57FF1E1D80B4}"/>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62D80DBE-E8C3-BA0F-9CDA-427EF3642CC9}"/>
              </a:ext>
            </a:extLst>
          </p:cNvPr>
          <p:cNvPicPr>
            <a:picLocks noChangeAspect="1"/>
          </p:cNvPicPr>
          <p:nvPr/>
        </p:nvPicPr>
        <p:blipFill>
          <a:blip r:embed="rId2"/>
          <a:stretch>
            <a:fillRect/>
          </a:stretch>
        </p:blipFill>
        <p:spPr>
          <a:xfrm>
            <a:off x="0" y="1447466"/>
            <a:ext cx="5902401" cy="5410534"/>
          </a:xfrm>
          <a:prstGeom prst="rect">
            <a:avLst/>
          </a:prstGeom>
        </p:spPr>
      </p:pic>
      <p:sp>
        <p:nvSpPr>
          <p:cNvPr id="8" name="Title 1">
            <a:extLst>
              <a:ext uri="{FF2B5EF4-FFF2-40B4-BE49-F238E27FC236}">
                <a16:creationId xmlns:a16="http://schemas.microsoft.com/office/drawing/2014/main" id="{507128E1-7731-B182-5C2C-2C858C7E2387}"/>
              </a:ext>
            </a:extLst>
          </p:cNvPr>
          <p:cNvSpPr txBox="1">
            <a:spLocks/>
          </p:cNvSpPr>
          <p:nvPr/>
        </p:nvSpPr>
        <p:spPr>
          <a:xfrm>
            <a:off x="3657843" y="363355"/>
            <a:ext cx="4313655" cy="601091"/>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u="sng" dirty="0">
                <a:solidFill>
                  <a:srgbClr val="FA1E87"/>
                </a:solidFill>
              </a:rPr>
              <a:t>Finding Max per block</a:t>
            </a:r>
          </a:p>
        </p:txBody>
      </p:sp>
      <p:sp>
        <p:nvSpPr>
          <p:cNvPr id="2" name="Title 1">
            <a:extLst>
              <a:ext uri="{FF2B5EF4-FFF2-40B4-BE49-F238E27FC236}">
                <a16:creationId xmlns:a16="http://schemas.microsoft.com/office/drawing/2014/main" id="{C3B104E5-1DC0-AEE6-C9E0-DE5F971C17BC}"/>
              </a:ext>
            </a:extLst>
          </p:cNvPr>
          <p:cNvSpPr txBox="1">
            <a:spLocks/>
          </p:cNvSpPr>
          <p:nvPr/>
        </p:nvSpPr>
        <p:spPr>
          <a:xfrm>
            <a:off x="6647822" y="2655539"/>
            <a:ext cx="4601836" cy="477251"/>
          </a:xfrm>
          <a:prstGeom prst="rect">
            <a:avLst/>
          </a:prstGeom>
        </p:spPr>
        <p:txBody>
          <a:bodyPr vert="horz" lIns="91440" tIns="45720" rIns="91440" bIns="45720" rtlCol="0" anchor="b">
            <a:normAutofit fontScale="5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So we will need number of blocks equal to </a:t>
            </a:r>
          </a:p>
        </p:txBody>
      </p:sp>
      <p:sp>
        <p:nvSpPr>
          <p:cNvPr id="3" name="Decagon 2">
            <a:extLst>
              <a:ext uri="{FF2B5EF4-FFF2-40B4-BE49-F238E27FC236}">
                <a16:creationId xmlns:a16="http://schemas.microsoft.com/office/drawing/2014/main" id="{EE36923B-E7A1-A212-1A4E-24DCCFD89502}"/>
              </a:ext>
            </a:extLst>
          </p:cNvPr>
          <p:cNvSpPr/>
          <p:nvPr/>
        </p:nvSpPr>
        <p:spPr>
          <a:xfrm>
            <a:off x="6695285" y="4508499"/>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1</a:t>
            </a:r>
          </a:p>
        </p:txBody>
      </p:sp>
      <p:sp>
        <p:nvSpPr>
          <p:cNvPr id="4" name="Decagon 3">
            <a:extLst>
              <a:ext uri="{FF2B5EF4-FFF2-40B4-BE49-F238E27FC236}">
                <a16:creationId xmlns:a16="http://schemas.microsoft.com/office/drawing/2014/main" id="{48050174-18D2-2A79-D052-5E10AB43C4EA}"/>
              </a:ext>
            </a:extLst>
          </p:cNvPr>
          <p:cNvSpPr/>
          <p:nvPr/>
        </p:nvSpPr>
        <p:spPr>
          <a:xfrm>
            <a:off x="7224963" y="4508498"/>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2</a:t>
            </a:r>
          </a:p>
        </p:txBody>
      </p:sp>
      <p:sp>
        <p:nvSpPr>
          <p:cNvPr id="5" name="Decagon 4">
            <a:extLst>
              <a:ext uri="{FF2B5EF4-FFF2-40B4-BE49-F238E27FC236}">
                <a16:creationId xmlns:a16="http://schemas.microsoft.com/office/drawing/2014/main" id="{5992E890-ED5E-805D-E8B2-3E7943A857AA}"/>
              </a:ext>
            </a:extLst>
          </p:cNvPr>
          <p:cNvSpPr/>
          <p:nvPr/>
        </p:nvSpPr>
        <p:spPr>
          <a:xfrm>
            <a:off x="7754641" y="4508498"/>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3</a:t>
            </a:r>
          </a:p>
        </p:txBody>
      </p:sp>
      <p:sp>
        <p:nvSpPr>
          <p:cNvPr id="9" name="Decagon 8">
            <a:extLst>
              <a:ext uri="{FF2B5EF4-FFF2-40B4-BE49-F238E27FC236}">
                <a16:creationId xmlns:a16="http://schemas.microsoft.com/office/drawing/2014/main" id="{A4236492-E80B-AF85-469C-1C0E7E1964F6}"/>
              </a:ext>
            </a:extLst>
          </p:cNvPr>
          <p:cNvSpPr/>
          <p:nvPr/>
        </p:nvSpPr>
        <p:spPr>
          <a:xfrm>
            <a:off x="8284319" y="4508497"/>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4</a:t>
            </a:r>
          </a:p>
        </p:txBody>
      </p:sp>
      <p:sp>
        <p:nvSpPr>
          <p:cNvPr id="13" name="Decagon 12">
            <a:extLst>
              <a:ext uri="{FF2B5EF4-FFF2-40B4-BE49-F238E27FC236}">
                <a16:creationId xmlns:a16="http://schemas.microsoft.com/office/drawing/2014/main" id="{DA24D2BD-3208-15F3-FBF7-522FE5944A71}"/>
              </a:ext>
            </a:extLst>
          </p:cNvPr>
          <p:cNvSpPr/>
          <p:nvPr/>
        </p:nvSpPr>
        <p:spPr>
          <a:xfrm>
            <a:off x="8801676" y="4508496"/>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5</a:t>
            </a:r>
          </a:p>
        </p:txBody>
      </p:sp>
      <p:sp>
        <p:nvSpPr>
          <p:cNvPr id="14" name="Decagon 13">
            <a:extLst>
              <a:ext uri="{FF2B5EF4-FFF2-40B4-BE49-F238E27FC236}">
                <a16:creationId xmlns:a16="http://schemas.microsoft.com/office/drawing/2014/main" id="{D3099CF7-44BF-DA69-0030-74C397FA70E6}"/>
              </a:ext>
            </a:extLst>
          </p:cNvPr>
          <p:cNvSpPr/>
          <p:nvPr/>
        </p:nvSpPr>
        <p:spPr>
          <a:xfrm>
            <a:off x="9331354" y="4508495"/>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6</a:t>
            </a:r>
          </a:p>
        </p:txBody>
      </p:sp>
      <p:sp>
        <p:nvSpPr>
          <p:cNvPr id="15" name="Decagon 14">
            <a:extLst>
              <a:ext uri="{FF2B5EF4-FFF2-40B4-BE49-F238E27FC236}">
                <a16:creationId xmlns:a16="http://schemas.microsoft.com/office/drawing/2014/main" id="{29D2E8C0-C5E6-919B-D4DC-77E6F1D36527}"/>
              </a:ext>
            </a:extLst>
          </p:cNvPr>
          <p:cNvSpPr/>
          <p:nvPr/>
        </p:nvSpPr>
        <p:spPr>
          <a:xfrm>
            <a:off x="9861032" y="4508495"/>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7</a:t>
            </a:r>
          </a:p>
        </p:txBody>
      </p:sp>
      <p:sp>
        <p:nvSpPr>
          <p:cNvPr id="16" name="Decagon 15">
            <a:extLst>
              <a:ext uri="{FF2B5EF4-FFF2-40B4-BE49-F238E27FC236}">
                <a16:creationId xmlns:a16="http://schemas.microsoft.com/office/drawing/2014/main" id="{23CF533E-47D5-EDDB-B462-9A170AA4913F}"/>
              </a:ext>
            </a:extLst>
          </p:cNvPr>
          <p:cNvSpPr/>
          <p:nvPr/>
        </p:nvSpPr>
        <p:spPr>
          <a:xfrm>
            <a:off x="10390710" y="4508494"/>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8</a:t>
            </a:r>
          </a:p>
        </p:txBody>
      </p:sp>
      <p:sp>
        <p:nvSpPr>
          <p:cNvPr id="21" name="Title 1">
            <a:extLst>
              <a:ext uri="{FF2B5EF4-FFF2-40B4-BE49-F238E27FC236}">
                <a16:creationId xmlns:a16="http://schemas.microsoft.com/office/drawing/2014/main" id="{3E99C43E-7A98-4C24-2426-DC25B49575EB}"/>
              </a:ext>
            </a:extLst>
          </p:cNvPr>
          <p:cNvSpPr txBox="1">
            <a:spLocks/>
          </p:cNvSpPr>
          <p:nvPr/>
        </p:nvSpPr>
        <p:spPr>
          <a:xfrm>
            <a:off x="8343566" y="3897458"/>
            <a:ext cx="1035050" cy="477251"/>
          </a:xfrm>
          <a:prstGeom prst="rect">
            <a:avLst/>
          </a:prstGeom>
        </p:spPr>
        <p:txBody>
          <a:bodyPr vert="horz" lIns="91440" tIns="45720" rIns="91440" bIns="45720" rtlCol="0" anchor="b">
            <a:normAutofit lnSpcReduction="1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data</a:t>
            </a:r>
          </a:p>
        </p:txBody>
      </p:sp>
      <p:sp>
        <p:nvSpPr>
          <p:cNvPr id="22" name="Rectangle 21">
            <a:extLst>
              <a:ext uri="{FF2B5EF4-FFF2-40B4-BE49-F238E27FC236}">
                <a16:creationId xmlns:a16="http://schemas.microsoft.com/office/drawing/2014/main" id="{16F5AD56-11CA-4DAD-33C4-707A307F7C82}"/>
              </a:ext>
            </a:extLst>
          </p:cNvPr>
          <p:cNvSpPr/>
          <p:nvPr/>
        </p:nvSpPr>
        <p:spPr>
          <a:xfrm>
            <a:off x="6641518" y="4360762"/>
            <a:ext cx="1137273" cy="7640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400295A-12D7-6AB7-3F3A-27B70F5C4DED}"/>
              </a:ext>
            </a:extLst>
          </p:cNvPr>
          <p:cNvSpPr/>
          <p:nvPr/>
        </p:nvSpPr>
        <p:spPr>
          <a:xfrm>
            <a:off x="7780368" y="4360763"/>
            <a:ext cx="1015004" cy="7640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46AF60E-8B43-9305-E28B-C164495D30C5}"/>
              </a:ext>
            </a:extLst>
          </p:cNvPr>
          <p:cNvSpPr/>
          <p:nvPr/>
        </p:nvSpPr>
        <p:spPr>
          <a:xfrm>
            <a:off x="8805516" y="4370130"/>
            <a:ext cx="1035050" cy="7640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8A4B6F4-90DB-3C19-8FB9-00A31F25E430}"/>
              </a:ext>
            </a:extLst>
          </p:cNvPr>
          <p:cNvSpPr/>
          <p:nvPr/>
        </p:nvSpPr>
        <p:spPr>
          <a:xfrm>
            <a:off x="9856725" y="4364113"/>
            <a:ext cx="1063373" cy="7640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A3D2228D-5CB7-E336-A973-CFA2C57339F6}"/>
              </a:ext>
            </a:extLst>
          </p:cNvPr>
          <p:cNvSpPr txBox="1"/>
          <p:nvPr/>
        </p:nvSpPr>
        <p:spPr>
          <a:xfrm>
            <a:off x="6213558" y="3147527"/>
            <a:ext cx="5295066" cy="307777"/>
          </a:xfrm>
          <a:prstGeom prst="rect">
            <a:avLst/>
          </a:prstGeom>
          <a:noFill/>
        </p:spPr>
        <p:txBody>
          <a:bodyPr wrap="square">
            <a:spAutoFit/>
          </a:bodyPr>
          <a:lstStyle/>
          <a:p>
            <a:r>
              <a:rPr lang="en-US" sz="1400" b="0" dirty="0">
                <a:solidFill>
                  <a:srgbClr val="CCCCCC"/>
                </a:solidFill>
                <a:effectLst/>
                <a:highlight>
                  <a:srgbClr val="000000"/>
                </a:highlight>
                <a:latin typeface="Consolas" panose="020B0609020204030204" pitchFamily="49" charset="0"/>
              </a:rPr>
              <a:t> </a:t>
            </a:r>
            <a:r>
              <a:rPr lang="en-US" sz="1400" b="0" dirty="0">
                <a:solidFill>
                  <a:srgbClr val="569CD6"/>
                </a:solidFill>
                <a:effectLst/>
                <a:highlight>
                  <a:srgbClr val="000000"/>
                </a:highlight>
                <a:latin typeface="Consolas" panose="020B0609020204030204" pitchFamily="49" charset="0"/>
              </a:rPr>
              <a:t>int</a:t>
            </a:r>
            <a:r>
              <a:rPr lang="en-US" sz="1400" b="0" dirty="0">
                <a:solidFill>
                  <a:srgbClr val="CCCCCC"/>
                </a:solidFill>
                <a:effectLst/>
                <a:highlight>
                  <a:srgbClr val="000000"/>
                </a:highlight>
                <a:latin typeface="Consolas" panose="020B0609020204030204" pitchFamily="49" charset="0"/>
              </a:rPr>
              <a:t> </a:t>
            </a:r>
            <a:r>
              <a:rPr lang="en-US" sz="1400" b="0" dirty="0" err="1">
                <a:solidFill>
                  <a:srgbClr val="CCCCCC"/>
                </a:solidFill>
                <a:effectLst/>
                <a:highlight>
                  <a:srgbClr val="000000"/>
                </a:highlight>
                <a:latin typeface="Consolas" panose="020B0609020204030204" pitchFamily="49" charset="0"/>
              </a:rPr>
              <a:t>gridSize</a:t>
            </a:r>
            <a:r>
              <a:rPr lang="en-US" sz="1400" b="0" dirty="0">
                <a:solidFill>
                  <a:srgbClr val="CCCCCC"/>
                </a:solidFill>
                <a:effectLst/>
                <a:highlight>
                  <a:srgbClr val="000000"/>
                </a:highlight>
                <a:latin typeface="Consolas" panose="020B0609020204030204" pitchFamily="49" charset="0"/>
              </a:rPr>
              <a:t> </a:t>
            </a:r>
            <a:r>
              <a:rPr lang="en-US" sz="1400" b="0" dirty="0">
                <a:solidFill>
                  <a:srgbClr val="D4D4D4"/>
                </a:solidFill>
                <a:effectLst/>
                <a:highlight>
                  <a:srgbClr val="000000"/>
                </a:highlight>
                <a:latin typeface="Consolas" panose="020B0609020204030204" pitchFamily="49" charset="0"/>
              </a:rPr>
              <a:t>=</a:t>
            </a:r>
            <a:r>
              <a:rPr lang="en-US" sz="1400" b="0" dirty="0">
                <a:solidFill>
                  <a:srgbClr val="CCCCCC"/>
                </a:solidFill>
                <a:effectLst/>
                <a:highlight>
                  <a:srgbClr val="000000"/>
                </a:highlight>
                <a:latin typeface="Consolas" panose="020B0609020204030204" pitchFamily="49" charset="0"/>
              </a:rPr>
              <a:t> (size </a:t>
            </a:r>
            <a:r>
              <a:rPr lang="en-US" sz="1400" b="0" dirty="0">
                <a:solidFill>
                  <a:srgbClr val="D4D4D4"/>
                </a:solidFill>
                <a:effectLst/>
                <a:highlight>
                  <a:srgbClr val="000000"/>
                </a:highlight>
                <a:latin typeface="Consolas" panose="020B0609020204030204" pitchFamily="49" charset="0"/>
              </a:rPr>
              <a:t>+</a:t>
            </a:r>
            <a:r>
              <a:rPr lang="en-US" sz="1400" b="0" dirty="0">
                <a:solidFill>
                  <a:srgbClr val="CCCCCC"/>
                </a:solidFill>
                <a:effectLst/>
                <a:highlight>
                  <a:srgbClr val="000000"/>
                </a:highlight>
                <a:latin typeface="Consolas" panose="020B0609020204030204" pitchFamily="49" charset="0"/>
              </a:rPr>
              <a:t> </a:t>
            </a:r>
            <a:r>
              <a:rPr lang="en-US" sz="1400" b="0" dirty="0" err="1">
                <a:solidFill>
                  <a:srgbClr val="CCCCCC"/>
                </a:solidFill>
                <a:effectLst/>
                <a:highlight>
                  <a:srgbClr val="000000"/>
                </a:highlight>
                <a:latin typeface="Consolas" panose="020B0609020204030204" pitchFamily="49" charset="0"/>
              </a:rPr>
              <a:t>blockSize</a:t>
            </a:r>
            <a:r>
              <a:rPr lang="en-US" sz="1400" b="0" dirty="0">
                <a:solidFill>
                  <a:srgbClr val="CCCCCC"/>
                </a:solidFill>
                <a:effectLst/>
                <a:highlight>
                  <a:srgbClr val="000000"/>
                </a:highlight>
                <a:latin typeface="Consolas" panose="020B0609020204030204" pitchFamily="49" charset="0"/>
              </a:rPr>
              <a:t> </a:t>
            </a:r>
            <a:r>
              <a:rPr lang="en-US" sz="1400" b="0" dirty="0">
                <a:solidFill>
                  <a:srgbClr val="D4D4D4"/>
                </a:solidFill>
                <a:effectLst/>
                <a:highlight>
                  <a:srgbClr val="000000"/>
                </a:highlight>
                <a:latin typeface="Consolas" panose="020B0609020204030204" pitchFamily="49" charset="0"/>
              </a:rPr>
              <a:t>-</a:t>
            </a:r>
            <a:r>
              <a:rPr lang="en-US" sz="1400" b="0" dirty="0">
                <a:solidFill>
                  <a:srgbClr val="CCCCCC"/>
                </a:solidFill>
                <a:effectLst/>
                <a:highlight>
                  <a:srgbClr val="000000"/>
                </a:highlight>
                <a:latin typeface="Consolas" panose="020B0609020204030204" pitchFamily="49" charset="0"/>
              </a:rPr>
              <a:t> </a:t>
            </a:r>
            <a:r>
              <a:rPr lang="en-US" sz="1400" b="0" dirty="0">
                <a:solidFill>
                  <a:srgbClr val="B5CEA8"/>
                </a:solidFill>
                <a:effectLst/>
                <a:highlight>
                  <a:srgbClr val="000000"/>
                </a:highlight>
                <a:latin typeface="Consolas" panose="020B0609020204030204" pitchFamily="49" charset="0"/>
              </a:rPr>
              <a:t>1</a:t>
            </a:r>
            <a:r>
              <a:rPr lang="en-US" sz="1400" b="0" dirty="0">
                <a:solidFill>
                  <a:srgbClr val="CCCCCC"/>
                </a:solidFill>
                <a:effectLst/>
                <a:highlight>
                  <a:srgbClr val="000000"/>
                </a:highlight>
                <a:latin typeface="Consolas" panose="020B0609020204030204" pitchFamily="49" charset="0"/>
              </a:rPr>
              <a:t>) </a:t>
            </a:r>
            <a:r>
              <a:rPr lang="en-US" sz="1400" b="0" dirty="0">
                <a:solidFill>
                  <a:srgbClr val="D4D4D4"/>
                </a:solidFill>
                <a:effectLst/>
                <a:highlight>
                  <a:srgbClr val="000000"/>
                </a:highlight>
                <a:latin typeface="Consolas" panose="020B0609020204030204" pitchFamily="49" charset="0"/>
              </a:rPr>
              <a:t>/</a:t>
            </a:r>
            <a:r>
              <a:rPr lang="en-US" sz="1400" b="0" dirty="0">
                <a:solidFill>
                  <a:srgbClr val="CCCCCC"/>
                </a:solidFill>
                <a:effectLst/>
                <a:highlight>
                  <a:srgbClr val="000000"/>
                </a:highlight>
                <a:latin typeface="Consolas" panose="020B0609020204030204" pitchFamily="49" charset="0"/>
              </a:rPr>
              <a:t> </a:t>
            </a:r>
            <a:r>
              <a:rPr lang="en-US" sz="1400" b="0" dirty="0" err="1">
                <a:solidFill>
                  <a:srgbClr val="CCCCCC"/>
                </a:solidFill>
                <a:effectLst/>
                <a:highlight>
                  <a:srgbClr val="000000"/>
                </a:highlight>
                <a:latin typeface="Consolas" panose="020B0609020204030204" pitchFamily="49" charset="0"/>
              </a:rPr>
              <a:t>blockSize</a:t>
            </a:r>
            <a:r>
              <a:rPr lang="en-US" sz="1400" b="0" dirty="0">
                <a:solidFill>
                  <a:srgbClr val="CCCCCC"/>
                </a:solidFill>
                <a:effectLst/>
                <a:highlight>
                  <a:srgbClr val="000000"/>
                </a:highlight>
                <a:latin typeface="Consolas" panose="020B0609020204030204" pitchFamily="49" charset="0"/>
              </a:rPr>
              <a:t>;</a:t>
            </a:r>
          </a:p>
        </p:txBody>
      </p:sp>
      <mc:AlternateContent xmlns:mc="http://schemas.openxmlformats.org/markup-compatibility/2006" xmlns:a14="http://schemas.microsoft.com/office/drawing/2010/main">
        <mc:Choice Requires="a14">
          <p:sp>
            <p:nvSpPr>
              <p:cNvPr id="32" name="Title 1">
                <a:extLst>
                  <a:ext uri="{FF2B5EF4-FFF2-40B4-BE49-F238E27FC236}">
                    <a16:creationId xmlns:a16="http://schemas.microsoft.com/office/drawing/2014/main" id="{CC50D246-E344-5651-1A2E-16180F40B4A9}"/>
                  </a:ext>
                </a:extLst>
              </p:cNvPr>
              <p:cNvSpPr txBox="1">
                <a:spLocks/>
              </p:cNvSpPr>
              <p:nvPr/>
            </p:nvSpPr>
            <p:spPr>
              <a:xfrm>
                <a:off x="6424574" y="3482553"/>
                <a:ext cx="4601836" cy="477251"/>
              </a:xfrm>
              <a:prstGeom prst="rect">
                <a:avLst/>
              </a:prstGeom>
            </p:spPr>
            <p:txBody>
              <a:bodyPr vert="horz" lIns="91440" tIns="45720" rIns="91440" bIns="45720" rtlCol="0" anchor="b">
                <a:normAutofit fontScale="47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𝑏𝑙𝑜𝑐𝑘𝑠</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rPr>
                            <m:t>8+2 −1</m:t>
                          </m:r>
                        </m:num>
                        <m:den>
                          <m:r>
                            <a:rPr lang="en-US" i="1">
                              <a:latin typeface="Cambria Math" panose="02040503050406030204" pitchFamily="18" charset="0"/>
                            </a:rPr>
                            <m:t>2</m:t>
                          </m:r>
                        </m:den>
                      </m:f>
                      <m:r>
                        <a:rPr lang="en-US" b="0" i="1" smtClean="0">
                          <a:latin typeface="Cambria Math" panose="02040503050406030204" pitchFamily="18" charset="0"/>
                        </a:rPr>
                        <m:t>=4</m:t>
                      </m:r>
                    </m:oMath>
                  </m:oMathPara>
                </a14:m>
                <a:endParaRPr lang="en-US" dirty="0"/>
              </a:p>
            </p:txBody>
          </p:sp>
        </mc:Choice>
        <mc:Fallback xmlns="">
          <p:sp>
            <p:nvSpPr>
              <p:cNvPr id="32" name="Title 1">
                <a:extLst>
                  <a:ext uri="{FF2B5EF4-FFF2-40B4-BE49-F238E27FC236}">
                    <a16:creationId xmlns:a16="http://schemas.microsoft.com/office/drawing/2014/main" id="{CC50D246-E344-5651-1A2E-16180F40B4A9}"/>
                  </a:ext>
                </a:extLst>
              </p:cNvPr>
              <p:cNvSpPr txBox="1">
                <a:spLocks noRot="1" noChangeAspect="1" noMove="1" noResize="1" noEditPoints="1" noAdjustHandles="1" noChangeArrowheads="1" noChangeShapeType="1" noTextEdit="1"/>
              </p:cNvSpPr>
              <p:nvPr/>
            </p:nvSpPr>
            <p:spPr>
              <a:xfrm>
                <a:off x="6424574" y="3482553"/>
                <a:ext cx="4601836" cy="477251"/>
              </a:xfrm>
              <a:prstGeom prst="rect">
                <a:avLst/>
              </a:prstGeom>
              <a:blipFill>
                <a:blip r:embed="rId3"/>
                <a:stretch>
                  <a:fillRect b="-2532"/>
                </a:stretch>
              </a:blipFill>
            </p:spPr>
            <p:txBody>
              <a:bodyPr/>
              <a:lstStyle/>
              <a:p>
                <a:r>
                  <a:rPr lang="en-US">
                    <a:noFill/>
                  </a:rPr>
                  <a:t> </a:t>
                </a:r>
              </a:p>
            </p:txBody>
          </p:sp>
        </mc:Fallback>
      </mc:AlternateContent>
      <p:sp>
        <p:nvSpPr>
          <p:cNvPr id="36" name="TextBox 35">
            <a:extLst>
              <a:ext uri="{FF2B5EF4-FFF2-40B4-BE49-F238E27FC236}">
                <a16:creationId xmlns:a16="http://schemas.microsoft.com/office/drawing/2014/main" id="{796A4271-CB82-AA67-140C-D06962D725CB}"/>
              </a:ext>
            </a:extLst>
          </p:cNvPr>
          <p:cNvSpPr txBox="1"/>
          <p:nvPr/>
        </p:nvSpPr>
        <p:spPr>
          <a:xfrm>
            <a:off x="7062558" y="5175138"/>
            <a:ext cx="324231" cy="369332"/>
          </a:xfrm>
          <a:prstGeom prst="rect">
            <a:avLst/>
          </a:prstGeom>
          <a:noFill/>
        </p:spPr>
        <p:txBody>
          <a:bodyPr wrap="square">
            <a:spAutoFit/>
          </a:bodyPr>
          <a:lstStyle/>
          <a:p>
            <a:r>
              <a:rPr lang="en-US" dirty="0"/>
              <a:t>0</a:t>
            </a:r>
          </a:p>
        </p:txBody>
      </p:sp>
      <p:sp>
        <p:nvSpPr>
          <p:cNvPr id="37" name="TextBox 36">
            <a:extLst>
              <a:ext uri="{FF2B5EF4-FFF2-40B4-BE49-F238E27FC236}">
                <a16:creationId xmlns:a16="http://schemas.microsoft.com/office/drawing/2014/main" id="{99DD41DA-0E1E-5668-A08E-870AE857D95E}"/>
              </a:ext>
            </a:extLst>
          </p:cNvPr>
          <p:cNvSpPr txBox="1"/>
          <p:nvPr/>
        </p:nvSpPr>
        <p:spPr>
          <a:xfrm>
            <a:off x="8121914" y="5175138"/>
            <a:ext cx="324231" cy="369332"/>
          </a:xfrm>
          <a:prstGeom prst="rect">
            <a:avLst/>
          </a:prstGeom>
          <a:noFill/>
        </p:spPr>
        <p:txBody>
          <a:bodyPr wrap="square">
            <a:spAutoFit/>
          </a:bodyPr>
          <a:lstStyle/>
          <a:p>
            <a:r>
              <a:rPr lang="en-US" dirty="0"/>
              <a:t>1</a:t>
            </a:r>
          </a:p>
        </p:txBody>
      </p:sp>
      <p:sp>
        <p:nvSpPr>
          <p:cNvPr id="38" name="TextBox 37">
            <a:extLst>
              <a:ext uri="{FF2B5EF4-FFF2-40B4-BE49-F238E27FC236}">
                <a16:creationId xmlns:a16="http://schemas.microsoft.com/office/drawing/2014/main" id="{38300E9D-CE97-2269-B22F-4032C6A315D2}"/>
              </a:ext>
            </a:extLst>
          </p:cNvPr>
          <p:cNvSpPr txBox="1"/>
          <p:nvPr/>
        </p:nvSpPr>
        <p:spPr>
          <a:xfrm>
            <a:off x="9160925" y="5175138"/>
            <a:ext cx="324231" cy="369332"/>
          </a:xfrm>
          <a:prstGeom prst="rect">
            <a:avLst/>
          </a:prstGeom>
          <a:noFill/>
        </p:spPr>
        <p:txBody>
          <a:bodyPr wrap="square">
            <a:spAutoFit/>
          </a:bodyPr>
          <a:lstStyle/>
          <a:p>
            <a:r>
              <a:rPr lang="en-US" dirty="0"/>
              <a:t>2</a:t>
            </a:r>
          </a:p>
        </p:txBody>
      </p:sp>
      <p:sp>
        <p:nvSpPr>
          <p:cNvPr id="39" name="TextBox 38">
            <a:extLst>
              <a:ext uri="{FF2B5EF4-FFF2-40B4-BE49-F238E27FC236}">
                <a16:creationId xmlns:a16="http://schemas.microsoft.com/office/drawing/2014/main" id="{184BDCC6-3B81-23C7-AE4A-03C61AD08AEC}"/>
              </a:ext>
            </a:extLst>
          </p:cNvPr>
          <p:cNvSpPr txBox="1"/>
          <p:nvPr/>
        </p:nvSpPr>
        <p:spPr>
          <a:xfrm>
            <a:off x="10226295" y="5175138"/>
            <a:ext cx="324231" cy="369332"/>
          </a:xfrm>
          <a:prstGeom prst="rect">
            <a:avLst/>
          </a:prstGeom>
          <a:noFill/>
        </p:spPr>
        <p:txBody>
          <a:bodyPr wrap="square">
            <a:spAutoFit/>
          </a:bodyPr>
          <a:lstStyle/>
          <a:p>
            <a:r>
              <a:rPr lang="en-US" dirty="0"/>
              <a:t>3</a:t>
            </a:r>
          </a:p>
        </p:txBody>
      </p:sp>
    </p:spTree>
    <p:extLst>
      <p:ext uri="{BB962C8B-B14F-4D97-AF65-F5344CB8AC3E}">
        <p14:creationId xmlns:p14="http://schemas.microsoft.com/office/powerpoint/2010/main" val="36664965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4EC6EB-4046-E744-E5DB-B09B8FD47802}"/>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44C24408-664E-3FA5-A045-58FFC93704A6}"/>
              </a:ext>
            </a:extLst>
          </p:cNvPr>
          <p:cNvPicPr>
            <a:picLocks noChangeAspect="1"/>
          </p:cNvPicPr>
          <p:nvPr/>
        </p:nvPicPr>
        <p:blipFill>
          <a:blip r:embed="rId2"/>
          <a:stretch>
            <a:fillRect/>
          </a:stretch>
        </p:blipFill>
        <p:spPr>
          <a:xfrm>
            <a:off x="0" y="1447466"/>
            <a:ext cx="5902401" cy="5410534"/>
          </a:xfrm>
          <a:prstGeom prst="rect">
            <a:avLst/>
          </a:prstGeom>
        </p:spPr>
      </p:pic>
      <p:sp>
        <p:nvSpPr>
          <p:cNvPr id="8" name="Title 1">
            <a:extLst>
              <a:ext uri="{FF2B5EF4-FFF2-40B4-BE49-F238E27FC236}">
                <a16:creationId xmlns:a16="http://schemas.microsoft.com/office/drawing/2014/main" id="{0A3637B9-E2FD-76F8-09A2-138FC683389F}"/>
              </a:ext>
            </a:extLst>
          </p:cNvPr>
          <p:cNvSpPr txBox="1">
            <a:spLocks/>
          </p:cNvSpPr>
          <p:nvPr/>
        </p:nvSpPr>
        <p:spPr>
          <a:xfrm>
            <a:off x="3657843" y="363355"/>
            <a:ext cx="4313655" cy="601091"/>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u="sng" dirty="0">
                <a:solidFill>
                  <a:srgbClr val="FA1E87"/>
                </a:solidFill>
              </a:rPr>
              <a:t>Finding Max per block</a:t>
            </a:r>
          </a:p>
        </p:txBody>
      </p:sp>
      <p:sp>
        <p:nvSpPr>
          <p:cNvPr id="3" name="Decagon 2">
            <a:extLst>
              <a:ext uri="{FF2B5EF4-FFF2-40B4-BE49-F238E27FC236}">
                <a16:creationId xmlns:a16="http://schemas.microsoft.com/office/drawing/2014/main" id="{CCFDB2A9-8CC7-56C0-36A9-092A43000BCA}"/>
              </a:ext>
            </a:extLst>
          </p:cNvPr>
          <p:cNvSpPr/>
          <p:nvPr/>
        </p:nvSpPr>
        <p:spPr>
          <a:xfrm>
            <a:off x="6743412" y="2559384"/>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1</a:t>
            </a:r>
          </a:p>
        </p:txBody>
      </p:sp>
      <p:sp>
        <p:nvSpPr>
          <p:cNvPr id="4" name="Decagon 3">
            <a:extLst>
              <a:ext uri="{FF2B5EF4-FFF2-40B4-BE49-F238E27FC236}">
                <a16:creationId xmlns:a16="http://schemas.microsoft.com/office/drawing/2014/main" id="{AE150D83-460C-B2E7-B74F-577C6674D52F}"/>
              </a:ext>
            </a:extLst>
          </p:cNvPr>
          <p:cNvSpPr/>
          <p:nvPr/>
        </p:nvSpPr>
        <p:spPr>
          <a:xfrm>
            <a:off x="7273090" y="2559383"/>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2</a:t>
            </a:r>
          </a:p>
        </p:txBody>
      </p:sp>
      <p:sp>
        <p:nvSpPr>
          <p:cNvPr id="5" name="Decagon 4">
            <a:extLst>
              <a:ext uri="{FF2B5EF4-FFF2-40B4-BE49-F238E27FC236}">
                <a16:creationId xmlns:a16="http://schemas.microsoft.com/office/drawing/2014/main" id="{A4D7586D-F2F0-D45F-626B-E76E275B256E}"/>
              </a:ext>
            </a:extLst>
          </p:cNvPr>
          <p:cNvSpPr/>
          <p:nvPr/>
        </p:nvSpPr>
        <p:spPr>
          <a:xfrm>
            <a:off x="7802768" y="2559383"/>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3</a:t>
            </a:r>
          </a:p>
        </p:txBody>
      </p:sp>
      <p:sp>
        <p:nvSpPr>
          <p:cNvPr id="9" name="Decagon 8">
            <a:extLst>
              <a:ext uri="{FF2B5EF4-FFF2-40B4-BE49-F238E27FC236}">
                <a16:creationId xmlns:a16="http://schemas.microsoft.com/office/drawing/2014/main" id="{02934CA9-4B0B-1FDC-6C58-BCEB35C99E7D}"/>
              </a:ext>
            </a:extLst>
          </p:cNvPr>
          <p:cNvSpPr/>
          <p:nvPr/>
        </p:nvSpPr>
        <p:spPr>
          <a:xfrm>
            <a:off x="8332446" y="2559382"/>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4</a:t>
            </a:r>
          </a:p>
        </p:txBody>
      </p:sp>
      <p:sp>
        <p:nvSpPr>
          <p:cNvPr id="13" name="Decagon 12">
            <a:extLst>
              <a:ext uri="{FF2B5EF4-FFF2-40B4-BE49-F238E27FC236}">
                <a16:creationId xmlns:a16="http://schemas.microsoft.com/office/drawing/2014/main" id="{3C95A87D-F890-7590-E06D-AC56CF18934D}"/>
              </a:ext>
            </a:extLst>
          </p:cNvPr>
          <p:cNvSpPr/>
          <p:nvPr/>
        </p:nvSpPr>
        <p:spPr>
          <a:xfrm>
            <a:off x="8849803" y="2559381"/>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5</a:t>
            </a:r>
          </a:p>
        </p:txBody>
      </p:sp>
      <p:sp>
        <p:nvSpPr>
          <p:cNvPr id="14" name="Decagon 13">
            <a:extLst>
              <a:ext uri="{FF2B5EF4-FFF2-40B4-BE49-F238E27FC236}">
                <a16:creationId xmlns:a16="http://schemas.microsoft.com/office/drawing/2014/main" id="{0D312DBA-8795-0B5A-A6F1-2252ED01D456}"/>
              </a:ext>
            </a:extLst>
          </p:cNvPr>
          <p:cNvSpPr/>
          <p:nvPr/>
        </p:nvSpPr>
        <p:spPr>
          <a:xfrm>
            <a:off x="9379481" y="2559380"/>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6</a:t>
            </a:r>
          </a:p>
        </p:txBody>
      </p:sp>
      <p:sp>
        <p:nvSpPr>
          <p:cNvPr id="15" name="Decagon 14">
            <a:extLst>
              <a:ext uri="{FF2B5EF4-FFF2-40B4-BE49-F238E27FC236}">
                <a16:creationId xmlns:a16="http://schemas.microsoft.com/office/drawing/2014/main" id="{0F529A19-569D-686F-0D4A-1E34A0371689}"/>
              </a:ext>
            </a:extLst>
          </p:cNvPr>
          <p:cNvSpPr/>
          <p:nvPr/>
        </p:nvSpPr>
        <p:spPr>
          <a:xfrm>
            <a:off x="9909159" y="2559380"/>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7</a:t>
            </a:r>
          </a:p>
        </p:txBody>
      </p:sp>
      <p:sp>
        <p:nvSpPr>
          <p:cNvPr id="16" name="Decagon 15">
            <a:extLst>
              <a:ext uri="{FF2B5EF4-FFF2-40B4-BE49-F238E27FC236}">
                <a16:creationId xmlns:a16="http://schemas.microsoft.com/office/drawing/2014/main" id="{F8F7FBD6-C2DB-D86C-3B17-977F45EEBDCD}"/>
              </a:ext>
            </a:extLst>
          </p:cNvPr>
          <p:cNvSpPr/>
          <p:nvPr/>
        </p:nvSpPr>
        <p:spPr>
          <a:xfrm>
            <a:off x="10438837" y="2559379"/>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8</a:t>
            </a:r>
          </a:p>
        </p:txBody>
      </p:sp>
      <p:sp>
        <p:nvSpPr>
          <p:cNvPr id="21" name="Title 1">
            <a:extLst>
              <a:ext uri="{FF2B5EF4-FFF2-40B4-BE49-F238E27FC236}">
                <a16:creationId xmlns:a16="http://schemas.microsoft.com/office/drawing/2014/main" id="{C528D4F5-0CCF-DBD5-A112-1F65BC43BDA1}"/>
              </a:ext>
            </a:extLst>
          </p:cNvPr>
          <p:cNvSpPr txBox="1">
            <a:spLocks/>
          </p:cNvSpPr>
          <p:nvPr/>
        </p:nvSpPr>
        <p:spPr>
          <a:xfrm>
            <a:off x="8725515" y="1535188"/>
            <a:ext cx="1547465" cy="477251"/>
          </a:xfrm>
          <a:prstGeom prst="rect">
            <a:avLst/>
          </a:prstGeom>
        </p:spPr>
        <p:txBody>
          <a:bodyPr vert="horz" lIns="91440" tIns="45720" rIns="91440" bIns="45720" rtlCol="0" anchor="b">
            <a:normAutofit fontScale="47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This is global index for data</a:t>
            </a:r>
          </a:p>
        </p:txBody>
      </p:sp>
      <p:sp>
        <p:nvSpPr>
          <p:cNvPr id="22" name="Rectangle 21">
            <a:extLst>
              <a:ext uri="{FF2B5EF4-FFF2-40B4-BE49-F238E27FC236}">
                <a16:creationId xmlns:a16="http://schemas.microsoft.com/office/drawing/2014/main" id="{BF4F2410-9DB9-42F4-2B32-F0E81CACC3A4}"/>
              </a:ext>
            </a:extLst>
          </p:cNvPr>
          <p:cNvSpPr/>
          <p:nvPr/>
        </p:nvSpPr>
        <p:spPr>
          <a:xfrm>
            <a:off x="6689645" y="2411647"/>
            <a:ext cx="1137273" cy="7640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7235D37-F748-139A-503F-7B51B8D31BDC}"/>
              </a:ext>
            </a:extLst>
          </p:cNvPr>
          <p:cNvSpPr/>
          <p:nvPr/>
        </p:nvSpPr>
        <p:spPr>
          <a:xfrm>
            <a:off x="7828495" y="2411648"/>
            <a:ext cx="1015004" cy="7640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9A1A205-1253-8583-E739-958746213792}"/>
              </a:ext>
            </a:extLst>
          </p:cNvPr>
          <p:cNvSpPr/>
          <p:nvPr/>
        </p:nvSpPr>
        <p:spPr>
          <a:xfrm>
            <a:off x="8853643" y="2421015"/>
            <a:ext cx="1035050" cy="7640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F2946C0-58E3-C56D-7017-B30808E257F7}"/>
              </a:ext>
            </a:extLst>
          </p:cNvPr>
          <p:cNvSpPr/>
          <p:nvPr/>
        </p:nvSpPr>
        <p:spPr>
          <a:xfrm>
            <a:off x="9904852" y="2414998"/>
            <a:ext cx="1063373" cy="7640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1C287648-20F6-6EFE-5846-8AEAF22A8591}"/>
              </a:ext>
            </a:extLst>
          </p:cNvPr>
          <p:cNvSpPr txBox="1"/>
          <p:nvPr/>
        </p:nvSpPr>
        <p:spPr>
          <a:xfrm>
            <a:off x="7110685" y="3226023"/>
            <a:ext cx="324231" cy="369332"/>
          </a:xfrm>
          <a:prstGeom prst="rect">
            <a:avLst/>
          </a:prstGeom>
          <a:noFill/>
        </p:spPr>
        <p:txBody>
          <a:bodyPr wrap="square">
            <a:spAutoFit/>
          </a:bodyPr>
          <a:lstStyle/>
          <a:p>
            <a:r>
              <a:rPr lang="en-US" dirty="0"/>
              <a:t>0</a:t>
            </a:r>
          </a:p>
        </p:txBody>
      </p:sp>
      <p:sp>
        <p:nvSpPr>
          <p:cNvPr id="37" name="TextBox 36">
            <a:extLst>
              <a:ext uri="{FF2B5EF4-FFF2-40B4-BE49-F238E27FC236}">
                <a16:creationId xmlns:a16="http://schemas.microsoft.com/office/drawing/2014/main" id="{35473658-008D-9F31-7107-782D5DB5A2D5}"/>
              </a:ext>
            </a:extLst>
          </p:cNvPr>
          <p:cNvSpPr txBox="1"/>
          <p:nvPr/>
        </p:nvSpPr>
        <p:spPr>
          <a:xfrm>
            <a:off x="8170041" y="3226023"/>
            <a:ext cx="324231" cy="369332"/>
          </a:xfrm>
          <a:prstGeom prst="rect">
            <a:avLst/>
          </a:prstGeom>
          <a:noFill/>
        </p:spPr>
        <p:txBody>
          <a:bodyPr wrap="square">
            <a:spAutoFit/>
          </a:bodyPr>
          <a:lstStyle/>
          <a:p>
            <a:r>
              <a:rPr lang="en-US" dirty="0"/>
              <a:t>1</a:t>
            </a:r>
          </a:p>
        </p:txBody>
      </p:sp>
      <p:sp>
        <p:nvSpPr>
          <p:cNvPr id="38" name="TextBox 37">
            <a:extLst>
              <a:ext uri="{FF2B5EF4-FFF2-40B4-BE49-F238E27FC236}">
                <a16:creationId xmlns:a16="http://schemas.microsoft.com/office/drawing/2014/main" id="{B94ADDAC-7F69-37B8-03DF-410FD7EE742A}"/>
              </a:ext>
            </a:extLst>
          </p:cNvPr>
          <p:cNvSpPr txBox="1"/>
          <p:nvPr/>
        </p:nvSpPr>
        <p:spPr>
          <a:xfrm>
            <a:off x="9209052" y="3226023"/>
            <a:ext cx="324231" cy="369332"/>
          </a:xfrm>
          <a:prstGeom prst="rect">
            <a:avLst/>
          </a:prstGeom>
          <a:noFill/>
        </p:spPr>
        <p:txBody>
          <a:bodyPr wrap="square">
            <a:spAutoFit/>
          </a:bodyPr>
          <a:lstStyle/>
          <a:p>
            <a:r>
              <a:rPr lang="en-US" dirty="0"/>
              <a:t>2</a:t>
            </a:r>
          </a:p>
        </p:txBody>
      </p:sp>
      <p:sp>
        <p:nvSpPr>
          <p:cNvPr id="39" name="TextBox 38">
            <a:extLst>
              <a:ext uri="{FF2B5EF4-FFF2-40B4-BE49-F238E27FC236}">
                <a16:creationId xmlns:a16="http://schemas.microsoft.com/office/drawing/2014/main" id="{511AC6B8-E049-D2F5-6130-1BB075314309}"/>
              </a:ext>
            </a:extLst>
          </p:cNvPr>
          <p:cNvSpPr txBox="1"/>
          <p:nvPr/>
        </p:nvSpPr>
        <p:spPr>
          <a:xfrm>
            <a:off x="10274422" y="3226023"/>
            <a:ext cx="324231" cy="369332"/>
          </a:xfrm>
          <a:prstGeom prst="rect">
            <a:avLst/>
          </a:prstGeom>
          <a:noFill/>
        </p:spPr>
        <p:txBody>
          <a:bodyPr wrap="square">
            <a:spAutoFit/>
          </a:bodyPr>
          <a:lstStyle/>
          <a:p>
            <a:r>
              <a:rPr lang="en-US" dirty="0"/>
              <a:t>3</a:t>
            </a:r>
          </a:p>
        </p:txBody>
      </p:sp>
      <p:cxnSp>
        <p:nvCxnSpPr>
          <p:cNvPr id="10" name="Straight Arrow Connector 9">
            <a:extLst>
              <a:ext uri="{FF2B5EF4-FFF2-40B4-BE49-F238E27FC236}">
                <a16:creationId xmlns:a16="http://schemas.microsoft.com/office/drawing/2014/main" id="{95D1DE62-0202-DD09-B0D6-BB56C55B246F}"/>
              </a:ext>
            </a:extLst>
          </p:cNvPr>
          <p:cNvCxnSpPr/>
          <p:nvPr/>
        </p:nvCxnSpPr>
        <p:spPr>
          <a:xfrm>
            <a:off x="7008106" y="1928406"/>
            <a:ext cx="0" cy="630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4129463-4638-5004-0AAA-5F9FCB684F49}"/>
              </a:ext>
            </a:extLst>
          </p:cNvPr>
          <p:cNvCxnSpPr/>
          <p:nvPr/>
        </p:nvCxnSpPr>
        <p:spPr>
          <a:xfrm>
            <a:off x="7539501" y="1928405"/>
            <a:ext cx="0" cy="630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0DBE806-7094-EC90-5146-AC9031E371CF}"/>
              </a:ext>
            </a:extLst>
          </p:cNvPr>
          <p:cNvCxnSpPr/>
          <p:nvPr/>
        </p:nvCxnSpPr>
        <p:spPr>
          <a:xfrm>
            <a:off x="8033372" y="1928405"/>
            <a:ext cx="0" cy="630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663AAE5-1D3D-C3E8-5FA8-29DE55BDD62B}"/>
              </a:ext>
            </a:extLst>
          </p:cNvPr>
          <p:cNvCxnSpPr/>
          <p:nvPr/>
        </p:nvCxnSpPr>
        <p:spPr>
          <a:xfrm>
            <a:off x="8582814" y="1928405"/>
            <a:ext cx="0" cy="630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F55F24D-FAD1-741F-60E2-1FD5162C7878}"/>
              </a:ext>
            </a:extLst>
          </p:cNvPr>
          <p:cNvSpPr txBox="1"/>
          <p:nvPr/>
        </p:nvSpPr>
        <p:spPr>
          <a:xfrm>
            <a:off x="6845990" y="1589148"/>
            <a:ext cx="324231" cy="369332"/>
          </a:xfrm>
          <a:prstGeom prst="rect">
            <a:avLst/>
          </a:prstGeom>
          <a:noFill/>
        </p:spPr>
        <p:txBody>
          <a:bodyPr wrap="square">
            <a:spAutoFit/>
          </a:bodyPr>
          <a:lstStyle/>
          <a:p>
            <a:r>
              <a:rPr lang="en-US" dirty="0"/>
              <a:t>0</a:t>
            </a:r>
          </a:p>
        </p:txBody>
      </p:sp>
      <p:sp>
        <p:nvSpPr>
          <p:cNvPr id="20" name="TextBox 19">
            <a:extLst>
              <a:ext uri="{FF2B5EF4-FFF2-40B4-BE49-F238E27FC236}">
                <a16:creationId xmlns:a16="http://schemas.microsoft.com/office/drawing/2014/main" id="{F681FDCB-53C3-B8FC-A1DB-F7E5A57379F9}"/>
              </a:ext>
            </a:extLst>
          </p:cNvPr>
          <p:cNvSpPr txBox="1"/>
          <p:nvPr/>
        </p:nvSpPr>
        <p:spPr>
          <a:xfrm>
            <a:off x="7375098" y="1589148"/>
            <a:ext cx="324231" cy="369332"/>
          </a:xfrm>
          <a:prstGeom prst="rect">
            <a:avLst/>
          </a:prstGeom>
          <a:noFill/>
        </p:spPr>
        <p:txBody>
          <a:bodyPr wrap="square">
            <a:spAutoFit/>
          </a:bodyPr>
          <a:lstStyle/>
          <a:p>
            <a:r>
              <a:rPr lang="en-US" dirty="0"/>
              <a:t>1</a:t>
            </a:r>
          </a:p>
        </p:txBody>
      </p:sp>
      <p:sp>
        <p:nvSpPr>
          <p:cNvPr id="24" name="TextBox 23">
            <a:extLst>
              <a:ext uri="{FF2B5EF4-FFF2-40B4-BE49-F238E27FC236}">
                <a16:creationId xmlns:a16="http://schemas.microsoft.com/office/drawing/2014/main" id="{A22D5FFB-1042-2271-69DC-AF4F1C850915}"/>
              </a:ext>
            </a:extLst>
          </p:cNvPr>
          <p:cNvSpPr txBox="1"/>
          <p:nvPr/>
        </p:nvSpPr>
        <p:spPr>
          <a:xfrm>
            <a:off x="7881423" y="1570259"/>
            <a:ext cx="324231" cy="369332"/>
          </a:xfrm>
          <a:prstGeom prst="rect">
            <a:avLst/>
          </a:prstGeom>
          <a:noFill/>
        </p:spPr>
        <p:txBody>
          <a:bodyPr wrap="square">
            <a:spAutoFit/>
          </a:bodyPr>
          <a:lstStyle/>
          <a:p>
            <a:r>
              <a:rPr lang="en-US" dirty="0"/>
              <a:t>2</a:t>
            </a:r>
          </a:p>
        </p:txBody>
      </p:sp>
      <p:sp>
        <p:nvSpPr>
          <p:cNvPr id="27" name="TextBox 26">
            <a:extLst>
              <a:ext uri="{FF2B5EF4-FFF2-40B4-BE49-F238E27FC236}">
                <a16:creationId xmlns:a16="http://schemas.microsoft.com/office/drawing/2014/main" id="{BECD6A72-E074-C5DD-D77E-1FB7ED30A026}"/>
              </a:ext>
            </a:extLst>
          </p:cNvPr>
          <p:cNvSpPr txBox="1"/>
          <p:nvPr/>
        </p:nvSpPr>
        <p:spPr>
          <a:xfrm>
            <a:off x="8420698" y="1605380"/>
            <a:ext cx="324231" cy="369332"/>
          </a:xfrm>
          <a:prstGeom prst="rect">
            <a:avLst/>
          </a:prstGeom>
          <a:noFill/>
        </p:spPr>
        <p:txBody>
          <a:bodyPr wrap="square">
            <a:spAutoFit/>
          </a:bodyPr>
          <a:lstStyle/>
          <a:p>
            <a:r>
              <a:rPr lang="en-US" dirty="0"/>
              <a:t>3</a:t>
            </a:r>
          </a:p>
        </p:txBody>
      </p:sp>
    </p:spTree>
    <p:extLst>
      <p:ext uri="{BB962C8B-B14F-4D97-AF65-F5344CB8AC3E}">
        <p14:creationId xmlns:p14="http://schemas.microsoft.com/office/powerpoint/2010/main" val="30144572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9A3D99-1AE0-3BD5-CC65-110BC00B01BE}"/>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18AF6B16-A320-C606-E1A5-C97862C10C07}"/>
              </a:ext>
            </a:extLst>
          </p:cNvPr>
          <p:cNvPicPr>
            <a:picLocks noChangeAspect="1"/>
          </p:cNvPicPr>
          <p:nvPr/>
        </p:nvPicPr>
        <p:blipFill>
          <a:blip r:embed="rId2"/>
          <a:stretch>
            <a:fillRect/>
          </a:stretch>
        </p:blipFill>
        <p:spPr>
          <a:xfrm>
            <a:off x="0" y="1447466"/>
            <a:ext cx="5902401" cy="5410534"/>
          </a:xfrm>
          <a:prstGeom prst="rect">
            <a:avLst/>
          </a:prstGeom>
        </p:spPr>
      </p:pic>
      <p:sp>
        <p:nvSpPr>
          <p:cNvPr id="8" name="Title 1">
            <a:extLst>
              <a:ext uri="{FF2B5EF4-FFF2-40B4-BE49-F238E27FC236}">
                <a16:creationId xmlns:a16="http://schemas.microsoft.com/office/drawing/2014/main" id="{7263EFC0-94ED-6DFD-4409-E2C86FB3D26C}"/>
              </a:ext>
            </a:extLst>
          </p:cNvPr>
          <p:cNvSpPr txBox="1">
            <a:spLocks/>
          </p:cNvSpPr>
          <p:nvPr/>
        </p:nvSpPr>
        <p:spPr>
          <a:xfrm>
            <a:off x="3657843" y="363355"/>
            <a:ext cx="4313655" cy="601091"/>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u="sng" dirty="0">
                <a:solidFill>
                  <a:srgbClr val="FA1E87"/>
                </a:solidFill>
              </a:rPr>
              <a:t>Finding Max per block</a:t>
            </a:r>
          </a:p>
        </p:txBody>
      </p:sp>
      <p:sp>
        <p:nvSpPr>
          <p:cNvPr id="3" name="Decagon 2">
            <a:extLst>
              <a:ext uri="{FF2B5EF4-FFF2-40B4-BE49-F238E27FC236}">
                <a16:creationId xmlns:a16="http://schemas.microsoft.com/office/drawing/2014/main" id="{B1E16420-75E5-C46B-B84D-AD6CE510B1F2}"/>
              </a:ext>
            </a:extLst>
          </p:cNvPr>
          <p:cNvSpPr/>
          <p:nvPr/>
        </p:nvSpPr>
        <p:spPr>
          <a:xfrm>
            <a:off x="6743412" y="2559384"/>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1</a:t>
            </a:r>
          </a:p>
        </p:txBody>
      </p:sp>
      <p:sp>
        <p:nvSpPr>
          <p:cNvPr id="4" name="Decagon 3">
            <a:extLst>
              <a:ext uri="{FF2B5EF4-FFF2-40B4-BE49-F238E27FC236}">
                <a16:creationId xmlns:a16="http://schemas.microsoft.com/office/drawing/2014/main" id="{F68F510D-5F62-1C08-3233-33D3BBB82EE7}"/>
              </a:ext>
            </a:extLst>
          </p:cNvPr>
          <p:cNvSpPr/>
          <p:nvPr/>
        </p:nvSpPr>
        <p:spPr>
          <a:xfrm>
            <a:off x="7273090" y="2559383"/>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2</a:t>
            </a:r>
          </a:p>
        </p:txBody>
      </p:sp>
      <p:sp>
        <p:nvSpPr>
          <p:cNvPr id="5" name="Decagon 4">
            <a:extLst>
              <a:ext uri="{FF2B5EF4-FFF2-40B4-BE49-F238E27FC236}">
                <a16:creationId xmlns:a16="http://schemas.microsoft.com/office/drawing/2014/main" id="{65351AE8-79C6-D7AE-03D4-F1D7E29B9E97}"/>
              </a:ext>
            </a:extLst>
          </p:cNvPr>
          <p:cNvSpPr/>
          <p:nvPr/>
        </p:nvSpPr>
        <p:spPr>
          <a:xfrm>
            <a:off x="7802768" y="2559383"/>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3</a:t>
            </a:r>
          </a:p>
        </p:txBody>
      </p:sp>
      <p:sp>
        <p:nvSpPr>
          <p:cNvPr id="9" name="Decagon 8">
            <a:extLst>
              <a:ext uri="{FF2B5EF4-FFF2-40B4-BE49-F238E27FC236}">
                <a16:creationId xmlns:a16="http://schemas.microsoft.com/office/drawing/2014/main" id="{5BE17184-5B7B-54E0-A1F1-A2AD7E7DA159}"/>
              </a:ext>
            </a:extLst>
          </p:cNvPr>
          <p:cNvSpPr/>
          <p:nvPr/>
        </p:nvSpPr>
        <p:spPr>
          <a:xfrm>
            <a:off x="8332446" y="2559382"/>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4</a:t>
            </a:r>
          </a:p>
        </p:txBody>
      </p:sp>
      <p:sp>
        <p:nvSpPr>
          <p:cNvPr id="13" name="Decagon 12">
            <a:extLst>
              <a:ext uri="{FF2B5EF4-FFF2-40B4-BE49-F238E27FC236}">
                <a16:creationId xmlns:a16="http://schemas.microsoft.com/office/drawing/2014/main" id="{1A9EEC24-55BA-EBB0-E202-8E9089263339}"/>
              </a:ext>
            </a:extLst>
          </p:cNvPr>
          <p:cNvSpPr/>
          <p:nvPr/>
        </p:nvSpPr>
        <p:spPr>
          <a:xfrm>
            <a:off x="8849803" y="2559381"/>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5</a:t>
            </a:r>
          </a:p>
        </p:txBody>
      </p:sp>
      <p:sp>
        <p:nvSpPr>
          <p:cNvPr id="14" name="Decagon 13">
            <a:extLst>
              <a:ext uri="{FF2B5EF4-FFF2-40B4-BE49-F238E27FC236}">
                <a16:creationId xmlns:a16="http://schemas.microsoft.com/office/drawing/2014/main" id="{BF214395-D717-7308-7978-62B35220B585}"/>
              </a:ext>
            </a:extLst>
          </p:cNvPr>
          <p:cNvSpPr/>
          <p:nvPr/>
        </p:nvSpPr>
        <p:spPr>
          <a:xfrm>
            <a:off x="9379481" y="2559380"/>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6</a:t>
            </a:r>
          </a:p>
        </p:txBody>
      </p:sp>
      <p:sp>
        <p:nvSpPr>
          <p:cNvPr id="15" name="Decagon 14">
            <a:extLst>
              <a:ext uri="{FF2B5EF4-FFF2-40B4-BE49-F238E27FC236}">
                <a16:creationId xmlns:a16="http://schemas.microsoft.com/office/drawing/2014/main" id="{C4F38676-60EC-D8C7-F846-CAEEC36879D8}"/>
              </a:ext>
            </a:extLst>
          </p:cNvPr>
          <p:cNvSpPr/>
          <p:nvPr/>
        </p:nvSpPr>
        <p:spPr>
          <a:xfrm>
            <a:off x="9909159" y="2559380"/>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7</a:t>
            </a:r>
          </a:p>
        </p:txBody>
      </p:sp>
      <p:sp>
        <p:nvSpPr>
          <p:cNvPr id="16" name="Decagon 15">
            <a:extLst>
              <a:ext uri="{FF2B5EF4-FFF2-40B4-BE49-F238E27FC236}">
                <a16:creationId xmlns:a16="http://schemas.microsoft.com/office/drawing/2014/main" id="{55967BBB-3E3C-EC31-BAE6-A82A2EE01A10}"/>
              </a:ext>
            </a:extLst>
          </p:cNvPr>
          <p:cNvSpPr/>
          <p:nvPr/>
        </p:nvSpPr>
        <p:spPr>
          <a:xfrm>
            <a:off x="10438837" y="2559379"/>
            <a:ext cx="529389" cy="487279"/>
          </a:xfrm>
          <a:prstGeom prst="decagon">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8</a:t>
            </a:r>
          </a:p>
        </p:txBody>
      </p:sp>
      <p:sp>
        <p:nvSpPr>
          <p:cNvPr id="21" name="Title 1">
            <a:extLst>
              <a:ext uri="{FF2B5EF4-FFF2-40B4-BE49-F238E27FC236}">
                <a16:creationId xmlns:a16="http://schemas.microsoft.com/office/drawing/2014/main" id="{A6A50596-E00B-07CC-2807-1932B711B972}"/>
              </a:ext>
            </a:extLst>
          </p:cNvPr>
          <p:cNvSpPr txBox="1">
            <a:spLocks/>
          </p:cNvSpPr>
          <p:nvPr/>
        </p:nvSpPr>
        <p:spPr>
          <a:xfrm>
            <a:off x="7537213" y="940362"/>
            <a:ext cx="1547465" cy="477251"/>
          </a:xfrm>
          <a:prstGeom prst="rect">
            <a:avLst/>
          </a:prstGeom>
        </p:spPr>
        <p:txBody>
          <a:bodyPr vert="horz" lIns="91440" tIns="45720" rIns="91440" bIns="45720" rtlCol="0" anchor="b">
            <a:normAutofit fontScale="40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So now you should understand this</a:t>
            </a:r>
          </a:p>
        </p:txBody>
      </p:sp>
      <p:sp>
        <p:nvSpPr>
          <p:cNvPr id="22" name="Rectangle 21">
            <a:extLst>
              <a:ext uri="{FF2B5EF4-FFF2-40B4-BE49-F238E27FC236}">
                <a16:creationId xmlns:a16="http://schemas.microsoft.com/office/drawing/2014/main" id="{7F071D0A-9EE5-A480-71F5-66B570715AAE}"/>
              </a:ext>
            </a:extLst>
          </p:cNvPr>
          <p:cNvSpPr/>
          <p:nvPr/>
        </p:nvSpPr>
        <p:spPr>
          <a:xfrm>
            <a:off x="6689645" y="2411647"/>
            <a:ext cx="1137273" cy="7640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9064F7A-9C93-E1D8-486D-921952DB2229}"/>
              </a:ext>
            </a:extLst>
          </p:cNvPr>
          <p:cNvSpPr/>
          <p:nvPr/>
        </p:nvSpPr>
        <p:spPr>
          <a:xfrm>
            <a:off x="7828495" y="2411648"/>
            <a:ext cx="1015004" cy="7640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E5A0DEB-C718-6A7D-1C91-2A4E752B993D}"/>
              </a:ext>
            </a:extLst>
          </p:cNvPr>
          <p:cNvSpPr/>
          <p:nvPr/>
        </p:nvSpPr>
        <p:spPr>
          <a:xfrm>
            <a:off x="8853643" y="2421015"/>
            <a:ext cx="1035050" cy="7640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1678119-79CF-6A70-B1C6-60A5AD8181AB}"/>
              </a:ext>
            </a:extLst>
          </p:cNvPr>
          <p:cNvSpPr/>
          <p:nvPr/>
        </p:nvSpPr>
        <p:spPr>
          <a:xfrm>
            <a:off x="9904852" y="2414998"/>
            <a:ext cx="1063373" cy="7640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1150A115-DD12-8614-3B75-AA12E198EC8F}"/>
              </a:ext>
            </a:extLst>
          </p:cNvPr>
          <p:cNvSpPr txBox="1"/>
          <p:nvPr/>
        </p:nvSpPr>
        <p:spPr>
          <a:xfrm>
            <a:off x="7110685" y="3226023"/>
            <a:ext cx="324231" cy="369332"/>
          </a:xfrm>
          <a:prstGeom prst="rect">
            <a:avLst/>
          </a:prstGeom>
          <a:noFill/>
        </p:spPr>
        <p:txBody>
          <a:bodyPr wrap="square">
            <a:spAutoFit/>
          </a:bodyPr>
          <a:lstStyle/>
          <a:p>
            <a:r>
              <a:rPr lang="en-US" dirty="0"/>
              <a:t>0</a:t>
            </a:r>
          </a:p>
        </p:txBody>
      </p:sp>
      <p:sp>
        <p:nvSpPr>
          <p:cNvPr id="37" name="TextBox 36">
            <a:extLst>
              <a:ext uri="{FF2B5EF4-FFF2-40B4-BE49-F238E27FC236}">
                <a16:creationId xmlns:a16="http://schemas.microsoft.com/office/drawing/2014/main" id="{2D4C8334-75CD-826E-D958-54433A5C6B2C}"/>
              </a:ext>
            </a:extLst>
          </p:cNvPr>
          <p:cNvSpPr txBox="1"/>
          <p:nvPr/>
        </p:nvSpPr>
        <p:spPr>
          <a:xfrm>
            <a:off x="8170041" y="3226023"/>
            <a:ext cx="324231" cy="369332"/>
          </a:xfrm>
          <a:prstGeom prst="rect">
            <a:avLst/>
          </a:prstGeom>
          <a:noFill/>
        </p:spPr>
        <p:txBody>
          <a:bodyPr wrap="square">
            <a:spAutoFit/>
          </a:bodyPr>
          <a:lstStyle/>
          <a:p>
            <a:r>
              <a:rPr lang="en-US" dirty="0"/>
              <a:t>1</a:t>
            </a:r>
          </a:p>
        </p:txBody>
      </p:sp>
      <p:sp>
        <p:nvSpPr>
          <p:cNvPr id="38" name="TextBox 37">
            <a:extLst>
              <a:ext uri="{FF2B5EF4-FFF2-40B4-BE49-F238E27FC236}">
                <a16:creationId xmlns:a16="http://schemas.microsoft.com/office/drawing/2014/main" id="{0980B4C8-2C0D-66A5-6183-DB7C75E0B368}"/>
              </a:ext>
            </a:extLst>
          </p:cNvPr>
          <p:cNvSpPr txBox="1"/>
          <p:nvPr/>
        </p:nvSpPr>
        <p:spPr>
          <a:xfrm>
            <a:off x="9209052" y="3226023"/>
            <a:ext cx="324231" cy="369332"/>
          </a:xfrm>
          <a:prstGeom prst="rect">
            <a:avLst/>
          </a:prstGeom>
          <a:noFill/>
        </p:spPr>
        <p:txBody>
          <a:bodyPr wrap="square">
            <a:spAutoFit/>
          </a:bodyPr>
          <a:lstStyle/>
          <a:p>
            <a:r>
              <a:rPr lang="en-US" dirty="0"/>
              <a:t>2</a:t>
            </a:r>
          </a:p>
        </p:txBody>
      </p:sp>
      <p:sp>
        <p:nvSpPr>
          <p:cNvPr id="39" name="TextBox 38">
            <a:extLst>
              <a:ext uri="{FF2B5EF4-FFF2-40B4-BE49-F238E27FC236}">
                <a16:creationId xmlns:a16="http://schemas.microsoft.com/office/drawing/2014/main" id="{BC9FDA4F-3508-7CB2-4720-772F505A56A6}"/>
              </a:ext>
            </a:extLst>
          </p:cNvPr>
          <p:cNvSpPr txBox="1"/>
          <p:nvPr/>
        </p:nvSpPr>
        <p:spPr>
          <a:xfrm>
            <a:off x="10274422" y="3226023"/>
            <a:ext cx="324231" cy="369332"/>
          </a:xfrm>
          <a:prstGeom prst="rect">
            <a:avLst/>
          </a:prstGeom>
          <a:noFill/>
        </p:spPr>
        <p:txBody>
          <a:bodyPr wrap="square">
            <a:spAutoFit/>
          </a:bodyPr>
          <a:lstStyle/>
          <a:p>
            <a:r>
              <a:rPr lang="en-US" dirty="0"/>
              <a:t>3</a:t>
            </a:r>
          </a:p>
        </p:txBody>
      </p:sp>
      <p:cxnSp>
        <p:nvCxnSpPr>
          <p:cNvPr id="10" name="Straight Arrow Connector 9">
            <a:extLst>
              <a:ext uri="{FF2B5EF4-FFF2-40B4-BE49-F238E27FC236}">
                <a16:creationId xmlns:a16="http://schemas.microsoft.com/office/drawing/2014/main" id="{396E1AAB-F020-1566-35CB-3238300A2992}"/>
              </a:ext>
            </a:extLst>
          </p:cNvPr>
          <p:cNvCxnSpPr/>
          <p:nvPr/>
        </p:nvCxnSpPr>
        <p:spPr>
          <a:xfrm>
            <a:off x="7008106" y="1928406"/>
            <a:ext cx="0" cy="630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B866530-94B2-C911-38B1-15C112F5C448}"/>
              </a:ext>
            </a:extLst>
          </p:cNvPr>
          <p:cNvCxnSpPr/>
          <p:nvPr/>
        </p:nvCxnSpPr>
        <p:spPr>
          <a:xfrm>
            <a:off x="7539501" y="1928405"/>
            <a:ext cx="0" cy="630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6FE217B-C203-2A51-C9CD-24D718D35422}"/>
              </a:ext>
            </a:extLst>
          </p:cNvPr>
          <p:cNvCxnSpPr/>
          <p:nvPr/>
        </p:nvCxnSpPr>
        <p:spPr>
          <a:xfrm>
            <a:off x="8033372" y="1928405"/>
            <a:ext cx="0" cy="630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BBF805E-F852-F152-BA8D-5F585C85D286}"/>
              </a:ext>
            </a:extLst>
          </p:cNvPr>
          <p:cNvCxnSpPr/>
          <p:nvPr/>
        </p:nvCxnSpPr>
        <p:spPr>
          <a:xfrm>
            <a:off x="8582814" y="1928405"/>
            <a:ext cx="0" cy="630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DD25EEEF-044E-41BC-2366-7FD15936FDE0}"/>
              </a:ext>
            </a:extLst>
          </p:cNvPr>
          <p:cNvSpPr txBox="1"/>
          <p:nvPr/>
        </p:nvSpPr>
        <p:spPr>
          <a:xfrm>
            <a:off x="6845990" y="1589148"/>
            <a:ext cx="324231" cy="369332"/>
          </a:xfrm>
          <a:prstGeom prst="rect">
            <a:avLst/>
          </a:prstGeom>
          <a:noFill/>
        </p:spPr>
        <p:txBody>
          <a:bodyPr wrap="square">
            <a:spAutoFit/>
          </a:bodyPr>
          <a:lstStyle/>
          <a:p>
            <a:r>
              <a:rPr lang="en-US" dirty="0"/>
              <a:t>0</a:t>
            </a:r>
          </a:p>
        </p:txBody>
      </p:sp>
      <p:sp>
        <p:nvSpPr>
          <p:cNvPr id="20" name="TextBox 19">
            <a:extLst>
              <a:ext uri="{FF2B5EF4-FFF2-40B4-BE49-F238E27FC236}">
                <a16:creationId xmlns:a16="http://schemas.microsoft.com/office/drawing/2014/main" id="{5CEAF512-47C7-0311-587C-C5EFC892397E}"/>
              </a:ext>
            </a:extLst>
          </p:cNvPr>
          <p:cNvSpPr txBox="1"/>
          <p:nvPr/>
        </p:nvSpPr>
        <p:spPr>
          <a:xfrm>
            <a:off x="7375098" y="1589148"/>
            <a:ext cx="324231" cy="369332"/>
          </a:xfrm>
          <a:prstGeom prst="rect">
            <a:avLst/>
          </a:prstGeom>
          <a:noFill/>
        </p:spPr>
        <p:txBody>
          <a:bodyPr wrap="square">
            <a:spAutoFit/>
          </a:bodyPr>
          <a:lstStyle/>
          <a:p>
            <a:r>
              <a:rPr lang="en-US" dirty="0"/>
              <a:t>1</a:t>
            </a:r>
          </a:p>
        </p:txBody>
      </p:sp>
      <p:sp>
        <p:nvSpPr>
          <p:cNvPr id="24" name="TextBox 23">
            <a:extLst>
              <a:ext uri="{FF2B5EF4-FFF2-40B4-BE49-F238E27FC236}">
                <a16:creationId xmlns:a16="http://schemas.microsoft.com/office/drawing/2014/main" id="{A27926A5-9605-C785-2102-6A21657BBCBC}"/>
              </a:ext>
            </a:extLst>
          </p:cNvPr>
          <p:cNvSpPr txBox="1"/>
          <p:nvPr/>
        </p:nvSpPr>
        <p:spPr>
          <a:xfrm>
            <a:off x="7881423" y="1570259"/>
            <a:ext cx="324231" cy="369332"/>
          </a:xfrm>
          <a:prstGeom prst="rect">
            <a:avLst/>
          </a:prstGeom>
          <a:noFill/>
        </p:spPr>
        <p:txBody>
          <a:bodyPr wrap="square">
            <a:spAutoFit/>
          </a:bodyPr>
          <a:lstStyle/>
          <a:p>
            <a:r>
              <a:rPr lang="en-US" dirty="0"/>
              <a:t>2</a:t>
            </a:r>
          </a:p>
        </p:txBody>
      </p:sp>
      <p:sp>
        <p:nvSpPr>
          <p:cNvPr id="27" name="TextBox 26">
            <a:extLst>
              <a:ext uri="{FF2B5EF4-FFF2-40B4-BE49-F238E27FC236}">
                <a16:creationId xmlns:a16="http://schemas.microsoft.com/office/drawing/2014/main" id="{3DDEF54D-5708-B80E-17E4-80D24D4B1D90}"/>
              </a:ext>
            </a:extLst>
          </p:cNvPr>
          <p:cNvSpPr txBox="1"/>
          <p:nvPr/>
        </p:nvSpPr>
        <p:spPr>
          <a:xfrm>
            <a:off x="8420698" y="1605380"/>
            <a:ext cx="324231" cy="369332"/>
          </a:xfrm>
          <a:prstGeom prst="rect">
            <a:avLst/>
          </a:prstGeom>
          <a:noFill/>
        </p:spPr>
        <p:txBody>
          <a:bodyPr wrap="square">
            <a:spAutoFit/>
          </a:bodyPr>
          <a:lstStyle/>
          <a:p>
            <a:r>
              <a:rPr lang="en-US" dirty="0"/>
              <a:t>3</a:t>
            </a:r>
          </a:p>
        </p:txBody>
      </p:sp>
      <p:cxnSp>
        <p:nvCxnSpPr>
          <p:cNvPr id="30" name="Straight Arrow Connector 29">
            <a:extLst>
              <a:ext uri="{FF2B5EF4-FFF2-40B4-BE49-F238E27FC236}">
                <a16:creationId xmlns:a16="http://schemas.microsoft.com/office/drawing/2014/main" id="{AD5D6EDB-7EA1-628D-B299-33C6825B193D}"/>
              </a:ext>
            </a:extLst>
          </p:cNvPr>
          <p:cNvCxnSpPr/>
          <p:nvPr/>
        </p:nvCxnSpPr>
        <p:spPr>
          <a:xfrm flipH="1">
            <a:off x="4452129" y="1322123"/>
            <a:ext cx="3031802" cy="730250"/>
          </a:xfrm>
          <a:prstGeom prst="straightConnector1">
            <a:avLst/>
          </a:prstGeom>
          <a:ln>
            <a:solidFill>
              <a:srgbClr val="FA1E87"/>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F45300F3-771E-A68A-1E16-653C613EC4ED}"/>
              </a:ext>
            </a:extLst>
          </p:cNvPr>
          <p:cNvSpPr/>
          <p:nvPr/>
        </p:nvSpPr>
        <p:spPr>
          <a:xfrm>
            <a:off x="210553" y="2069432"/>
            <a:ext cx="4511842" cy="489946"/>
          </a:xfrm>
          <a:prstGeom prst="rect">
            <a:avLst/>
          </a:prstGeom>
          <a:noFill/>
          <a:ln>
            <a:solidFill>
              <a:srgbClr val="FA1E8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37120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{B6502DCC-574F-401D-A061-A6E5754ACA7F}tf33552983_win32</Template>
  <TotalTime>301</TotalTime>
  <Words>3455</Words>
  <Application>Microsoft Office PowerPoint</Application>
  <PresentationFormat>Widescreen</PresentationFormat>
  <Paragraphs>1157</Paragraphs>
  <Slides>54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54</vt:i4>
      </vt:variant>
    </vt:vector>
  </HeadingPairs>
  <TitlesOfParts>
    <vt:vector size="62" baseType="lpstr">
      <vt:lpstr>Arial</vt:lpstr>
      <vt:lpstr>Arial Unicode MS</vt:lpstr>
      <vt:lpstr>Cambria Math</vt:lpstr>
      <vt:lpstr>Consolas</vt:lpstr>
      <vt:lpstr>Franklin Gothic Book</vt:lpstr>
      <vt:lpstr>Franklin Gothic Demi</vt:lpstr>
      <vt:lpstr>Wingdings 2</vt:lpstr>
      <vt:lpstr>DividendVTI</vt:lpstr>
      <vt:lpstr>Exploring __shfl_down_sync</vt:lpstr>
      <vt:lpstr>Does Sending data from threads within same warp really matters ? </vt:lpstr>
      <vt:lpstr>That’s why I will do a demo in finding max and compare performance</vt:lpstr>
      <vt:lpstr>  Using Shared Memory only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Its now turn for _shfl_down_sync</vt:lpstr>
      <vt:lpstr>  Using Shared Memory only along __shfl_down_sync</vt:lpstr>
      <vt:lpstr>  Using Shared Memory only along __shfl_down_sync</vt:lpstr>
      <vt:lpstr>  Using Shared Memory only along __shfl_down_sync</vt:lpstr>
      <vt:lpstr>  Using Shared Memory only along __shfl_down_sync</vt:lpstr>
      <vt:lpstr>  Using Shared Memory only along __shfl_down_sync</vt:lpstr>
      <vt:lpstr>  Using Shared Memory only along __shfl_down_sync</vt:lpstr>
      <vt:lpstr>  Using Shared Memory only along __shfl_down_sync</vt:lpstr>
      <vt:lpstr>  Using Shared Memory only along __shfl_down_sync</vt:lpstr>
      <vt:lpstr>  Using Shared Memory only along __shfl_down_sync</vt:lpstr>
      <vt:lpstr>  Using Shared Memory only along __shfl_down_sync</vt:lpstr>
      <vt:lpstr>  Using Shared Memory only along __shfl_down_sync</vt:lpstr>
      <vt:lpstr>  Using Shared Memory only along __shfl_down_sync</vt:lpstr>
      <vt:lpstr>  Using Shared Memory only along __shfl_down_sync</vt:lpstr>
      <vt:lpstr>  Using Shared Memory only along __shfl_down_sync</vt:lpstr>
      <vt:lpstr>  Using Shared Memory only along __shfl_down_sync</vt:lpstr>
      <vt:lpstr>  Using Shared Memory only along __shfl_down_sync</vt:lpstr>
      <vt:lpstr>  Using Shared Memory only along __shfl_down_sync</vt:lpstr>
      <vt:lpstr>  Using Shared Memory only along __shfl_down_sync</vt:lpstr>
      <vt:lpstr>  Using Shared Memory only along __shfl_down_sync</vt:lpstr>
      <vt:lpstr>  Using Shared Memory only along __shfl_down_sync</vt:lpstr>
      <vt:lpstr>  Using Shared Memory only along __shfl_down_sync</vt:lpstr>
      <vt:lpstr>  Using Shared Memory only along __shfl_down_sync</vt:lpstr>
      <vt:lpstr>  Using Shared Memory only along __shfl_down_sync</vt:lpstr>
      <vt:lpstr>  Using Shared Memory only along __shfl_down_sync</vt:lpstr>
      <vt:lpstr>  Using Shared Memory only along __shfl_down_sync</vt:lpstr>
      <vt:lpstr>PowerPoint Presentation</vt:lpstr>
      <vt:lpstr>Analytics which one is really better and is it noticeable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__shfl_down_sync</dc:title>
  <dc:creator>Basim</dc:creator>
  <cp:lastModifiedBy>Basim</cp:lastModifiedBy>
  <cp:revision>7</cp:revision>
  <dcterms:created xsi:type="dcterms:W3CDTF">2025-03-22T02:42:17Z</dcterms:created>
  <dcterms:modified xsi:type="dcterms:W3CDTF">2025-03-22T13:54:14Z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