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2"/>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7/14/19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BassemElsodany84/mule4-AcmeTravel/blob/master/ACME%20Airline.postman_collection.js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assemElsodany84/mule4-AcmeTrav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5BC2-C802-424B-A0CC-2002DA465D1F}"/>
              </a:ext>
            </a:extLst>
          </p:cNvPr>
          <p:cNvSpPr>
            <a:spLocks noGrp="1"/>
          </p:cNvSpPr>
          <p:nvPr>
            <p:ph type="ctrTitle"/>
          </p:nvPr>
        </p:nvSpPr>
        <p:spPr/>
        <p:txBody>
          <a:bodyPr/>
          <a:lstStyle/>
          <a:p>
            <a:r>
              <a:rPr lang="en-US" dirty="0"/>
              <a:t>ACME POC</a:t>
            </a:r>
          </a:p>
        </p:txBody>
      </p:sp>
      <p:sp>
        <p:nvSpPr>
          <p:cNvPr id="3" name="Subtitle 2">
            <a:extLst>
              <a:ext uri="{FF2B5EF4-FFF2-40B4-BE49-F238E27FC236}">
                <a16:creationId xmlns:a16="http://schemas.microsoft.com/office/drawing/2014/main" id="{6727C0AA-F3B3-DD4A-8F82-2F199AD56CBD}"/>
              </a:ext>
            </a:extLst>
          </p:cNvPr>
          <p:cNvSpPr>
            <a:spLocks noGrp="1"/>
          </p:cNvSpPr>
          <p:nvPr>
            <p:ph type="subTitle" idx="1"/>
          </p:nvPr>
        </p:nvSpPr>
        <p:spPr/>
        <p:txBody>
          <a:bodyPr/>
          <a:lstStyle/>
          <a:p>
            <a:r>
              <a:rPr lang="en-US" dirty="0"/>
              <a:t>API Enablement &amp; Orchestration using Mule ESB</a:t>
            </a:r>
          </a:p>
        </p:txBody>
      </p:sp>
    </p:spTree>
    <p:extLst>
      <p:ext uri="{BB962C8B-B14F-4D97-AF65-F5344CB8AC3E}">
        <p14:creationId xmlns:p14="http://schemas.microsoft.com/office/powerpoint/2010/main" val="772777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6D50-17F5-D14F-B743-8084D97D5397}"/>
              </a:ext>
            </a:extLst>
          </p:cNvPr>
          <p:cNvSpPr>
            <a:spLocks noGrp="1"/>
          </p:cNvSpPr>
          <p:nvPr>
            <p:ph type="title"/>
          </p:nvPr>
        </p:nvSpPr>
        <p:spPr/>
        <p:txBody>
          <a:bodyPr/>
          <a:lstStyle/>
          <a:p>
            <a:r>
              <a:rPr lang="en-US" dirty="0"/>
              <a:t>POC- Testing</a:t>
            </a:r>
          </a:p>
        </p:txBody>
      </p:sp>
      <p:sp>
        <p:nvSpPr>
          <p:cNvPr id="3" name="Content Placeholder 2">
            <a:extLst>
              <a:ext uri="{FF2B5EF4-FFF2-40B4-BE49-F238E27FC236}">
                <a16:creationId xmlns:a16="http://schemas.microsoft.com/office/drawing/2014/main" id="{852A392D-77D5-EB41-BFF7-AF7B3F2ED39D}"/>
              </a:ext>
            </a:extLst>
          </p:cNvPr>
          <p:cNvSpPr>
            <a:spLocks noGrp="1"/>
          </p:cNvSpPr>
          <p:nvPr>
            <p:ph idx="1"/>
          </p:nvPr>
        </p:nvSpPr>
        <p:spPr>
          <a:xfrm>
            <a:off x="677334" y="1374274"/>
            <a:ext cx="8596668" cy="3880773"/>
          </a:xfrm>
        </p:spPr>
        <p:txBody>
          <a:bodyPr/>
          <a:lstStyle/>
          <a:p>
            <a:r>
              <a:rPr lang="en-US" dirty="0"/>
              <a:t>POC can be tested using file attached to Git ‘</a:t>
            </a:r>
            <a:r>
              <a:rPr lang="en-CA" u="sng" dirty="0">
                <a:hlinkClick r:id="rId2" tooltip="ACME Airline.postman_collection.json"/>
              </a:rPr>
              <a:t>ACME Airline.postman_collection.json</a:t>
            </a:r>
            <a:r>
              <a:rPr lang="en-CA" u="sng" dirty="0"/>
              <a:t>’ its postman project.</a:t>
            </a:r>
          </a:p>
          <a:p>
            <a:r>
              <a:rPr lang="en-US" u="sng" dirty="0"/>
              <a:t>It can be tested from mule console as well </a:t>
            </a:r>
            <a:endParaRPr lang="en-CA" u="sng" dirty="0"/>
          </a:p>
        </p:txBody>
      </p:sp>
      <p:pic>
        <p:nvPicPr>
          <p:cNvPr id="4" name="Picture 3">
            <a:extLst>
              <a:ext uri="{FF2B5EF4-FFF2-40B4-BE49-F238E27FC236}">
                <a16:creationId xmlns:a16="http://schemas.microsoft.com/office/drawing/2014/main" id="{4F58BFE0-33DE-3549-81E1-3F79A537C783}"/>
              </a:ext>
            </a:extLst>
          </p:cNvPr>
          <p:cNvPicPr>
            <a:picLocks noChangeAspect="1"/>
          </p:cNvPicPr>
          <p:nvPr/>
        </p:nvPicPr>
        <p:blipFill>
          <a:blip r:embed="rId3"/>
          <a:stretch>
            <a:fillRect/>
          </a:stretch>
        </p:blipFill>
        <p:spPr>
          <a:xfrm>
            <a:off x="5523470" y="2043709"/>
            <a:ext cx="5424616" cy="4548802"/>
          </a:xfrm>
          <a:prstGeom prst="rect">
            <a:avLst/>
          </a:prstGeom>
        </p:spPr>
      </p:pic>
    </p:spTree>
    <p:extLst>
      <p:ext uri="{BB962C8B-B14F-4D97-AF65-F5344CB8AC3E}">
        <p14:creationId xmlns:p14="http://schemas.microsoft.com/office/powerpoint/2010/main" val="281168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8041-6DB1-5A40-90DC-8CBA639F7EC2}"/>
              </a:ext>
            </a:extLst>
          </p:cNvPr>
          <p:cNvSpPr>
            <a:spLocks noGrp="1"/>
          </p:cNvSpPr>
          <p:nvPr>
            <p:ph type="title"/>
          </p:nvPr>
        </p:nvSpPr>
        <p:spPr/>
        <p:txBody>
          <a:bodyPr/>
          <a:lstStyle/>
          <a:p>
            <a:r>
              <a:rPr lang="en-US" dirty="0"/>
              <a:t>POC- resources</a:t>
            </a:r>
          </a:p>
        </p:txBody>
      </p:sp>
      <p:sp>
        <p:nvSpPr>
          <p:cNvPr id="3" name="Content Placeholder 2">
            <a:extLst>
              <a:ext uri="{FF2B5EF4-FFF2-40B4-BE49-F238E27FC236}">
                <a16:creationId xmlns:a16="http://schemas.microsoft.com/office/drawing/2014/main" id="{BD2D4ADA-0C30-A140-83C4-6840969F2A85}"/>
              </a:ext>
            </a:extLst>
          </p:cNvPr>
          <p:cNvSpPr>
            <a:spLocks noGrp="1"/>
          </p:cNvSpPr>
          <p:nvPr>
            <p:ph idx="1"/>
          </p:nvPr>
        </p:nvSpPr>
        <p:spPr/>
        <p:txBody>
          <a:bodyPr/>
          <a:lstStyle/>
          <a:p>
            <a:r>
              <a:rPr lang="en-US" dirty="0"/>
              <a:t>Projects are available under </a:t>
            </a:r>
          </a:p>
          <a:p>
            <a:pPr lvl="1"/>
            <a:r>
              <a:rPr lang="en-CA" dirty="0">
                <a:hlinkClick r:id="rId2"/>
              </a:rPr>
              <a:t>https://github.com/BassemElsodany84/mule4-AcmeTravel</a:t>
            </a:r>
            <a:endParaRPr lang="en-US" dirty="0"/>
          </a:p>
        </p:txBody>
      </p:sp>
    </p:spTree>
    <p:extLst>
      <p:ext uri="{BB962C8B-B14F-4D97-AF65-F5344CB8AC3E}">
        <p14:creationId xmlns:p14="http://schemas.microsoft.com/office/powerpoint/2010/main" val="36128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2D4A-166C-CF43-BCB3-C94A4759082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4C6904-AC91-0F4C-B7B1-7B56469622D4}"/>
              </a:ext>
            </a:extLst>
          </p:cNvPr>
          <p:cNvSpPr>
            <a:spLocks noGrp="1"/>
          </p:cNvSpPr>
          <p:nvPr>
            <p:ph idx="1"/>
          </p:nvPr>
        </p:nvSpPr>
        <p:spPr/>
        <p:txBody>
          <a:bodyPr/>
          <a:lstStyle/>
          <a:p>
            <a:r>
              <a:rPr lang="en-US" dirty="0"/>
              <a:t>Problem Statement</a:t>
            </a:r>
          </a:p>
          <a:p>
            <a:r>
              <a:rPr lang="en-US" dirty="0"/>
              <a:t>Business Opportunities.</a:t>
            </a:r>
          </a:p>
          <a:p>
            <a:r>
              <a:rPr lang="en-US" dirty="0"/>
              <a:t>Design Decisions</a:t>
            </a:r>
          </a:p>
          <a:p>
            <a:r>
              <a:rPr lang="en-US" dirty="0"/>
              <a:t>POC</a:t>
            </a:r>
          </a:p>
          <a:p>
            <a:endParaRPr lang="en-US" dirty="0"/>
          </a:p>
        </p:txBody>
      </p:sp>
    </p:spTree>
    <p:extLst>
      <p:ext uri="{BB962C8B-B14F-4D97-AF65-F5344CB8AC3E}">
        <p14:creationId xmlns:p14="http://schemas.microsoft.com/office/powerpoint/2010/main" val="153582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3AAB-D7D1-8642-8087-DCDF3F2F9B7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9C9AE45-7539-724A-A040-F01CF2BA2F0E}"/>
              </a:ext>
            </a:extLst>
          </p:cNvPr>
          <p:cNvSpPr>
            <a:spLocks noGrp="1"/>
          </p:cNvSpPr>
          <p:nvPr>
            <p:ph idx="1"/>
          </p:nvPr>
        </p:nvSpPr>
        <p:spPr/>
        <p:txBody>
          <a:bodyPr/>
          <a:lstStyle/>
          <a:p>
            <a:r>
              <a:rPr lang="en-US" dirty="0"/>
              <a:t>ACME Airline looking For</a:t>
            </a:r>
          </a:p>
          <a:p>
            <a:pPr lvl="1"/>
            <a:r>
              <a:rPr lang="en-US" dirty="0"/>
              <a:t>Exposing their business to external or internal customers.</a:t>
            </a:r>
          </a:p>
          <a:p>
            <a:pPr lvl="1"/>
            <a:r>
              <a:rPr lang="en-US" dirty="0"/>
              <a:t>Query their flight data resources warehouse by different criteria.</a:t>
            </a:r>
          </a:p>
          <a:p>
            <a:pPr lvl="1"/>
            <a:r>
              <a:rPr lang="en-US" dirty="0"/>
              <a:t>More readable data format between consumers and providers.</a:t>
            </a:r>
          </a:p>
          <a:p>
            <a:pPr lvl="1"/>
            <a:r>
              <a:rPr lang="en-US" dirty="0"/>
              <a:t>Verbal Communications between consumers and providers.</a:t>
            </a:r>
          </a:p>
          <a:p>
            <a:pPr lvl="1"/>
            <a:r>
              <a:rPr lang="en-US" dirty="0"/>
              <a:t>Flexible configurations to switch between environments.</a:t>
            </a:r>
          </a:p>
          <a:p>
            <a:pPr lvl="1"/>
            <a:r>
              <a:rPr lang="en-US" dirty="0"/>
              <a:t>Shared Configuration module to fasilite deployment process and avoid duplicate components.    </a:t>
            </a:r>
          </a:p>
          <a:p>
            <a:pPr lvl="1"/>
            <a:r>
              <a:rPr lang="en-US" dirty="0"/>
              <a:t>Contract First API enablement.</a:t>
            </a:r>
          </a:p>
        </p:txBody>
      </p:sp>
    </p:spTree>
    <p:extLst>
      <p:ext uri="{BB962C8B-B14F-4D97-AF65-F5344CB8AC3E}">
        <p14:creationId xmlns:p14="http://schemas.microsoft.com/office/powerpoint/2010/main" val="19890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EC7F-35EA-A247-B6DB-077A6CA2865E}"/>
              </a:ext>
            </a:extLst>
          </p:cNvPr>
          <p:cNvSpPr>
            <a:spLocks noGrp="1"/>
          </p:cNvSpPr>
          <p:nvPr>
            <p:ph type="title"/>
          </p:nvPr>
        </p:nvSpPr>
        <p:spPr/>
        <p:txBody>
          <a:bodyPr/>
          <a:lstStyle/>
          <a:p>
            <a:r>
              <a:rPr lang="en-US" dirty="0"/>
              <a:t>Business Opportunities</a:t>
            </a:r>
          </a:p>
        </p:txBody>
      </p:sp>
      <p:sp>
        <p:nvSpPr>
          <p:cNvPr id="3" name="Content Placeholder 2">
            <a:extLst>
              <a:ext uri="{FF2B5EF4-FFF2-40B4-BE49-F238E27FC236}">
                <a16:creationId xmlns:a16="http://schemas.microsoft.com/office/drawing/2014/main" id="{BC22515E-EBF4-BF4E-A272-39E89295011A}"/>
              </a:ext>
            </a:extLst>
          </p:cNvPr>
          <p:cNvSpPr>
            <a:spLocks noGrp="1"/>
          </p:cNvSpPr>
          <p:nvPr>
            <p:ph idx="1"/>
          </p:nvPr>
        </p:nvSpPr>
        <p:spPr/>
        <p:txBody>
          <a:bodyPr>
            <a:normAutofit fontScale="92500" lnSpcReduction="10000"/>
          </a:bodyPr>
          <a:lstStyle/>
          <a:p>
            <a:r>
              <a:rPr lang="en-US" dirty="0"/>
              <a:t>Mule supports seamless business integration by connecting with customer and understand their requirements, this can be done in mule through API Design phase, this phase will resolve ACME concerns with contract first design, Using RAML core and advanced components will add a lot of powerful and ready tools without adding more tasks over development phase like validation of user inputs, federation of request, mocking the request, etc.….</a:t>
            </a:r>
          </a:p>
          <a:p>
            <a:r>
              <a:rPr lang="en-US" dirty="0"/>
              <a:t>Deployment process with mule is straight forward, Mule applications based on Maven which can be easily integrate with any CICD process pipeline.</a:t>
            </a:r>
          </a:p>
          <a:p>
            <a:r>
              <a:rPr lang="en-US" dirty="0"/>
              <a:t>Like any secure, scalable, configurable application, mule applications can be configured based on environment like dev, test and prod, configuration can be based on YAML or JSON format.</a:t>
            </a:r>
          </a:p>
          <a:p>
            <a:r>
              <a:rPr lang="en-US" dirty="0"/>
              <a:t>Since Mule applications based on Maven, it’s easy to leverage any module by adding dependencies to POM, dependencies can be domain module or connector modules or any Maven module</a:t>
            </a:r>
          </a:p>
        </p:txBody>
      </p:sp>
    </p:spTree>
    <p:extLst>
      <p:ext uri="{BB962C8B-B14F-4D97-AF65-F5344CB8AC3E}">
        <p14:creationId xmlns:p14="http://schemas.microsoft.com/office/powerpoint/2010/main" val="61578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D60D-94FF-2F4C-9D8A-5D3F65423704}"/>
              </a:ext>
            </a:extLst>
          </p:cNvPr>
          <p:cNvSpPr>
            <a:spLocks noGrp="1"/>
          </p:cNvSpPr>
          <p:nvPr>
            <p:ph type="title"/>
          </p:nvPr>
        </p:nvSpPr>
        <p:spPr/>
        <p:txBody>
          <a:bodyPr/>
          <a:lstStyle/>
          <a:p>
            <a:r>
              <a:rPr lang="en-US" dirty="0"/>
              <a:t>Business Opportunities-</a:t>
            </a:r>
            <a:r>
              <a:rPr lang="en-US" dirty="0" err="1"/>
              <a:t>Cont</a:t>
            </a:r>
            <a:endParaRPr lang="en-US" dirty="0"/>
          </a:p>
        </p:txBody>
      </p:sp>
      <p:sp>
        <p:nvSpPr>
          <p:cNvPr id="3" name="Content Placeholder 2">
            <a:extLst>
              <a:ext uri="{FF2B5EF4-FFF2-40B4-BE49-F238E27FC236}">
                <a16:creationId xmlns:a16="http://schemas.microsoft.com/office/drawing/2014/main" id="{7C21405E-D7C5-6B46-ADD6-D949AD8C3C2A}"/>
              </a:ext>
            </a:extLst>
          </p:cNvPr>
          <p:cNvSpPr>
            <a:spLocks noGrp="1"/>
          </p:cNvSpPr>
          <p:nvPr>
            <p:ph idx="1"/>
          </p:nvPr>
        </p:nvSpPr>
        <p:spPr/>
        <p:txBody>
          <a:bodyPr/>
          <a:lstStyle/>
          <a:p>
            <a:r>
              <a:rPr lang="en-US" dirty="0"/>
              <a:t>Exposing ,manage life-cycle, document, mocking and federate Client API can be easily managed by Mule API manager.</a:t>
            </a:r>
          </a:p>
          <a:p>
            <a:r>
              <a:rPr lang="en-US" dirty="0"/>
              <a:t>Mule has huge repository of connectors; we can leverage them to speed up development phase.</a:t>
            </a:r>
          </a:p>
          <a:p>
            <a:endParaRPr lang="en-US" dirty="0"/>
          </a:p>
        </p:txBody>
      </p:sp>
    </p:spTree>
    <p:extLst>
      <p:ext uri="{BB962C8B-B14F-4D97-AF65-F5344CB8AC3E}">
        <p14:creationId xmlns:p14="http://schemas.microsoft.com/office/powerpoint/2010/main" val="109419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056D-D4C4-4845-AF2D-592E7CE3F938}"/>
              </a:ext>
            </a:extLst>
          </p:cNvPr>
          <p:cNvSpPr>
            <a:spLocks noGrp="1"/>
          </p:cNvSpPr>
          <p:nvPr>
            <p:ph type="title"/>
          </p:nvPr>
        </p:nvSpPr>
        <p:spPr/>
        <p:txBody>
          <a:bodyPr/>
          <a:lstStyle/>
          <a:p>
            <a:r>
              <a:rPr lang="en-US" dirty="0"/>
              <a:t>Design Decisions</a:t>
            </a:r>
          </a:p>
        </p:txBody>
      </p:sp>
      <p:sp>
        <p:nvSpPr>
          <p:cNvPr id="3" name="Content Placeholder 2">
            <a:extLst>
              <a:ext uri="{FF2B5EF4-FFF2-40B4-BE49-F238E27FC236}">
                <a16:creationId xmlns:a16="http://schemas.microsoft.com/office/drawing/2014/main" id="{3066567F-0B74-A34B-9D88-2A93A7204542}"/>
              </a:ext>
            </a:extLst>
          </p:cNvPr>
          <p:cNvSpPr>
            <a:spLocks noGrp="1"/>
          </p:cNvSpPr>
          <p:nvPr>
            <p:ph idx="1"/>
          </p:nvPr>
        </p:nvSpPr>
        <p:spPr/>
        <p:txBody>
          <a:bodyPr>
            <a:normAutofit fontScale="92500"/>
          </a:bodyPr>
          <a:lstStyle/>
          <a:p>
            <a:r>
              <a:rPr lang="en-US" dirty="0"/>
              <a:t>Exposing Client API should be handled by another management layer than ESB, ESB should only concentrate on implementation and resolving business concerns, this can be handled by API Manager.</a:t>
            </a:r>
          </a:p>
          <a:p>
            <a:r>
              <a:rPr lang="en-US" dirty="0"/>
              <a:t>REST architecture allows API providers to deliver data in multiple formats such as plain text, HTML, XML, YAML, and JSON, the lightweight and human-readable JSON format has also quickly gained traction, as it’s super suitable for quick and painless data exchange.</a:t>
            </a:r>
          </a:p>
          <a:p>
            <a:r>
              <a:rPr lang="en-US" dirty="0"/>
              <a:t>HTTP Verbs: during POC we will use GET,POST and Patch, Choosing Patch over Put for example because some use cases asked for only one change in resource.</a:t>
            </a:r>
          </a:p>
          <a:p>
            <a:r>
              <a:rPr lang="en-US" dirty="0"/>
              <a:t>POC extensively using Mule core and advanced components like RAML[ traits , resource types and complex data Types Schemas], Mule [http connector, database connector, APIKIT router, </a:t>
            </a:r>
            <a:r>
              <a:rPr lang="en-US" dirty="0" err="1"/>
              <a:t>errorHandling</a:t>
            </a:r>
            <a:r>
              <a:rPr lang="en-US" dirty="0"/>
              <a:t>, </a:t>
            </a:r>
            <a:r>
              <a:rPr lang="en-US" dirty="0" err="1"/>
              <a:t>Dataweaver</a:t>
            </a:r>
            <a:r>
              <a:rPr lang="en-US" dirty="0"/>
              <a:t>, flow controls, flow references, properties and scopes]</a:t>
            </a:r>
          </a:p>
          <a:p>
            <a:endParaRPr lang="en-US" dirty="0"/>
          </a:p>
        </p:txBody>
      </p:sp>
    </p:spTree>
    <p:extLst>
      <p:ext uri="{BB962C8B-B14F-4D97-AF65-F5344CB8AC3E}">
        <p14:creationId xmlns:p14="http://schemas.microsoft.com/office/powerpoint/2010/main" val="45694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7118-86EA-064B-9AC5-999246FD5F78}"/>
              </a:ext>
            </a:extLst>
          </p:cNvPr>
          <p:cNvSpPr>
            <a:spLocks noGrp="1"/>
          </p:cNvSpPr>
          <p:nvPr>
            <p:ph type="title"/>
          </p:nvPr>
        </p:nvSpPr>
        <p:spPr/>
        <p:txBody>
          <a:bodyPr/>
          <a:lstStyle/>
          <a:p>
            <a:r>
              <a:rPr lang="en-US" dirty="0"/>
              <a:t>POC</a:t>
            </a:r>
          </a:p>
        </p:txBody>
      </p:sp>
      <p:sp>
        <p:nvSpPr>
          <p:cNvPr id="3" name="Content Placeholder 2">
            <a:extLst>
              <a:ext uri="{FF2B5EF4-FFF2-40B4-BE49-F238E27FC236}">
                <a16:creationId xmlns:a16="http://schemas.microsoft.com/office/drawing/2014/main" id="{A25E0B1D-B70A-9548-9EDF-B6B21617DF84}"/>
              </a:ext>
            </a:extLst>
          </p:cNvPr>
          <p:cNvSpPr>
            <a:spLocks noGrp="1"/>
          </p:cNvSpPr>
          <p:nvPr>
            <p:ph idx="1"/>
          </p:nvPr>
        </p:nvSpPr>
        <p:spPr/>
        <p:txBody>
          <a:bodyPr/>
          <a:lstStyle/>
          <a:p>
            <a:r>
              <a:rPr lang="en-US" dirty="0"/>
              <a:t>The POC has two modules </a:t>
            </a:r>
          </a:p>
          <a:p>
            <a:pPr lvl="1"/>
            <a:r>
              <a:rPr lang="en-US" dirty="0"/>
              <a:t>Domain Module</a:t>
            </a:r>
          </a:p>
          <a:p>
            <a:pPr lvl="1"/>
            <a:r>
              <a:rPr lang="en-US" dirty="0"/>
              <a:t>Mule Application</a:t>
            </a:r>
          </a:p>
        </p:txBody>
      </p:sp>
    </p:spTree>
    <p:extLst>
      <p:ext uri="{BB962C8B-B14F-4D97-AF65-F5344CB8AC3E}">
        <p14:creationId xmlns:p14="http://schemas.microsoft.com/office/powerpoint/2010/main" val="202951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1CE1-6EE3-464D-A999-2EA83297348E}"/>
              </a:ext>
            </a:extLst>
          </p:cNvPr>
          <p:cNvSpPr>
            <a:spLocks noGrp="1"/>
          </p:cNvSpPr>
          <p:nvPr>
            <p:ph type="title"/>
          </p:nvPr>
        </p:nvSpPr>
        <p:spPr/>
        <p:txBody>
          <a:bodyPr/>
          <a:lstStyle/>
          <a:p>
            <a:r>
              <a:rPr lang="en-US" dirty="0"/>
              <a:t>POC- Domain Module</a:t>
            </a:r>
          </a:p>
        </p:txBody>
      </p:sp>
      <p:sp>
        <p:nvSpPr>
          <p:cNvPr id="3" name="Content Placeholder 2">
            <a:extLst>
              <a:ext uri="{FF2B5EF4-FFF2-40B4-BE49-F238E27FC236}">
                <a16:creationId xmlns:a16="http://schemas.microsoft.com/office/drawing/2014/main" id="{8E31C861-0A94-1848-A61E-958BA4E14F31}"/>
              </a:ext>
            </a:extLst>
          </p:cNvPr>
          <p:cNvSpPr>
            <a:spLocks noGrp="1"/>
          </p:cNvSpPr>
          <p:nvPr>
            <p:ph idx="1"/>
          </p:nvPr>
        </p:nvSpPr>
        <p:spPr/>
        <p:txBody>
          <a:bodyPr/>
          <a:lstStyle/>
          <a:p>
            <a:r>
              <a:rPr lang="en-US" dirty="0"/>
              <a:t>Domain module contains all required configuration for POC plus all the dependencies required</a:t>
            </a:r>
          </a:p>
        </p:txBody>
      </p:sp>
      <p:pic>
        <p:nvPicPr>
          <p:cNvPr id="4" name="Picture 3">
            <a:extLst>
              <a:ext uri="{FF2B5EF4-FFF2-40B4-BE49-F238E27FC236}">
                <a16:creationId xmlns:a16="http://schemas.microsoft.com/office/drawing/2014/main" id="{33B918C2-5F4C-2F4C-8F35-287B8E9A7F2D}"/>
              </a:ext>
            </a:extLst>
          </p:cNvPr>
          <p:cNvPicPr>
            <a:picLocks noChangeAspect="1"/>
          </p:cNvPicPr>
          <p:nvPr/>
        </p:nvPicPr>
        <p:blipFill>
          <a:blip r:embed="rId2"/>
          <a:stretch>
            <a:fillRect/>
          </a:stretch>
        </p:blipFill>
        <p:spPr>
          <a:xfrm>
            <a:off x="852616" y="2987908"/>
            <a:ext cx="7387742" cy="2226133"/>
          </a:xfrm>
          <a:prstGeom prst="rect">
            <a:avLst/>
          </a:prstGeom>
        </p:spPr>
      </p:pic>
    </p:spTree>
    <p:extLst>
      <p:ext uri="{BB962C8B-B14F-4D97-AF65-F5344CB8AC3E}">
        <p14:creationId xmlns:p14="http://schemas.microsoft.com/office/powerpoint/2010/main" val="119202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A0DC-33F0-1C49-AEFB-55ACA26A6373}"/>
              </a:ext>
            </a:extLst>
          </p:cNvPr>
          <p:cNvSpPr>
            <a:spLocks noGrp="1"/>
          </p:cNvSpPr>
          <p:nvPr>
            <p:ph type="title"/>
          </p:nvPr>
        </p:nvSpPr>
        <p:spPr/>
        <p:txBody>
          <a:bodyPr/>
          <a:lstStyle/>
          <a:p>
            <a:r>
              <a:rPr lang="en-US" dirty="0"/>
              <a:t>POC- Mule Application</a:t>
            </a:r>
          </a:p>
        </p:txBody>
      </p:sp>
      <p:sp>
        <p:nvSpPr>
          <p:cNvPr id="3" name="Content Placeholder 2">
            <a:extLst>
              <a:ext uri="{FF2B5EF4-FFF2-40B4-BE49-F238E27FC236}">
                <a16:creationId xmlns:a16="http://schemas.microsoft.com/office/drawing/2014/main" id="{E4F64B72-4FEB-9442-AE7B-B6F0C9FA99D6}"/>
              </a:ext>
            </a:extLst>
          </p:cNvPr>
          <p:cNvSpPr>
            <a:spLocks noGrp="1"/>
          </p:cNvSpPr>
          <p:nvPr>
            <p:ph idx="1"/>
          </p:nvPr>
        </p:nvSpPr>
        <p:spPr>
          <a:xfrm>
            <a:off x="677334" y="1579822"/>
            <a:ext cx="8596668" cy="3880773"/>
          </a:xfrm>
        </p:spPr>
        <p:txBody>
          <a:bodyPr/>
          <a:lstStyle/>
          <a:p>
            <a:r>
              <a:rPr lang="en-US" dirty="0"/>
              <a:t>The application leverages domain module</a:t>
            </a:r>
          </a:p>
          <a:p>
            <a:r>
              <a:rPr lang="en-US" dirty="0"/>
              <a:t>Interface represents APIKIT router implementation.</a:t>
            </a:r>
          </a:p>
          <a:p>
            <a:r>
              <a:rPr lang="en-US" dirty="0" err="1"/>
              <a:t>Impl</a:t>
            </a:r>
            <a:r>
              <a:rPr lang="en-US" dirty="0"/>
              <a:t>: represents all implementation categorized by resource Type</a:t>
            </a:r>
          </a:p>
          <a:p>
            <a:endParaRPr lang="en-US" dirty="0"/>
          </a:p>
        </p:txBody>
      </p:sp>
      <p:pic>
        <p:nvPicPr>
          <p:cNvPr id="4" name="Picture 3">
            <a:extLst>
              <a:ext uri="{FF2B5EF4-FFF2-40B4-BE49-F238E27FC236}">
                <a16:creationId xmlns:a16="http://schemas.microsoft.com/office/drawing/2014/main" id="{C3F3E689-D7F1-004E-80F2-23FBF214C42E}"/>
              </a:ext>
            </a:extLst>
          </p:cNvPr>
          <p:cNvPicPr>
            <a:picLocks noChangeAspect="1"/>
          </p:cNvPicPr>
          <p:nvPr/>
        </p:nvPicPr>
        <p:blipFill>
          <a:blip r:embed="rId2"/>
          <a:stretch>
            <a:fillRect/>
          </a:stretch>
        </p:blipFill>
        <p:spPr>
          <a:xfrm>
            <a:off x="1208674" y="2790753"/>
            <a:ext cx="6996212" cy="3916014"/>
          </a:xfrm>
          <a:prstGeom prst="rect">
            <a:avLst/>
          </a:prstGeom>
        </p:spPr>
      </p:pic>
    </p:spTree>
    <p:extLst>
      <p:ext uri="{BB962C8B-B14F-4D97-AF65-F5344CB8AC3E}">
        <p14:creationId xmlns:p14="http://schemas.microsoft.com/office/powerpoint/2010/main" val="11594017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546</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ACME POC</vt:lpstr>
      <vt:lpstr>Agenda</vt:lpstr>
      <vt:lpstr>Problem Statement</vt:lpstr>
      <vt:lpstr>Business Opportunities</vt:lpstr>
      <vt:lpstr>Business Opportunities-Cont</vt:lpstr>
      <vt:lpstr>Design Decisions</vt:lpstr>
      <vt:lpstr>POC</vt:lpstr>
      <vt:lpstr>POC- Domain Module</vt:lpstr>
      <vt:lpstr>POC- Mule Application</vt:lpstr>
      <vt:lpstr>POC- Testing</vt:lpstr>
      <vt:lpstr>POC-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ACME POC</dc:title>
  <dc:creator>Bassem Elsodany</dc:creator>
  <cp:lastModifiedBy>Bassem Elsodany</cp:lastModifiedBy>
  <cp:revision>19</cp:revision>
  <dcterms:created xsi:type="dcterms:W3CDTF">2019-07-14T21:53:44Z</dcterms:created>
  <dcterms:modified xsi:type="dcterms:W3CDTF">2019-07-14T23:05:44Z</dcterms:modified>
</cp:coreProperties>
</file>