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77" r:id="rId2"/>
    <p:sldId id="297" r:id="rId3"/>
    <p:sldId id="258" r:id="rId4"/>
    <p:sldId id="278" r:id="rId5"/>
    <p:sldId id="260" r:id="rId6"/>
    <p:sldId id="261" r:id="rId7"/>
    <p:sldId id="307" r:id="rId8"/>
    <p:sldId id="296" r:id="rId9"/>
    <p:sldId id="263" r:id="rId10"/>
    <p:sldId id="282" r:id="rId11"/>
    <p:sldId id="303" r:id="rId12"/>
    <p:sldId id="264" r:id="rId13"/>
    <p:sldId id="305" r:id="rId14"/>
    <p:sldId id="265" r:id="rId15"/>
    <p:sldId id="304" r:id="rId16"/>
    <p:sldId id="306" r:id="rId17"/>
    <p:sldId id="270" r:id="rId18"/>
    <p:sldId id="272" r:id="rId19"/>
    <p:sldId id="295" r:id="rId20"/>
    <p:sldId id="274" r:id="rId21"/>
    <p:sldId id="276" r:id="rId22"/>
  </p:sldIdLst>
  <p:sldSz cx="9144000" cy="6858000" type="screen4x3"/>
  <p:notesSz cx="6858000" cy="9144000"/>
  <p:custDataLst>
    <p:tags r:id="rId24"/>
  </p:custDataLst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>
            <p14:sldId id="277"/>
            <p14:sldId id="297"/>
            <p14:sldId id="258"/>
          </p14:sldIdLst>
        </p14:section>
        <p14:section name="Créez votre présentation" id="{16378913-E5ED-4281-BAF5-F1F938CB0BED}">
          <p14:sldIdLst>
            <p14:sldId id="278"/>
            <p14:sldId id="260"/>
            <p14:sldId id="261"/>
            <p14:sldId id="307"/>
          </p14:sldIdLst>
        </p14:section>
        <p14:section name="Enrichissez votre présentation" id="{E2D565D1-BA5E-44E6-A40E-50A644912248}">
          <p14:sldIdLst>
            <p14:sldId id="296"/>
            <p14:sldId id="263"/>
          </p14:sldIdLst>
        </p14:section>
        <p14:section name="Section sans titre" id="{4E66D0A6-877E-4F34-803E-F68A111F8A7A}">
          <p14:sldIdLst>
            <p14:sldId id="282"/>
            <p14:sldId id="303"/>
            <p14:sldId id="264"/>
            <p14:sldId id="305"/>
            <p14:sldId id="265"/>
            <p14:sldId id="304"/>
            <p14:sldId id="306"/>
          </p14:sldIdLst>
        </p14:section>
        <p14:section name="Effectuez votre présentation" id="{71D59651-8EFA-4415-9623-98B4C4A8699C}">
          <p14:sldIdLst>
            <p14:sldId id="270"/>
          </p14:sldIdLst>
        </p14:section>
        <p14:section name="Ce n’est pas tout !" id="{2E16B512-814A-4DC1-A986-25475E10E0EF}">
          <p14:sldIdLst>
            <p14:sldId id="272"/>
            <p14:sldId id="295"/>
            <p14:sldId id="274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2" autoAdjust="0"/>
    <p:restoredTop sz="93097" autoAdjust="0"/>
  </p:normalViewPr>
  <p:slideViewPr>
    <p:cSldViewPr>
      <p:cViewPr>
        <p:scale>
          <a:sx n="70" d="100"/>
          <a:sy n="70" d="100"/>
        </p:scale>
        <p:origin x="-14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5A098-855D-4C5F-A802-2517457A9C8C}" type="doc">
      <dgm:prSet loTypeId="urn:microsoft.com/office/officeart/2005/8/layout/gear1" loCatId="process" qsTypeId="urn:microsoft.com/office/officeart/2005/8/quickstyle/simple5" qsCatId="simple" csTypeId="urn:microsoft.com/office/officeart/2005/8/colors/colorful5" csCatId="colorful" phldr="1"/>
      <dgm:spPr/>
    </dgm:pt>
    <dgm:pt modelId="{12861AF5-C3DA-494E-B09D-9A446C7B995C}">
      <dgm:prSet phldrT="[Texte]" custT="1"/>
      <dgm:spPr/>
      <dgm:t>
        <a:bodyPr/>
        <a:lstStyle/>
        <a:p>
          <a:r>
            <a:rPr lang="fr-FR" sz="4200" dirty="0" err="1" smtClean="0"/>
            <a:t>Main.c</a:t>
          </a:r>
          <a:r>
            <a:rPr lang="fr-FR" sz="4200" dirty="0" smtClean="0"/>
            <a:t>  </a:t>
          </a:r>
          <a:r>
            <a:rPr lang="fr-FR" sz="4200" dirty="0" err="1" smtClean="0"/>
            <a:t>Fin.c</a:t>
          </a:r>
          <a:endParaRPr lang="fr-FR" sz="4200" dirty="0"/>
        </a:p>
      </dgm:t>
    </dgm:pt>
    <dgm:pt modelId="{882486CA-5A1F-48FA-A961-2AFBC9BE7C69}" type="parTrans" cxnId="{448153EA-5C27-4546-AB35-912776A4646E}">
      <dgm:prSet/>
      <dgm:spPr/>
      <dgm:t>
        <a:bodyPr/>
        <a:lstStyle/>
        <a:p>
          <a:endParaRPr lang="fr-FR"/>
        </a:p>
      </dgm:t>
    </dgm:pt>
    <dgm:pt modelId="{A3662182-BDAE-44D0-865D-CAF4A4F81F77}" type="sibTrans" cxnId="{448153EA-5C27-4546-AB35-912776A4646E}">
      <dgm:prSet/>
      <dgm:spPr/>
      <dgm:t>
        <a:bodyPr/>
        <a:lstStyle/>
        <a:p>
          <a:endParaRPr lang="fr-FR"/>
        </a:p>
      </dgm:t>
    </dgm:pt>
    <dgm:pt modelId="{2ACAE9A5-0E65-46DE-81D2-7A00BDEABE70}">
      <dgm:prSet phldrT="[Texte]" custT="1"/>
      <dgm:spPr/>
      <dgm:t>
        <a:bodyPr/>
        <a:lstStyle/>
        <a:p>
          <a:r>
            <a:rPr lang="fr-FR" sz="1800" dirty="0" smtClean="0"/>
            <a:t>Jeu1.c  Jeu2.c  Jeu3.c</a:t>
          </a:r>
          <a:endParaRPr lang="fr-FR" sz="1800" dirty="0"/>
        </a:p>
      </dgm:t>
    </dgm:pt>
    <dgm:pt modelId="{492432B6-6DBF-4F48-A179-3761D444EAD3}" type="parTrans" cxnId="{E6A7A538-A281-45F1-B356-3619ED627F17}">
      <dgm:prSet/>
      <dgm:spPr/>
      <dgm:t>
        <a:bodyPr/>
        <a:lstStyle/>
        <a:p>
          <a:endParaRPr lang="fr-FR"/>
        </a:p>
      </dgm:t>
    </dgm:pt>
    <dgm:pt modelId="{9089B19D-6392-492E-A653-66DB06819E12}" type="sibTrans" cxnId="{E6A7A538-A281-45F1-B356-3619ED627F17}">
      <dgm:prSet/>
      <dgm:spPr/>
      <dgm:t>
        <a:bodyPr/>
        <a:lstStyle/>
        <a:p>
          <a:endParaRPr lang="fr-FR"/>
        </a:p>
      </dgm:t>
    </dgm:pt>
    <dgm:pt modelId="{EBDD0138-4A71-41F0-9077-A8CEDA01BD3E}">
      <dgm:prSet phldrT="[Texte]" custT="1"/>
      <dgm:spPr/>
      <dgm:t>
        <a:bodyPr/>
        <a:lstStyle/>
        <a:p>
          <a:r>
            <a:rPr lang="fr-FR" sz="1800" dirty="0" smtClean="0"/>
            <a:t>Jeu1 : Facile</a:t>
          </a:r>
          <a:endParaRPr lang="fr-FR" sz="1800" dirty="0"/>
        </a:p>
      </dgm:t>
    </dgm:pt>
    <dgm:pt modelId="{A6BBF5D6-6933-40CC-AFD3-1771C6AB14D6}" type="parTrans" cxnId="{311E2131-C4E9-4FC4-9CFF-387A3F61722C}">
      <dgm:prSet/>
      <dgm:spPr/>
      <dgm:t>
        <a:bodyPr/>
        <a:lstStyle/>
        <a:p>
          <a:endParaRPr lang="fr-FR"/>
        </a:p>
      </dgm:t>
    </dgm:pt>
    <dgm:pt modelId="{B5157639-8AE8-4CC6-8DA0-1A19EA3BE30C}" type="sibTrans" cxnId="{311E2131-C4E9-4FC4-9CFF-387A3F61722C}">
      <dgm:prSet/>
      <dgm:spPr/>
      <dgm:t>
        <a:bodyPr/>
        <a:lstStyle/>
        <a:p>
          <a:endParaRPr lang="fr-FR"/>
        </a:p>
      </dgm:t>
    </dgm:pt>
    <dgm:pt modelId="{AFCC1D27-A885-4F6C-909E-843968BF230F}">
      <dgm:prSet phldrT="[Texte]" custT="1"/>
      <dgm:spPr/>
      <dgm:t>
        <a:bodyPr/>
        <a:lstStyle/>
        <a:p>
          <a:r>
            <a:rPr lang="fr-FR" sz="2000" dirty="0" err="1" smtClean="0"/>
            <a:t>Choix.c</a:t>
          </a:r>
          <a:r>
            <a:rPr lang="fr-FR" sz="2000" dirty="0" smtClean="0"/>
            <a:t> </a:t>
          </a:r>
          <a:r>
            <a:rPr lang="fr-FR" sz="2000" dirty="0" err="1" smtClean="0"/>
            <a:t>Option.c</a:t>
          </a:r>
          <a:r>
            <a:rPr lang="fr-FR" sz="2000" dirty="0" smtClean="0"/>
            <a:t>  </a:t>
          </a:r>
          <a:r>
            <a:rPr lang="fr-FR" sz="2000" dirty="0" err="1" smtClean="0"/>
            <a:t>Aide.c</a:t>
          </a:r>
          <a:r>
            <a:rPr lang="fr-FR" sz="2000" dirty="0" smtClean="0"/>
            <a:t> </a:t>
          </a:r>
          <a:endParaRPr lang="fr-FR" sz="2000" dirty="0"/>
        </a:p>
      </dgm:t>
    </dgm:pt>
    <dgm:pt modelId="{4000F76F-BD9D-4572-B67F-7026D73631A5}" type="sibTrans" cxnId="{7BA6919E-8ABD-4BB7-847C-3B54E099335C}">
      <dgm:prSet/>
      <dgm:spPr/>
      <dgm:t>
        <a:bodyPr/>
        <a:lstStyle/>
        <a:p>
          <a:endParaRPr lang="fr-FR"/>
        </a:p>
      </dgm:t>
    </dgm:pt>
    <dgm:pt modelId="{08C0E8BD-1AE9-4AB4-8CE3-D029C7AE2A6E}" type="parTrans" cxnId="{7BA6919E-8ABD-4BB7-847C-3B54E099335C}">
      <dgm:prSet/>
      <dgm:spPr/>
      <dgm:t>
        <a:bodyPr/>
        <a:lstStyle/>
        <a:p>
          <a:endParaRPr lang="fr-FR"/>
        </a:p>
      </dgm:t>
    </dgm:pt>
    <dgm:pt modelId="{BA462A04-0571-4089-A0A2-DB8D264C5616}">
      <dgm:prSet phldrT="[Texte]" custT="1"/>
      <dgm:spPr/>
      <dgm:t>
        <a:bodyPr/>
        <a:lstStyle/>
        <a:p>
          <a:r>
            <a:rPr lang="fr-FR" sz="1800" dirty="0" smtClean="0"/>
            <a:t>Jeu2 : Moyen</a:t>
          </a:r>
          <a:endParaRPr lang="fr-FR" sz="1800" dirty="0"/>
        </a:p>
      </dgm:t>
    </dgm:pt>
    <dgm:pt modelId="{5FA2CE59-9496-4E1E-853C-89B087441658}" type="parTrans" cxnId="{567FCE8F-A331-4376-A72C-A15E5B604CD6}">
      <dgm:prSet/>
      <dgm:spPr/>
      <dgm:t>
        <a:bodyPr/>
        <a:lstStyle/>
        <a:p>
          <a:endParaRPr lang="fr-FR"/>
        </a:p>
      </dgm:t>
    </dgm:pt>
    <dgm:pt modelId="{49551A6B-78AC-45BB-B5AC-33A25B78E4D9}" type="sibTrans" cxnId="{567FCE8F-A331-4376-A72C-A15E5B604CD6}">
      <dgm:prSet/>
      <dgm:spPr/>
      <dgm:t>
        <a:bodyPr/>
        <a:lstStyle/>
        <a:p>
          <a:endParaRPr lang="fr-FR"/>
        </a:p>
      </dgm:t>
    </dgm:pt>
    <dgm:pt modelId="{134CDC2A-3452-42AC-8C21-106D13B7832A}">
      <dgm:prSet phldrT="[Texte]" custT="1"/>
      <dgm:spPr/>
      <dgm:t>
        <a:bodyPr/>
        <a:lstStyle/>
        <a:p>
          <a:r>
            <a:rPr lang="fr-FR" sz="1800" dirty="0" smtClean="0"/>
            <a:t>Jeu3 : Difficile </a:t>
          </a:r>
          <a:endParaRPr lang="fr-FR" sz="1800" dirty="0"/>
        </a:p>
      </dgm:t>
    </dgm:pt>
    <dgm:pt modelId="{002EB111-3844-469C-902A-0AE9DFD15E59}" type="parTrans" cxnId="{5C2C8F22-1CB0-45DF-966F-F0983D60FD03}">
      <dgm:prSet/>
      <dgm:spPr/>
      <dgm:t>
        <a:bodyPr/>
        <a:lstStyle/>
        <a:p>
          <a:endParaRPr lang="fr-FR"/>
        </a:p>
      </dgm:t>
    </dgm:pt>
    <dgm:pt modelId="{025EEAC9-B841-4AAA-8C3E-1924B92F078A}" type="sibTrans" cxnId="{5C2C8F22-1CB0-45DF-966F-F0983D60FD03}">
      <dgm:prSet/>
      <dgm:spPr/>
      <dgm:t>
        <a:bodyPr/>
        <a:lstStyle/>
        <a:p>
          <a:endParaRPr lang="fr-FR"/>
        </a:p>
      </dgm:t>
    </dgm:pt>
    <dgm:pt modelId="{B573648A-B73C-47C3-84B2-9E9526D29E42}" type="pres">
      <dgm:prSet presAssocID="{A5F5A098-855D-4C5F-A802-2517457A9C8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FEFE76E-10BE-42D3-A654-97674FE711FC}" type="pres">
      <dgm:prSet presAssocID="{12861AF5-C3DA-494E-B09D-9A446C7B995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7D78A6-329E-4975-9A88-B016546C77FE}" type="pres">
      <dgm:prSet presAssocID="{12861AF5-C3DA-494E-B09D-9A446C7B995C}" presName="gear1srcNode" presStyleLbl="node1" presStyleIdx="0" presStyleCnt="3"/>
      <dgm:spPr/>
      <dgm:t>
        <a:bodyPr/>
        <a:lstStyle/>
        <a:p>
          <a:endParaRPr lang="fr-FR"/>
        </a:p>
      </dgm:t>
    </dgm:pt>
    <dgm:pt modelId="{8A1577B9-E451-40D5-A458-41625D8FFF0D}" type="pres">
      <dgm:prSet presAssocID="{12861AF5-C3DA-494E-B09D-9A446C7B995C}" presName="gear1dstNode" presStyleLbl="node1" presStyleIdx="0" presStyleCnt="3"/>
      <dgm:spPr/>
      <dgm:t>
        <a:bodyPr/>
        <a:lstStyle/>
        <a:p>
          <a:endParaRPr lang="fr-FR"/>
        </a:p>
      </dgm:t>
    </dgm:pt>
    <dgm:pt modelId="{6DE3A523-68CB-44A1-8132-6CC03FAA729A}" type="pres">
      <dgm:prSet presAssocID="{AFCC1D27-A885-4F6C-909E-843968BF230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982E85-79C6-4F1C-883A-DFD74EB60B0D}" type="pres">
      <dgm:prSet presAssocID="{AFCC1D27-A885-4F6C-909E-843968BF230F}" presName="gear2srcNode" presStyleLbl="node1" presStyleIdx="1" presStyleCnt="3"/>
      <dgm:spPr/>
      <dgm:t>
        <a:bodyPr/>
        <a:lstStyle/>
        <a:p>
          <a:endParaRPr lang="fr-FR"/>
        </a:p>
      </dgm:t>
    </dgm:pt>
    <dgm:pt modelId="{4D69F31E-578A-4269-A080-0901A8DDDCB6}" type="pres">
      <dgm:prSet presAssocID="{AFCC1D27-A885-4F6C-909E-843968BF230F}" presName="gear2dstNode" presStyleLbl="node1" presStyleIdx="1" presStyleCnt="3"/>
      <dgm:spPr/>
      <dgm:t>
        <a:bodyPr/>
        <a:lstStyle/>
        <a:p>
          <a:endParaRPr lang="fr-FR"/>
        </a:p>
      </dgm:t>
    </dgm:pt>
    <dgm:pt modelId="{3F58B6CD-B7DE-4E59-9F96-6184569F377A}" type="pres">
      <dgm:prSet presAssocID="{2ACAE9A5-0E65-46DE-81D2-7A00BDEABE70}" presName="gear3" presStyleLbl="node1" presStyleIdx="2" presStyleCnt="3"/>
      <dgm:spPr/>
      <dgm:t>
        <a:bodyPr/>
        <a:lstStyle/>
        <a:p>
          <a:endParaRPr lang="fr-FR"/>
        </a:p>
      </dgm:t>
    </dgm:pt>
    <dgm:pt modelId="{CE48F6FF-7E7C-40D6-BADC-E35B7D69BDB0}" type="pres">
      <dgm:prSet presAssocID="{2ACAE9A5-0E65-46DE-81D2-7A00BDEABE7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DC385D-55E9-43D1-955D-ABEE8CD883C4}" type="pres">
      <dgm:prSet presAssocID="{2ACAE9A5-0E65-46DE-81D2-7A00BDEABE70}" presName="gear3srcNode" presStyleLbl="node1" presStyleIdx="2" presStyleCnt="3"/>
      <dgm:spPr/>
      <dgm:t>
        <a:bodyPr/>
        <a:lstStyle/>
        <a:p>
          <a:endParaRPr lang="fr-FR"/>
        </a:p>
      </dgm:t>
    </dgm:pt>
    <dgm:pt modelId="{C4B899BC-9995-41D2-90D2-C3E26A953576}" type="pres">
      <dgm:prSet presAssocID="{2ACAE9A5-0E65-46DE-81D2-7A00BDEABE70}" presName="gear3dstNode" presStyleLbl="node1" presStyleIdx="2" presStyleCnt="3"/>
      <dgm:spPr/>
      <dgm:t>
        <a:bodyPr/>
        <a:lstStyle/>
        <a:p>
          <a:endParaRPr lang="fr-FR"/>
        </a:p>
      </dgm:t>
    </dgm:pt>
    <dgm:pt modelId="{5A157DA6-FD8E-46F8-BACB-4EB1DBC671AF}" type="pres">
      <dgm:prSet presAssocID="{2ACAE9A5-0E65-46DE-81D2-7A00BDEABE70}" presName="gear3ch" presStyleLbl="fgAcc1" presStyleIdx="0" presStyleCnt="1" custScaleY="98846" custLinFactNeighborX="-9196" custLinFactNeighborY="-6878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6FF789-8D00-4D46-BB61-07DF9E994DBA}" type="pres">
      <dgm:prSet presAssocID="{A3662182-BDAE-44D0-865D-CAF4A4F81F77}" presName="connector1" presStyleLbl="sibTrans2D1" presStyleIdx="0" presStyleCnt="3" custLinFactNeighborX="4552" custLinFactNeighborY="-23307"/>
      <dgm:spPr/>
      <dgm:t>
        <a:bodyPr/>
        <a:lstStyle/>
        <a:p>
          <a:endParaRPr lang="fr-FR"/>
        </a:p>
      </dgm:t>
    </dgm:pt>
    <dgm:pt modelId="{E70DEC31-C3E1-4141-B69D-982892050CFB}" type="pres">
      <dgm:prSet presAssocID="{4000F76F-BD9D-4572-B67F-7026D73631A5}" presName="connector2" presStyleLbl="sibTrans2D1" presStyleIdx="1" presStyleCnt="3" custAng="12307694" custFlipHor="1" custScaleX="93058" custLinFactNeighborX="30990" custLinFactNeighborY="47379"/>
      <dgm:spPr/>
      <dgm:t>
        <a:bodyPr/>
        <a:lstStyle/>
        <a:p>
          <a:endParaRPr lang="fr-FR"/>
        </a:p>
      </dgm:t>
    </dgm:pt>
    <dgm:pt modelId="{D52132E8-1823-417E-B248-F68C2B025DA3}" type="pres">
      <dgm:prSet presAssocID="{9089B19D-6392-492E-A653-66DB06819E12}" presName="connector3" presStyleLbl="sibTrans2D1" presStyleIdx="2" presStyleCnt="3" custAng="829312" custLinFactNeighborX="-18627" custLinFactNeighborY="31522"/>
      <dgm:spPr/>
      <dgm:t>
        <a:bodyPr/>
        <a:lstStyle/>
        <a:p>
          <a:endParaRPr lang="fr-FR"/>
        </a:p>
      </dgm:t>
    </dgm:pt>
  </dgm:ptLst>
  <dgm:cxnLst>
    <dgm:cxn modelId="{E97105DA-F182-44C6-B30B-31A185C37092}" type="presOf" srcId="{12861AF5-C3DA-494E-B09D-9A446C7B995C}" destId="{8A1577B9-E451-40D5-A458-41625D8FFF0D}" srcOrd="2" destOrd="0" presId="urn:microsoft.com/office/officeart/2005/8/layout/gear1"/>
    <dgm:cxn modelId="{85B5CBE9-4844-4D6B-AA65-699713052FE8}" type="presOf" srcId="{A3662182-BDAE-44D0-865D-CAF4A4F81F77}" destId="{276FF789-8D00-4D46-BB61-07DF9E994DBA}" srcOrd="0" destOrd="0" presId="urn:microsoft.com/office/officeart/2005/8/layout/gear1"/>
    <dgm:cxn modelId="{A7FDE915-5A6C-4F62-AC8C-F54CB1482E04}" type="presOf" srcId="{EBDD0138-4A71-41F0-9077-A8CEDA01BD3E}" destId="{5A157DA6-FD8E-46F8-BACB-4EB1DBC671AF}" srcOrd="0" destOrd="0" presId="urn:microsoft.com/office/officeart/2005/8/layout/gear1"/>
    <dgm:cxn modelId="{5C2C8F22-1CB0-45DF-966F-F0983D60FD03}" srcId="{2ACAE9A5-0E65-46DE-81D2-7A00BDEABE70}" destId="{134CDC2A-3452-42AC-8C21-106D13B7832A}" srcOrd="2" destOrd="0" parTransId="{002EB111-3844-469C-902A-0AE9DFD15E59}" sibTransId="{025EEAC9-B841-4AAA-8C3E-1924B92F078A}"/>
    <dgm:cxn modelId="{D972C733-1448-4253-977D-CEEF3AA8C9EA}" type="presOf" srcId="{134CDC2A-3452-42AC-8C21-106D13B7832A}" destId="{5A157DA6-FD8E-46F8-BACB-4EB1DBC671AF}" srcOrd="0" destOrd="2" presId="urn:microsoft.com/office/officeart/2005/8/layout/gear1"/>
    <dgm:cxn modelId="{EF60ABA0-C0A3-4D87-8C79-249208446BEC}" type="presOf" srcId="{12861AF5-C3DA-494E-B09D-9A446C7B995C}" destId="{CFEFE76E-10BE-42D3-A654-97674FE711FC}" srcOrd="0" destOrd="0" presId="urn:microsoft.com/office/officeart/2005/8/layout/gear1"/>
    <dgm:cxn modelId="{D6F96775-5BAE-413B-BEA6-69E3CAEAE402}" type="presOf" srcId="{2ACAE9A5-0E65-46DE-81D2-7A00BDEABE70}" destId="{BADC385D-55E9-43D1-955D-ABEE8CD883C4}" srcOrd="2" destOrd="0" presId="urn:microsoft.com/office/officeart/2005/8/layout/gear1"/>
    <dgm:cxn modelId="{311E2131-C4E9-4FC4-9CFF-387A3F61722C}" srcId="{2ACAE9A5-0E65-46DE-81D2-7A00BDEABE70}" destId="{EBDD0138-4A71-41F0-9077-A8CEDA01BD3E}" srcOrd="0" destOrd="0" parTransId="{A6BBF5D6-6933-40CC-AFD3-1771C6AB14D6}" sibTransId="{B5157639-8AE8-4CC6-8DA0-1A19EA3BE30C}"/>
    <dgm:cxn modelId="{55B907E3-7CBA-4130-8239-E79A184D3937}" type="presOf" srcId="{AFCC1D27-A885-4F6C-909E-843968BF230F}" destId="{4D69F31E-578A-4269-A080-0901A8DDDCB6}" srcOrd="2" destOrd="0" presId="urn:microsoft.com/office/officeart/2005/8/layout/gear1"/>
    <dgm:cxn modelId="{E6A7A538-A281-45F1-B356-3619ED627F17}" srcId="{A5F5A098-855D-4C5F-A802-2517457A9C8C}" destId="{2ACAE9A5-0E65-46DE-81D2-7A00BDEABE70}" srcOrd="2" destOrd="0" parTransId="{492432B6-6DBF-4F48-A179-3761D444EAD3}" sibTransId="{9089B19D-6392-492E-A653-66DB06819E12}"/>
    <dgm:cxn modelId="{7BA6919E-8ABD-4BB7-847C-3B54E099335C}" srcId="{A5F5A098-855D-4C5F-A802-2517457A9C8C}" destId="{AFCC1D27-A885-4F6C-909E-843968BF230F}" srcOrd="1" destOrd="0" parTransId="{08C0E8BD-1AE9-4AB4-8CE3-D029C7AE2A6E}" sibTransId="{4000F76F-BD9D-4572-B67F-7026D73631A5}"/>
    <dgm:cxn modelId="{B7E34950-0996-44DE-A8F3-04E596C4CD5B}" type="presOf" srcId="{9089B19D-6392-492E-A653-66DB06819E12}" destId="{D52132E8-1823-417E-B248-F68C2B025DA3}" srcOrd="0" destOrd="0" presId="urn:microsoft.com/office/officeart/2005/8/layout/gear1"/>
    <dgm:cxn modelId="{567FCE8F-A331-4376-A72C-A15E5B604CD6}" srcId="{2ACAE9A5-0E65-46DE-81D2-7A00BDEABE70}" destId="{BA462A04-0571-4089-A0A2-DB8D264C5616}" srcOrd="1" destOrd="0" parTransId="{5FA2CE59-9496-4E1E-853C-89B087441658}" sibTransId="{49551A6B-78AC-45BB-B5AC-33A25B78E4D9}"/>
    <dgm:cxn modelId="{2C556112-180E-4B2B-9AF7-CC30F08ADE39}" type="presOf" srcId="{BA462A04-0571-4089-A0A2-DB8D264C5616}" destId="{5A157DA6-FD8E-46F8-BACB-4EB1DBC671AF}" srcOrd="0" destOrd="1" presId="urn:microsoft.com/office/officeart/2005/8/layout/gear1"/>
    <dgm:cxn modelId="{F7B9836A-5385-4F0D-99BD-3984270C68CE}" type="presOf" srcId="{AFCC1D27-A885-4F6C-909E-843968BF230F}" destId="{6DE3A523-68CB-44A1-8132-6CC03FAA729A}" srcOrd="0" destOrd="0" presId="urn:microsoft.com/office/officeart/2005/8/layout/gear1"/>
    <dgm:cxn modelId="{556241BD-8510-46BF-8DDE-D30842B47F9D}" type="presOf" srcId="{A5F5A098-855D-4C5F-A802-2517457A9C8C}" destId="{B573648A-B73C-47C3-84B2-9E9526D29E42}" srcOrd="0" destOrd="0" presId="urn:microsoft.com/office/officeart/2005/8/layout/gear1"/>
    <dgm:cxn modelId="{23CC8390-99BD-4DCC-BD43-117488BCE5C7}" type="presOf" srcId="{4000F76F-BD9D-4572-B67F-7026D73631A5}" destId="{E70DEC31-C3E1-4141-B69D-982892050CFB}" srcOrd="0" destOrd="0" presId="urn:microsoft.com/office/officeart/2005/8/layout/gear1"/>
    <dgm:cxn modelId="{94F114A4-0237-4EFA-8FE1-37E62A914487}" type="presOf" srcId="{AFCC1D27-A885-4F6C-909E-843968BF230F}" destId="{AD982E85-79C6-4F1C-883A-DFD74EB60B0D}" srcOrd="1" destOrd="0" presId="urn:microsoft.com/office/officeart/2005/8/layout/gear1"/>
    <dgm:cxn modelId="{195B2A2E-B144-495F-BFCC-DF4A1505E8A2}" type="presOf" srcId="{12861AF5-C3DA-494E-B09D-9A446C7B995C}" destId="{B57D78A6-329E-4975-9A88-B016546C77FE}" srcOrd="1" destOrd="0" presId="urn:microsoft.com/office/officeart/2005/8/layout/gear1"/>
    <dgm:cxn modelId="{9090DE47-0172-4B58-B17C-A00E2207631F}" type="presOf" srcId="{2ACAE9A5-0E65-46DE-81D2-7A00BDEABE70}" destId="{CE48F6FF-7E7C-40D6-BADC-E35B7D69BDB0}" srcOrd="1" destOrd="0" presId="urn:microsoft.com/office/officeart/2005/8/layout/gear1"/>
    <dgm:cxn modelId="{448153EA-5C27-4546-AB35-912776A4646E}" srcId="{A5F5A098-855D-4C5F-A802-2517457A9C8C}" destId="{12861AF5-C3DA-494E-B09D-9A446C7B995C}" srcOrd="0" destOrd="0" parTransId="{882486CA-5A1F-48FA-A961-2AFBC9BE7C69}" sibTransId="{A3662182-BDAE-44D0-865D-CAF4A4F81F77}"/>
    <dgm:cxn modelId="{BE2CD3D8-CEE2-4631-A723-32C5E39FD40D}" type="presOf" srcId="{2ACAE9A5-0E65-46DE-81D2-7A00BDEABE70}" destId="{C4B899BC-9995-41D2-90D2-C3E26A953576}" srcOrd="3" destOrd="0" presId="urn:microsoft.com/office/officeart/2005/8/layout/gear1"/>
    <dgm:cxn modelId="{2EEA9E30-3DBB-44C9-8C97-1D7CC3330AF2}" type="presOf" srcId="{2ACAE9A5-0E65-46DE-81D2-7A00BDEABE70}" destId="{3F58B6CD-B7DE-4E59-9F96-6184569F377A}" srcOrd="0" destOrd="0" presId="urn:microsoft.com/office/officeart/2005/8/layout/gear1"/>
    <dgm:cxn modelId="{8B5CA382-8CEC-4A3F-8207-4FA1093AEA1A}" type="presParOf" srcId="{B573648A-B73C-47C3-84B2-9E9526D29E42}" destId="{CFEFE76E-10BE-42D3-A654-97674FE711FC}" srcOrd="0" destOrd="0" presId="urn:microsoft.com/office/officeart/2005/8/layout/gear1"/>
    <dgm:cxn modelId="{220949E3-1125-4603-AE97-E6B20723FA84}" type="presParOf" srcId="{B573648A-B73C-47C3-84B2-9E9526D29E42}" destId="{B57D78A6-329E-4975-9A88-B016546C77FE}" srcOrd="1" destOrd="0" presId="urn:microsoft.com/office/officeart/2005/8/layout/gear1"/>
    <dgm:cxn modelId="{C701DF25-72B7-48B2-A512-83D4968B32A4}" type="presParOf" srcId="{B573648A-B73C-47C3-84B2-9E9526D29E42}" destId="{8A1577B9-E451-40D5-A458-41625D8FFF0D}" srcOrd="2" destOrd="0" presId="urn:microsoft.com/office/officeart/2005/8/layout/gear1"/>
    <dgm:cxn modelId="{9508362E-8895-4EA3-9C56-E97E9AF9DCF3}" type="presParOf" srcId="{B573648A-B73C-47C3-84B2-9E9526D29E42}" destId="{6DE3A523-68CB-44A1-8132-6CC03FAA729A}" srcOrd="3" destOrd="0" presId="urn:microsoft.com/office/officeart/2005/8/layout/gear1"/>
    <dgm:cxn modelId="{9E3D5004-DB77-47DD-AA03-3B195D5998E7}" type="presParOf" srcId="{B573648A-B73C-47C3-84B2-9E9526D29E42}" destId="{AD982E85-79C6-4F1C-883A-DFD74EB60B0D}" srcOrd="4" destOrd="0" presId="urn:microsoft.com/office/officeart/2005/8/layout/gear1"/>
    <dgm:cxn modelId="{2164C341-281C-4A45-B8CB-6876676ACAA7}" type="presParOf" srcId="{B573648A-B73C-47C3-84B2-9E9526D29E42}" destId="{4D69F31E-578A-4269-A080-0901A8DDDCB6}" srcOrd="5" destOrd="0" presId="urn:microsoft.com/office/officeart/2005/8/layout/gear1"/>
    <dgm:cxn modelId="{2EFB6E94-910C-4B7C-B53D-A2C4E1DA6B3B}" type="presParOf" srcId="{B573648A-B73C-47C3-84B2-9E9526D29E42}" destId="{3F58B6CD-B7DE-4E59-9F96-6184569F377A}" srcOrd="6" destOrd="0" presId="urn:microsoft.com/office/officeart/2005/8/layout/gear1"/>
    <dgm:cxn modelId="{6521C584-0200-44B9-A247-C9F6425E65FD}" type="presParOf" srcId="{B573648A-B73C-47C3-84B2-9E9526D29E42}" destId="{CE48F6FF-7E7C-40D6-BADC-E35B7D69BDB0}" srcOrd="7" destOrd="0" presId="urn:microsoft.com/office/officeart/2005/8/layout/gear1"/>
    <dgm:cxn modelId="{4B39BC1A-CBEA-464C-A953-EA1F54D1F076}" type="presParOf" srcId="{B573648A-B73C-47C3-84B2-9E9526D29E42}" destId="{BADC385D-55E9-43D1-955D-ABEE8CD883C4}" srcOrd="8" destOrd="0" presId="urn:microsoft.com/office/officeart/2005/8/layout/gear1"/>
    <dgm:cxn modelId="{B37527EF-DDD2-4609-B70E-562A30500E31}" type="presParOf" srcId="{B573648A-B73C-47C3-84B2-9E9526D29E42}" destId="{C4B899BC-9995-41D2-90D2-C3E26A953576}" srcOrd="9" destOrd="0" presId="urn:microsoft.com/office/officeart/2005/8/layout/gear1"/>
    <dgm:cxn modelId="{0ABF7287-78B7-4457-A698-E3F9E2A263B6}" type="presParOf" srcId="{B573648A-B73C-47C3-84B2-9E9526D29E42}" destId="{5A157DA6-FD8E-46F8-BACB-4EB1DBC671AF}" srcOrd="10" destOrd="0" presId="urn:microsoft.com/office/officeart/2005/8/layout/gear1"/>
    <dgm:cxn modelId="{60CAD32A-A3C9-4AF4-B476-74BDBA7EEF6C}" type="presParOf" srcId="{B573648A-B73C-47C3-84B2-9E9526D29E42}" destId="{276FF789-8D00-4D46-BB61-07DF9E994DBA}" srcOrd="11" destOrd="0" presId="urn:microsoft.com/office/officeart/2005/8/layout/gear1"/>
    <dgm:cxn modelId="{618B085C-B704-4017-BAB4-C499743235D3}" type="presParOf" srcId="{B573648A-B73C-47C3-84B2-9E9526D29E42}" destId="{E70DEC31-C3E1-4141-B69D-982892050CFB}" srcOrd="12" destOrd="0" presId="urn:microsoft.com/office/officeart/2005/8/layout/gear1"/>
    <dgm:cxn modelId="{67B19395-D984-4483-A0C0-332369B6289B}" type="presParOf" srcId="{B573648A-B73C-47C3-84B2-9E9526D29E42}" destId="{D52132E8-1823-417E-B248-F68C2B025DA3}" srcOrd="1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FE76E-10BE-42D3-A654-97674FE711FC}">
      <dsp:nvSpPr>
        <dsp:cNvPr id="0" name=""/>
        <dsp:cNvSpPr/>
      </dsp:nvSpPr>
      <dsp:spPr>
        <a:xfrm>
          <a:off x="3426770" y="2203444"/>
          <a:ext cx="2693099" cy="2693099"/>
        </a:xfrm>
        <a:prstGeom prst="gear9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err="1" smtClean="0"/>
            <a:t>Main.c</a:t>
          </a:r>
          <a:r>
            <a:rPr lang="fr-FR" sz="4200" kern="1200" dirty="0" smtClean="0"/>
            <a:t>  </a:t>
          </a:r>
          <a:r>
            <a:rPr lang="fr-FR" sz="4200" kern="1200" dirty="0" err="1" smtClean="0"/>
            <a:t>Fin.c</a:t>
          </a:r>
          <a:endParaRPr lang="fr-FR" sz="4200" kern="1200" dirty="0"/>
        </a:p>
      </dsp:txBody>
      <dsp:txXfrm>
        <a:off x="3968203" y="2834290"/>
        <a:ext cx="1610233" cy="1384308"/>
      </dsp:txXfrm>
    </dsp:sp>
    <dsp:sp modelId="{6DE3A523-68CB-44A1-8132-6CC03FAA729A}">
      <dsp:nvSpPr>
        <dsp:cNvPr id="0" name=""/>
        <dsp:cNvSpPr/>
      </dsp:nvSpPr>
      <dsp:spPr>
        <a:xfrm>
          <a:off x="1859876" y="1566894"/>
          <a:ext cx="1958617" cy="1958617"/>
        </a:xfrm>
        <a:prstGeom prst="gear6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Choix.c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Option.c</a:t>
          </a:r>
          <a:r>
            <a:rPr lang="fr-FR" sz="2000" kern="1200" dirty="0" smtClean="0"/>
            <a:t>  </a:t>
          </a:r>
          <a:r>
            <a:rPr lang="fr-FR" sz="2000" kern="1200" dirty="0" err="1" smtClean="0"/>
            <a:t>Aide.c</a:t>
          </a:r>
          <a:r>
            <a:rPr lang="fr-FR" sz="2000" kern="1200" dirty="0" smtClean="0"/>
            <a:t> </a:t>
          </a:r>
          <a:endParaRPr lang="fr-FR" sz="2000" kern="1200" dirty="0"/>
        </a:p>
      </dsp:txBody>
      <dsp:txXfrm>
        <a:off x="2352964" y="2062962"/>
        <a:ext cx="972441" cy="966481"/>
      </dsp:txXfrm>
    </dsp:sp>
    <dsp:sp modelId="{3F58B6CD-B7DE-4E59-9F96-6184569F377A}">
      <dsp:nvSpPr>
        <dsp:cNvPr id="0" name=""/>
        <dsp:cNvSpPr/>
      </dsp:nvSpPr>
      <dsp:spPr>
        <a:xfrm rot="20700000">
          <a:off x="2956901" y="215647"/>
          <a:ext cx="1919045" cy="1919045"/>
        </a:xfrm>
        <a:prstGeom prst="gear6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Jeu1.c  Jeu2.c  Jeu3.c</a:t>
          </a:r>
          <a:endParaRPr lang="fr-FR" sz="1800" kern="1200" dirty="0"/>
        </a:p>
      </dsp:txBody>
      <dsp:txXfrm rot="-20700000">
        <a:off x="3377804" y="636550"/>
        <a:ext cx="1077239" cy="1077239"/>
      </dsp:txXfrm>
    </dsp:sp>
    <dsp:sp modelId="{5A157DA6-FD8E-46F8-BACB-4EB1DBC671AF}">
      <dsp:nvSpPr>
        <dsp:cNvPr id="0" name=""/>
        <dsp:cNvSpPr/>
      </dsp:nvSpPr>
      <dsp:spPr>
        <a:xfrm>
          <a:off x="4248478" y="0"/>
          <a:ext cx="1713790" cy="1016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Jeu1 : Facile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Jeu2 : Moyen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Jeu3 : Difficile </a:t>
          </a:r>
          <a:endParaRPr lang="fr-FR" sz="1800" kern="1200" dirty="0"/>
        </a:p>
      </dsp:txBody>
      <dsp:txXfrm>
        <a:off x="4278248" y="29770"/>
        <a:ext cx="1654250" cy="956867"/>
      </dsp:txXfrm>
    </dsp:sp>
    <dsp:sp modelId="{276FF789-8D00-4D46-BB61-07DF9E994DBA}">
      <dsp:nvSpPr>
        <dsp:cNvPr id="0" name=""/>
        <dsp:cNvSpPr/>
      </dsp:nvSpPr>
      <dsp:spPr>
        <a:xfrm>
          <a:off x="3384388" y="989188"/>
          <a:ext cx="3447166" cy="3447166"/>
        </a:xfrm>
        <a:prstGeom prst="circularArrow">
          <a:avLst>
            <a:gd name="adj1" fmla="val 4688"/>
            <a:gd name="adj2" fmla="val 299029"/>
            <a:gd name="adj3" fmla="val 2530717"/>
            <a:gd name="adj4" fmla="val 15830279"/>
            <a:gd name="adj5" fmla="val 546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0DEC31-C3E1-4141-B69D-982892050CFB}">
      <dsp:nvSpPr>
        <dsp:cNvPr id="0" name=""/>
        <dsp:cNvSpPr/>
      </dsp:nvSpPr>
      <dsp:spPr>
        <a:xfrm rot="9292306" flipH="1">
          <a:off x="2376112" y="2317158"/>
          <a:ext cx="2330714" cy="250458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2132E8-1823-417E-B248-F68C2B025DA3}">
      <dsp:nvSpPr>
        <dsp:cNvPr id="0" name=""/>
        <dsp:cNvSpPr/>
      </dsp:nvSpPr>
      <dsp:spPr>
        <a:xfrm rot="829312">
          <a:off x="2009995" y="643524"/>
          <a:ext cx="2700444" cy="270044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00F830A1-3891-4B82-A120-081866556DA0}" type="datetimeFigureOut">
              <a:pPr/>
              <a:t>12/17/2009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58CC9574-A819-4FE4-99A7-1E27AD09ADC2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78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fr-FR" smtClean="0">
                <a:solidFill>
                  <a:prstClr val="black"/>
                </a:solidFill>
              </a:rPr>
              <a:pPr/>
              <a:t>12</a:t>
            </a:fld>
            <a:endParaRPr lang="fr-F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fr-FR" smtClean="0">
                <a:solidFill>
                  <a:prstClr val="black"/>
                </a:solidFill>
              </a:rPr>
              <a:pPr/>
              <a:t>13</a:t>
            </a:fld>
            <a:endParaRPr lang="fr-F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>
                <a:solidFill>
                  <a:prstClr val="black"/>
                </a:solidFill>
              </a:rPr>
              <a:pPr/>
              <a:t>14</a:t>
            </a:fld>
            <a:endParaRPr lang="fr-F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>
                <a:solidFill>
                  <a:prstClr val="black"/>
                </a:solidFill>
              </a:rPr>
              <a:pPr/>
              <a:t>15</a:t>
            </a:fld>
            <a:endParaRPr lang="fr-F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fr-FR" smtClean="0">
                <a:solidFill>
                  <a:prstClr val="black"/>
                </a:solidFill>
              </a:rPr>
              <a:pPr/>
              <a:t>17</a:t>
            </a:fld>
            <a:endParaRPr lang="fr-F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fr-FR" smtClean="0">
                <a:solidFill>
                  <a:prstClr val="black"/>
                </a:solidFill>
              </a:rPr>
              <a:pPr/>
              <a:t>18</a:t>
            </a:fld>
            <a:endParaRPr lang="fr-F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fr-FR" smtClean="0"/>
              <a:pPr/>
              <a:t>19</a:t>
            </a:fld>
            <a:endParaRPr lang="fr-F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fr-FR" smtClean="0">
                <a:solidFill>
                  <a:prstClr val="black"/>
                </a:solidFill>
              </a:rPr>
              <a:pPr/>
              <a:t>20</a:t>
            </a:fld>
            <a:endParaRPr lang="fr-F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fr-FR" smtClean="0">
                <a:solidFill>
                  <a:prstClr val="black"/>
                </a:solidFill>
              </a:rPr>
              <a:pPr/>
              <a:t>21</a:t>
            </a:fld>
            <a:endParaRPr lang="fr-F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fr-FR" smtClean="0">
                <a:solidFill>
                  <a:prstClr val="black"/>
                </a:solidFill>
              </a:rPr>
              <a:pPr/>
              <a:t>9</a:t>
            </a:fld>
            <a:endParaRPr lang="fr-F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‹N°›</a:t>
            </a:fld>
            <a:endParaRPr kumimoji="0" lang="fr-FR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fr-FR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fr-FR"/>
              <a:t>Modifiez le style des sous-titres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fr-FR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fr-FR" smtClean="0"/>
              <a:t>Modifiez le style du titre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édia avec légen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‹N°›</a:t>
            </a:fld>
            <a:endParaRPr kumimoji="0"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fr-FR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fr-FR"/>
            </a:lvl1pPr>
          </a:lstStyle>
          <a:p>
            <a:pPr eaLnBrk="1" latinLnBrk="0" hangingPunct="1"/>
            <a:r>
              <a:rPr lang="fr-FR" smtClean="0"/>
              <a:t>Cliquez sur l'icône pour ajouter l'élément multimédia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fr-FR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fr-FR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texte vertic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12/17/2009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‹N°›</a:t>
            </a:fld>
            <a:endParaRPr kumimoji="0" lang="fr-FR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fr-FR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    Modifiez le style du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pPr/>
              <a:t>12/17/2009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pPr/>
              <a:t>‹N°›</a:t>
            </a:fld>
            <a:endParaRPr kumimoji="0"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fr-FR" sz="3000" b="1" cap="all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fr-F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‹N°›</a:t>
            </a:fld>
            <a:endParaRPr kumimoji="0" lang="fr-FR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fr-FR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fr-FR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: accentua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‹N°›</a:t>
            </a:fld>
            <a:endParaRPr kumimoji="0" lang="fr-F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fr-F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fr-FR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fr-FR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fr-FR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fr-FR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fr-F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fr-F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fr-FR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fr-FR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fr-FR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fr-F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fr-F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12/17/2009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‹N°›</a:t>
            </a:fld>
            <a:endParaRPr kumimoji="0" lang="fr-FR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seul : accentua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12/17/2009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‹N°›</a:t>
            </a:fld>
            <a:endParaRPr kumimoji="0" lang="fr-FR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fr-FR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fr-FR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avec tex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‹N°›</a:t>
            </a:fld>
            <a:endParaRPr kumimoji="0"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fr-FR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fr-FR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fr-FR"/>
              <a:t>Modifiez le style des sous-titres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fr-FR" sz="2800">
                <a:solidFill>
                  <a:schemeClr val="bg1"/>
                </a:solidFill>
              </a:defRPr>
            </a:lvl1pPr>
            <a:lvl2pPr eaLnBrk="1" latinLnBrk="0" hangingPunct="1">
              <a:defRPr kumimoji="0" lang="fr-FR" sz="2800">
                <a:solidFill>
                  <a:schemeClr val="bg1"/>
                </a:solidFill>
              </a:defRPr>
            </a:lvl2pPr>
            <a:lvl3pPr eaLnBrk="1" latinLnBrk="0" hangingPunct="1">
              <a:defRPr kumimoji="0" lang="fr-FR" sz="2400">
                <a:solidFill>
                  <a:schemeClr val="bg1"/>
                </a:solidFill>
              </a:defRPr>
            </a:lvl3pPr>
            <a:lvl4pPr eaLnBrk="1" latinLnBrk="0" hangingPunct="1">
              <a:defRPr kumimoji="0" lang="fr-FR" sz="2000">
                <a:solidFill>
                  <a:schemeClr val="bg1"/>
                </a:solidFill>
              </a:defRPr>
            </a:lvl4pPr>
            <a:lvl5pPr eaLnBrk="1" latinLnBrk="0" hangingPunct="1">
              <a:defRPr kumimoji="0" lang="fr-FR" sz="2000">
                <a:solidFill>
                  <a:schemeClr val="bg1"/>
                </a:solidFill>
              </a:defRPr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fr-FR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‹N°›</a:t>
            </a:fld>
            <a:endParaRPr kumimoji="0"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11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diagramData" Target="../diagrams/data1.xml"/><Relationship Id="rId5" Type="http://schemas.openxmlformats.org/officeDocument/2006/relationships/image" Target="../media/image12.jpeg"/><Relationship Id="rId10" Type="http://schemas.microsoft.com/office/2007/relationships/diagramDrawing" Target="../diagrams/drawing1.xml"/><Relationship Id="rId4" Type="http://schemas.openxmlformats.org/officeDocument/2006/relationships/image" Target="../media/image11.jpeg"/><Relationship Id="rId9" Type="http://schemas.openxmlformats.org/officeDocument/2006/relationships/diagramColors" Target="../diagrams/colors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39.bmp"/><Relationship Id="rId5" Type="http://schemas.openxmlformats.org/officeDocument/2006/relationships/image" Target="../media/image38.bmp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41.pn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gif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88640"/>
            <a:ext cx="4953000" cy="2544049"/>
          </a:xfrm>
        </p:spPr>
        <p:txBody>
          <a:bodyPr>
            <a:normAutofit/>
          </a:bodyPr>
          <a:lstStyle/>
          <a:p>
            <a:r>
              <a:rPr lang="fr-FR" dirty="0" smtClean="0"/>
              <a:t>Projet de Programmation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048000"/>
            <a:ext cx="7740352" cy="1461120"/>
          </a:xfrm>
        </p:spPr>
        <p:txBody>
          <a:bodyPr>
            <a:normAutofit/>
          </a:bodyPr>
          <a:lstStyle/>
          <a:p>
            <a:pPr algn="l"/>
            <a:r>
              <a:rPr lang="fr-FR" sz="2400" b="0" dirty="0" smtClean="0">
                <a:solidFill>
                  <a:srgbClr val="262626"/>
                </a:solidFill>
              </a:rPr>
              <a:t> </a:t>
            </a:r>
            <a:r>
              <a:rPr lang="fr-FR" sz="7200" b="0" i="1" dirty="0" smtClean="0">
                <a:solidFill>
                  <a:prstClr val="white"/>
                </a:solidFill>
                <a:latin typeface="Chiller" pitchFamily="82" charset="0"/>
              </a:rPr>
              <a:t>Jeu morpion «Tic Tac </a:t>
            </a:r>
            <a:r>
              <a:rPr lang="fr-FR" sz="7200" b="0" i="1" dirty="0" err="1" smtClean="0">
                <a:solidFill>
                  <a:prstClr val="white"/>
                </a:solidFill>
                <a:latin typeface="Chiller" pitchFamily="82" charset="0"/>
              </a:rPr>
              <a:t>Toe</a:t>
            </a:r>
            <a:r>
              <a:rPr lang="fr-FR" sz="7200" b="0" i="1" dirty="0" smtClean="0">
                <a:solidFill>
                  <a:prstClr val="white"/>
                </a:solidFill>
                <a:latin typeface="Chiller" pitchFamily="82" charset="0"/>
              </a:rPr>
              <a:t>»</a:t>
            </a:r>
            <a:endParaRPr lang="fr-FR" sz="7200" b="0" i="1" dirty="0">
              <a:latin typeface="Chiller" pitchFamily="82" charset="0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779912" y="188640"/>
            <a:ext cx="5184576" cy="208823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2800" b="1" dirty="0" smtClean="0">
              <a:solidFill>
                <a:schemeClr val="tx1">
                  <a:lumMod val="90000"/>
                  <a:lumOff val="10000"/>
                </a:schemeClr>
              </a:solidFill>
              <a:latin typeface="Juice ITC" pitchFamily="82" charset="0"/>
              <a:ea typeface="Meiryo UI" pitchFamily="34" charset="-128"/>
              <a:cs typeface="Meiryo UI" pitchFamily="3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649" y="476672"/>
            <a:ext cx="4605101" cy="1512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76672"/>
            <a:ext cx="2160240" cy="1800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07466" y="2085578"/>
            <a:ext cx="4931734" cy="4007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b="1" dirty="0" smtClean="0">
                <a:solidFill>
                  <a:srgbClr val="7BCF27"/>
                </a:solidFill>
              </a:rPr>
              <a:t>Bibliothèques de base : </a:t>
            </a:r>
            <a:endParaRPr lang="fr-FR" sz="2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sz="2400" dirty="0" err="1" smtClean="0"/>
              <a:t>Stdio.h</a:t>
            </a:r>
            <a:endParaRPr lang="fr-FR" sz="2400" dirty="0" smtClean="0"/>
          </a:p>
          <a:p>
            <a:pPr>
              <a:buFont typeface="Wingdings" pitchFamily="2" charset="2"/>
              <a:buChar char="ü"/>
            </a:pPr>
            <a:r>
              <a:rPr lang="fr-FR" sz="2400" dirty="0" err="1" smtClean="0">
                <a:solidFill>
                  <a:schemeClr val="bg1"/>
                </a:solidFill>
              </a:rPr>
              <a:t>Stdlib.h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fr-FR" sz="2400" dirty="0" err="1" smtClean="0"/>
              <a:t>SDL.h</a:t>
            </a:r>
            <a:endParaRPr lang="fr-F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b="1" dirty="0" smtClean="0">
                <a:solidFill>
                  <a:srgbClr val="7BCF27"/>
                </a:solidFill>
              </a:rPr>
              <a:t>Bibliothèques supplémentaires </a:t>
            </a:r>
            <a:r>
              <a:rPr lang="fr-FR" sz="2400" b="1" dirty="0">
                <a:solidFill>
                  <a:srgbClr val="7BCF27"/>
                </a:solidFill>
              </a:rPr>
              <a:t>: </a:t>
            </a:r>
          </a:p>
          <a:p>
            <a:pPr>
              <a:buFont typeface="Wingdings" pitchFamily="2" charset="2"/>
              <a:buChar char="ü"/>
            </a:pPr>
            <a:r>
              <a:rPr lang="fr-FR" sz="2400" dirty="0" err="1" smtClean="0">
                <a:solidFill>
                  <a:schemeClr val="bg1"/>
                </a:solidFill>
              </a:rPr>
              <a:t>SDL_TTF.h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fr-FR" sz="2400" dirty="0" err="1" smtClean="0"/>
              <a:t>SDL_Image.h</a:t>
            </a:r>
            <a:endParaRPr lang="fr-FR" sz="2400" dirty="0" smtClean="0"/>
          </a:p>
          <a:p>
            <a:pPr>
              <a:buFont typeface="Wingdings" pitchFamily="2" charset="2"/>
              <a:buChar char="ü"/>
            </a:pPr>
            <a:r>
              <a:rPr lang="fr-FR" sz="2400" dirty="0" err="1" smtClean="0">
                <a:solidFill>
                  <a:schemeClr val="bg1"/>
                </a:solidFill>
              </a:rPr>
              <a:t>SDL_Mixer.h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2543" y="447674"/>
            <a:ext cx="5671457" cy="1000126"/>
          </a:xfrm>
          <a:prstGeom prst="rect">
            <a:avLst/>
          </a:prstGeom>
          <a:solidFill>
            <a:schemeClr val="tx1">
              <a:lumMod val="95000"/>
              <a:lumOff val="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533401"/>
            <a:ext cx="4953000" cy="8382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fr-FR" sz="3200" b="1" dirty="0" smtClean="0">
                <a:solidFill>
                  <a:prstClr val="white"/>
                </a:solidFill>
              </a:rPr>
              <a:t>Bibliothèques :</a:t>
            </a:r>
            <a:endParaRPr lang="fr-FR" sz="3200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4" y="1196752"/>
            <a:ext cx="3212272" cy="2400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trips dir="ld"/>
      </p:transition>
    </mc:Choice>
    <mc:Fallback xmlns="">
      <p:transition spd="slow">
        <p:strips dir="ld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349992"/>
            <a:ext cx="9144000" cy="444778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924" y="1480401"/>
            <a:ext cx="4676076" cy="4518308"/>
          </a:xfrm>
          <a:prstGeom prst="rect">
            <a:avLst/>
          </a:prstGeom>
          <a:noFill/>
        </p:spPr>
        <p:txBody>
          <a:bodyPr wrap="square" lIns="91440" rtlCol="0">
            <a:normAutofit/>
          </a:bodyPr>
          <a:lstStyle/>
          <a:p>
            <a:pPr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fr-FR" b="1" dirty="0" smtClean="0">
                <a:solidFill>
                  <a:srgbClr val="00B0F0"/>
                </a:solidFill>
              </a:rPr>
              <a:t>Fichiers d’extension  .c </a:t>
            </a:r>
            <a:r>
              <a:rPr lang="fr-F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fr-F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fr-FR" sz="19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Main.c</a:t>
            </a:r>
            <a:endParaRPr lang="fr-FR" sz="1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fr-FR" sz="19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Option.c</a:t>
            </a:r>
            <a:endParaRPr lang="fr-FR" sz="1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fr-FR" sz="19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Aide.c</a:t>
            </a:r>
            <a:endParaRPr lang="fr-FR" sz="1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fr-FR" sz="19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Choix.c</a:t>
            </a:r>
            <a:endParaRPr lang="fr-FR" sz="1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fr-FR" sz="1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Jeu1.c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fr-FR" sz="1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Jeu2.c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fr-FR" sz="1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Jeu3.c</a:t>
            </a:r>
          </a:p>
          <a:p>
            <a:pPr marL="171450" indent="-171450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fr-FR" sz="19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Fin.c</a:t>
            </a:r>
            <a:endParaRPr lang="fr-FR" sz="1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fr-FR" b="1" dirty="0">
                <a:solidFill>
                  <a:srgbClr val="00B0F0"/>
                </a:solidFill>
              </a:rPr>
              <a:t>Fichiers d’extension  </a:t>
            </a:r>
            <a:r>
              <a:rPr lang="fr-FR" b="1" dirty="0" smtClean="0">
                <a:solidFill>
                  <a:srgbClr val="00B0F0"/>
                </a:solidFill>
              </a:rPr>
              <a:t>.</a:t>
            </a:r>
            <a:r>
              <a:rPr lang="fr-FR" b="1" dirty="0">
                <a:solidFill>
                  <a:srgbClr val="00B0F0"/>
                </a:solidFill>
              </a:rPr>
              <a:t>h</a:t>
            </a:r>
            <a:r>
              <a:rPr lang="fr-F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fr-F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69863" indent="-169863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fr-FR" sz="19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Option.h</a:t>
            </a:r>
            <a:endParaRPr lang="fr-FR" sz="1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69863" indent="-169863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fr-FR" sz="19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Aide.h</a:t>
            </a:r>
            <a:endParaRPr lang="fr-FR" sz="1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69863" indent="-169863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fr-FR" sz="19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Choix.h</a:t>
            </a:r>
            <a:endParaRPr lang="fr-FR" sz="1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69863" indent="-169863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fr-FR" sz="19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Jeu.h</a:t>
            </a:r>
            <a:endParaRPr lang="fr-FR" sz="1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566" y="656594"/>
            <a:ext cx="8313234" cy="846386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 anchor="b" anchorCtr="0">
            <a:normAutofit/>
          </a:bodyPr>
          <a:lstStyle/>
          <a:p>
            <a:r>
              <a:rPr lang="fr-FR" sz="55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Fichiers </a:t>
            </a:r>
            <a:r>
              <a:rPr lang="fr-FR" sz="55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du </a:t>
            </a:r>
            <a:r>
              <a:rPr lang="fr-FR" sz="55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code :</a:t>
            </a:r>
            <a:endParaRPr lang="fr-FR" sz="5500" b="1" spc="-15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828800"/>
            <a:ext cx="3505200" cy="3505200"/>
          </a:xfrm>
          <a:prstGeom prst="rect">
            <a:avLst/>
          </a:prstGeom>
          <a:solidFill>
            <a:schemeClr val="bg1"/>
          </a:solidFill>
          <a:ln w="47625">
            <a:noFill/>
            <a:miter lim="800000"/>
          </a:ln>
          <a:effectLst>
            <a:outerShdw blurRad="38100" sx="101000" sy="101000" algn="ctr" rotWithShape="0">
              <a:prstClr val="black">
                <a:alpha val="15000"/>
              </a:prstClr>
            </a:outerShdw>
          </a:effectLst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4812" y="2564904"/>
            <a:ext cx="860036" cy="6374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3581400"/>
            <a:ext cx="1397422" cy="9873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1770" y="2204864"/>
            <a:ext cx="627444" cy="5654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2744" y="300335"/>
            <a:ext cx="7229475" cy="461665"/>
          </a:xfrm>
          <a:prstGeom prst="rect">
            <a:avLst/>
          </a:prstGeom>
          <a:noFill/>
        </p:spPr>
        <p:txBody>
          <a:bodyPr wrap="square" rtlCol="0" anchor="b" anchorCtr="0">
            <a:normAutofit fontScale="85000" lnSpcReduction="10000"/>
          </a:bodyPr>
          <a:lstStyle/>
          <a:p>
            <a:r>
              <a:rPr lang="fr-FR" sz="2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Un schéma qui présente la relation entre les différents fichiers  .C</a:t>
            </a:r>
            <a:endParaRPr lang="fr-FR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829053000"/>
              </p:ext>
            </p:extLst>
          </p:nvPr>
        </p:nvGraphicFramePr>
        <p:xfrm>
          <a:off x="827584" y="783616"/>
          <a:ext cx="7343195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251520" y="2614238"/>
            <a:ext cx="6408712" cy="23197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fr-FR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Chargement de l’image </a:t>
            </a:r>
            <a:r>
              <a:rPr lang="fr-FR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du </a:t>
            </a:r>
            <a:r>
              <a:rPr lang="fr-FR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curseur avec un </a:t>
            </a:r>
            <a:r>
              <a:rPr lang="fr-FR" sz="2200" b="1" dirty="0" smtClean="0">
                <a:solidFill>
                  <a:srgbClr val="7BCF27"/>
                </a:solidFill>
              </a:rPr>
              <a:t>Pointeur  de type </a:t>
            </a:r>
            <a:r>
              <a:rPr lang="fr-FR" sz="2200" b="1" dirty="0" err="1" smtClean="0">
                <a:solidFill>
                  <a:srgbClr val="7BCF27"/>
                </a:solidFill>
              </a:rPr>
              <a:t>SDL_Surface</a:t>
            </a:r>
            <a:r>
              <a:rPr lang="fr-FR" sz="2200" b="1" dirty="0" smtClean="0">
                <a:solidFill>
                  <a:srgbClr val="7BCF27"/>
                </a:solidFill>
              </a:rPr>
              <a:t> </a:t>
            </a:r>
            <a:r>
              <a:rPr lang="fr-FR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, en utilisant l’instruction suivante :</a:t>
            </a:r>
            <a:endParaRPr lang="fr-FR" sz="2200" b="1" dirty="0">
              <a:solidFill>
                <a:srgbClr val="7BCF27"/>
              </a:solidFill>
            </a:endParaRPr>
          </a:p>
          <a:p>
            <a:endParaRPr lang="fr-FR" sz="2200" b="1" dirty="0" smtClean="0">
              <a:solidFill>
                <a:srgbClr val="7BCF27"/>
              </a:solidFill>
            </a:endParaRPr>
          </a:p>
          <a:p>
            <a:r>
              <a:rPr lang="fr-FR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*Curseur</a:t>
            </a:r>
            <a:r>
              <a:rPr lang="fr-FR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= SDL_LoadBMP("images/petitRond.bmp");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43725" y="1676399"/>
            <a:ext cx="1438275" cy="1438275"/>
            <a:chOff x="762001" y="1946209"/>
            <a:chExt cx="2057400" cy="2057400"/>
          </a:xfrm>
        </p:grpSpPr>
        <p:sp>
          <p:nvSpPr>
            <p:cNvPr id="8" name="Oval 7"/>
            <p:cNvSpPr/>
            <p:nvPr/>
          </p:nvSpPr>
          <p:spPr>
            <a:xfrm>
              <a:off x="762001" y="1946209"/>
              <a:ext cx="2057400" cy="2057400"/>
            </a:xfrm>
            <a:prstGeom prst="ellipse">
              <a:avLst/>
            </a:prstGeom>
            <a:gradFill>
              <a:gsLst>
                <a:gs pos="38000">
                  <a:srgbClr val="00B0F0"/>
                </a:gs>
                <a:gs pos="79000">
                  <a:srgbClr val="0065B0"/>
                </a:gs>
              </a:gsLst>
              <a:path path="circle">
                <a:fillToRect l="50000" t="50000" r="50000" b="50000"/>
              </a:path>
            </a:gradFill>
            <a:ln w="82550">
              <a:noFill/>
            </a:ln>
            <a:effectLst>
              <a:outerShdw blurRad="1270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prstClr val="white"/>
                  </a:solidFill>
                </a:rPr>
                <a:t>             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007328" y="199235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prstClr val="white"/>
                  </a:solidFill>
                </a:rPr>
                <a:t>       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227" y="1942185"/>
            <a:ext cx="1133856" cy="907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6" name="Group 15"/>
          <p:cNvGrpSpPr/>
          <p:nvPr/>
        </p:nvGrpSpPr>
        <p:grpSpPr>
          <a:xfrm>
            <a:off x="7115227" y="4048125"/>
            <a:ext cx="1371600" cy="1371600"/>
            <a:chOff x="3895725" y="4267200"/>
            <a:chExt cx="1371600" cy="1371600"/>
          </a:xfrm>
        </p:grpSpPr>
        <p:sp>
          <p:nvSpPr>
            <p:cNvPr id="13" name="Rounded Rectangle 12"/>
            <p:cNvSpPr/>
            <p:nvPr/>
          </p:nvSpPr>
          <p:spPr>
            <a:xfrm>
              <a:off x="3895725" y="4267200"/>
              <a:ext cx="1371600" cy="1371600"/>
            </a:xfrm>
            <a:prstGeom prst="roundRect">
              <a:avLst/>
            </a:prstGeom>
            <a:gradFill flip="none" rotWithShape="1">
              <a:gsLst>
                <a:gs pos="38000">
                  <a:srgbClr val="F39C29"/>
                </a:gs>
                <a:gs pos="70000">
                  <a:srgbClr val="F27416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accent6">
                  <a:lumMod val="75000"/>
                </a:schemeClr>
              </a:solidFill>
            </a:ln>
            <a:effectLst>
              <a:outerShdw blurRad="1524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prstClr val="white"/>
                  </a:solidFill>
                </a:rPr>
                <a:t>         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971925" y="4314825"/>
              <a:ext cx="1209676" cy="838200"/>
            </a:xfrm>
            <a:prstGeom prst="roundRect">
              <a:avLst/>
            </a:prstGeom>
            <a:gradFill flip="none" rotWithShape="1">
              <a:gsLst>
                <a:gs pos="63000">
                  <a:schemeClr val="bg1">
                    <a:alpha val="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prstClr val="white"/>
                  </a:solidFill>
                </a:rPr>
                <a:t>         </a:t>
              </a:r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45911" y="76200"/>
            <a:ext cx="8229600" cy="11430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fr-FR" b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Curseur </a:t>
            </a:r>
            <a:r>
              <a:rPr lang="fr-FR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animé</a:t>
            </a:r>
            <a:endParaRPr lang="fr-FR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546" y="4287251"/>
            <a:ext cx="1134454" cy="907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599" y="2062304"/>
            <a:ext cx="559337" cy="45229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path" presetSubtype="0" accel="19000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0.00093 L -0.15573 -0.0006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73 -0.00069 C -0.15035 0.00185 -0.14548 0.00601 -0.1401 0.00833 C -0.13698 0.0118 -0.13437 0.01203 -0.1309 0.01457 C -0.12778 0.01688 -0.12465 0.01989 -0.12135 0.0222 C -0.11458 0.02729 -0.1066 0.02937 -0.09965 0.03446 C -0.08906 0.04232 -0.07882 0.05227 -0.06753 0.05736 C -0.06458 0.06198 -0.05816 0.06476 -0.05399 0.06823 C -0.04722 0.07401 -0.03976 0.07748 -0.03316 0.08349 C -0.02969 0.08673 -0.02934 0.08858 -0.02587 0.09112 C -0.02187 0.09413 -0.02361 0.09089 -0.01962 0.09575 C -0.01423 0.10268 -0.00364 0.11656 0.00313 0.1191 C 0.00556 0.12442 0.00781 0.12789 0.01146 0.13136 C 0.0125 0.13344 0.01337 0.13576 0.01459 0.13761 C 0.0158 0.13946 0.01771 0.14015 0.01875 0.142 C 0.01945 0.14316 0.01927 0.14524 0.01979 0.14662 C 0.02014 0.14801 0.02118 0.14871 0.0217 0.14986 C 0.02431 0.16027 0.02257 0.15657 0.02604 0.16212 C 0.02865 0.17276 0.03108 0.1834 0.03316 0.19427 C 0.03611 0.22664 0.02847 0.27058 0.01337 0.29556 C 0.01024 0.30088 0.0066 0.30597 0.00313 0.31106 C 0.00139 0.3136 -0.00139 0.31452 -0.00295 0.31707 C -0.00642 0.32193 -0.00903 0.32563 -0.01354 0.32794 C -0.01823 0.33441 -0.02569 0.34181 -0.03212 0.34459 C -0.03576 0.35037 -0.04653 0.3543 -0.05191 0.35685 C -0.05607 0.36332 -0.06962 0.36725 -0.07587 0.36934 C -0.08785 0.3728 -0.09948 0.37882 -0.11111 0.38483 C -0.1184 0.38853 -0.12535 0.39316 -0.13281 0.39686 C -0.13958 0.40009 -0.13229 0.39639 -0.13923 0.40148 C -0.1401 0.40218 -0.15868 0.40611 -0.15868 0.40657 " pathEditMode="relative" rAng="0" ptsTypes="fffffffffffffffffffffffffffff">
                                      <p:cBhvr>
                                        <p:cTn id="15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20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03 0.40565 L -0.04462 0.4537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24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46394" y="6228097"/>
            <a:ext cx="8126784" cy="4009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t">
            <a:normAutofit/>
          </a:bodyPr>
          <a:lstStyle/>
          <a:p>
            <a:pPr algn="ctr"/>
            <a:r>
              <a:rPr lang="fr-FR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Page </a:t>
            </a:r>
            <a:r>
              <a:rPr lang="fr-FR" b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d’accueil </a:t>
            </a:r>
            <a:r>
              <a:rPr lang="fr-FR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du </a:t>
            </a:r>
            <a:r>
              <a:rPr lang="fr-FR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jeu Morpion</a:t>
            </a:r>
            <a:endParaRPr lang="fr-FR" u="sng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14867"/>
            <a:ext cx="9144001" cy="457200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prstClr val="white"/>
                </a:solidFill>
              </a:rPr>
              <a:t>     </a:t>
            </a:r>
            <a:r>
              <a:rPr lang="fr-FR" dirty="0" smtClean="0">
                <a:solidFill>
                  <a:prstClr val="white"/>
                </a:solidFill>
              </a:rPr>
              <a:t>Exemples </a:t>
            </a:r>
            <a:r>
              <a:rPr lang="fr-FR" b="0" dirty="0" smtClean="0">
                <a:solidFill>
                  <a:prstClr val="white"/>
                </a:solidFill>
              </a:rPr>
              <a:t>des fonctions :</a:t>
            </a:r>
            <a:endParaRPr lang="fr-FR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99828"/>
            <a:ext cx="4608512" cy="4248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sp>
        <p:nvSpPr>
          <p:cNvPr id="3" name="Rectangle à coins arrondis 2"/>
          <p:cNvSpPr/>
          <p:nvPr/>
        </p:nvSpPr>
        <p:spPr>
          <a:xfrm>
            <a:off x="107504" y="980728"/>
            <a:ext cx="4032448" cy="48866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SDL_SetVideoMode( 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SDL_LoadBMP( )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SDL_SetCaption( )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dirty="0" smtClean="0">
                <a:solidFill>
                  <a:prstClr val="black"/>
                </a:solidFill>
              </a:rPr>
              <a:t>TTf_OpenFont( 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dirty="0">
                <a:solidFill>
                  <a:prstClr val="black">
                    <a:lumMod val="85000"/>
                    <a:lumOff val="15000"/>
                  </a:prstClr>
                </a:solidFill>
              </a:rPr>
              <a:t>TTF_RenderText_Blended( </a:t>
            </a:r>
            <a:r>
              <a:rPr lang="fr-F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  <a:endParaRPr lang="fr-FR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dirty="0" smtClean="0">
                <a:solidFill>
                  <a:prstClr val="black"/>
                </a:solidFill>
              </a:rPr>
              <a:t>SDL_Color_couleurNoire( )</a:t>
            </a:r>
            <a:endParaRPr lang="fr-F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Mix_LoadMUS( )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Mix_LoadWAV( )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Mix_VolumeMusic( 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dirty="0">
                <a:solidFill>
                  <a:prstClr val="black">
                    <a:lumMod val="85000"/>
                    <a:lumOff val="15000"/>
                  </a:prstClr>
                </a:solidFill>
              </a:rPr>
              <a:t>Mix_PlayMusic</a:t>
            </a:r>
            <a:r>
              <a:rPr lang="fr-FR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 )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dirty="0">
              <a:solidFill>
                <a:prstClr val="black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Accolade fermante 5"/>
          <p:cNvSpPr/>
          <p:nvPr/>
        </p:nvSpPr>
        <p:spPr>
          <a:xfrm>
            <a:off x="3635896" y="3068960"/>
            <a:ext cx="144016" cy="100811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ccolade fermante 15"/>
          <p:cNvSpPr/>
          <p:nvPr/>
        </p:nvSpPr>
        <p:spPr>
          <a:xfrm>
            <a:off x="3635896" y="4437112"/>
            <a:ext cx="144016" cy="64807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9782" y="1251730"/>
            <a:ext cx="8839768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rtlCol="0">
            <a:normAutofit/>
          </a:bodyPr>
          <a:lstStyle/>
          <a:p>
            <a:pPr marL="233363" indent="-233363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fr-F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evenement_Click</a:t>
            </a:r>
            <a:r>
              <a:rPr lang="fr-F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 ) </a:t>
            </a:r>
          </a:p>
          <a:p>
            <a:pPr marL="233363" indent="-233363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fr-F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Jeu( ) </a:t>
            </a:r>
          </a:p>
          <a:p>
            <a:pPr marL="233363" indent="-233363">
              <a:lnSpc>
                <a:spcPct val="8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fr-F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Coordonees_Images</a:t>
            </a:r>
            <a:r>
              <a:rPr lang="fr-F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 ) </a:t>
            </a:r>
          </a:p>
          <a:p>
            <a:pPr marL="233363" indent="-233363">
              <a:lnSpc>
                <a:spcPct val="8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fr-FR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FinMatch</a:t>
            </a:r>
            <a:r>
              <a:rPr lang="fr-F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 ) </a:t>
            </a:r>
          </a:p>
          <a:p>
            <a:pPr marL="233363" indent="-233363">
              <a:lnSpc>
                <a:spcPct val="8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fr-F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Retour()</a:t>
            </a:r>
            <a:endParaRPr lang="fr-F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 wrap="square" bIns="0">
            <a:normAutofit/>
          </a:bodyPr>
          <a:lstStyle/>
          <a:p>
            <a:pPr lvl="0">
              <a:spcBef>
                <a:spcPts val="0"/>
              </a:spcBef>
            </a:pPr>
            <a:r>
              <a:rPr lang="fr-FR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Interfaces</a:t>
            </a:r>
            <a:r>
              <a:rPr lang="fr-FR" sz="2800" dirty="0" smtClean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fr-FR" sz="2800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des </a:t>
            </a:r>
            <a:r>
              <a:rPr lang="fr-FR" sz="2800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différents niveaux </a:t>
            </a:r>
            <a:r>
              <a:rPr lang="fr-FR" sz="2800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du </a:t>
            </a:r>
            <a:r>
              <a:rPr lang="fr-FR" sz="2800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jeu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4" y="3356992"/>
            <a:ext cx="283391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917" y="3356992"/>
            <a:ext cx="2765499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56992"/>
            <a:ext cx="298152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trips dir="ld"/>
      </p:transition>
    </mc:Choice>
    <mc:Fallback xmlns="">
      <p:transition spd="slow">
        <p:strips dir="ld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Autre Exemple :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788024" y="1124744"/>
            <a:ext cx="4248472" cy="561662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1600" dirty="0">
                <a:solidFill>
                  <a:schemeClr val="tx1"/>
                </a:solidFill>
              </a:rPr>
              <a:t>SDL_SetVideoMode</a:t>
            </a:r>
            <a:r>
              <a:rPr lang="fr-FR" sz="1600" dirty="0" smtClean="0">
                <a:solidFill>
                  <a:schemeClr val="tx1"/>
                </a:solidFill>
              </a:rPr>
              <a:t>( )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1"/>
                </a:solidFill>
              </a:rPr>
              <a:t>SDL_LoadBMP( ) </a:t>
            </a:r>
          </a:p>
          <a:p>
            <a:endParaRPr lang="fr-F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1600" dirty="0" err="1" smtClean="0">
                <a:solidFill>
                  <a:prstClr val="black"/>
                </a:solidFill>
              </a:rPr>
              <a:t>TTF_OpenFont</a:t>
            </a:r>
            <a:r>
              <a:rPr lang="fr-FR" sz="1600" dirty="0" smtClean="0">
                <a:solidFill>
                  <a:prstClr val="black"/>
                </a:solidFill>
              </a:rPr>
              <a:t>( ) </a:t>
            </a:r>
            <a:endParaRPr lang="fr-FR" sz="1600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1600" dirty="0">
                <a:solidFill>
                  <a:prstClr val="black"/>
                </a:solidFill>
              </a:rPr>
              <a:t>SDL_Color </a:t>
            </a:r>
            <a:r>
              <a:rPr lang="fr-FR" sz="1600" dirty="0" smtClean="0">
                <a:solidFill>
                  <a:prstClr val="black"/>
                </a:solidFill>
              </a:rPr>
              <a:t>couleurNoire( )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TTF_RenderText_Blended</a:t>
            </a:r>
            <a:r>
              <a:rPr lang="fr-F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 ) </a:t>
            </a:r>
          </a:p>
          <a:p>
            <a:endParaRPr lang="fr-FR" sz="16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Mix_LoadMUS( ) </a:t>
            </a:r>
            <a:endParaRPr lang="fr-FR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Mix_LoadWAV( ) </a:t>
            </a:r>
            <a:endParaRPr lang="fr-FR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Mix_VolumeMusic( ) 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Mix_PlayMusic</a:t>
            </a:r>
            <a:r>
              <a:rPr lang="fr-F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 )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6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Mix_PlayChannel</a:t>
            </a:r>
            <a:r>
              <a:rPr lang="fr-F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 )  </a:t>
            </a:r>
            <a:r>
              <a:rPr lang="fr-FR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endParaRPr lang="fr-FR" sz="16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16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Mix_FreeMusic</a:t>
            </a:r>
            <a:r>
              <a:rPr lang="fr-F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 ) </a:t>
            </a:r>
            <a:endParaRPr lang="fr-FR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16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Mix_FreeChunk</a:t>
            </a:r>
            <a:r>
              <a:rPr lang="fr-F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 ) 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16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ModifierSon</a:t>
            </a:r>
            <a:r>
              <a:rPr lang="fr-FR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fr-FR" sz="1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 ) 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1600" dirty="0">
              <a:solidFill>
                <a:prstClr val="black"/>
              </a:solidFill>
            </a:endParaRPr>
          </a:p>
          <a:p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99952"/>
            <a:ext cx="4536504" cy="44653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0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0" b="1">
                <a:solidFill>
                  <a:srgbClr val="65B131">
                    <a:alpha val="64000"/>
                  </a:srgbClr>
                </a:solidFill>
                <a:cs typeface="Arial" pitchFamily="34" charset="0"/>
              </a:rPr>
              <a:t>3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fr-FR" sz="4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Démo </a:t>
            </a:r>
            <a:r>
              <a:rPr lang="fr-FR" sz="4000" b="0" cap="none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du jeu.</a:t>
            </a:r>
            <a:endParaRPr lang="fr-FR" sz="2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0"/>
              </a:spcBef>
            </a:pPr>
            <a:r>
              <a:rPr lang="fr-FR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Votre attention, s’il vous plait</a:t>
            </a:r>
            <a:endParaRPr lang="fr-FR" sz="1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021287"/>
            <a:ext cx="7743825" cy="7605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fr-FR" dirty="0">
                <a:solidFill>
                  <a:prstClr val="black">
                    <a:lumMod val="65000"/>
                    <a:lumOff val="35000"/>
                  </a:prstClr>
                </a:solidFill>
              </a:rPr>
              <a:t>			</a:t>
            </a:r>
            <a:r>
              <a:rPr lang="fr-F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Présentation </a:t>
            </a:r>
            <a:r>
              <a:rPr lang="fr-F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du </a:t>
            </a:r>
            <a:r>
              <a:rPr lang="fr-F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jeu </a:t>
            </a:r>
            <a:r>
              <a:rPr lang="fr-FR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Mropion</a:t>
            </a:r>
            <a:r>
              <a:rPr lang="fr-F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  « TIC TAC TOE »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0400" y="3304950"/>
            <a:ext cx="8686800" cy="1095600"/>
          </a:xfrm>
        </p:spPr>
        <p:txBody>
          <a:bodyPr>
            <a:noAutofit/>
          </a:bodyPr>
          <a:lstStyle/>
          <a:p>
            <a:pPr lvl="0" algn="ctr">
              <a:lnSpc>
                <a:spcPct val="80000"/>
              </a:lnSpc>
              <a:spcBef>
                <a:spcPts val="0"/>
              </a:spcBef>
            </a:pPr>
            <a:r>
              <a:rPr lang="fr-FR" sz="7200" dirty="0" smtClean="0">
                <a:ln>
                  <a:gradFill>
                    <a:gsLst>
                      <a:gs pos="0">
                        <a:prstClr val="white"/>
                      </a:gs>
                      <a:gs pos="50000">
                        <a:prstClr val="white">
                          <a:lumMod val="75000"/>
                        </a:prst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prstClr val="white">
                        <a:lumMod val="75000"/>
                      </a:prstClr>
                    </a:gs>
                    <a:gs pos="91000">
                      <a:prstClr val="white"/>
                    </a:gs>
                  </a:gsLst>
                  <a:lin ang="16200000" scaled="1"/>
                </a:gradFill>
              </a:rPr>
              <a:t>Conclusion</a:t>
            </a:r>
            <a:r>
              <a:rPr lang="fr-FR" sz="7200" dirty="0">
                <a:ln>
                  <a:gradFill>
                    <a:gsLst>
                      <a:gs pos="0">
                        <a:prstClr val="white"/>
                      </a:gs>
                      <a:gs pos="50000">
                        <a:prstClr val="white">
                          <a:lumMod val="75000"/>
                        </a:prst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prstClr val="white">
                        <a:lumMod val="75000"/>
                      </a:prstClr>
                    </a:gs>
                    <a:gs pos="91000">
                      <a:prstClr val="white"/>
                    </a:gs>
                  </a:gsLst>
                  <a:lin ang="16200000" scaled="1"/>
                </a:gradFill>
              </a:rPr>
              <a:t/>
            </a:r>
            <a:br>
              <a:rPr lang="fr-FR" sz="7200" dirty="0">
                <a:ln>
                  <a:gradFill>
                    <a:gsLst>
                      <a:gs pos="0">
                        <a:prstClr val="white"/>
                      </a:gs>
                      <a:gs pos="50000">
                        <a:prstClr val="white">
                          <a:lumMod val="75000"/>
                        </a:prst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prstClr val="white">
                        <a:lumMod val="75000"/>
                      </a:prstClr>
                    </a:gs>
                    <a:gs pos="91000">
                      <a:prstClr val="white"/>
                    </a:gs>
                  </a:gsLst>
                  <a:lin ang="16200000" scaled="1"/>
                </a:gradFill>
              </a:rPr>
            </a:br>
            <a:endParaRPr lang="fr-FR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552" y="4953000"/>
            <a:ext cx="4809244" cy="414338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fr-FR" sz="2000" dirty="0" smtClean="0"/>
              <a:t>Conclusion</a:t>
            </a:r>
            <a:endParaRPr lang="fr-F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15000" y="838200"/>
            <a:ext cx="3062338" cy="46369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2100" b="1" dirty="0">
                <a:solidFill>
                  <a:prstClr val="white"/>
                </a:solidFill>
              </a:rPr>
              <a:t>Vous voulez atteindre un signet dans votre vidéo ? </a:t>
            </a:r>
            <a:r>
              <a:rPr lang="fr-FR" sz="1800" dirty="0">
                <a:solidFill>
                  <a:prstClr val="white"/>
                </a:solidFill>
              </a:rPr>
              <a:t/>
            </a:r>
            <a:br>
              <a:rPr lang="fr-FR" sz="1800" dirty="0">
                <a:solidFill>
                  <a:prstClr val="white"/>
                </a:solidFill>
              </a:rPr>
            </a:br>
            <a:r>
              <a:rPr lang="fr-FR" sz="1800" dirty="0">
                <a:solidFill>
                  <a:prstClr val="white"/>
                </a:solidFill>
              </a:rPr>
              <a:t/>
            </a:r>
            <a:br>
              <a:rPr lang="fr-FR" sz="1800" dirty="0">
                <a:solidFill>
                  <a:prstClr val="white"/>
                </a:solidFill>
              </a:rPr>
            </a:br>
            <a:r>
              <a:rPr lang="fr-FR" sz="1800" dirty="0">
                <a:solidFill>
                  <a:prstClr val="white"/>
                </a:solidFill>
              </a:rPr>
              <a:t>Pointez sur la vidéo pour être agréablement surpris.</a:t>
            </a:r>
          </a:p>
          <a:p>
            <a:pPr lvl="0">
              <a:spcBef>
                <a:spcPts val="0"/>
              </a:spcBef>
            </a:pPr>
            <a:endParaRPr lang="fr-FR" sz="1800" dirty="0">
              <a:solidFill>
                <a:prstClr val="white"/>
              </a:solidFill>
            </a:endParaRPr>
          </a:p>
          <a:p>
            <a:pPr lvl="0">
              <a:spcBef>
                <a:spcPts val="0"/>
              </a:spcBef>
            </a:pPr>
            <a:r>
              <a:rPr lang="fr-FR" sz="1800" dirty="0">
                <a:solidFill>
                  <a:prstClr val="white"/>
                </a:solidFill>
              </a:rPr>
              <a:t>Désormais, vous pouvez également ajouter </a:t>
            </a:r>
            <a:r>
              <a:rPr lang="fr-FR" sz="1800" b="1" dirty="0" smtClean="0">
                <a:solidFill>
                  <a:srgbClr val="7BCF27"/>
                </a:solidFill>
              </a:rPr>
              <a:t>jeu Morpion</a:t>
            </a:r>
            <a:r>
              <a:rPr lang="fr-FR" sz="1800" dirty="0" smtClean="0">
                <a:solidFill>
                  <a:srgbClr val="7BCF27"/>
                </a:solidFill>
              </a:rPr>
              <a:t>, </a:t>
            </a:r>
            <a:r>
              <a:rPr lang="fr-FR" sz="1800" dirty="0">
                <a:solidFill>
                  <a:prstClr val="white"/>
                </a:solidFill>
              </a:rPr>
              <a:t>inclure</a:t>
            </a:r>
            <a:r>
              <a:rPr lang="fr-FR" sz="1800" dirty="0">
                <a:solidFill>
                  <a:srgbClr val="7BCF27"/>
                </a:solidFill>
              </a:rPr>
              <a:t> </a:t>
            </a:r>
            <a:r>
              <a:rPr lang="fr-FR" sz="1800" b="1" dirty="0">
                <a:solidFill>
                  <a:srgbClr val="7BCF27"/>
                </a:solidFill>
              </a:rPr>
              <a:t>des fondus</a:t>
            </a:r>
            <a:r>
              <a:rPr lang="fr-FR" sz="1800" dirty="0"/>
              <a:t> </a:t>
            </a:r>
            <a:r>
              <a:rPr lang="fr-FR" sz="1800" b="1" dirty="0"/>
              <a:t>et</a:t>
            </a:r>
            <a:r>
              <a:rPr lang="fr-FR" sz="1800" dirty="0"/>
              <a:t> </a:t>
            </a:r>
            <a:r>
              <a:rPr lang="fr-FR" sz="1800" b="1" dirty="0">
                <a:solidFill>
                  <a:srgbClr val="7BCF27"/>
                </a:solidFill>
              </a:rPr>
              <a:t>découper</a:t>
            </a:r>
            <a:r>
              <a:rPr lang="fr-FR" sz="1800" dirty="0">
                <a:solidFill>
                  <a:srgbClr val="7BCF27"/>
                </a:solidFill>
              </a:rPr>
              <a:t> </a:t>
            </a:r>
            <a:r>
              <a:rPr lang="fr-FR" sz="1800" dirty="0">
                <a:solidFill>
                  <a:prstClr val="white"/>
                </a:solidFill>
              </a:rPr>
              <a:t>vos vidéos.</a:t>
            </a:r>
          </a:p>
          <a:p>
            <a:endParaRPr lang="fr-FR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2843" y="1320800"/>
            <a:ext cx="3602688" cy="28479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030" y="3789041"/>
            <a:ext cx="4953000" cy="30689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fr-FR" sz="2400" b="1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Juice ITC" pitchFamily="82" charset="0"/>
                <a:ea typeface="Meiryo UI" pitchFamily="34" charset="-128"/>
                <a:cs typeface="Meiryo UI" pitchFamily="34" charset="-128"/>
              </a:rPr>
              <a:t>Préparé  par </a:t>
            </a:r>
            <a:r>
              <a:rPr lang="fr-FR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Juice ITC" pitchFamily="82" charset="0"/>
                <a:ea typeface="Meiryo UI" pitchFamily="34" charset="-128"/>
                <a:cs typeface="Meiryo UI" pitchFamily="34" charset="-128"/>
              </a:rPr>
              <a:t>:  		ZGHAL  Amal. </a:t>
            </a:r>
          </a:p>
          <a:p>
            <a:r>
              <a:rPr lang="fr-FR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Juice ITC" pitchFamily="82" charset="0"/>
                <a:ea typeface="Meiryo UI" pitchFamily="34" charset="-128"/>
                <a:cs typeface="Meiryo UI" pitchFamily="34" charset="-128"/>
              </a:rPr>
              <a:t>		GAZZEH  </a:t>
            </a:r>
            <a:r>
              <a:rPr lang="fr-FR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Juice ITC" pitchFamily="82" charset="0"/>
                <a:ea typeface="Meiryo UI" pitchFamily="34" charset="-128"/>
                <a:cs typeface="Meiryo UI" pitchFamily="34" charset="-128"/>
              </a:rPr>
              <a:t>Kawther</a:t>
            </a:r>
            <a:r>
              <a:rPr lang="fr-FR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Juice ITC" pitchFamily="82" charset="0"/>
                <a:ea typeface="Meiryo UI" pitchFamily="34" charset="-128"/>
                <a:cs typeface="Meiryo UI" pitchFamily="34" charset="-128"/>
              </a:rPr>
              <a:t>. </a:t>
            </a:r>
          </a:p>
          <a:p>
            <a:r>
              <a:rPr lang="fr-FR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Juice ITC" pitchFamily="82" charset="0"/>
                <a:ea typeface="Meiryo UI" pitchFamily="34" charset="-128"/>
                <a:cs typeface="Meiryo UI" pitchFamily="34" charset="-128"/>
              </a:rPr>
              <a:t>	HOUIDI   </a:t>
            </a:r>
            <a:r>
              <a:rPr lang="fr-FR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Juice ITC" pitchFamily="82" charset="0"/>
                <a:ea typeface="Meiryo UI" pitchFamily="34" charset="-128"/>
                <a:cs typeface="Meiryo UI" pitchFamily="34" charset="-128"/>
              </a:rPr>
              <a:t>Issam</a:t>
            </a:r>
            <a:r>
              <a:rPr lang="fr-FR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Juice ITC" pitchFamily="82" charset="0"/>
                <a:ea typeface="Meiryo UI" pitchFamily="34" charset="-128"/>
                <a:cs typeface="Meiryo UI" pitchFamily="34" charset="-128"/>
              </a:rPr>
              <a:t>.</a:t>
            </a:r>
          </a:p>
          <a:p>
            <a:r>
              <a:rPr lang="fr-FR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Juice ITC" pitchFamily="82" charset="0"/>
                <a:ea typeface="Meiryo UI" pitchFamily="34" charset="-128"/>
                <a:cs typeface="Meiryo UI" pitchFamily="34" charset="-128"/>
              </a:rPr>
              <a:t>BEN JEMAA  </a:t>
            </a:r>
            <a:r>
              <a:rPr lang="fr-FR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Juice ITC" pitchFamily="82" charset="0"/>
                <a:ea typeface="Meiryo UI" pitchFamily="34" charset="-128"/>
                <a:cs typeface="Meiryo UI" pitchFamily="34" charset="-128"/>
              </a:rPr>
              <a:t>Bilel</a:t>
            </a:r>
            <a:r>
              <a:rPr lang="fr-FR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Juice ITC" pitchFamily="82" charset="0"/>
                <a:ea typeface="Meiryo UI" pitchFamily="34" charset="-128"/>
                <a:cs typeface="Meiryo UI" pitchFamily="34" charset="-128"/>
              </a:rPr>
              <a:t>.</a:t>
            </a:r>
          </a:p>
          <a:p>
            <a:pPr>
              <a:spcBef>
                <a:spcPts val="100"/>
              </a:spcBef>
            </a:pPr>
            <a:endParaRPr lang="fr-FR" sz="2000" dirty="0" smtClean="0">
              <a:solidFill>
                <a:prstClr val="white"/>
              </a:solidFill>
            </a:endParaRPr>
          </a:p>
          <a:p>
            <a:pPr>
              <a:spcBef>
                <a:spcPts val="100"/>
              </a:spcBef>
            </a:pPr>
            <a:endParaRPr lang="fr-FR" sz="2000" dirty="0">
              <a:solidFill>
                <a:prstClr val="white"/>
              </a:solidFill>
            </a:endParaRPr>
          </a:p>
          <a:p>
            <a:pPr>
              <a:spcBef>
                <a:spcPts val="100"/>
              </a:spcBef>
            </a:pPr>
            <a:r>
              <a:rPr lang="fr-FR" sz="2000" dirty="0">
                <a:solidFill>
                  <a:prstClr val="white"/>
                </a:solidFill>
              </a:rPr>
              <a:t>Il s’agit d’un travail d’équipe </a:t>
            </a:r>
            <a:r>
              <a:rPr lang="fr-FR" sz="2000" b="1" dirty="0" smtClean="0">
                <a:solidFill>
                  <a:srgbClr val="68CBFC"/>
                </a:solidFill>
              </a:rPr>
              <a:t>effectué avec succès </a:t>
            </a:r>
            <a:r>
              <a:rPr lang="fr-FR" sz="2000" dirty="0" smtClean="0">
                <a:solidFill>
                  <a:prstClr val="white"/>
                </a:solidFill>
              </a:rPr>
              <a:t>grâce </a:t>
            </a:r>
            <a:r>
              <a:rPr lang="fr-FR" sz="2000" dirty="0">
                <a:solidFill>
                  <a:prstClr val="white"/>
                </a:solidFill>
              </a:rPr>
              <a:t>à la </a:t>
            </a:r>
            <a:r>
              <a:rPr lang="fr-FR" sz="2000" dirty="0" smtClean="0">
                <a:solidFill>
                  <a:prstClr val="white"/>
                </a:solidFill>
              </a:rPr>
              <a:t>coopération. </a:t>
            </a:r>
            <a:endParaRPr lang="fr-FR" sz="2000" dirty="0">
              <a:solidFill>
                <a:prstClr val="white"/>
              </a:solidFill>
            </a:endParaRPr>
          </a:p>
          <a:p>
            <a:pPr>
              <a:spcBef>
                <a:spcPts val="100"/>
              </a:spcBef>
            </a:pPr>
            <a:endParaRPr lang="fr-FR" sz="2000" dirty="0">
              <a:solidFill>
                <a:prstClr val="white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88" y="1524000"/>
            <a:ext cx="4648200" cy="192619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fr-FR" sz="4400" b="1" dirty="0">
                <a:solidFill>
                  <a:srgbClr val="7BCF27"/>
                </a:solidFill>
              </a:rPr>
              <a:t>Collaboration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98018">
            <a:off x="7834024" y="2845970"/>
            <a:ext cx="1031813" cy="22833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16882" y="267512"/>
            <a:ext cx="1584446" cy="2438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76" y="3317790"/>
            <a:ext cx="1247304" cy="12473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0596" y="356541"/>
            <a:ext cx="828109" cy="2133600"/>
          </a:xfrm>
          <a:prstGeom prst="rect">
            <a:avLst/>
          </a:prstGeom>
        </p:spPr>
      </p:pic>
      <p:sp>
        <p:nvSpPr>
          <p:cNvPr id="19" name="Left-Right Arrow 18"/>
          <p:cNvSpPr/>
          <p:nvPr/>
        </p:nvSpPr>
        <p:spPr>
          <a:xfrm rot="5400000">
            <a:off x="6208854" y="2544283"/>
            <a:ext cx="685800" cy="4251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0" name="Left-Right Arrow 19"/>
          <p:cNvSpPr/>
          <p:nvPr/>
        </p:nvSpPr>
        <p:spPr>
          <a:xfrm rot="10800000">
            <a:off x="7298752" y="3868422"/>
            <a:ext cx="685800" cy="4251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1" name="Left-Right Arrow 20"/>
          <p:cNvSpPr/>
          <p:nvPr/>
        </p:nvSpPr>
        <p:spPr>
          <a:xfrm rot="7846803">
            <a:off x="7097263" y="2788412"/>
            <a:ext cx="819804" cy="4251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62818" y="249014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6488050" y="399468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6488050" y="399338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7729263" y="399030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6485609" y="3995654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>
            <a:off x="6483258" y="399379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37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3 L 0.00278 0.22037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3889 -1.11111E-6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1788 -0.18403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50"/>
                            </p:stCondLst>
                            <p:childTnLst>
                              <p:par>
                                <p:cTn id="4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2786E-6 L -0.13664 0.00046 " pathEditMode="relative" rAng="0" ptsTypes="AA">
                                      <p:cBhvr>
                                        <p:cTn id="5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750"/>
                            </p:stCondLst>
                            <p:childTnLst>
                              <p:par>
                                <p:cTn id="6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93 L -0.00261 -0.21911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1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46 L 0.11458 -0.18079 " pathEditMode="relative" rAng="0" ptsTypes="AA">
                                      <p:cBhvr>
                                        <p:cTn id="7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-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250"/>
                            </p:stCondLst>
                            <p:childTnLst>
                              <p:par>
                                <p:cTn id="7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</a:gra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3" name="Oval 2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6878" y="1755852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0" b="1">
                <a:solidFill>
                  <a:prstClr val="white">
                    <a:lumMod val="65000"/>
                  </a:prstClr>
                </a:solidFill>
                <a:latin typeface="Georgia" pitchFamily="18" charset="0"/>
                <a:cs typeface="Arial" pitchFamily="34" charset="0"/>
              </a:rPr>
              <a:t>?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915816" y="1992354"/>
            <a:ext cx="6120680" cy="1970046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fr-FR" sz="4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Merci,</a:t>
            </a:r>
            <a:r>
              <a:rPr lang="fr-FR" sz="4000" b="0" cap="none" dirty="0" smtClean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fr-FR" sz="4000" b="0" cap="none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fr-FR" sz="4000" b="0" cap="none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fr-FR" sz="3800" b="0" cap="none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Nous somme à la disposition de votre </a:t>
            </a:r>
            <a:r>
              <a:rPr lang="fr-FR" sz="3800" b="0" cap="none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questions.</a:t>
            </a:r>
            <a:r>
              <a:rPr lang="fr-FR" sz="4000" b="0" cap="none" dirty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Arial" pitchFamily="34" charset="0"/>
              </a:rPr>
              <a:t/>
            </a:r>
            <a:br>
              <a:rPr lang="fr-FR" sz="4000" b="0" cap="none" dirty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Arial" pitchFamily="34" charset="0"/>
              </a:rPr>
            </a:br>
            <a:endParaRPr lang="fr-FR" sz="2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fr-FR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Votre questions s’il vous plait</a:t>
            </a:r>
            <a:endParaRPr lang="fr-FR" sz="1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 lang="fr-FR"/>
            </a:pPr>
            <a:r>
              <a:rPr lang="fr-FR" sz="4400" dirty="0">
                <a:solidFill>
                  <a:srgbClr val="92D050"/>
                </a:solidFill>
              </a:rPr>
              <a:t/>
            </a:r>
            <a:br>
              <a:rPr lang="fr-FR" sz="4400" dirty="0">
                <a:solidFill>
                  <a:srgbClr val="92D050"/>
                </a:solidFill>
              </a:rPr>
            </a:br>
            <a:r>
              <a:rPr lang="fr-FR" sz="56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 Merci pour votre attention</a:t>
            </a:r>
            <a:endParaRPr lang="fr-FR" sz="56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19" y="28194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47F28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129902" y="3703704"/>
            <a:ext cx="7682458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7000"/>
              </a:lnSpc>
            </a:pPr>
            <a:r>
              <a:rPr lang="fr-FR" sz="5400" dirty="0">
                <a:solidFill>
                  <a:prstClr val="white"/>
                </a:solidFill>
              </a:rPr>
              <a:t>Jeu morpion «Tic Tac </a:t>
            </a:r>
            <a:r>
              <a:rPr lang="fr-FR" sz="5400" dirty="0" err="1">
                <a:solidFill>
                  <a:prstClr val="white"/>
                </a:solidFill>
              </a:rPr>
              <a:t>Toe</a:t>
            </a:r>
            <a:r>
              <a:rPr lang="fr-FR" sz="5400" dirty="0">
                <a:solidFill>
                  <a:prstClr val="white"/>
                </a:solidFill>
              </a:rPr>
              <a:t>»</a:t>
            </a:r>
            <a:endParaRPr lang="fr-FR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fr-F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Plan</a:t>
            </a:r>
            <a:r>
              <a:rPr lang="fr-FR" sz="4000" dirty="0" smtClean="0">
                <a:latin typeface="+mj-lt"/>
              </a:rPr>
              <a:t> </a:t>
            </a:r>
            <a:r>
              <a:rPr lang="fr-F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 la </a:t>
            </a:r>
            <a:r>
              <a:rPr lang="fr-F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présentation </a:t>
            </a:r>
            <a:r>
              <a:rPr lang="fr-F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du </a:t>
            </a:r>
            <a:r>
              <a:rPr lang="fr-F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projet :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2936809"/>
            <a:ext cx="5257800" cy="1588"/>
          </a:xfrm>
          <a:prstGeom prst="line">
            <a:avLst/>
          </a:prstGeom>
          <a:ln w="47625">
            <a:solidFill>
              <a:srgbClr val="E4E4E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711" y="5127978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va gérer ce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 étape par étape </a:t>
            </a:r>
            <a:endParaRPr lang="fr-F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86800" y="528448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FF6600"/>
                </a:solidFill>
              </a:rPr>
              <a:t>          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07328" y="1557456"/>
            <a:ext cx="2057400" cy="2708434"/>
            <a:chOff x="762000" y="1557456"/>
            <a:chExt cx="2057400" cy="2708434"/>
          </a:xfrm>
        </p:grpSpPr>
        <p:sp>
          <p:nvSpPr>
            <p:cNvPr id="6" name="Oval 5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gradFill flip="none" rotWithShape="1">
              <a:gsLst>
                <a:gs pos="0">
                  <a:srgbClr val="F39C29"/>
                </a:gs>
                <a:gs pos="50000">
                  <a:srgbClr val="F7931D"/>
                </a:gs>
                <a:gs pos="100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         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1392" y="1557456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7000" b="1" dirty="0" smtClean="0">
                  <a:solidFill>
                    <a:srgbClr val="F26200">
                      <a:alpha val="40000"/>
                    </a:srgbClr>
                  </a:solidFill>
                  <a:latin typeface="+mj-lt"/>
                  <a:cs typeface="Arial" pitchFamily="34" charset="0"/>
                </a:rPr>
                <a:t>1</a:t>
              </a:r>
              <a:endParaRPr lang="fr-FR" sz="17000" b="1" dirty="0">
                <a:solidFill>
                  <a:srgbClr val="F26200">
                    <a:alpha val="40000"/>
                  </a:srgb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3416" y="2666898"/>
              <a:ext cx="1931160" cy="68326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fr-FR" sz="24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Présentation</a:t>
              </a:r>
            </a:p>
            <a:p>
              <a:pPr algn="ctr">
                <a:lnSpc>
                  <a:spcPct val="80000"/>
                </a:lnSpc>
              </a:pPr>
              <a:r>
                <a:rPr lang="fr-FR" sz="24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d</a:t>
              </a:r>
              <a:r>
                <a:rPr lang="fr-FR" sz="2400" b="1" spc="60" dirty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u</a:t>
              </a:r>
              <a:r>
                <a:rPr lang="fr-FR" sz="24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 </a:t>
              </a:r>
              <a:r>
                <a:rPr lang="fr-FR" sz="24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projet </a:t>
              </a:r>
              <a:endParaRPr lang="fr-FR" sz="2400" b="1" spc="60" dirty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07328" y="199235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       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43300" y="1591943"/>
            <a:ext cx="2252836" cy="2708434"/>
            <a:chOff x="3543300" y="1591943"/>
            <a:chExt cx="2057400" cy="2708434"/>
          </a:xfrm>
        </p:grpSpPr>
        <p:sp>
          <p:nvSpPr>
            <p:cNvPr id="4" name="Oval 3"/>
            <p:cNvSpPr/>
            <p:nvPr/>
          </p:nvSpPr>
          <p:spPr>
            <a:xfrm>
              <a:off x="3543300" y="1946209"/>
              <a:ext cx="2057400" cy="2057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rgbClr val="399ECB"/>
                </a:gs>
                <a:gs pos="100000">
                  <a:srgbClr val="0077D0"/>
                </a:gs>
              </a:gsLst>
              <a:path path="circle">
                <a:fillToRect l="50000" t="50000" r="50000" b="50000"/>
              </a:path>
            </a:gradFill>
            <a:ln w="82550">
              <a:noFill/>
            </a:ln>
            <a:effectLst>
              <a:outerShdw blurRad="1270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           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968" y="1591943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7000" b="1">
                  <a:solidFill>
                    <a:srgbClr val="2A7A9E">
                      <a:alpha val="40000"/>
                    </a:srgbClr>
                  </a:solidFill>
                  <a:latin typeface="+mj-lt"/>
                  <a:cs typeface="Arial" pitchFamily="34" charset="0"/>
                </a:rPr>
                <a:t>2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543300" y="1946209"/>
              <a:ext cx="2057400" cy="2057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72780" y="1557456"/>
            <a:ext cx="2057400" cy="2708434"/>
            <a:chOff x="6324600" y="1587511"/>
            <a:chExt cx="2057400" cy="2708434"/>
          </a:xfrm>
        </p:grpSpPr>
        <p:sp>
          <p:nvSpPr>
            <p:cNvPr id="5" name="Oval 4"/>
            <p:cNvSpPr/>
            <p:nvPr/>
          </p:nvSpPr>
          <p:spPr>
            <a:xfrm>
              <a:off x="6324600" y="1953643"/>
              <a:ext cx="2057400" cy="2057400"/>
            </a:xfrm>
            <a:prstGeom prst="ellipse">
              <a:avLst/>
            </a:prstGeom>
            <a:gradFill flip="none" rotWithShape="1">
              <a:gsLst>
                <a:gs pos="5000">
                  <a:srgbClr val="84D830"/>
                </a:gs>
                <a:gs pos="48000">
                  <a:srgbClr val="7BCF27"/>
                </a:gs>
                <a:gs pos="100000">
                  <a:srgbClr val="56901C"/>
                </a:gs>
              </a:gsLst>
              <a:path path="circle">
                <a:fillToRect l="50000" t="50000" r="50000" b="50000"/>
              </a:path>
              <a:tileRect/>
            </a:gradFill>
            <a:ln w="5080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         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21604" y="1587511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7000" b="1" dirty="0">
                  <a:solidFill>
                    <a:srgbClr val="65B131">
                      <a:alpha val="64000"/>
                    </a:srgbClr>
                  </a:solidFill>
                  <a:latin typeface="+mj-lt"/>
                  <a:cs typeface="Arial" pitchFamily="34" charset="0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11810" y="2674651"/>
              <a:ext cx="1931160" cy="6656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fr-FR" sz="2300" b="1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Démo du jeu</a:t>
              </a:r>
              <a:endParaRPr lang="fr-FR" sz="2300" b="1" dirty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</p:grpSp>
      <p:sp>
        <p:nvSpPr>
          <p:cNvPr id="25" name="TextBox 12"/>
          <p:cNvSpPr txBox="1"/>
          <p:nvPr/>
        </p:nvSpPr>
        <p:spPr>
          <a:xfrm>
            <a:off x="3543300" y="2780928"/>
            <a:ext cx="2448272" cy="56923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fr-FR" sz="2400" b="1" spc="60" dirty="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rPr>
              <a:t>Détails </a:t>
            </a:r>
            <a:r>
              <a:rPr lang="fr-FR" sz="2400" b="1" spc="60" dirty="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rPr>
              <a:t>du code</a:t>
            </a:r>
            <a:r>
              <a:rPr lang="fr-FR" sz="2400" b="1" spc="60" dirty="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rPr>
              <a:t>  </a:t>
            </a:r>
            <a:endParaRPr lang="fr-FR" sz="2400" b="1" spc="60" dirty="0">
              <a:solidFill>
                <a:schemeClr val="bg1"/>
              </a:solidFill>
              <a:effectLst>
                <a:outerShdw blurRad="50800" dist="25400" dir="5400000" algn="t" rotWithShape="0">
                  <a:prstClr val="black">
                    <a:alpha val="15000"/>
                  </a:prst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fr-FR" sz="4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Présentation </a:t>
            </a:r>
            <a:r>
              <a:rPr lang="fr-FR" sz="4000" b="0" cap="none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du </a:t>
            </a:r>
            <a:r>
              <a:rPr lang="fr-FR" sz="4000" b="0" cap="none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projet.</a:t>
            </a:r>
            <a:endParaRPr lang="fr-FR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fr-FR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Définition, Historique, Règle </a:t>
            </a:r>
            <a:r>
              <a:rPr lang="fr-FR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du </a:t>
            </a:r>
            <a:r>
              <a:rPr lang="fr-FR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jeu </a:t>
            </a:r>
            <a:r>
              <a:rPr lang="fr-FR" sz="17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et </a:t>
            </a:r>
            <a:r>
              <a:rPr lang="fr-FR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outils de </a:t>
            </a:r>
            <a:r>
              <a:rPr lang="fr-FR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travail</a:t>
            </a:r>
            <a:endParaRPr lang="fr-FR" sz="1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1392" y="155745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0" b="1">
                <a:solidFill>
                  <a:srgbClr val="F26200">
                    <a:alpha val="40000"/>
                  </a:srgbClr>
                </a:solidFill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40600" y="3104964"/>
            <a:ext cx="4479872" cy="13681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rmAutofit/>
          </a:bodyPr>
          <a:lstStyle/>
          <a:p>
            <a:pPr>
              <a:lnSpc>
                <a:spcPct val="114000"/>
              </a:lnSpc>
            </a:pPr>
            <a:r>
              <a:rPr lang="fr-FR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Morpion est </a:t>
            </a:r>
            <a:r>
              <a:rPr lang="fr-FR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un </a:t>
            </a:r>
            <a:r>
              <a:rPr lang="fr-FR" sz="2400" b="1" dirty="0">
                <a:solidFill>
                  <a:srgbClr val="F48914"/>
                </a:solidFill>
              </a:rPr>
              <a:t>jeu</a:t>
            </a:r>
            <a:r>
              <a:rPr lang="fr-FR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 de </a:t>
            </a:r>
            <a:r>
              <a:rPr lang="fr-FR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réflexion.</a:t>
            </a:r>
            <a:r>
              <a:rPr lang="fr-FR" sz="2400" dirty="0" smtClean="0"/>
              <a:t> </a:t>
            </a:r>
            <a:r>
              <a:rPr lang="fr-FR" sz="2400" dirty="0"/>
              <a:t>Il est conçu </a:t>
            </a:r>
            <a:r>
              <a:rPr lang="fr-FR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pour deux </a:t>
            </a:r>
            <a:r>
              <a:rPr lang="fr-FR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joueurs au tour par </a:t>
            </a:r>
            <a:r>
              <a:rPr lang="fr-FR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tour.</a:t>
            </a:r>
            <a:endParaRPr lang="fr-FR" sz="2400" b="1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fr-FR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Définition</a:t>
            </a:r>
            <a:r>
              <a:rPr lang="fr-FR" sz="28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2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du </a:t>
            </a:r>
            <a:r>
              <a:rPr lang="fr-FR" sz="2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jeu</a:t>
            </a:r>
            <a:endParaRPr lang="fr-FR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2" y="3789040"/>
            <a:ext cx="3108959" cy="2736304"/>
          </a:xfrm>
          <a:prstGeom prst="rect">
            <a:avLst/>
          </a:prstGeom>
          <a:ln w="15875">
            <a:solidFill>
              <a:schemeClr val="bg1"/>
            </a:solidFill>
            <a:miter lim="800000"/>
            <a:headEnd/>
            <a:tailEnd/>
          </a:ln>
          <a:effectLst>
            <a:glow rad="38100">
              <a:schemeClr val="tx1">
                <a:lumMod val="95000"/>
                <a:lumOff val="5000"/>
                <a:alpha val="27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2" name="Picture 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2" y="1305591"/>
            <a:ext cx="3108960" cy="2328719"/>
          </a:xfrm>
          <a:prstGeom prst="rect">
            <a:avLst/>
          </a:prstGeom>
          <a:effectLst>
            <a:outerShdw blurRad="38100" sx="101000" sy="101000" algn="ct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fr-FR" sz="3200" b="1" dirty="0" smtClean="0">
                <a:solidFill>
                  <a:prstClr val="white"/>
                </a:solidFill>
              </a:rPr>
              <a:t>Présentation </a:t>
            </a:r>
            <a:r>
              <a:rPr lang="fr-FR" sz="3200" b="1" dirty="0" smtClean="0">
                <a:solidFill>
                  <a:prstClr val="white"/>
                </a:solidFill>
              </a:rPr>
              <a:t>du </a:t>
            </a:r>
            <a:r>
              <a:rPr lang="fr-FR" sz="3200" b="1" dirty="0" smtClean="0">
                <a:solidFill>
                  <a:prstClr val="white"/>
                </a:solidFill>
              </a:rPr>
              <a:t>jeu Morpion</a:t>
            </a:r>
            <a:endParaRPr lang="fr-FR" sz="32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3997" y="685800"/>
            <a:ext cx="7391401" cy="144705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fr-FR" sz="28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Historique </a:t>
            </a:r>
            <a:r>
              <a:rPr lang="fr-FR" sz="28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du </a:t>
            </a:r>
            <a:r>
              <a:rPr lang="fr-FR" sz="28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jeu :</a:t>
            </a:r>
            <a:endParaRPr lang="fr-FR" sz="28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30000"/>
              </a:lnSpc>
            </a:pPr>
            <a:endParaRPr lang="fr-FR" dirty="0">
              <a:solidFill>
                <a:prstClr val="black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La première </a:t>
            </a:r>
            <a:r>
              <a:rPr lang="fr-FR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version: </a:t>
            </a:r>
            <a:r>
              <a:rPr lang="fr-FR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 </a:t>
            </a:r>
            <a:r>
              <a:rPr lang="fr-FR" sz="2200" b="1" dirty="0" smtClean="0">
                <a:solidFill>
                  <a:srgbClr val="2C99FC"/>
                </a:solidFill>
              </a:rPr>
              <a:t>1952</a:t>
            </a:r>
            <a:r>
              <a:rPr lang="fr-FR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à </a:t>
            </a:r>
            <a:r>
              <a:rPr lang="fr-FR" sz="2200" b="1" dirty="0">
                <a:solidFill>
                  <a:srgbClr val="2C99FC"/>
                </a:solidFill>
              </a:rPr>
              <a:t>l'Université de </a:t>
            </a:r>
            <a:r>
              <a:rPr lang="fr-FR" sz="2200" b="1" dirty="0" smtClean="0">
                <a:solidFill>
                  <a:srgbClr val="2C99FC"/>
                </a:solidFill>
              </a:rPr>
              <a:t>Cambridge </a:t>
            </a:r>
            <a:r>
              <a:rPr lang="fr-FR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r>
              <a:rPr lang="fr-FR" sz="2200" b="1" dirty="0" smtClean="0">
                <a:solidFill>
                  <a:srgbClr val="2C99FC"/>
                </a:solidFill>
              </a:rPr>
              <a:t> </a:t>
            </a:r>
            <a:endParaRPr lang="fr-FR" sz="2200" b="1" dirty="0">
              <a:solidFill>
                <a:srgbClr val="2C99FC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fr-FR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Crée par </a:t>
            </a:r>
            <a:r>
              <a:rPr lang="fr-FR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:</a:t>
            </a:r>
            <a:r>
              <a:rPr lang="fr-FR" sz="2400" dirty="0" smtClean="0"/>
              <a:t> </a:t>
            </a:r>
            <a:r>
              <a:rPr lang="fr-FR" sz="2200" b="1" dirty="0">
                <a:solidFill>
                  <a:srgbClr val="2C99FC"/>
                </a:solidFill>
              </a:rPr>
              <a:t>AS Douglas</a:t>
            </a:r>
            <a:r>
              <a:rPr lang="fr-FR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</a:p>
          <a:p>
            <a:endParaRPr lang="fr-FR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1900" dirty="0">
              <a:solidFill>
                <a:srgbClr val="2C99FC"/>
              </a:solidFill>
            </a:endParaRPr>
          </a:p>
          <a:p>
            <a:endParaRPr lang="fr-FR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21874" y="3805446"/>
            <a:ext cx="2645231" cy="1335340"/>
            <a:chOff x="6413721" y="3810000"/>
            <a:chExt cx="2645231" cy="953814"/>
          </a:xfrm>
        </p:grpSpPr>
        <p:sp>
          <p:nvSpPr>
            <p:cNvPr id="15" name="Rectangle 14"/>
            <p:cNvSpPr/>
            <p:nvPr/>
          </p:nvSpPr>
          <p:spPr>
            <a:xfrm>
              <a:off x="6688041" y="3897897"/>
              <a:ext cx="2370911" cy="771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mpd="thinThick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88041" y="3810000"/>
              <a:ext cx="2294710" cy="953814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fr-FR" sz="15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Jeu</a:t>
              </a:r>
            </a:p>
            <a:p>
              <a:pPr algn="ctr"/>
              <a:r>
                <a:rPr lang="fr-FR" sz="15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Morpion ou </a:t>
              </a:r>
            </a:p>
            <a:p>
              <a:pPr algn="ctr"/>
              <a:r>
                <a:rPr lang="fr-FR" sz="15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« TIC TAC TOE »</a:t>
              </a:r>
              <a:endParaRPr lang="fr-FR" sz="1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413721" y="4332767"/>
              <a:ext cx="274320" cy="0"/>
            </a:xfrm>
            <a:prstGeom prst="line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8415" y="3356992"/>
            <a:ext cx="3191284" cy="235800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wthar\Downloads\morpion_tic-tac-toe-b3a0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764704"/>
            <a:ext cx="2987824" cy="20593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0"/>
          <p:cNvSpPr txBox="1"/>
          <p:nvPr/>
        </p:nvSpPr>
        <p:spPr>
          <a:xfrm>
            <a:off x="613382" y="3212976"/>
            <a:ext cx="5184576" cy="13681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rmAutofit/>
          </a:bodyPr>
          <a:lstStyle/>
          <a:p>
            <a:pPr>
              <a:lnSpc>
                <a:spcPct val="114000"/>
              </a:lnSpc>
            </a:pPr>
            <a:r>
              <a:rPr lang="fr-FR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Le </a:t>
            </a:r>
            <a:r>
              <a:rPr lang="fr-FR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but est de créer le premier</a:t>
            </a:r>
            <a:r>
              <a:rPr lang="fr-FR" sz="2400" b="1" dirty="0">
                <a:solidFill>
                  <a:srgbClr val="F48914"/>
                </a:solidFill>
              </a:rPr>
              <a:t> alignement </a:t>
            </a:r>
            <a:r>
              <a:rPr lang="fr-FR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sur une grille de 3×3 ,6x6 ou </a:t>
            </a:r>
            <a:r>
              <a:rPr lang="fr-FR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9x9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0" y="188640"/>
            <a:ext cx="91440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fr-F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300" dirty="0">
                <a:solidFill>
                  <a:schemeClr val="bg1"/>
                </a:solidFill>
              </a:rPr>
              <a:t>Règles du jeu </a:t>
            </a:r>
            <a:r>
              <a:rPr lang="fr-FR" dirty="0" smtClean="0">
                <a:solidFill>
                  <a:schemeClr val="bg1"/>
                </a:solidFill>
              </a:rPr>
              <a:t>: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68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72000" y="2105540"/>
            <a:ext cx="4114800" cy="4902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fr-FR" sz="3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Langage 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0" y="4730216"/>
            <a:ext cx="4114800" cy="490290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r>
              <a:rPr lang="fr-FR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Bibliothèque </a:t>
            </a:r>
            <a:r>
              <a:rPr lang="fr-FR" sz="3200" b="1" dirty="0" smtClean="0">
                <a:solidFill>
                  <a:srgbClr val="F48914"/>
                </a:solidFill>
              </a:rPr>
              <a:t>S</a:t>
            </a:r>
            <a:r>
              <a:rPr lang="fr-FR" sz="3200" b="1" dirty="0" smtClean="0">
                <a:solidFill>
                  <a:srgbClr val="7BCF27"/>
                </a:solidFill>
              </a:rPr>
              <a:t>D</a:t>
            </a:r>
            <a:r>
              <a:rPr lang="fr-FR" sz="3200" b="1" dirty="0">
                <a:solidFill>
                  <a:srgbClr val="68CBFC"/>
                </a:solidFill>
              </a:rPr>
              <a:t>L</a:t>
            </a:r>
            <a:endParaRPr lang="fr-FR" sz="3200" dirty="0">
              <a:solidFill>
                <a:prstClr val="black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52800" y="2105540"/>
            <a:ext cx="1053515" cy="490290"/>
          </a:xfrm>
          <a:prstGeom prst="leftArrow">
            <a:avLst/>
          </a:prstGeom>
          <a:gradFill flip="none" rotWithShape="1">
            <a:gsLst>
              <a:gs pos="15000">
                <a:schemeClr val="tx1">
                  <a:lumMod val="75000"/>
                  <a:lumOff val="25000"/>
                  <a:alpha val="18000"/>
                </a:schemeClr>
              </a:gs>
              <a:gs pos="48000">
                <a:schemeClr val="tx1">
                  <a:lumMod val="65000"/>
                  <a:lumOff val="35000"/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52800" y="4730216"/>
            <a:ext cx="1053515" cy="490290"/>
          </a:xfrm>
          <a:prstGeom prst="leftArrow">
            <a:avLst/>
          </a:prstGeom>
          <a:gradFill flip="none" rotWithShape="1">
            <a:gsLst>
              <a:gs pos="15000">
                <a:schemeClr val="tx1">
                  <a:lumMod val="75000"/>
                  <a:lumOff val="25000"/>
                  <a:alpha val="18000"/>
                </a:schemeClr>
              </a:gs>
              <a:gs pos="48000">
                <a:schemeClr val="tx1">
                  <a:lumMod val="65000"/>
                  <a:lumOff val="35000"/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622" y="76200"/>
            <a:ext cx="6651978" cy="734291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fr-FR" b="1" dirty="0" smtClean="0">
                <a:solidFill>
                  <a:prstClr val="white"/>
                </a:solidFill>
                <a:ea typeface="+mn-ea"/>
                <a:cs typeface="+mn-cs"/>
              </a:rPr>
              <a:t>Outils </a:t>
            </a:r>
            <a:r>
              <a:rPr lang="fr-FR" dirty="0" smtClean="0">
                <a:solidFill>
                  <a:prstClr val="white"/>
                </a:solidFill>
                <a:ea typeface="+mn-ea"/>
                <a:cs typeface="+mn-cs"/>
              </a:rPr>
              <a:t>de travail</a:t>
            </a:r>
            <a:endParaRPr lang="fr-FR" dirty="0"/>
          </a:p>
        </p:txBody>
      </p:sp>
      <p:sp>
        <p:nvSpPr>
          <p:cNvPr id="10" name="Right Arrow 19"/>
          <p:cNvSpPr/>
          <p:nvPr/>
        </p:nvSpPr>
        <p:spPr>
          <a:xfrm>
            <a:off x="3352800" y="3480816"/>
            <a:ext cx="1053515" cy="490290"/>
          </a:xfrm>
          <a:prstGeom prst="leftArrow">
            <a:avLst/>
          </a:prstGeom>
          <a:gradFill flip="none" rotWithShape="1">
            <a:gsLst>
              <a:gs pos="15000">
                <a:schemeClr val="tx1">
                  <a:lumMod val="75000"/>
                  <a:lumOff val="25000"/>
                  <a:alpha val="18000"/>
                </a:schemeClr>
              </a:gs>
              <a:gs pos="48000">
                <a:schemeClr val="tx1">
                  <a:lumMod val="65000"/>
                  <a:lumOff val="35000"/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685800" y="3839834"/>
            <a:ext cx="2819400" cy="227105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80" y="4160973"/>
            <a:ext cx="2160240" cy="1628775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85800" y="1349152"/>
            <a:ext cx="2819400" cy="227105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736577"/>
            <a:ext cx="2438400" cy="14962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4572000" y="3480816"/>
            <a:ext cx="205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Code Blocks</a:t>
            </a:r>
            <a:endParaRPr lang="fr-FR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00B0F0"/>
              </a:gs>
              <a:gs pos="50000">
                <a:srgbClr val="399ECB"/>
              </a:gs>
              <a:gs pos="100000">
                <a:srgbClr val="0077D0"/>
              </a:gs>
            </a:gsLst>
            <a:path path="circle">
              <a:fillToRect l="50000" t="50000" r="50000" b="50000"/>
            </a:path>
          </a:gra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8" name="Oval 7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9728" y="1531434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0" b="1">
                <a:solidFill>
                  <a:srgbClr val="2A7A9E">
                    <a:alpha val="40000"/>
                  </a:srgbClr>
                </a:solidFill>
                <a:cs typeface="Arial" pitchFamily="34" charset="0"/>
              </a:rPr>
              <a:t>2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fr-FR" sz="4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Détails </a:t>
            </a:r>
            <a:r>
              <a:rPr lang="fr-FR" sz="4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 </a:t>
            </a:r>
            <a:r>
              <a:rPr lang="fr-FR" sz="4000" b="0" cap="none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du </a:t>
            </a:r>
            <a:r>
              <a:rPr lang="fr-FR" sz="4000" b="0" cap="none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code</a:t>
            </a:r>
            <a:r>
              <a:rPr lang="fr-FR" sz="4000" b="0" cap="none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.</a:t>
            </a:r>
            <a:endParaRPr lang="fr-FR" sz="4000" b="0" cap="none" dirty="0">
              <a:solidFill>
                <a:prstClr val="black">
                  <a:lumMod val="50000"/>
                  <a:lumOff val="50000"/>
                </a:prstClr>
              </a:solidFill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fr-FR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Bibliothèques,  Fichiers </a:t>
            </a:r>
            <a:r>
              <a:rPr lang="fr-FR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du </a:t>
            </a:r>
            <a:r>
              <a:rPr lang="fr-FR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code, Exemples</a:t>
            </a:r>
            <a:endParaRPr lang="fr-FR" sz="1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3912f3d2d9558fe25c92d6fa3de16ff3fd0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R10xIjSp9ydXfZCEUpf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tb5iYcBF5pNknMcsH5Nw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o7EXg3J7pxd79sxolJbf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Présentation de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404</Words>
  <Application>Microsoft Office PowerPoint</Application>
  <PresentationFormat>Affichage à l'écran (4:3)</PresentationFormat>
  <Paragraphs>167</Paragraphs>
  <Slides>21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Présentation de PowerPoint 2010</vt:lpstr>
      <vt:lpstr> Jeu morpion «Tic Tac Toe»</vt:lpstr>
      <vt:lpstr>Présentation PowerPoint</vt:lpstr>
      <vt:lpstr>Présentation PowerPoint</vt:lpstr>
      <vt:lpstr>Présentation du projet.</vt:lpstr>
      <vt:lpstr>Définition du jeu</vt:lpstr>
      <vt:lpstr>Présentation PowerPoint</vt:lpstr>
      <vt:lpstr>Présentation PowerPoint</vt:lpstr>
      <vt:lpstr>Outils de travail</vt:lpstr>
      <vt:lpstr>Détails  du code.</vt:lpstr>
      <vt:lpstr>Présentation PowerPoint</vt:lpstr>
      <vt:lpstr>Présentation PowerPoint</vt:lpstr>
      <vt:lpstr>Présentation PowerPoint</vt:lpstr>
      <vt:lpstr>Curseur animé</vt:lpstr>
      <vt:lpstr>     Exemples des fonctions :</vt:lpstr>
      <vt:lpstr>Interfaces des différents niveaux du jeu</vt:lpstr>
      <vt:lpstr>Autre Exemple :</vt:lpstr>
      <vt:lpstr>Démo du jeu.</vt:lpstr>
      <vt:lpstr>Conclusion </vt:lpstr>
      <vt:lpstr>Conclusion</vt:lpstr>
      <vt:lpstr>Merci,  Nous somme à la disposition de votre questions. 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2012-04-17T08:12:25Z</dcterms:created>
  <dcterms:modified xsi:type="dcterms:W3CDTF">2012-04-20T15:42:42Z</dcterms:modified>
</cp:coreProperties>
</file>