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0" r:id="rId5"/>
    <p:sldId id="261" r:id="rId6"/>
    <p:sldId id="264" r:id="rId7"/>
    <p:sldId id="265" r:id="rId8"/>
    <p:sldId id="285" r:id="rId9"/>
    <p:sldId id="294" r:id="rId10"/>
    <p:sldId id="284" r:id="rId11"/>
    <p:sldId id="288" r:id="rId12"/>
    <p:sldId id="293" r:id="rId13"/>
    <p:sldId id="289" r:id="rId14"/>
    <p:sldId id="291" r:id="rId15"/>
    <p:sldId id="287" r:id="rId16"/>
    <p:sldId id="292" r:id="rId17"/>
    <p:sldId id="295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41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6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46" y="8575889"/>
            <a:ext cx="1439377" cy="278226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Formatvorlagen</a:t>
            </a:r>
            <a:r>
              <a:rPr lang="en-US" dirty="0"/>
              <a:t> des </a:t>
            </a:r>
            <a:r>
              <a:rPr lang="en-US" dirty="0" err="1"/>
              <a:t>Textmasters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6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40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2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6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3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3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7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79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5013957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5013325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5013325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B4C33F-C9AF-4497-B940-A739851DB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1160464"/>
            <a:ext cx="4709477" cy="49910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10" name="Picture 2" descr="Amazon logo - Marques et logos: histoire et signification | PNG">
            <a:extLst>
              <a:ext uri="{FF2B5EF4-FFF2-40B4-BE49-F238E27FC236}">
                <a16:creationId xmlns:a16="http://schemas.microsoft.com/office/drawing/2014/main" id="{36DBC488-7072-4364-8085-724E9485635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 bwMode="auto">
          <a:xfrm>
            <a:off x="10000212" y="5974179"/>
            <a:ext cx="1991359" cy="7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1160464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884421"/>
            <a:ext cx="5503864" cy="1267142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16" name="Picture 2" descr="Amazon logo - Marques et logos: histoire et signification | PNG">
            <a:extLst>
              <a:ext uri="{FF2B5EF4-FFF2-40B4-BE49-F238E27FC236}">
                <a16:creationId xmlns:a16="http://schemas.microsoft.com/office/drawing/2014/main" id="{3381AD66-340B-4637-A187-6593D4878D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 bwMode="auto">
          <a:xfrm>
            <a:off x="10000212" y="5974179"/>
            <a:ext cx="1991359" cy="7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1160462"/>
            <a:ext cx="5503863" cy="499109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10" name="Picture 2" descr="Amazon logo - Marques et logos: histoire et signification | PNG">
            <a:extLst>
              <a:ext uri="{FF2B5EF4-FFF2-40B4-BE49-F238E27FC236}">
                <a16:creationId xmlns:a16="http://schemas.microsoft.com/office/drawing/2014/main" id="{4C36ADFB-8473-4A62-8957-8334B6C8BB5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 bwMode="auto">
          <a:xfrm>
            <a:off x="10000212" y="5974179"/>
            <a:ext cx="1991359" cy="7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34pt,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492388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492388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556BCE-1D37-4F04-BE99-188FE11E7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23" y="2197100"/>
            <a:ext cx="4757766" cy="15674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19E1E8-6E9D-4797-9AFA-D329190C4B62}"/>
              </a:ext>
            </a:extLst>
          </p:cNvPr>
          <p:cNvSpPr txBox="1"/>
          <p:nvPr userDrawn="1"/>
        </p:nvSpPr>
        <p:spPr>
          <a:xfrm>
            <a:off x="3983942" y="3479679"/>
            <a:ext cx="42100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noProof="0" dirty="0">
                <a:solidFill>
                  <a:schemeClr val="accent1"/>
                </a:solidFill>
              </a:rPr>
              <a:t>Think bold, act reliable</a:t>
            </a:r>
            <a:endParaRPr lang="de-DE" sz="1300" b="1" dirty="0" err="1">
              <a:solidFill>
                <a:schemeClr val="accent1"/>
              </a:solidFill>
            </a:endParaRP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50225B8-96F0-47E1-9257-1CC8764589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5593080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 dirty="0"/>
              <a:t>Name Last Name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D2FB4B49-9D82-4C33-89FC-33AB6BCFCA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870152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Position  City  Country</a:t>
            </a:r>
            <a:br>
              <a:rPr lang="en-GB" noProof="0" dirty="0"/>
            </a:br>
            <a:r>
              <a:rPr lang="en-GB" noProof="0" dirty="0"/>
              <a:t>T. +33 01 02 03 04 05 • M. +33 (0) 602 03 04 05</a:t>
            </a:r>
            <a:br>
              <a:rPr lang="en-GB" noProof="0" dirty="0"/>
            </a:br>
            <a:r>
              <a:rPr lang="en-GB" noProof="0" dirty="0"/>
              <a:t>name@expleogroup.com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80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60842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F5970FD9-0633-6F48-BD30-5F22C3005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" y="0"/>
            <a:ext cx="3084286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D7BEA1-3610-4AFC-AC2F-F022F434A2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1F93EF-9EE2-4683-97DD-DCE694094E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0863" y="3960719"/>
            <a:ext cx="7543800" cy="184666"/>
          </a:xfrm>
        </p:spPr>
        <p:txBody>
          <a:bodyPr>
            <a:spAutoFit/>
          </a:bodyPr>
          <a:lstStyle>
            <a:lvl1pPr>
              <a:defRPr sz="12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Date, 12pt, black, capital letters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A16ABB-F426-448B-AB5E-68EAB628B5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54A921-ECBB-D345-BF59-0FA1392C0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312"/>
          <a:stretch/>
        </p:blipFill>
        <p:spPr>
          <a:xfrm>
            <a:off x="6492726" y="0"/>
            <a:ext cx="569927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C4606C-34F8-45E1-B25B-B36951097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2549525"/>
            <a:ext cx="10922001" cy="3602038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 |  © Expleo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2549525"/>
            <a:ext cx="5317200" cy="3602038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2549525"/>
            <a:ext cx="5317200" cy="3602038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1169837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2551563"/>
            <a:ext cx="10922400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26" name="Picture 2" descr="Amazon logo - Marques et logos: histoire et signification | PNG">
            <a:extLst>
              <a:ext uri="{FF2B5EF4-FFF2-40B4-BE49-F238E27FC236}">
                <a16:creationId xmlns:a16="http://schemas.microsoft.com/office/drawing/2014/main" id="{06AD2544-91B6-463A-BCCF-7A64D833488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 bwMode="auto">
          <a:xfrm>
            <a:off x="10000212" y="5974179"/>
            <a:ext cx="1991359" cy="7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58" r:id="rId11"/>
    <p:sldLayoutId id="2147483673" r:id="rId12"/>
    <p:sldLayoutId id="2147483663" r:id="rId13"/>
    <p:sldLayoutId id="2147483666" r:id="rId14"/>
    <p:sldLayoutId id="2147483665" r:id="rId15"/>
    <p:sldLayoutId id="2147483664" r:id="rId16"/>
    <p:sldLayoutId id="2147483669" r:id="rId17"/>
    <p:sldLayoutId id="2147483668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875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731" userDrawn="1">
          <p15:clr>
            <a:srgbClr val="F26B43"/>
          </p15:clr>
        </p15:guide>
        <p15:guide id="9" orient="horz" pos="1360" userDrawn="1">
          <p15:clr>
            <a:srgbClr val="F26B43"/>
          </p15:clr>
        </p15:guide>
        <p15:guide id="10" orient="horz" pos="16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F6DCF5-1F0D-455A-B077-A69C3C6D2C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995B1-B0CB-4850-85B4-B38DE83B845A}"/>
              </a:ext>
            </a:extLst>
          </p:cNvPr>
          <p:cNvSpPr/>
          <p:nvPr/>
        </p:nvSpPr>
        <p:spPr>
          <a:xfrm>
            <a:off x="0" y="3429001"/>
            <a:ext cx="12192000" cy="3429000"/>
          </a:xfrm>
          <a:prstGeom prst="rect">
            <a:avLst/>
          </a:prstGeom>
          <a:solidFill>
            <a:srgbClr val="242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CE53D3-FE1A-40F3-8147-6BABF51AF9A5}"/>
              </a:ext>
            </a:extLst>
          </p:cNvPr>
          <p:cNvSpPr txBox="1"/>
          <p:nvPr/>
        </p:nvSpPr>
        <p:spPr>
          <a:xfrm>
            <a:off x="3217242" y="3902645"/>
            <a:ext cx="189635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Bodoni MT" panose="02070603080606020203" pitchFamily="18" charset="0"/>
              </a:rPr>
              <a:t>B&amp;M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A8C0C5-FAF6-45B5-894B-BB0A4E99246A}"/>
              </a:ext>
            </a:extLst>
          </p:cNvPr>
          <p:cNvSpPr txBox="1"/>
          <p:nvPr/>
        </p:nvSpPr>
        <p:spPr>
          <a:xfrm>
            <a:off x="11106150" y="6572250"/>
            <a:ext cx="9425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>
                <a:solidFill>
                  <a:schemeClr val="accent1"/>
                </a:solidFill>
              </a:rPr>
              <a:t>30-08-2021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591DD3-EC6A-4BAC-AEBC-7BDCAEF31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1" b="23689"/>
          <a:stretch/>
        </p:blipFill>
        <p:spPr bwMode="auto">
          <a:xfrm>
            <a:off x="5665729" y="4829175"/>
            <a:ext cx="4762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6F629A7-10CA-4B9D-B1AE-8DC271C270F6}"/>
              </a:ext>
            </a:extLst>
          </p:cNvPr>
          <p:cNvSpPr txBox="1"/>
          <p:nvPr/>
        </p:nvSpPr>
        <p:spPr>
          <a:xfrm>
            <a:off x="5353477" y="4825975"/>
            <a:ext cx="4280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16" name="Titel 4">
            <a:extLst>
              <a:ext uri="{FF2B5EF4-FFF2-40B4-BE49-F238E27FC236}">
                <a16:creationId xmlns:a16="http://schemas.microsoft.com/office/drawing/2014/main" id="{96C52B6A-F1CF-4067-83B0-36867FBDBC52}"/>
              </a:ext>
            </a:extLst>
          </p:cNvPr>
          <p:cNvSpPr txBox="1">
            <a:spLocks/>
          </p:cNvSpPr>
          <p:nvPr/>
        </p:nvSpPr>
        <p:spPr>
          <a:xfrm>
            <a:off x="0" y="1307680"/>
            <a:ext cx="12192000" cy="988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rgbClr val="242F41"/>
                </a:solidFill>
                <a:latin typeface="Bodoni MT" panose="02070603080606020203" pitchFamily="18" charset="0"/>
              </a:rPr>
              <a:t>Machine &amp;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9608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A2EF08-2097-4B05-B54B-9DD229268BF6}"/>
              </a:ext>
            </a:extLst>
          </p:cNvPr>
          <p:cNvSpPr/>
          <p:nvPr/>
        </p:nvSpPr>
        <p:spPr>
          <a:xfrm>
            <a:off x="3997892" y="3571875"/>
            <a:ext cx="7658100" cy="2333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5. Evaluation</a:t>
            </a:r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4765EEB6-2647-4C1E-9C91-FB68E2B6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08" y="1063145"/>
            <a:ext cx="10922400" cy="3461229"/>
          </a:xfrm>
        </p:spPr>
        <p:txBody>
          <a:bodyPr/>
          <a:lstStyle/>
          <a:p>
            <a:r>
              <a:rPr lang="fr-FR" dirty="0"/>
              <a:t>Projet 2: 	 Price Estimator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6760F8F2-A320-4201-B51A-00B47FA3D9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4542" y="1905240"/>
            <a:ext cx="10258586" cy="4105035"/>
          </a:xfrm>
        </p:spPr>
        <p:txBody>
          <a:bodyPr/>
          <a:lstStyle/>
          <a:p>
            <a:r>
              <a:rPr lang="fr-FR" sz="1800" b="0" dirty="0">
                <a:solidFill>
                  <a:srgbClr val="000000"/>
                </a:solidFill>
                <a:latin typeface="CMU Serif"/>
              </a:rPr>
              <a:t>Choix du modèle:	</a:t>
            </a:r>
            <a:r>
              <a:rPr lang="fr-FR" sz="1800" b="0" dirty="0">
                <a:solidFill>
                  <a:schemeClr val="accent1"/>
                </a:solidFill>
                <a:latin typeface="CMU Serif"/>
              </a:rPr>
              <a:t>ResNeXt-101 32x8d</a:t>
            </a:r>
          </a:p>
          <a:p>
            <a:r>
              <a:rPr lang="fr-FR" sz="1800" b="0" dirty="0">
                <a:solidFill>
                  <a:srgbClr val="000000"/>
                </a:solidFill>
                <a:latin typeface="CMU Serif"/>
                <a:sym typeface="Wingdings" panose="05000000000000000000" pitchFamily="2" charset="2"/>
              </a:rPr>
              <a:t>Image:</a:t>
            </a:r>
          </a:p>
          <a:p>
            <a:pPr marL="522288" lvl="2" indent="-342900">
              <a:buFont typeface="+mj-lt"/>
              <a:buAutoNum type="arabicPeriod"/>
            </a:pPr>
            <a:endParaRPr lang="fr-FR" sz="1400" b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lvl="2" indent="0">
              <a:buNone/>
            </a:pP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1 - FixEfficientNet-B7</a:t>
            </a:r>
            <a:endParaRPr lang="fr-FR" sz="1600" dirty="0">
              <a:solidFill>
                <a:srgbClr val="CE9178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522288" lvl="2" indent="-342900">
              <a:buFont typeface="+mj-lt"/>
              <a:buAutoNum type="arabicPeriod"/>
            </a:pPr>
            <a:endParaRPr lang="fr-FR" sz="1400" b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522288" lvl="2" indent="-342900">
              <a:buFont typeface="+mj-lt"/>
              <a:buAutoNum type="arabicPeriod"/>
            </a:pPr>
            <a:endParaRPr lang="fr-FR" sz="140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fr-FR" sz="1400" b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522288" lvl="2" indent="-342900">
              <a:buFont typeface="+mj-lt"/>
              <a:buAutoNum type="arabicPeriod"/>
            </a:pPr>
            <a:endParaRPr lang="fr-FR" sz="140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lvl="2" indent="0">
              <a:buNone/>
            </a:pP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2 - ResNext</a:t>
            </a:r>
            <a:endParaRPr lang="fr-FR" sz="1600" dirty="0">
              <a:solidFill>
                <a:srgbClr val="CE9178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b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b="0" i="0" u="none" strike="noStrike" baseline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b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b="0" i="0" u="none" strike="noStrike" baseline="0" dirty="0">
              <a:solidFill>
                <a:srgbClr val="000000"/>
              </a:solidFill>
              <a:latin typeface="CMU Serif"/>
            </a:endParaRP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CMU Serif"/>
            </a:endParaRP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437FCCA3-86E6-412B-87E5-47A66DA425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4F7"/>
              </a:clrFrom>
              <a:clrTo>
                <a:srgbClr val="F3F4F7">
                  <a:alpha val="0"/>
                </a:srgbClr>
              </a:clrTo>
            </a:clrChange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77" y="3652651"/>
            <a:ext cx="7458920" cy="22308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E4424B-754C-4553-8A70-3467C5908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2" y="2648710"/>
            <a:ext cx="7658100" cy="7802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CC01A2-AD07-4F7C-A215-4077105B887C}"/>
              </a:ext>
            </a:extLst>
          </p:cNvPr>
          <p:cNvSpPr/>
          <p:nvPr/>
        </p:nvSpPr>
        <p:spPr>
          <a:xfrm>
            <a:off x="4147276" y="4171950"/>
            <a:ext cx="7120799" cy="2667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5FD9613-B981-4D0C-8856-BA7DFDBD3C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1" r="11670" b="5090"/>
          <a:stretch/>
        </p:blipFill>
        <p:spPr>
          <a:xfrm>
            <a:off x="11065638" y="70890"/>
            <a:ext cx="983125" cy="12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5. Evaluation</a:t>
            </a:r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4765EEB6-2647-4C1E-9C91-FB68E2B6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08" y="1063145"/>
            <a:ext cx="10922400" cy="3461229"/>
          </a:xfrm>
        </p:spPr>
        <p:txBody>
          <a:bodyPr/>
          <a:lstStyle/>
          <a:p>
            <a:r>
              <a:rPr lang="fr-FR" dirty="0"/>
              <a:t>Projet 2: 	 Price Estimator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6760F8F2-A320-4201-B51A-00B47FA3D9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3592" y="1867140"/>
            <a:ext cx="10258586" cy="4105035"/>
          </a:xfrm>
        </p:spPr>
        <p:txBody>
          <a:bodyPr/>
          <a:lstStyle/>
          <a:p>
            <a:r>
              <a:rPr lang="fr-FR" sz="1800" b="0" dirty="0">
                <a:solidFill>
                  <a:srgbClr val="000000"/>
                </a:solidFill>
                <a:latin typeface="CMU Serif"/>
              </a:rPr>
              <a:t>Choix du modèle:</a:t>
            </a:r>
          </a:p>
          <a:p>
            <a:r>
              <a:rPr lang="fr-FR" sz="1800" b="0" dirty="0">
                <a:solidFill>
                  <a:srgbClr val="000000"/>
                </a:solidFill>
                <a:latin typeface="CMU Serif"/>
                <a:sym typeface="Wingdings" panose="05000000000000000000" pitchFamily="2" charset="2"/>
              </a:rPr>
              <a:t>Texte:</a:t>
            </a:r>
          </a:p>
          <a:p>
            <a:pPr marL="522288" lvl="2" indent="-342900">
              <a:buFont typeface="+mj-lt"/>
              <a:buAutoNum type="arabicPeriod"/>
            </a:pPr>
            <a:endParaRPr lang="fr-FR" sz="1400" b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lvl="2" indent="0">
              <a:buNone/>
            </a:pP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DistillRoBerta</a:t>
            </a:r>
            <a:endParaRPr lang="fr-FR" sz="1600" dirty="0">
              <a:solidFill>
                <a:srgbClr val="CE9178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522288" lvl="2" indent="-342900">
              <a:buFont typeface="+mj-lt"/>
              <a:buAutoNum type="arabicPeriod"/>
            </a:pPr>
            <a:endParaRPr lang="fr-FR" sz="1400" b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522288" lvl="2" indent="-342900">
              <a:buFont typeface="+mj-lt"/>
              <a:buAutoNum type="arabicPeriod"/>
            </a:pPr>
            <a:endParaRPr lang="fr-FR" sz="140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b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b="0" i="0" u="none" strike="noStrike" baseline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b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b="0" i="0" u="none" strike="noStrike" baseline="0" dirty="0">
              <a:solidFill>
                <a:srgbClr val="000000"/>
              </a:solidFill>
              <a:latin typeface="CMU Serif"/>
            </a:endParaRP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CMU Serif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7DCB8B-A53E-4CCE-A00D-6DCC22CD0F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1" r="11670" b="5090"/>
          <a:stretch/>
        </p:blipFill>
        <p:spPr>
          <a:xfrm>
            <a:off x="11065638" y="70890"/>
            <a:ext cx="983125" cy="1218679"/>
          </a:xfrm>
          <a:prstGeom prst="rect">
            <a:avLst/>
          </a:prstGeom>
        </p:spPr>
      </p:pic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A08D4CFE-D9A4-4CBD-9C4C-8DCE019B3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2074070"/>
            <a:ext cx="4257675" cy="4057650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4BBB0E1-1126-42D7-835B-900048653ED8}"/>
              </a:ext>
            </a:extLst>
          </p:cNvPr>
          <p:cNvCxnSpPr/>
          <p:nvPr/>
        </p:nvCxnSpPr>
        <p:spPr>
          <a:xfrm>
            <a:off x="8358187" y="2093120"/>
            <a:ext cx="0" cy="4003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5. Evaluation</a:t>
            </a:r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4765EEB6-2647-4C1E-9C91-FB68E2B6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08" y="1063146"/>
            <a:ext cx="10922400" cy="988500"/>
          </a:xfrm>
        </p:spPr>
        <p:txBody>
          <a:bodyPr/>
          <a:lstStyle/>
          <a:p>
            <a:r>
              <a:rPr lang="fr-FR" dirty="0"/>
              <a:t>Projet 2: 	Price Estimator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821E723-6DBA-41E6-8626-ED750BB029EB}"/>
              </a:ext>
            </a:extLst>
          </p:cNvPr>
          <p:cNvSpPr/>
          <p:nvPr/>
        </p:nvSpPr>
        <p:spPr>
          <a:xfrm>
            <a:off x="982662" y="1812855"/>
            <a:ext cx="1775534" cy="69314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Resnext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D8BE7A7-54AB-46BD-879D-1E0155B07E4C}"/>
              </a:ext>
            </a:extLst>
          </p:cNvPr>
          <p:cNvSpPr/>
          <p:nvPr/>
        </p:nvSpPr>
        <p:spPr>
          <a:xfrm>
            <a:off x="982662" y="2577605"/>
            <a:ext cx="1775534" cy="69314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DistillRoBerta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1CBBD57-87AE-4EA2-B7AE-38BFDAE20F46}"/>
              </a:ext>
            </a:extLst>
          </p:cNvPr>
          <p:cNvSpPr/>
          <p:nvPr/>
        </p:nvSpPr>
        <p:spPr>
          <a:xfrm>
            <a:off x="982662" y="3344239"/>
            <a:ext cx="1775534" cy="69314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DistillRoBerta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50DDBAB-EF53-406C-BC25-7DCCCE5FFFCE}"/>
              </a:ext>
            </a:extLst>
          </p:cNvPr>
          <p:cNvSpPr/>
          <p:nvPr/>
        </p:nvSpPr>
        <p:spPr>
          <a:xfrm>
            <a:off x="982662" y="4110873"/>
            <a:ext cx="1775534" cy="69314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DistillRoBerta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375B1-A424-4765-9233-A8A06DA78759}"/>
              </a:ext>
            </a:extLst>
          </p:cNvPr>
          <p:cNvSpPr/>
          <p:nvPr/>
        </p:nvSpPr>
        <p:spPr>
          <a:xfrm>
            <a:off x="2891361" y="1801625"/>
            <a:ext cx="443884" cy="693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b="1" dirty="0"/>
              <a:t>Encoding</a:t>
            </a:r>
          </a:p>
          <a:p>
            <a:pPr algn="ctr"/>
            <a:r>
              <a:rPr lang="fr-FR" sz="800" b="1" dirty="0"/>
              <a:t>(2048)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5ECD8F-CBF7-42A3-99A5-293F10457F0E}"/>
              </a:ext>
            </a:extLst>
          </p:cNvPr>
          <p:cNvSpPr/>
          <p:nvPr/>
        </p:nvSpPr>
        <p:spPr>
          <a:xfrm>
            <a:off x="2891361" y="2560340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3CFD77-8A34-4CE9-B34C-2E4BF3EC2314}"/>
              </a:ext>
            </a:extLst>
          </p:cNvPr>
          <p:cNvSpPr/>
          <p:nvPr/>
        </p:nvSpPr>
        <p:spPr>
          <a:xfrm>
            <a:off x="2891361" y="2813244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95745-81DE-4A3D-837F-5E55839BD266}"/>
              </a:ext>
            </a:extLst>
          </p:cNvPr>
          <p:cNvSpPr/>
          <p:nvPr/>
        </p:nvSpPr>
        <p:spPr>
          <a:xfrm>
            <a:off x="2891361" y="3066150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B42482-8FC0-4582-A597-75A4E794CC0D}"/>
              </a:ext>
            </a:extLst>
          </p:cNvPr>
          <p:cNvSpPr/>
          <p:nvPr/>
        </p:nvSpPr>
        <p:spPr>
          <a:xfrm>
            <a:off x="2891361" y="3343694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EDCB5E-AAF7-4852-BCED-179A9A642D28}"/>
              </a:ext>
            </a:extLst>
          </p:cNvPr>
          <p:cNvSpPr/>
          <p:nvPr/>
        </p:nvSpPr>
        <p:spPr>
          <a:xfrm>
            <a:off x="2891361" y="3596598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FD312-E888-4240-B531-26AD4C9A50E8}"/>
              </a:ext>
            </a:extLst>
          </p:cNvPr>
          <p:cNvSpPr/>
          <p:nvPr/>
        </p:nvSpPr>
        <p:spPr>
          <a:xfrm>
            <a:off x="2891361" y="3849504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6940FF-C524-4E5E-8B8A-4047EC104243}"/>
              </a:ext>
            </a:extLst>
          </p:cNvPr>
          <p:cNvSpPr/>
          <p:nvPr/>
        </p:nvSpPr>
        <p:spPr>
          <a:xfrm>
            <a:off x="2891361" y="4113210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149069-3FB5-4BC3-A905-A8D110280423}"/>
              </a:ext>
            </a:extLst>
          </p:cNvPr>
          <p:cNvSpPr/>
          <p:nvPr/>
        </p:nvSpPr>
        <p:spPr>
          <a:xfrm>
            <a:off x="2891361" y="4366114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353F07-99C2-45E4-89C1-4BE06E861A89}"/>
              </a:ext>
            </a:extLst>
          </p:cNvPr>
          <p:cNvSpPr/>
          <p:nvPr/>
        </p:nvSpPr>
        <p:spPr>
          <a:xfrm>
            <a:off x="2891361" y="4619020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C822D0A-0C29-4694-B264-7D91686D44DD}"/>
              </a:ext>
            </a:extLst>
          </p:cNvPr>
          <p:cNvSpPr txBox="1"/>
          <p:nvPr/>
        </p:nvSpPr>
        <p:spPr>
          <a:xfrm>
            <a:off x="305683" y="2051646"/>
            <a:ext cx="45365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Image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E8ECB7E-9AE2-496A-82C2-1C622F517CE1}"/>
              </a:ext>
            </a:extLst>
          </p:cNvPr>
          <p:cNvSpPr txBox="1"/>
          <p:nvPr/>
        </p:nvSpPr>
        <p:spPr>
          <a:xfrm>
            <a:off x="369803" y="2805186"/>
            <a:ext cx="3254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Titre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87D6AF-8AAF-416F-B947-E724C97AA347}"/>
              </a:ext>
            </a:extLst>
          </p:cNvPr>
          <p:cNvSpPr txBox="1"/>
          <p:nvPr/>
        </p:nvSpPr>
        <p:spPr>
          <a:xfrm>
            <a:off x="193473" y="3555428"/>
            <a:ext cx="6780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Catégorie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3658821-78B7-4A42-A12D-6D6FCDCCD490}"/>
              </a:ext>
            </a:extLst>
          </p:cNvPr>
          <p:cNvSpPr txBox="1"/>
          <p:nvPr/>
        </p:nvSpPr>
        <p:spPr>
          <a:xfrm>
            <a:off x="134162" y="4366114"/>
            <a:ext cx="7966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86B16D6-B3FC-455C-8997-A1EE495A7066}"/>
              </a:ext>
            </a:extLst>
          </p:cNvPr>
          <p:cNvSpPr/>
          <p:nvPr/>
        </p:nvSpPr>
        <p:spPr>
          <a:xfrm>
            <a:off x="3640995" y="2582911"/>
            <a:ext cx="1003178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Multi-head attention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19A83142-47D5-40B9-976D-F9B37E5A7DA0}"/>
              </a:ext>
            </a:extLst>
          </p:cNvPr>
          <p:cNvCxnSpPr>
            <a:stCxn id="16" idx="3"/>
            <a:endCxn id="29" idx="2"/>
          </p:cNvCxnSpPr>
          <p:nvPr/>
        </p:nvCxnSpPr>
        <p:spPr>
          <a:xfrm>
            <a:off x="3335245" y="2654008"/>
            <a:ext cx="305750" cy="25290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03CCC138-1E7A-4D71-92BA-C698AAE19BCA}"/>
              </a:ext>
            </a:extLst>
          </p:cNvPr>
          <p:cNvCxnSpPr>
            <a:cxnSpLocks/>
            <a:stCxn id="17" idx="3"/>
            <a:endCxn id="29" idx="2"/>
          </p:cNvCxnSpPr>
          <p:nvPr/>
        </p:nvCxnSpPr>
        <p:spPr>
          <a:xfrm flipV="1">
            <a:off x="3335245" y="2906911"/>
            <a:ext cx="305750" cy="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74DCD3B-A5D6-437C-8744-6E91D067E03E}"/>
              </a:ext>
            </a:extLst>
          </p:cNvPr>
          <p:cNvCxnSpPr>
            <a:cxnSpLocks/>
            <a:stCxn id="18" idx="3"/>
            <a:endCxn id="29" idx="2"/>
          </p:cNvCxnSpPr>
          <p:nvPr/>
        </p:nvCxnSpPr>
        <p:spPr>
          <a:xfrm flipV="1">
            <a:off x="3335245" y="2906911"/>
            <a:ext cx="305750" cy="25290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8C98603-6828-4B53-98A4-4BDD097B56A6}"/>
              </a:ext>
            </a:extLst>
          </p:cNvPr>
          <p:cNvSpPr/>
          <p:nvPr/>
        </p:nvSpPr>
        <p:spPr>
          <a:xfrm>
            <a:off x="4851097" y="2819512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72F23078-0EAA-4133-B6EA-B34E31BF2C0E}"/>
              </a:ext>
            </a:extLst>
          </p:cNvPr>
          <p:cNvSpPr/>
          <p:nvPr/>
        </p:nvSpPr>
        <p:spPr>
          <a:xfrm>
            <a:off x="5691673" y="2816373"/>
            <a:ext cx="443884" cy="10483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dirty="0"/>
              <a:t>Intern layer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7DAD1E-28D4-4F86-9322-09523B6B18F6}"/>
              </a:ext>
            </a:extLst>
          </p:cNvPr>
          <p:cNvSpPr/>
          <p:nvPr/>
        </p:nvSpPr>
        <p:spPr>
          <a:xfrm>
            <a:off x="6288843" y="2841347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A62318-05E4-49BA-939C-37BAB62E253A}"/>
              </a:ext>
            </a:extLst>
          </p:cNvPr>
          <p:cNvSpPr/>
          <p:nvPr/>
        </p:nvSpPr>
        <p:spPr>
          <a:xfrm>
            <a:off x="6288843" y="3094251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D63B4F-709B-4D33-A34F-00389777DB2B}"/>
              </a:ext>
            </a:extLst>
          </p:cNvPr>
          <p:cNvSpPr/>
          <p:nvPr/>
        </p:nvSpPr>
        <p:spPr>
          <a:xfrm>
            <a:off x="6288843" y="3347157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A53FB-82E8-4993-A26D-AD3499A83400}"/>
              </a:ext>
            </a:extLst>
          </p:cNvPr>
          <p:cNvSpPr/>
          <p:nvPr/>
        </p:nvSpPr>
        <p:spPr>
          <a:xfrm>
            <a:off x="6288843" y="3600063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1855D5F-7CE4-47E7-A38E-AAFAF3149448}"/>
              </a:ext>
            </a:extLst>
          </p:cNvPr>
          <p:cNvSpPr/>
          <p:nvPr/>
        </p:nvSpPr>
        <p:spPr>
          <a:xfrm>
            <a:off x="7141299" y="3000579"/>
            <a:ext cx="1003178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Multi-head</a:t>
            </a:r>
            <a:r>
              <a:rPr lang="fr-FR" sz="1050" dirty="0"/>
              <a:t> attention</a:t>
            </a:r>
          </a:p>
        </p:txBody>
      </p: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9CD34BD8-EF12-4BB0-8AF9-6AD31BF8A3BD}"/>
              </a:ext>
            </a:extLst>
          </p:cNvPr>
          <p:cNvCxnSpPr>
            <a:cxnSpLocks/>
            <a:stCxn id="48" idx="3"/>
            <a:endCxn id="55" idx="2"/>
          </p:cNvCxnSpPr>
          <p:nvPr/>
        </p:nvCxnSpPr>
        <p:spPr>
          <a:xfrm>
            <a:off x="6732727" y="2935015"/>
            <a:ext cx="408572" cy="3895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43D90218-C841-4C3A-9A1F-A0AD090DFBAC}"/>
              </a:ext>
            </a:extLst>
          </p:cNvPr>
          <p:cNvCxnSpPr>
            <a:cxnSpLocks/>
            <a:stCxn id="49" idx="3"/>
            <a:endCxn id="55" idx="2"/>
          </p:cNvCxnSpPr>
          <p:nvPr/>
        </p:nvCxnSpPr>
        <p:spPr>
          <a:xfrm>
            <a:off x="6732727" y="3187919"/>
            <a:ext cx="408572" cy="136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D95B42BB-CF79-411C-9554-4B141DE37AEE}"/>
              </a:ext>
            </a:extLst>
          </p:cNvPr>
          <p:cNvCxnSpPr>
            <a:cxnSpLocks/>
            <a:stCxn id="50" idx="3"/>
            <a:endCxn id="55" idx="2"/>
          </p:cNvCxnSpPr>
          <p:nvPr/>
        </p:nvCxnSpPr>
        <p:spPr>
          <a:xfrm flipV="1">
            <a:off x="6732727" y="3324579"/>
            <a:ext cx="408572" cy="11624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0B79738E-B809-45DB-8F46-566A4EA23D14}"/>
              </a:ext>
            </a:extLst>
          </p:cNvPr>
          <p:cNvCxnSpPr>
            <a:cxnSpLocks/>
            <a:stCxn id="54" idx="3"/>
            <a:endCxn id="55" idx="2"/>
          </p:cNvCxnSpPr>
          <p:nvPr/>
        </p:nvCxnSpPr>
        <p:spPr>
          <a:xfrm flipV="1">
            <a:off x="6732727" y="3324579"/>
            <a:ext cx="408572" cy="36915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A07BEF3-8528-470E-8DBB-1CC815D084B6}"/>
              </a:ext>
            </a:extLst>
          </p:cNvPr>
          <p:cNvSpPr/>
          <p:nvPr/>
        </p:nvSpPr>
        <p:spPr>
          <a:xfrm>
            <a:off x="8270043" y="3230341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C4D1062-B1F4-45DF-950D-B0DB12CB225F}"/>
              </a:ext>
            </a:extLst>
          </p:cNvPr>
          <p:cNvCxnSpPr>
            <a:stCxn id="29" idx="6"/>
            <a:endCxn id="42" idx="1"/>
          </p:cNvCxnSpPr>
          <p:nvPr/>
        </p:nvCxnSpPr>
        <p:spPr>
          <a:xfrm>
            <a:off x="4644173" y="2906911"/>
            <a:ext cx="206924" cy="6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A3E548C0-EC52-4674-AF43-4DFA34F270BA}"/>
              </a:ext>
            </a:extLst>
          </p:cNvPr>
          <p:cNvSpPr/>
          <p:nvPr/>
        </p:nvSpPr>
        <p:spPr>
          <a:xfrm>
            <a:off x="8903610" y="2797710"/>
            <a:ext cx="443884" cy="10483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dirty="0"/>
              <a:t>Intern layer 2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931017AB-360E-45A8-96BF-CFB006A2EB80}"/>
              </a:ext>
            </a:extLst>
          </p:cNvPr>
          <p:cNvSpPr/>
          <p:nvPr/>
        </p:nvSpPr>
        <p:spPr>
          <a:xfrm>
            <a:off x="10106627" y="2797711"/>
            <a:ext cx="443884" cy="10483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dirty="0"/>
              <a:t>Regressor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4515DA6D-8E56-4F7B-A298-DFA348C22774}"/>
              </a:ext>
            </a:extLst>
          </p:cNvPr>
          <p:cNvSpPr/>
          <p:nvPr/>
        </p:nvSpPr>
        <p:spPr>
          <a:xfrm>
            <a:off x="10733782" y="2996162"/>
            <a:ext cx="1003178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/>
              <a:t>Price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7E6FBF-7690-4F20-9B15-6F991274E56E}"/>
              </a:ext>
            </a:extLst>
          </p:cNvPr>
          <p:cNvSpPr/>
          <p:nvPr/>
        </p:nvSpPr>
        <p:spPr>
          <a:xfrm>
            <a:off x="9500780" y="3226495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42AE823D-295A-416B-B0A9-97E852ABA78F}"/>
              </a:ext>
            </a:extLst>
          </p:cNvPr>
          <p:cNvSpPr/>
          <p:nvPr/>
        </p:nvSpPr>
        <p:spPr>
          <a:xfrm>
            <a:off x="4851097" y="5587921"/>
            <a:ext cx="1881630" cy="69314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DistillRoBerta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505682-2105-4A3F-9371-2115E267AF72}"/>
              </a:ext>
            </a:extLst>
          </p:cNvPr>
          <p:cNvSpPr/>
          <p:nvPr/>
        </p:nvSpPr>
        <p:spPr>
          <a:xfrm>
            <a:off x="4957193" y="5312395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A5CC5-B75F-4D3C-A72C-622F2AAD0E9B}"/>
              </a:ext>
            </a:extLst>
          </p:cNvPr>
          <p:cNvSpPr/>
          <p:nvPr/>
        </p:nvSpPr>
        <p:spPr>
          <a:xfrm>
            <a:off x="5579130" y="5312395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08E6A3-C902-419F-A12D-47D47A35AE31}"/>
              </a:ext>
            </a:extLst>
          </p:cNvPr>
          <p:cNvSpPr/>
          <p:nvPr/>
        </p:nvSpPr>
        <p:spPr>
          <a:xfrm>
            <a:off x="6201068" y="5312395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0F0DD05-4724-414A-9126-3871D77020C4}"/>
              </a:ext>
            </a:extLst>
          </p:cNvPr>
          <p:cNvSpPr txBox="1"/>
          <p:nvPr/>
        </p:nvSpPr>
        <p:spPr>
          <a:xfrm>
            <a:off x="4142584" y="6402885"/>
            <a:ext cx="361316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>
                <a:solidFill>
                  <a:schemeClr val="tx2"/>
                </a:solidFill>
              </a:rPr>
              <a:t>Query: </a:t>
            </a:r>
            <a:r>
              <a:rPr lang="en-US" sz="1100">
                <a:solidFill>
                  <a:schemeClr val="tx2"/>
                </a:solidFill>
              </a:rPr>
              <a:t>What is the price of this Amazon product 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FA328A-5F00-4A28-9E4C-3DD266BBCF6B}"/>
              </a:ext>
            </a:extLst>
          </p:cNvPr>
          <p:cNvSpPr/>
          <p:nvPr/>
        </p:nvSpPr>
        <p:spPr>
          <a:xfrm>
            <a:off x="5579130" y="5073262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2C4280A6-1140-4E56-9104-BD9541FB55E9}"/>
              </a:ext>
            </a:extLst>
          </p:cNvPr>
          <p:cNvCxnSpPr>
            <a:cxnSpLocks/>
            <a:stCxn id="88" idx="0"/>
            <a:endCxn id="98" idx="4"/>
          </p:cNvCxnSpPr>
          <p:nvPr/>
        </p:nvCxnSpPr>
        <p:spPr>
          <a:xfrm rot="16200000" flipV="1">
            <a:off x="4827548" y="4099738"/>
            <a:ext cx="288560" cy="1658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 : en angle 92">
            <a:extLst>
              <a:ext uri="{FF2B5EF4-FFF2-40B4-BE49-F238E27FC236}">
                <a16:creationId xmlns:a16="http://schemas.microsoft.com/office/drawing/2014/main" id="{78EFD19C-78DA-4A5B-9A4C-9833AD6747D2}"/>
              </a:ext>
            </a:extLst>
          </p:cNvPr>
          <p:cNvCxnSpPr>
            <a:endCxn id="92" idx="2"/>
          </p:cNvCxnSpPr>
          <p:nvPr/>
        </p:nvCxnSpPr>
        <p:spPr>
          <a:xfrm>
            <a:off x="3325163" y="3432426"/>
            <a:ext cx="315832" cy="25290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65149409-B1A6-4680-A39B-79907BAFDA26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3325163" y="3685329"/>
            <a:ext cx="315832" cy="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139E343E-4488-4732-8093-B3BD1A6943A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3325163" y="3685329"/>
            <a:ext cx="315832" cy="25290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57432DB-B0C6-4787-B14E-B44048B15DE2}"/>
              </a:ext>
            </a:extLst>
          </p:cNvPr>
          <p:cNvSpPr/>
          <p:nvPr/>
        </p:nvSpPr>
        <p:spPr>
          <a:xfrm>
            <a:off x="4841015" y="3597930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1B2FE84A-1844-48D1-9DE9-3C3E2DA51238}"/>
              </a:ext>
            </a:extLst>
          </p:cNvPr>
          <p:cNvCxnSpPr>
            <a:stCxn id="92" idx="6"/>
            <a:endCxn id="96" idx="1"/>
          </p:cNvCxnSpPr>
          <p:nvPr/>
        </p:nvCxnSpPr>
        <p:spPr>
          <a:xfrm>
            <a:off x="4644173" y="3685329"/>
            <a:ext cx="196842" cy="6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50EB0F7F-AE4C-4BE2-9364-371A0E5670C6}"/>
              </a:ext>
            </a:extLst>
          </p:cNvPr>
          <p:cNvCxnSpPr>
            <a:endCxn id="98" idx="2"/>
          </p:cNvCxnSpPr>
          <p:nvPr/>
        </p:nvCxnSpPr>
        <p:spPr>
          <a:xfrm>
            <a:off x="3335245" y="4207799"/>
            <a:ext cx="305750" cy="25290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B14B6B7C-4B58-4246-A050-4AD671A7A512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3335245" y="4460702"/>
            <a:ext cx="305750" cy="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146E769B-C2CA-47D8-A139-AE6602A747A1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3335245" y="4460702"/>
            <a:ext cx="305750" cy="25290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7BDF43-440D-4789-9D6F-C0982AA39F41}"/>
              </a:ext>
            </a:extLst>
          </p:cNvPr>
          <p:cNvSpPr/>
          <p:nvPr/>
        </p:nvSpPr>
        <p:spPr>
          <a:xfrm>
            <a:off x="4851097" y="4373303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695CC1E9-6362-4AD6-AEE7-2424A7F66932}"/>
              </a:ext>
            </a:extLst>
          </p:cNvPr>
          <p:cNvCxnSpPr>
            <a:stCxn id="98" idx="6"/>
            <a:endCxn id="102" idx="1"/>
          </p:cNvCxnSpPr>
          <p:nvPr/>
        </p:nvCxnSpPr>
        <p:spPr>
          <a:xfrm>
            <a:off x="4644173" y="4460702"/>
            <a:ext cx="206924" cy="6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 : en angle 105">
            <a:extLst>
              <a:ext uri="{FF2B5EF4-FFF2-40B4-BE49-F238E27FC236}">
                <a16:creationId xmlns:a16="http://schemas.microsoft.com/office/drawing/2014/main" id="{E3BAFC73-BEB4-4327-8527-CB60AAC30A30}"/>
              </a:ext>
            </a:extLst>
          </p:cNvPr>
          <p:cNvCxnSpPr>
            <a:cxnSpLocks/>
            <a:stCxn id="88" idx="0"/>
            <a:endCxn id="92" idx="4"/>
          </p:cNvCxnSpPr>
          <p:nvPr/>
        </p:nvCxnSpPr>
        <p:spPr>
          <a:xfrm rot="16200000" flipV="1">
            <a:off x="4439862" y="3712052"/>
            <a:ext cx="1063933" cy="1658488"/>
          </a:xfrm>
          <a:prstGeom prst="bentConnector3">
            <a:avLst>
              <a:gd name="adj1" fmla="val 13592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 : en angle 109">
            <a:extLst>
              <a:ext uri="{FF2B5EF4-FFF2-40B4-BE49-F238E27FC236}">
                <a16:creationId xmlns:a16="http://schemas.microsoft.com/office/drawing/2014/main" id="{897F6874-B1BC-4A75-A924-521A01F66860}"/>
              </a:ext>
            </a:extLst>
          </p:cNvPr>
          <p:cNvCxnSpPr>
            <a:cxnSpLocks/>
            <a:stCxn id="88" idx="0"/>
            <a:endCxn id="29" idx="4"/>
          </p:cNvCxnSpPr>
          <p:nvPr/>
        </p:nvCxnSpPr>
        <p:spPr>
          <a:xfrm rot="16200000" flipV="1">
            <a:off x="4050653" y="3322843"/>
            <a:ext cx="1842351" cy="1658488"/>
          </a:xfrm>
          <a:prstGeom prst="bentConnector3">
            <a:avLst>
              <a:gd name="adj1" fmla="val 795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E2634914-E8BC-44EA-819A-5A7A4094251A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5294981" y="2913180"/>
            <a:ext cx="396692" cy="42737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ngle 118">
            <a:extLst>
              <a:ext uri="{FF2B5EF4-FFF2-40B4-BE49-F238E27FC236}">
                <a16:creationId xmlns:a16="http://schemas.microsoft.com/office/drawing/2014/main" id="{B1B80679-821E-4D9C-B9F2-A7A3908B85E2}"/>
              </a:ext>
            </a:extLst>
          </p:cNvPr>
          <p:cNvCxnSpPr>
            <a:cxnSpLocks/>
            <a:stCxn id="96" idx="3"/>
            <a:endCxn id="47" idx="1"/>
          </p:cNvCxnSpPr>
          <p:nvPr/>
        </p:nvCxnSpPr>
        <p:spPr>
          <a:xfrm flipV="1">
            <a:off x="5284899" y="3340555"/>
            <a:ext cx="406774" cy="351043"/>
          </a:xfrm>
          <a:prstGeom prst="bentConnector3">
            <a:avLst>
              <a:gd name="adj1" fmla="val 5234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C4366B90-10E1-4288-9164-89059641B5CF}"/>
              </a:ext>
            </a:extLst>
          </p:cNvPr>
          <p:cNvCxnSpPr>
            <a:cxnSpLocks/>
            <a:stCxn id="102" idx="3"/>
            <a:endCxn id="47" idx="1"/>
          </p:cNvCxnSpPr>
          <p:nvPr/>
        </p:nvCxnSpPr>
        <p:spPr>
          <a:xfrm flipV="1">
            <a:off x="5294981" y="3340555"/>
            <a:ext cx="396692" cy="11264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48247A-4228-4E12-B706-1F601FB6646B}"/>
              </a:ext>
            </a:extLst>
          </p:cNvPr>
          <p:cNvSpPr/>
          <p:nvPr/>
        </p:nvSpPr>
        <p:spPr>
          <a:xfrm>
            <a:off x="4851097" y="2058151"/>
            <a:ext cx="443884" cy="187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21C02168-A604-4273-B945-77FDBBC189A7}"/>
              </a:ext>
            </a:extLst>
          </p:cNvPr>
          <p:cNvCxnSpPr>
            <a:cxnSpLocks/>
            <a:stCxn id="163" idx="0"/>
            <a:endCxn id="125" idx="1"/>
          </p:cNvCxnSpPr>
          <p:nvPr/>
        </p:nvCxnSpPr>
        <p:spPr>
          <a:xfrm>
            <a:off x="4562475" y="2148199"/>
            <a:ext cx="288622" cy="3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CFAE7D5D-6703-441D-B49F-5CCFDD2D6B23}"/>
              </a:ext>
            </a:extLst>
          </p:cNvPr>
          <p:cNvCxnSpPr>
            <a:cxnSpLocks/>
            <a:stCxn id="125" idx="3"/>
            <a:endCxn id="47" idx="1"/>
          </p:cNvCxnSpPr>
          <p:nvPr/>
        </p:nvCxnSpPr>
        <p:spPr>
          <a:xfrm>
            <a:off x="5294981" y="2151819"/>
            <a:ext cx="396692" cy="118873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 : en angle 131">
            <a:extLst>
              <a:ext uri="{FF2B5EF4-FFF2-40B4-BE49-F238E27FC236}">
                <a16:creationId xmlns:a16="http://schemas.microsoft.com/office/drawing/2014/main" id="{FF06E281-E12D-4532-87C9-41566C413C61}"/>
              </a:ext>
            </a:extLst>
          </p:cNvPr>
          <p:cNvCxnSpPr>
            <a:cxnSpLocks/>
            <a:stCxn id="88" idx="0"/>
            <a:endCxn id="55" idx="4"/>
          </p:cNvCxnSpPr>
          <p:nvPr/>
        </p:nvCxnSpPr>
        <p:spPr>
          <a:xfrm rot="5400000" flipH="1" flipV="1">
            <a:off x="6009639" y="3440013"/>
            <a:ext cx="1424683" cy="1841816"/>
          </a:xfrm>
          <a:prstGeom prst="bentConnector3">
            <a:avLst>
              <a:gd name="adj1" fmla="val 1004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D2334428-F9B4-46A8-9F51-D2593EC0CAC9}"/>
              </a:ext>
            </a:extLst>
          </p:cNvPr>
          <p:cNvCxnSpPr>
            <a:cxnSpLocks/>
            <a:stCxn id="55" idx="6"/>
            <a:endCxn id="71" idx="1"/>
          </p:cNvCxnSpPr>
          <p:nvPr/>
        </p:nvCxnSpPr>
        <p:spPr>
          <a:xfrm flipV="1">
            <a:off x="8144477" y="3324009"/>
            <a:ext cx="125566" cy="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8E1B7649-F592-4AA5-AB63-DC6FF5950926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 flipV="1">
            <a:off x="8713927" y="3321892"/>
            <a:ext cx="189683" cy="2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075B7573-C3F2-4B60-9873-892686196802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9347494" y="3320163"/>
            <a:ext cx="153286" cy="17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B365C0D8-A02F-4A31-AEA4-757007BE6424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9944664" y="3320163"/>
            <a:ext cx="161963" cy="17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986025A0-EEC7-4CFB-93E6-F5D97B60026A}"/>
              </a:ext>
            </a:extLst>
          </p:cNvPr>
          <p:cNvCxnSpPr>
            <a:cxnSpLocks/>
            <a:stCxn id="78" idx="3"/>
            <a:endCxn id="79" idx="2"/>
          </p:cNvCxnSpPr>
          <p:nvPr/>
        </p:nvCxnSpPr>
        <p:spPr>
          <a:xfrm flipV="1">
            <a:off x="10550511" y="3320162"/>
            <a:ext cx="183271" cy="1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936847BE-4403-4E51-850A-D2B94BB4D2C6}"/>
              </a:ext>
            </a:extLst>
          </p:cNvPr>
          <p:cNvSpPr/>
          <p:nvPr/>
        </p:nvSpPr>
        <p:spPr>
          <a:xfrm>
            <a:off x="3640995" y="3361329"/>
            <a:ext cx="1003178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Multi-head attention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FA1629E3-18DE-41B4-A4E6-C5D056DB19AD}"/>
              </a:ext>
            </a:extLst>
          </p:cNvPr>
          <p:cNvSpPr/>
          <p:nvPr/>
        </p:nvSpPr>
        <p:spPr>
          <a:xfrm>
            <a:off x="3640995" y="4136702"/>
            <a:ext cx="1003178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Multi-head attention</a:t>
            </a:r>
          </a:p>
        </p:txBody>
      </p:sp>
      <p:pic>
        <p:nvPicPr>
          <p:cNvPr id="160" name="Image 159">
            <a:extLst>
              <a:ext uri="{FF2B5EF4-FFF2-40B4-BE49-F238E27FC236}">
                <a16:creationId xmlns:a16="http://schemas.microsoft.com/office/drawing/2014/main" id="{F44575A9-FA8F-4CC4-B69E-366E4E7F32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1" r="11670" b="5090"/>
          <a:stretch/>
        </p:blipFill>
        <p:spPr>
          <a:xfrm>
            <a:off x="11065638" y="70890"/>
            <a:ext cx="983125" cy="1218679"/>
          </a:xfrm>
          <a:prstGeom prst="rect">
            <a:avLst/>
          </a:prstGeom>
        </p:spPr>
      </p:pic>
      <p:sp>
        <p:nvSpPr>
          <p:cNvPr id="161" name="ZoneTexte 160">
            <a:extLst>
              <a:ext uri="{FF2B5EF4-FFF2-40B4-BE49-F238E27FC236}">
                <a16:creationId xmlns:a16="http://schemas.microsoft.com/office/drawing/2014/main" id="{9C8A3AFB-8C85-453B-BB57-6E8C3A4DAAEC}"/>
              </a:ext>
            </a:extLst>
          </p:cNvPr>
          <p:cNvSpPr txBox="1"/>
          <p:nvPr/>
        </p:nvSpPr>
        <p:spPr>
          <a:xfrm>
            <a:off x="10842635" y="3725127"/>
            <a:ext cx="84798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RMSE: 20$</a:t>
            </a:r>
          </a:p>
        </p:txBody>
      </p:sp>
      <p:sp>
        <p:nvSpPr>
          <p:cNvPr id="163" name="Rectangle : coins arrondis 162">
            <a:extLst>
              <a:ext uri="{FF2B5EF4-FFF2-40B4-BE49-F238E27FC236}">
                <a16:creationId xmlns:a16="http://schemas.microsoft.com/office/drawing/2014/main" id="{9D836A86-F75B-437C-8C2C-F7CBD704B89B}"/>
              </a:ext>
            </a:extLst>
          </p:cNvPr>
          <p:cNvSpPr/>
          <p:nvPr/>
        </p:nvSpPr>
        <p:spPr>
          <a:xfrm rot="5400000">
            <a:off x="3969328" y="1750032"/>
            <a:ext cx="389961" cy="796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dirty="0"/>
              <a:t>Projection</a:t>
            </a:r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C424CE32-8ACA-4FEF-A21D-2DCB3C183930}"/>
              </a:ext>
            </a:extLst>
          </p:cNvPr>
          <p:cNvCxnSpPr>
            <a:cxnSpLocks/>
            <a:stCxn id="15" idx="3"/>
            <a:endCxn id="163" idx="2"/>
          </p:cNvCxnSpPr>
          <p:nvPr/>
        </p:nvCxnSpPr>
        <p:spPr>
          <a:xfrm>
            <a:off x="3335245" y="2148198"/>
            <a:ext cx="43089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8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2BC0C2-3938-43E9-9403-CEB3FA50FBE3}"/>
              </a:ext>
            </a:extLst>
          </p:cNvPr>
          <p:cNvSpPr/>
          <p:nvPr/>
        </p:nvSpPr>
        <p:spPr>
          <a:xfrm>
            <a:off x="0" y="946762"/>
            <a:ext cx="12192000" cy="2568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6. Conclusion</a:t>
            </a:r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4765EEB6-2647-4C1E-9C91-FB68E2B6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08" y="1063146"/>
            <a:ext cx="10922400" cy="718030"/>
          </a:xfrm>
        </p:spPr>
        <p:txBody>
          <a:bodyPr/>
          <a:lstStyle/>
          <a:p>
            <a:r>
              <a:rPr lang="fr-FR" dirty="0"/>
              <a:t>Projet 1: 	 5-Star rating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6760F8F2-A320-4201-B51A-00B47FA3D9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3592" y="1867141"/>
            <a:ext cx="10258586" cy="12531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0000"/>
                </a:solidFill>
                <a:latin typeface="CMU Serif"/>
                <a:sym typeface="Wingdings" panose="05000000000000000000" pitchFamily="2" charset="2"/>
              </a:rPr>
              <a:t>Evaluer les critères d’importance par utilisateur </a:t>
            </a:r>
          </a:p>
          <a:p>
            <a:r>
              <a:rPr lang="fr-FR" sz="1800" b="0" dirty="0">
                <a:solidFill>
                  <a:srgbClr val="000000"/>
                </a:solidFill>
                <a:latin typeface="CMU Serif"/>
                <a:sym typeface="Wingdings" panose="05000000000000000000" pitchFamily="2" charset="2"/>
              </a:rPr>
              <a:t>	 Affiner les suggestions faite lors de la navigation</a:t>
            </a:r>
            <a:endParaRPr lang="fr-FR" sz="1400" b="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000000"/>
              </a:solidFill>
              <a:latin typeface="CMU Serif"/>
              <a:sym typeface="Wingdings" panose="05000000000000000000" pitchFamily="2" charset="2"/>
            </a:endParaRPr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1FCEB4EB-D07C-4FA0-BB11-92D4433C6163}"/>
              </a:ext>
            </a:extLst>
          </p:cNvPr>
          <p:cNvSpPr txBox="1">
            <a:spLocks/>
          </p:cNvSpPr>
          <p:nvPr/>
        </p:nvSpPr>
        <p:spPr>
          <a:xfrm>
            <a:off x="536008" y="3641694"/>
            <a:ext cx="10922400" cy="6264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Projet 2: 	 Price Estimator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C3051877-AC79-48D3-9E28-D866075D30A0}"/>
              </a:ext>
            </a:extLst>
          </p:cNvPr>
          <p:cNvSpPr txBox="1">
            <a:spLocks/>
          </p:cNvSpPr>
          <p:nvPr/>
        </p:nvSpPr>
        <p:spPr>
          <a:xfrm>
            <a:off x="733592" y="4422624"/>
            <a:ext cx="10258586" cy="1561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0000"/>
                </a:solidFill>
                <a:latin typeface="CMU Serif"/>
              </a:rPr>
              <a:t>Identifier les critères permettant de mieux vendre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0000"/>
                </a:solidFill>
                <a:latin typeface="CMU Serif"/>
              </a:rPr>
              <a:t>Optimisation possible ?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786B63-DED2-4A23-A132-047AFEEE49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932" y="3429000"/>
            <a:ext cx="962120" cy="1346968"/>
          </a:xfrm>
          <a:prstGeom prst="rect">
            <a:avLst/>
          </a:prstGeom>
        </p:spPr>
      </p:pic>
      <p:pic>
        <p:nvPicPr>
          <p:cNvPr id="11" name="Picture 2" descr="Rating Five Stars. Motion Graphics. : vidéo de stock (100 % libre de droit)  32609956 | Shutterstock">
            <a:extLst>
              <a:ext uri="{FF2B5EF4-FFF2-40B4-BE49-F238E27FC236}">
                <a16:creationId xmlns:a16="http://schemas.microsoft.com/office/drawing/2014/main" id="{38BC3864-A037-4EB7-AB00-19EBD6C7F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t="32013" r="7374" b="31660"/>
          <a:stretch/>
        </p:blipFill>
        <p:spPr bwMode="auto">
          <a:xfrm>
            <a:off x="9801553" y="977181"/>
            <a:ext cx="2381250" cy="57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17C425-2A05-4D5D-82DB-D4BF56AAC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1560A77-17A7-46B1-9C70-621296CC45C3}"/>
              </a:ext>
            </a:extLst>
          </p:cNvPr>
          <p:cNvGrpSpPr/>
          <p:nvPr/>
        </p:nvGrpSpPr>
        <p:grpSpPr>
          <a:xfrm>
            <a:off x="545796" y="285838"/>
            <a:ext cx="4957664" cy="660924"/>
            <a:chOff x="2789853" y="5911239"/>
            <a:chExt cx="5181599" cy="660924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40FEA99-BB5E-469B-9509-EF998B2585E6}"/>
                </a:ext>
              </a:extLst>
            </p:cNvPr>
            <p:cNvSpPr/>
            <p:nvPr/>
          </p:nvSpPr>
          <p:spPr>
            <a:xfrm>
              <a:off x="2789853" y="5911239"/>
              <a:ext cx="5181599" cy="66092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100" dirty="0">
                  <a:solidFill>
                    <a:srgbClr val="242F41"/>
                  </a:solidFill>
                </a:rPr>
                <a:t>https://github.com/BassemKaroui/Projet_AJC_Amazon.git</a:t>
              </a:r>
            </a:p>
          </p:txBody>
        </p:sp>
        <p:pic>
          <p:nvPicPr>
            <p:cNvPr id="11" name="Picture 4" descr="GitHub Logo - Marques et logos: histoire et signification | PNG">
              <a:extLst>
                <a:ext uri="{FF2B5EF4-FFF2-40B4-BE49-F238E27FC236}">
                  <a16:creationId xmlns:a16="http://schemas.microsoft.com/office/drawing/2014/main" id="{5DBE685B-2331-4A4D-BEDF-E6099E773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853" y="6011915"/>
              <a:ext cx="812654" cy="4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8A88F302-12C7-4CF8-B578-6DEF322B3F25}"/>
              </a:ext>
            </a:extLst>
          </p:cNvPr>
          <p:cNvSpPr txBox="1"/>
          <p:nvPr/>
        </p:nvSpPr>
        <p:spPr>
          <a:xfrm>
            <a:off x="2202218" y="1168734"/>
            <a:ext cx="36747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E5A66"/>
                </a:solidFill>
                <a:latin typeface="Source Sans Pro" panose="020B0503030403020204" pitchFamily="34" charset="0"/>
              </a:rPr>
              <a:t>Projet_AJC_Amazon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</a:t>
            </a:r>
            <a:endParaRPr lang="en-US" sz="1400" dirty="0">
              <a:solidFill>
                <a:srgbClr val="4E5A66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docker-compose.yml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docker_containers_config.md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Dockerfile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download_data.sh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env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 </a:t>
            </a:r>
            <a:r>
              <a:rPr lang="en-US" sz="1400" dirty="0">
                <a:solidFill>
                  <a:srgbClr val="4E5A66"/>
                </a:solidFill>
                <a:latin typeface="Source Sans Pro" panose="020B0503030403020204" pitchFamily="34" charset="0"/>
              </a:rPr>
              <a:t>         </a:t>
            </a:r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flask.env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          ├── pgadmin.env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          └── postgres.env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LICENSE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price_calculator.ipynb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priced_products.csv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README.md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├── spark_workspace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          ├── data_ingestion.ipynb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          ├── meta_Movies_and_TV.json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          ├── Movies_and_TV.json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          ├── save_as_csv.ipynb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          └── web_app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                          ├── __init__.py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                          ├── static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│                            └── templates</a:t>
            </a:r>
          </a:p>
          <a:p>
            <a:pPr algn="l"/>
            <a:r>
              <a:rPr lang="en-US" sz="1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└── stars_model_eval.ipynb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EA7674-A228-475D-8C30-C92AE2A4C485}"/>
              </a:ext>
            </a:extLst>
          </p:cNvPr>
          <p:cNvSpPr txBox="1"/>
          <p:nvPr/>
        </p:nvSpPr>
        <p:spPr>
          <a:xfrm>
            <a:off x="8123887" y="3213556"/>
            <a:ext cx="186589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Bassem </a:t>
            </a:r>
            <a:r>
              <a:rPr lang="fr-FR" sz="1400" b="1" dirty="0" err="1">
                <a:solidFill>
                  <a:schemeClr val="tx2"/>
                </a:solidFill>
              </a:rPr>
              <a:t>Karoui</a:t>
            </a:r>
            <a:endParaRPr lang="fr-FR" sz="1400" b="1" dirty="0">
              <a:solidFill>
                <a:schemeClr val="tx2"/>
              </a:solidFill>
            </a:endParaRPr>
          </a:p>
          <a:p>
            <a:r>
              <a:rPr lang="fr-FR" sz="1400" b="1" dirty="0">
                <a:solidFill>
                  <a:schemeClr val="tx2"/>
                </a:solidFill>
              </a:rPr>
              <a:t>Mathias Martineau</a:t>
            </a:r>
          </a:p>
        </p:txBody>
      </p:sp>
    </p:spTree>
    <p:extLst>
      <p:ext uri="{BB962C8B-B14F-4D97-AF65-F5344CB8AC3E}">
        <p14:creationId xmlns:p14="http://schemas.microsoft.com/office/powerpoint/2010/main" val="242107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544094" y="2415512"/>
            <a:ext cx="3256756" cy="3602038"/>
          </a:xfrm>
        </p:spPr>
        <p:txBody>
          <a:bodyPr/>
          <a:lstStyle/>
          <a:p>
            <a:pPr marL="457200" lvl="2" indent="-457200">
              <a:buFont typeface="+mj-lt"/>
              <a:buAutoNum type="arabicPeriod"/>
            </a:pPr>
            <a:r>
              <a:rPr lang="fr-FR" dirty="0"/>
              <a:t>Contexte</a:t>
            </a:r>
          </a:p>
          <a:p>
            <a:pPr marL="457200" lvl="2" indent="-457200">
              <a:buFont typeface="+mj-lt"/>
              <a:buAutoNum type="arabicPeriod"/>
            </a:pPr>
            <a:r>
              <a:rPr lang="fr-FR" dirty="0"/>
              <a:t>Données</a:t>
            </a:r>
          </a:p>
          <a:p>
            <a:pPr marL="457200" lvl="2" indent="-457200">
              <a:buFont typeface="+mj-lt"/>
              <a:buAutoNum type="arabicPeriod"/>
            </a:pPr>
            <a:r>
              <a:rPr lang="fr-FR" dirty="0"/>
              <a:t>Problématiques</a:t>
            </a:r>
          </a:p>
          <a:p>
            <a:pPr marL="457200" lvl="2" indent="-457200">
              <a:buFont typeface="+mj-lt"/>
              <a:buAutoNum type="arabicPeriod"/>
            </a:pPr>
            <a:r>
              <a:rPr lang="fr-FR" dirty="0"/>
              <a:t>Méthodologie</a:t>
            </a:r>
          </a:p>
          <a:p>
            <a:pPr marL="457200" lvl="2" indent="-45720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457200" lvl="2" indent="-45720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4B6F510B-4F02-4B1E-96A5-DD8931147D89}"/>
              </a:ext>
            </a:extLst>
          </p:cNvPr>
          <p:cNvSpPr txBox="1">
            <a:spLocks/>
          </p:cNvSpPr>
          <p:nvPr/>
        </p:nvSpPr>
        <p:spPr>
          <a:xfrm>
            <a:off x="2754312" y="1255562"/>
            <a:ext cx="2693988" cy="988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15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35FCF0-5B7F-4049-9AF4-FDC0B3E90A85}"/>
              </a:ext>
            </a:extLst>
          </p:cNvPr>
          <p:cNvSpPr/>
          <p:nvPr/>
        </p:nvSpPr>
        <p:spPr>
          <a:xfrm>
            <a:off x="0" y="946762"/>
            <a:ext cx="12192000" cy="26605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36008" y="1063146"/>
            <a:ext cx="10922400" cy="988500"/>
          </a:xfrm>
        </p:spPr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966707" y="1869078"/>
            <a:ext cx="10258586" cy="1331483"/>
          </a:xfrm>
        </p:spPr>
        <p:txBody>
          <a:bodyPr/>
          <a:lstStyle/>
          <a:p>
            <a:r>
              <a:rPr lang="fr-FR" sz="1800" i="0" u="none" strike="noStrike" baseline="0" dirty="0">
                <a:solidFill>
                  <a:srgbClr val="000000"/>
                </a:solidFill>
                <a:latin typeface="CMU Serif"/>
              </a:rPr>
              <a:t>Améliorer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MU Serif"/>
              </a:rPr>
              <a:t> les services de </a:t>
            </a:r>
            <a:r>
              <a:rPr lang="fr-FR" sz="1800" i="0" u="none" strike="noStrike" baseline="0" dirty="0">
                <a:solidFill>
                  <a:srgbClr val="000000"/>
                </a:solidFill>
                <a:latin typeface="CMU Serif"/>
              </a:rPr>
              <a:t>streaming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MU Serif"/>
              </a:rPr>
              <a:t> et de </a:t>
            </a:r>
            <a:r>
              <a:rPr lang="fr-FR" sz="1800" i="0" u="none" strike="noStrike" baseline="0" dirty="0">
                <a:solidFill>
                  <a:srgbClr val="000000"/>
                </a:solidFill>
                <a:latin typeface="CMU Serif"/>
              </a:rPr>
              <a:t>vente de produits cinéma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MU Serif"/>
              </a:rPr>
              <a:t> et </a:t>
            </a:r>
            <a:r>
              <a:rPr lang="fr-FR" sz="1800" i="0" u="none" strike="noStrike" baseline="0" dirty="0">
                <a:solidFill>
                  <a:srgbClr val="000000"/>
                </a:solidFill>
                <a:latin typeface="CMU Serif"/>
              </a:rPr>
              <a:t>musique</a:t>
            </a:r>
          </a:p>
          <a:p>
            <a:endParaRPr lang="fr-FR" sz="1800" b="0" dirty="0">
              <a:solidFill>
                <a:srgbClr val="000000"/>
              </a:solidFill>
              <a:latin typeface="CMU Serif"/>
            </a:endParaRPr>
          </a:p>
          <a:p>
            <a:r>
              <a:rPr lang="fr-FR" sz="1800" b="0" dirty="0">
                <a:solidFill>
                  <a:srgbClr val="000000"/>
                </a:solidFill>
                <a:latin typeface="CMU Serif"/>
              </a:rPr>
              <a:t>Grace aux données recueillies: 	~200’000 produits (Movies &amp; TV)</a:t>
            </a:r>
          </a:p>
          <a:p>
            <a:r>
              <a:rPr lang="fr-FR" sz="1800" b="0" dirty="0">
                <a:solidFill>
                  <a:srgbClr val="000000"/>
                </a:solidFill>
                <a:latin typeface="CMU Serif"/>
              </a:rPr>
              <a:t>				~8’700’000 avis</a:t>
            </a:r>
            <a:endParaRPr lang="fr-FR" sz="1800" b="0" i="0" u="none" strike="noStrike" baseline="0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1. Contexte</a:t>
            </a:r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A61A9E77-BD3E-4D43-AFFB-0EF8B91BF29A}"/>
              </a:ext>
            </a:extLst>
          </p:cNvPr>
          <p:cNvSpPr txBox="1">
            <a:spLocks/>
          </p:cNvSpPr>
          <p:nvPr/>
        </p:nvSpPr>
        <p:spPr>
          <a:xfrm>
            <a:off x="536008" y="3830617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Environnement Technique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454D6D-1452-4827-9DAA-926CEE0637BF}"/>
              </a:ext>
            </a:extLst>
          </p:cNvPr>
          <p:cNvSpPr txBox="1"/>
          <p:nvPr/>
        </p:nvSpPr>
        <p:spPr>
          <a:xfrm>
            <a:off x="5637402" y="2973897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100" dirty="0" err="1">
              <a:solidFill>
                <a:schemeClr val="tx2"/>
              </a:solidFill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068E2BC6-A32C-412B-AF0A-6180FB53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47" y="4970292"/>
            <a:ext cx="2060191" cy="6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PostgreSQL utilisations avancées de generate_series pour générer du contenu  — Makina Corpus">
            <a:extLst>
              <a:ext uri="{FF2B5EF4-FFF2-40B4-BE49-F238E27FC236}">
                <a16:creationId xmlns:a16="http://schemas.microsoft.com/office/drawing/2014/main" id="{49C34A27-F360-465D-A55C-C643D537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46" y="4638855"/>
            <a:ext cx="117391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26C73BC3-E172-41D6-B6A0-F651C550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08" y="4886464"/>
            <a:ext cx="1500187" cy="7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mazon logo - Marques et logos: histoire et signification | PNG">
            <a:extLst>
              <a:ext uri="{FF2B5EF4-FFF2-40B4-BE49-F238E27FC236}">
                <a16:creationId xmlns:a16="http://schemas.microsoft.com/office/drawing/2014/main" id="{08A80D81-E27F-46A9-9128-EF1E93643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 bwMode="auto">
          <a:xfrm>
            <a:off x="10000212" y="5974179"/>
            <a:ext cx="1991359" cy="7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D8E6B52-EEC8-477F-A035-D927D89BFC0C}"/>
              </a:ext>
            </a:extLst>
          </p:cNvPr>
          <p:cNvSpPr txBox="1"/>
          <p:nvPr/>
        </p:nvSpPr>
        <p:spPr>
          <a:xfrm>
            <a:off x="6775507" y="5815888"/>
            <a:ext cx="15001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b="1" dirty="0"/>
              <a:t>Manipulation Données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153CE1E-3AB7-493E-9E4F-4137B1516FA1}"/>
              </a:ext>
            </a:extLst>
          </p:cNvPr>
          <p:cNvSpPr txBox="1"/>
          <p:nvPr/>
        </p:nvSpPr>
        <p:spPr>
          <a:xfrm>
            <a:off x="1662170" y="5844673"/>
            <a:ext cx="13336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/>
              <a:t>Base de données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4ECB63E-40A6-44EC-ABFE-EBDFD4528AB9}"/>
              </a:ext>
            </a:extLst>
          </p:cNvPr>
          <p:cNvSpPr txBox="1"/>
          <p:nvPr/>
        </p:nvSpPr>
        <p:spPr>
          <a:xfrm>
            <a:off x="4515387" y="5844673"/>
            <a:ext cx="67165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/>
              <a:t>Langage</a:t>
            </a:r>
          </a:p>
        </p:txBody>
      </p:sp>
    </p:spTree>
    <p:extLst>
      <p:ext uri="{BB962C8B-B14F-4D97-AF65-F5344CB8AC3E}">
        <p14:creationId xmlns:p14="http://schemas.microsoft.com/office/powerpoint/2010/main" val="24962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1677B6C-8401-47C0-A620-516471096FB9}"/>
              </a:ext>
            </a:extLst>
          </p:cNvPr>
          <p:cNvSpPr/>
          <p:nvPr/>
        </p:nvSpPr>
        <p:spPr>
          <a:xfrm>
            <a:off x="3829050" y="0"/>
            <a:ext cx="83629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2. Données</a:t>
            </a:r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4765EEB6-2647-4C1E-9C91-FB68E2B6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58" y="746614"/>
            <a:ext cx="10922400" cy="988500"/>
          </a:xfrm>
        </p:spPr>
        <p:txBody>
          <a:bodyPr/>
          <a:lstStyle/>
          <a:p>
            <a:r>
              <a:rPr lang="fr-FR" dirty="0"/>
              <a:t>Exploration</a:t>
            </a:r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F5144ED-9DF1-4B3E-A322-FAF9391363EC}"/>
              </a:ext>
            </a:extLst>
          </p:cNvPr>
          <p:cNvSpPr txBox="1">
            <a:spLocks/>
          </p:cNvSpPr>
          <p:nvPr/>
        </p:nvSpPr>
        <p:spPr>
          <a:xfrm>
            <a:off x="4239405" y="741532"/>
            <a:ext cx="3083492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Nettoyage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8F9FFD6-F97C-40D5-AEF4-9C0F4F8F2070}"/>
              </a:ext>
            </a:extLst>
          </p:cNvPr>
          <p:cNvSpPr txBox="1"/>
          <p:nvPr/>
        </p:nvSpPr>
        <p:spPr>
          <a:xfrm>
            <a:off x="575861" y="1161198"/>
            <a:ext cx="28840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900" b="0" i="0" dirty="0">
              <a:solidFill>
                <a:srgbClr val="4E5A66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900" dirty="0">
              <a:solidFill>
                <a:srgbClr val="4E5A66"/>
              </a:solidFill>
              <a:latin typeface="Verdana" panose="020B0604030504040204" pitchFamily="34" charset="0"/>
            </a:endParaRPr>
          </a:p>
          <a:p>
            <a:r>
              <a:rPr lang="en-US" sz="1100" b="1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Reviews (8’765’568</a:t>
            </a:r>
            <a:r>
              <a:rPr lang="en-US" sz="1100" b="1" dirty="0">
                <a:solidFill>
                  <a:srgbClr val="4E5A66"/>
                </a:solidFill>
                <a:latin typeface="Verdana" panose="020B0604030504040204" pitchFamily="34" charset="0"/>
              </a:rPr>
              <a:t>)</a:t>
            </a:r>
            <a:endParaRPr lang="en-US" sz="1100" b="1" i="0" dirty="0">
              <a:solidFill>
                <a:srgbClr val="4E5A6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asin: string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 |-- image: array</a:t>
            </a:r>
            <a:endParaRPr lang="en-US" sz="900" b="0" i="0" dirty="0">
              <a:solidFill>
                <a:srgbClr val="4E5A6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reviewerID: string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reviewerName: string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 |-- style: struct</a:t>
            </a:r>
            <a:endParaRPr lang="en-US" sz="900" b="0" i="0" dirty="0">
              <a:solidFill>
                <a:srgbClr val="4E5A6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reviewTime: timestamp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verified: Boolean</a:t>
            </a:r>
            <a:endParaRPr lang="en-US" sz="900" dirty="0">
              <a:solidFill>
                <a:srgbClr val="4E5A66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vote: integer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summary: string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reviewText: string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overall: double</a:t>
            </a:r>
            <a:endParaRPr lang="en-US" sz="900" dirty="0">
              <a:solidFill>
                <a:srgbClr val="4E5A66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F464F4-BCED-481E-8DDC-F9ED8DF498B0}"/>
              </a:ext>
            </a:extLst>
          </p:cNvPr>
          <p:cNvSpPr txBox="1"/>
          <p:nvPr/>
        </p:nvSpPr>
        <p:spPr>
          <a:xfrm>
            <a:off x="579473" y="3394986"/>
            <a:ext cx="269296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dirty="0">
                <a:solidFill>
                  <a:srgbClr val="4E5A66"/>
                </a:solidFill>
                <a:latin typeface="Verdana" panose="020B0604030504040204" pitchFamily="34" charset="0"/>
              </a:rPr>
              <a:t>P</a:t>
            </a:r>
            <a:r>
              <a:rPr lang="fr-FR" sz="1100" b="1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roducts (203’766)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also_buy: array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also_view: array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asin: string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brand: string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category: array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date: string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description: array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details: struct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feature: array 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fit: string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imageURL: array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imageURLHighRes: array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main_cat: string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price: string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rank: string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similar_item: string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tech1: string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tech2: string 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title: string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6032D55-6F48-4D7D-9E98-D1AD7F0134A7}"/>
              </a:ext>
            </a:extLst>
          </p:cNvPr>
          <p:cNvSpPr txBox="1"/>
          <p:nvPr/>
        </p:nvSpPr>
        <p:spPr>
          <a:xfrm>
            <a:off x="5102677" y="1124517"/>
            <a:ext cx="3083492" cy="1915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900" b="0" i="0" dirty="0">
              <a:solidFill>
                <a:srgbClr val="4E5A66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900" dirty="0">
              <a:solidFill>
                <a:srgbClr val="4E5A66"/>
              </a:solidFill>
              <a:latin typeface="Verdana" panose="020B0604030504040204" pitchFamily="34" charset="0"/>
            </a:endParaRPr>
          </a:p>
          <a:p>
            <a:r>
              <a:rPr lang="en-US" sz="1100" b="1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Reviews (8’528’421</a:t>
            </a:r>
            <a:r>
              <a:rPr lang="en-US" sz="1100" b="1" dirty="0">
                <a:solidFill>
                  <a:srgbClr val="4E5A66"/>
                </a:solidFill>
                <a:latin typeface="Verdana" panose="020B0604030504040204" pitchFamily="34" charset="0"/>
              </a:rPr>
              <a:t>)</a:t>
            </a:r>
            <a:endParaRPr lang="en-US" sz="1100" b="1" i="0" dirty="0">
              <a:solidFill>
                <a:srgbClr val="4E5A6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asin: string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reviewerID: string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reviewerName: string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reviewTime: timestamp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verified: Boolean</a:t>
            </a:r>
            <a:endParaRPr lang="en-US" sz="900" dirty="0">
              <a:solidFill>
                <a:srgbClr val="4E5A66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vote: integer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summary: string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reviewText: string</a:t>
            </a:r>
          </a:p>
          <a:p>
            <a:pPr algn="l"/>
            <a:r>
              <a:rPr lang="en-US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|-- overall: double</a:t>
            </a:r>
          </a:p>
          <a:p>
            <a:pPr algn="l"/>
            <a:endParaRPr lang="en-US" sz="900" dirty="0">
              <a:solidFill>
                <a:srgbClr val="4E5A66"/>
              </a:solidFill>
              <a:latin typeface="Verdana" panose="020B060403050404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6B5CD86-83C8-41E7-9D55-A65E0C48CBF1}"/>
              </a:ext>
            </a:extLst>
          </p:cNvPr>
          <p:cNvSpPr txBox="1"/>
          <p:nvPr/>
        </p:nvSpPr>
        <p:spPr>
          <a:xfrm>
            <a:off x="4984749" y="3859530"/>
            <a:ext cx="231457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dirty="0">
                <a:solidFill>
                  <a:srgbClr val="4E5A66"/>
                </a:solidFill>
                <a:latin typeface="Verdana" panose="020B0604030504040204" pitchFamily="34" charset="0"/>
              </a:rPr>
              <a:t>P</a:t>
            </a:r>
            <a:r>
              <a:rPr lang="fr-FR" sz="1100" b="1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roducts (181’839)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0   asin       	181’839 not null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1   title        	181’781 not null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2   main_cat    181’795 not null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3   price        	96’986   not null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4   description 	154’977 not null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5   image        	35’815   not null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6   brand         121’134 not null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7   rank_         180’002 not null</a:t>
            </a: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 8   rank_cat    	180’002 not null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8549643-591A-4A7A-A741-8AC74AD03475}"/>
              </a:ext>
            </a:extLst>
          </p:cNvPr>
          <p:cNvSpPr txBox="1"/>
          <p:nvPr/>
        </p:nvSpPr>
        <p:spPr>
          <a:xfrm>
            <a:off x="9676996" y="3885723"/>
            <a:ext cx="231457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4E5A66"/>
                </a:solidFill>
                <a:latin typeface="Verdana" panose="020B0604030504040204" pitchFamily="34" charset="0"/>
              </a:rPr>
              <a:t>Priced P</a:t>
            </a:r>
            <a:r>
              <a:rPr lang="fr-FR" sz="1100" b="1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roducts (96’952)</a:t>
            </a:r>
            <a:endParaRPr lang="fr-FR" sz="1100" b="0" i="0" dirty="0">
              <a:solidFill>
                <a:srgbClr val="4E5A66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0   asin         	96’952 not null</a:t>
            </a:r>
          </a:p>
          <a:p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1   title        	96’952 not null</a:t>
            </a:r>
          </a:p>
          <a:p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2   main_cat     96’952 not null</a:t>
            </a:r>
          </a:p>
          <a:p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3   price        	96’952 not null</a:t>
            </a:r>
          </a:p>
          <a:p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4   description  96’952 not null</a:t>
            </a:r>
          </a:p>
          <a:p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5   image        	19’979 not null</a:t>
            </a:r>
          </a:p>
          <a:p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6   brand       	73’120 not null</a:t>
            </a:r>
          </a:p>
          <a:p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7   rank_     </a:t>
            </a:r>
            <a:r>
              <a:rPr lang="fr-FR" sz="900" dirty="0">
                <a:solidFill>
                  <a:srgbClr val="4E5A66"/>
                </a:solidFill>
                <a:latin typeface="Verdana" panose="020B0604030504040204" pitchFamily="34" charset="0"/>
              </a:rPr>
              <a:t> 	</a:t>
            </a:r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96’713 not null</a:t>
            </a:r>
          </a:p>
          <a:p>
            <a:r>
              <a:rPr lang="fr-FR" sz="900" b="0" i="0" dirty="0">
                <a:solidFill>
                  <a:srgbClr val="4E5A66"/>
                </a:solidFill>
                <a:effectLst/>
                <a:latin typeface="Verdana" panose="020B0604030504040204" pitchFamily="34" charset="0"/>
              </a:rPr>
              <a:t>8   rank_cat    	96’713 not null</a:t>
            </a:r>
          </a:p>
        </p:txBody>
      </p:sp>
      <p:pic>
        <p:nvPicPr>
          <p:cNvPr id="35" name="Picture 2" descr="Amazon logo - Marques et logos: histoire et signification | PNG">
            <a:extLst>
              <a:ext uri="{FF2B5EF4-FFF2-40B4-BE49-F238E27FC236}">
                <a16:creationId xmlns:a16="http://schemas.microsoft.com/office/drawing/2014/main" id="{4B20F59C-6496-4976-B5CA-97CBBC98E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 bwMode="auto">
          <a:xfrm>
            <a:off x="10000212" y="5974179"/>
            <a:ext cx="1991359" cy="7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372AB9D0-F9B4-4428-966E-F354A0E64DE4}"/>
              </a:ext>
            </a:extLst>
          </p:cNvPr>
          <p:cNvSpPr/>
          <p:nvPr/>
        </p:nvSpPr>
        <p:spPr>
          <a:xfrm>
            <a:off x="2457450" y="4448175"/>
            <a:ext cx="2400299" cy="3524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9227E3C-F21E-44FB-97B5-E7DA60500F4F}"/>
              </a:ext>
            </a:extLst>
          </p:cNvPr>
          <p:cNvSpPr/>
          <p:nvPr/>
        </p:nvSpPr>
        <p:spPr>
          <a:xfrm>
            <a:off x="2693254" y="4754104"/>
            <a:ext cx="1819213" cy="3524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100" b="1" dirty="0">
                <a:solidFill>
                  <a:srgbClr val="FFFFFF"/>
                </a:solidFill>
              </a:rPr>
              <a:t>1 – drop duplicates</a:t>
            </a:r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F15A26DC-AF0B-43BC-9929-27DA4E197B99}"/>
              </a:ext>
            </a:extLst>
          </p:cNvPr>
          <p:cNvSpPr/>
          <p:nvPr/>
        </p:nvSpPr>
        <p:spPr>
          <a:xfrm>
            <a:off x="2590006" y="1894717"/>
            <a:ext cx="2400299" cy="3524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97143BFD-62B1-4917-97AD-F017EA4BC7D5}"/>
              </a:ext>
            </a:extLst>
          </p:cNvPr>
          <p:cNvSpPr/>
          <p:nvPr/>
        </p:nvSpPr>
        <p:spPr>
          <a:xfrm>
            <a:off x="7180232" y="4421981"/>
            <a:ext cx="2400299" cy="3524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7BCDD09-B0BA-4857-B5D8-84363010AF27}"/>
              </a:ext>
            </a:extLst>
          </p:cNvPr>
          <p:cNvSpPr/>
          <p:nvPr/>
        </p:nvSpPr>
        <p:spPr>
          <a:xfrm>
            <a:off x="7395789" y="4723814"/>
            <a:ext cx="1819213" cy="14773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100" b="1" dirty="0">
                <a:solidFill>
                  <a:srgbClr val="FFFFFF"/>
                </a:solidFill>
              </a:rPr>
              <a:t>1 - price non null</a:t>
            </a:r>
          </a:p>
          <a:p>
            <a:r>
              <a:rPr lang="fr-FR" sz="1100" b="1" dirty="0">
                <a:solidFill>
                  <a:srgbClr val="FFFFFF"/>
                </a:solidFill>
              </a:rPr>
              <a:t>2 - price &lt; 600$</a:t>
            </a:r>
          </a:p>
          <a:p>
            <a:r>
              <a:rPr lang="fr-FR" sz="1100" b="1" dirty="0">
                <a:solidFill>
                  <a:srgbClr val="FFFFFF"/>
                </a:solidFill>
              </a:rPr>
              <a:t>3 - title non null</a:t>
            </a:r>
          </a:p>
          <a:p>
            <a:r>
              <a:rPr lang="fr-FR" sz="1100" b="1" dirty="0">
                <a:solidFill>
                  <a:srgbClr val="FFFFFF"/>
                </a:solidFill>
              </a:rPr>
              <a:t>4 - price cleaning</a:t>
            </a:r>
          </a:p>
          <a:p>
            <a:r>
              <a:rPr lang="fr-FR" sz="1100" b="1" dirty="0">
                <a:solidFill>
                  <a:srgbClr val="FFFFFF"/>
                </a:solidFill>
              </a:rPr>
              <a:t>5 - cat cleaning</a:t>
            </a:r>
          </a:p>
          <a:p>
            <a:r>
              <a:rPr lang="fr-FR" sz="1100" b="1" dirty="0">
                <a:solidFill>
                  <a:srgbClr val="FFFFFF"/>
                </a:solidFill>
              </a:rPr>
              <a:t>6 - desc cleaning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20981214-23B1-45D6-BE8E-8B6DF60C5B3F}"/>
              </a:ext>
            </a:extLst>
          </p:cNvPr>
          <p:cNvSpPr/>
          <p:nvPr/>
        </p:nvSpPr>
        <p:spPr>
          <a:xfrm>
            <a:off x="2734889" y="2201162"/>
            <a:ext cx="1819213" cy="3524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100" b="1" dirty="0">
                <a:solidFill>
                  <a:srgbClr val="FFFFFF"/>
                </a:solidFill>
              </a:rPr>
              <a:t>1 – drop duplicates</a:t>
            </a:r>
          </a:p>
        </p:txBody>
      </p:sp>
      <p:sp>
        <p:nvSpPr>
          <p:cNvPr id="43" name="Foliennummernplatzhalter 3">
            <a:extLst>
              <a:ext uri="{FF2B5EF4-FFF2-40B4-BE49-F238E27FC236}">
                <a16:creationId xmlns:a16="http://schemas.microsoft.com/office/drawing/2014/main" id="{47FB1CD8-EDD9-45AE-B10A-D73F593EF2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/>
          <a:lstStyle/>
          <a:p>
            <a:fld id="{64EFF315-FA4E-4084-ACCF-A94C350B88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6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05DA15-2DC4-4E7B-886D-F335DCC7B3F2}"/>
              </a:ext>
            </a:extLst>
          </p:cNvPr>
          <p:cNvSpPr/>
          <p:nvPr/>
        </p:nvSpPr>
        <p:spPr>
          <a:xfrm>
            <a:off x="0" y="946762"/>
            <a:ext cx="12192000" cy="26605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3. Problématiques</a:t>
            </a:r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4765EEB6-2647-4C1E-9C91-FB68E2B6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08" y="1063146"/>
            <a:ext cx="10922400" cy="988500"/>
          </a:xfrm>
        </p:spPr>
        <p:txBody>
          <a:bodyPr/>
          <a:lstStyle/>
          <a:p>
            <a:r>
              <a:rPr lang="fr-FR" dirty="0"/>
              <a:t>Projet 1</a:t>
            </a:r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F5144ED-9DF1-4B3E-A322-FAF9391363EC}"/>
              </a:ext>
            </a:extLst>
          </p:cNvPr>
          <p:cNvSpPr txBox="1">
            <a:spLocks/>
          </p:cNvSpPr>
          <p:nvPr/>
        </p:nvSpPr>
        <p:spPr>
          <a:xfrm>
            <a:off x="536008" y="3817855"/>
            <a:ext cx="10922400" cy="595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Projet 2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2E02EDCC-EE47-475C-A039-40DF781411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6707" y="1869078"/>
            <a:ext cx="10258586" cy="1667477"/>
          </a:xfrm>
        </p:spPr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MU Serif"/>
              </a:rPr>
              <a:t>Analyse de sentiment sur les avis laiss</a:t>
            </a:r>
            <a:r>
              <a:rPr lang="fr-FR" sz="1800" b="0" dirty="0">
                <a:solidFill>
                  <a:srgbClr val="000000"/>
                </a:solidFill>
                <a:latin typeface="CMU Serif"/>
              </a:rPr>
              <a:t>és par les utilisateurs d’Amazon</a:t>
            </a:r>
          </a:p>
          <a:p>
            <a:endParaRPr lang="fr-FR" sz="700" b="0" i="0" u="none" strike="noStrike" baseline="0" dirty="0">
              <a:solidFill>
                <a:srgbClr val="000000"/>
              </a:solidFill>
              <a:latin typeface="CMU Serif"/>
            </a:endParaRPr>
          </a:p>
          <a:p>
            <a:r>
              <a:rPr lang="fr-FR" sz="1800" dirty="0">
                <a:solidFill>
                  <a:srgbClr val="000000"/>
                </a:solidFill>
                <a:latin typeface="CMU Serif"/>
              </a:rPr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MU Serif"/>
              </a:rPr>
              <a:t>Prédire la note laissée par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0000"/>
                </a:solidFill>
                <a:latin typeface="CMU Serif"/>
              </a:rPr>
              <a:t>Identifier les critères importants pour les utilisateurs</a:t>
            </a:r>
            <a:endParaRPr lang="fr-FR" sz="1800" b="0" i="0" u="none" strike="noStrike" baseline="0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6BA64E7-4140-48C8-9422-5A86B8E52B26}"/>
              </a:ext>
            </a:extLst>
          </p:cNvPr>
          <p:cNvSpPr txBox="1">
            <a:spLocks/>
          </p:cNvSpPr>
          <p:nvPr/>
        </p:nvSpPr>
        <p:spPr>
          <a:xfrm>
            <a:off x="966707" y="4585961"/>
            <a:ext cx="10258586" cy="15823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0" dirty="0">
                <a:solidFill>
                  <a:srgbClr val="000000"/>
                </a:solidFill>
                <a:latin typeface="CMU Serif"/>
              </a:rPr>
              <a:t>Estimation du prix du produit en fonction des méta-données</a:t>
            </a:r>
          </a:p>
          <a:p>
            <a:endParaRPr lang="fr-FR" sz="700" b="0" dirty="0">
              <a:solidFill>
                <a:srgbClr val="000000"/>
              </a:solidFill>
              <a:latin typeface="CMU Serif"/>
            </a:endParaRPr>
          </a:p>
          <a:p>
            <a:r>
              <a:rPr lang="fr-FR" sz="1800" dirty="0">
                <a:solidFill>
                  <a:srgbClr val="000000"/>
                </a:solidFill>
                <a:latin typeface="CMU Serif"/>
              </a:rPr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dirty="0">
                <a:solidFill>
                  <a:srgbClr val="000000"/>
                </a:solidFill>
                <a:latin typeface="CMU Serif"/>
              </a:rPr>
              <a:t>Fournir une proposition de prix aux vendeurs Amazon</a:t>
            </a:r>
          </a:p>
        </p:txBody>
      </p:sp>
      <p:pic>
        <p:nvPicPr>
          <p:cNvPr id="2050" name="Picture 2" descr="Rating Five Stars. Motion Graphics. : vidéo de stock (100 % libre de droit)  32609956 | Shutterstock">
            <a:extLst>
              <a:ext uri="{FF2B5EF4-FFF2-40B4-BE49-F238E27FC236}">
                <a16:creationId xmlns:a16="http://schemas.microsoft.com/office/drawing/2014/main" id="{55C3AF99-909D-4160-9915-ACA3DF435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t="32013" r="7374" b="31660"/>
          <a:stretch/>
        </p:blipFill>
        <p:spPr bwMode="auto">
          <a:xfrm>
            <a:off x="8753475" y="1939789"/>
            <a:ext cx="2381250" cy="57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9082E9B-63DB-4F0D-A876-87D3E9FE4C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1" r="11670" b="5090"/>
          <a:stretch/>
        </p:blipFill>
        <p:spPr>
          <a:xfrm>
            <a:off x="7708385" y="4133851"/>
            <a:ext cx="1740415" cy="21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F7AC0-8496-4362-BBE3-6EA69FA7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00" y="1104521"/>
            <a:ext cx="10922400" cy="4017983"/>
          </a:xfrm>
        </p:spPr>
        <p:txBody>
          <a:bodyPr anchor="ctr"/>
          <a:lstStyle/>
          <a:p>
            <a:pPr algn="ctr"/>
            <a:r>
              <a:rPr lang="fr-FR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485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: Le couteau suisse du DevOps">
            <a:extLst>
              <a:ext uri="{FF2B5EF4-FFF2-40B4-BE49-F238E27FC236}">
                <a16:creationId xmlns:a16="http://schemas.microsoft.com/office/drawing/2014/main" id="{1818F020-9970-43A8-8912-D5B6BB62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17" y="4383269"/>
            <a:ext cx="126225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Marques et logos: histoire et signification | PNG">
            <a:extLst>
              <a:ext uri="{FF2B5EF4-FFF2-40B4-BE49-F238E27FC236}">
                <a16:creationId xmlns:a16="http://schemas.microsoft.com/office/drawing/2014/main" id="{85CD165B-059F-492F-B197-6AF7725E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4" y="1970450"/>
            <a:ext cx="190975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C78C0B-8ABC-4944-8109-93100AC82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1" y="2130166"/>
            <a:ext cx="1500187" cy="7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C82360C8-88AF-4C51-9F77-72C25A6D6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85" y="1979589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utilisations avancées de generate_series pour générer du contenu  — Makina Corpus">
            <a:extLst>
              <a:ext uri="{FF2B5EF4-FFF2-40B4-BE49-F238E27FC236}">
                <a16:creationId xmlns:a16="http://schemas.microsoft.com/office/drawing/2014/main" id="{19E33531-F402-4E9E-A5ED-75D289C1E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581" y="1979589"/>
            <a:ext cx="117391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57C5C9-78D3-4FC3-8EAF-2F96BC436C66}"/>
              </a:ext>
            </a:extLst>
          </p:cNvPr>
          <p:cNvSpPr txBox="1"/>
          <p:nvPr/>
        </p:nvSpPr>
        <p:spPr>
          <a:xfrm>
            <a:off x="780873" y="3361736"/>
            <a:ext cx="107401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Project storage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C045606-446C-4F58-8A09-257AC56A0C53}"/>
              </a:ext>
            </a:extLst>
          </p:cNvPr>
          <p:cNvSpPr txBox="1"/>
          <p:nvPr/>
        </p:nvSpPr>
        <p:spPr>
          <a:xfrm>
            <a:off x="2272754" y="5721181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Environment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4DD55B9-2E36-4E29-8DC8-F39AB4E50771}"/>
              </a:ext>
            </a:extLst>
          </p:cNvPr>
          <p:cNvSpPr txBox="1"/>
          <p:nvPr/>
        </p:nvSpPr>
        <p:spPr>
          <a:xfrm>
            <a:off x="3886818" y="3361736"/>
            <a:ext cx="13848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Data cleaning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17F0D2-F563-4287-B694-E28E17E7B968}"/>
              </a:ext>
            </a:extLst>
          </p:cNvPr>
          <p:cNvSpPr txBox="1"/>
          <p:nvPr/>
        </p:nvSpPr>
        <p:spPr>
          <a:xfrm>
            <a:off x="6871247" y="3361736"/>
            <a:ext cx="8335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Web engine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E57AD6-FAF9-44F6-A132-188871ED80F3}"/>
              </a:ext>
            </a:extLst>
          </p:cNvPr>
          <p:cNvSpPr txBox="1"/>
          <p:nvPr/>
        </p:nvSpPr>
        <p:spPr>
          <a:xfrm>
            <a:off x="9736742" y="3361736"/>
            <a:ext cx="66524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Database</a:t>
            </a:r>
          </a:p>
        </p:txBody>
      </p:sp>
      <p:pic>
        <p:nvPicPr>
          <p:cNvPr id="1038" name="Picture 14" descr="caffe2 pytorch Online Shopping -">
            <a:extLst>
              <a:ext uri="{FF2B5EF4-FFF2-40B4-BE49-F238E27FC236}">
                <a16:creationId xmlns:a16="http://schemas.microsoft.com/office/drawing/2014/main" id="{62254CAA-F02B-44AC-AB07-CB40D2C96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7" t="26667" r="397" b="27688"/>
          <a:stretch/>
        </p:blipFill>
        <p:spPr bwMode="auto">
          <a:xfrm>
            <a:off x="4661425" y="4786162"/>
            <a:ext cx="2114151" cy="7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28F115C-C7E0-4E9F-A8D3-D62E0B432A7A}"/>
              </a:ext>
            </a:extLst>
          </p:cNvPr>
          <p:cNvSpPr txBox="1"/>
          <p:nvPr/>
        </p:nvSpPr>
        <p:spPr>
          <a:xfrm>
            <a:off x="5341419" y="5721181"/>
            <a:ext cx="102752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Deep Learning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74DF9B92-FC69-4388-B4DE-A83127AF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542" y="4852079"/>
            <a:ext cx="2060191" cy="6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47ADA98-0D23-40DE-AC0F-00B25D540EFD}"/>
              </a:ext>
            </a:extLst>
          </p:cNvPr>
          <p:cNvSpPr txBox="1"/>
          <p:nvPr/>
        </p:nvSpPr>
        <p:spPr>
          <a:xfrm>
            <a:off x="8334723" y="5721181"/>
            <a:ext cx="106920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Main Language</a:t>
            </a:r>
          </a:p>
        </p:txBody>
      </p:sp>
      <p:sp>
        <p:nvSpPr>
          <p:cNvPr id="23" name="Titel 4">
            <a:extLst>
              <a:ext uri="{FF2B5EF4-FFF2-40B4-BE49-F238E27FC236}">
                <a16:creationId xmlns:a16="http://schemas.microsoft.com/office/drawing/2014/main" id="{82D60450-9410-4760-BC58-FBE373709C69}"/>
              </a:ext>
            </a:extLst>
          </p:cNvPr>
          <p:cNvSpPr txBox="1">
            <a:spLocks/>
          </p:cNvSpPr>
          <p:nvPr/>
        </p:nvSpPr>
        <p:spPr>
          <a:xfrm>
            <a:off x="536008" y="1063146"/>
            <a:ext cx="10922400" cy="988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Outils utilisés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0E61945C-3D81-45E7-B7A7-1658921F6B7B}"/>
              </a:ext>
            </a:extLst>
          </p:cNvPr>
          <p:cNvSpPr txBox="1">
            <a:spLocks/>
          </p:cNvSpPr>
          <p:nvPr/>
        </p:nvSpPr>
        <p:spPr>
          <a:xfrm>
            <a:off x="982663" y="296545"/>
            <a:ext cx="10922000" cy="371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/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2pPr>
            <a:lvl3pPr marL="179388" indent="-179388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baseline="0">
                <a:solidFill>
                  <a:schemeClr val="tx2"/>
                </a:solidFill>
              </a:defRPr>
            </a:lvl4pPr>
            <a:lvl5pPr marL="536575" indent="-179388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>
                <a:solidFill>
                  <a:schemeClr val="tx2"/>
                </a:solidFill>
              </a:defRPr>
            </a:lvl5pPr>
            <a:lvl6pPr marL="715963" indent="-17462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>
                <a:solidFill>
                  <a:schemeClr val="tx2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4. Méthodologie</a:t>
            </a:r>
          </a:p>
        </p:txBody>
      </p:sp>
      <p:sp>
        <p:nvSpPr>
          <p:cNvPr id="29" name="Foliennummernplatzhalter 3">
            <a:extLst>
              <a:ext uri="{FF2B5EF4-FFF2-40B4-BE49-F238E27FC236}">
                <a16:creationId xmlns:a16="http://schemas.microsoft.com/office/drawing/2014/main" id="{DC9027FF-D222-4F04-BE9B-563DBD98C648}"/>
              </a:ext>
            </a:extLst>
          </p:cNvPr>
          <p:cNvSpPr txBox="1">
            <a:spLocks/>
          </p:cNvSpPr>
          <p:nvPr/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defPPr>
              <a:defRPr lang="en-US"/>
            </a:defPPr>
            <a:lvl1pPr algn="r">
              <a:defRPr sz="10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EFF315-FA4E-4084-ACCF-A94C350B88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4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5. Evaluation</a:t>
            </a:r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4765EEB6-2647-4C1E-9C91-FB68E2B6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08" y="1063146"/>
            <a:ext cx="10922400" cy="988500"/>
          </a:xfrm>
        </p:spPr>
        <p:txBody>
          <a:bodyPr/>
          <a:lstStyle/>
          <a:p>
            <a:r>
              <a:rPr lang="fr-FR" dirty="0"/>
              <a:t>Projet 1: 	5-Star rating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5C9833-974E-43CC-98B5-64D2CEB7098C}"/>
              </a:ext>
            </a:extLst>
          </p:cNvPr>
          <p:cNvSpPr txBox="1"/>
          <p:nvPr/>
        </p:nvSpPr>
        <p:spPr>
          <a:xfrm>
            <a:off x="618965" y="1868150"/>
            <a:ext cx="91154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U Serif"/>
              </a:rPr>
              <a:t>Choix du modèle:	</a:t>
            </a:r>
          </a:p>
          <a:p>
            <a:endParaRPr lang="en-US" sz="1600" dirty="0">
              <a:solidFill>
                <a:srgbClr val="000000"/>
              </a:solidFill>
              <a:latin typeface="CMU Serif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nlptown/bert-base-multilingual-uncased-sentiment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547688-197E-4DCC-B49B-2342EDC9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86" y="1868150"/>
            <a:ext cx="5429006" cy="26532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73A68D4-71CC-4058-8E2A-315E7A1433C4}"/>
              </a:ext>
            </a:extLst>
          </p:cNvPr>
          <p:cNvSpPr txBox="1"/>
          <p:nvPr/>
        </p:nvSpPr>
        <p:spPr>
          <a:xfrm>
            <a:off x="6226986" y="5211427"/>
            <a:ext cx="5429006" cy="43088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fr-FR" sz="1100" b="1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Language	                    Accuracy (exact)                                                Accuracy (Top2)</a:t>
            </a:r>
          </a:p>
          <a:p>
            <a:r>
              <a:rPr lang="fr-FR" sz="11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English	</a:t>
            </a:r>
            <a:r>
              <a:rPr lang="fr-FR" sz="1100" dirty="0">
                <a:solidFill>
                  <a:srgbClr val="4E5A66"/>
                </a:solidFill>
                <a:latin typeface="Source Sans Pro" panose="020B0503030403020204" pitchFamily="34" charset="0"/>
              </a:rPr>
              <a:t>                    </a:t>
            </a:r>
            <a:r>
              <a:rPr lang="fr-FR" sz="11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65%</a:t>
            </a:r>
            <a:r>
              <a:rPr lang="fr-FR" sz="1100" dirty="0">
                <a:solidFill>
                  <a:srgbClr val="4E5A66"/>
                </a:solidFill>
                <a:latin typeface="Source Sans Pro" panose="020B0503030403020204" pitchFamily="34" charset="0"/>
              </a:rPr>
              <a:t> 		                                        </a:t>
            </a:r>
            <a:r>
              <a:rPr lang="fr-FR" sz="11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87%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5D78C08-3FC1-4501-9183-356AD3FE4F19}"/>
              </a:ext>
            </a:extLst>
          </p:cNvPr>
          <p:cNvSpPr txBox="1"/>
          <p:nvPr/>
        </p:nvSpPr>
        <p:spPr>
          <a:xfrm>
            <a:off x="685640" y="5119094"/>
            <a:ext cx="426910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U Serif"/>
              </a:rPr>
              <a:t>Performance sur les données Amazon: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MU Serif"/>
              </a:rPr>
              <a:t>Echantillon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MU Serif"/>
              </a:rPr>
              <a:t>: 4’000’000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(6h)</a:t>
            </a:r>
            <a:endParaRPr lang="en-US" sz="1600" b="0" dirty="0">
              <a:solidFill>
                <a:srgbClr val="000000"/>
              </a:solidFill>
              <a:effectLst/>
              <a:latin typeface="CMU Serif"/>
            </a:endParaRPr>
          </a:p>
        </p:txBody>
      </p:sp>
      <p:pic>
        <p:nvPicPr>
          <p:cNvPr id="15" name="Picture 2" descr="Rating Five Stars. Motion Graphics. : vidéo de stock (100 % libre de droit)  32609956 | Shutterstock">
            <a:extLst>
              <a:ext uri="{FF2B5EF4-FFF2-40B4-BE49-F238E27FC236}">
                <a16:creationId xmlns:a16="http://schemas.microsoft.com/office/drawing/2014/main" id="{85B612F7-2A32-4FF2-8B9A-32B6D9E86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t="32013" r="7374" b="31660"/>
          <a:stretch/>
        </p:blipFill>
        <p:spPr bwMode="auto">
          <a:xfrm>
            <a:off x="9734390" y="97462"/>
            <a:ext cx="2381250" cy="57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5. Evaluation</a:t>
            </a:r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4765EEB6-2647-4C1E-9C91-FB68E2B6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08" y="1063146"/>
            <a:ext cx="10922400" cy="988500"/>
          </a:xfrm>
        </p:spPr>
        <p:txBody>
          <a:bodyPr/>
          <a:lstStyle/>
          <a:p>
            <a:r>
              <a:rPr lang="fr-FR" dirty="0"/>
              <a:t>Projet 1: 	5-Star rating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D8BE7A7-54AB-46BD-879D-1E0155B07E4C}"/>
              </a:ext>
            </a:extLst>
          </p:cNvPr>
          <p:cNvSpPr/>
          <p:nvPr/>
        </p:nvSpPr>
        <p:spPr>
          <a:xfrm>
            <a:off x="4132220" y="4466053"/>
            <a:ext cx="3470030" cy="69314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Bert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95745-81DE-4A3D-837F-5E55839BD266}"/>
              </a:ext>
            </a:extLst>
          </p:cNvPr>
          <p:cNvSpPr/>
          <p:nvPr/>
        </p:nvSpPr>
        <p:spPr>
          <a:xfrm>
            <a:off x="4307029" y="3867909"/>
            <a:ext cx="443884" cy="455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E8ECB7E-9AE2-496A-82C2-1C622F517CE1}"/>
              </a:ext>
            </a:extLst>
          </p:cNvPr>
          <p:cNvSpPr txBox="1"/>
          <p:nvPr/>
        </p:nvSpPr>
        <p:spPr>
          <a:xfrm>
            <a:off x="5375289" y="6136668"/>
            <a:ext cx="9698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Review Text</a:t>
            </a:r>
          </a:p>
        </p:txBody>
      </p:sp>
      <p:pic>
        <p:nvPicPr>
          <p:cNvPr id="90" name="Picture 2" descr="Rating Five Stars. Motion Graphics. : vidéo de stock (100 % libre de droit)  32609956 | Shutterstock">
            <a:extLst>
              <a:ext uri="{FF2B5EF4-FFF2-40B4-BE49-F238E27FC236}">
                <a16:creationId xmlns:a16="http://schemas.microsoft.com/office/drawing/2014/main" id="{D8B55E46-FCC4-411C-9C8D-5F7155E74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t="32013" r="7374" b="31660"/>
          <a:stretch/>
        </p:blipFill>
        <p:spPr bwMode="auto">
          <a:xfrm>
            <a:off x="9734390" y="97462"/>
            <a:ext cx="2381250" cy="57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A263E6-527C-4986-A192-9F7830383361}"/>
              </a:ext>
            </a:extLst>
          </p:cNvPr>
          <p:cNvSpPr/>
          <p:nvPr/>
        </p:nvSpPr>
        <p:spPr>
          <a:xfrm>
            <a:off x="4212791" y="5283167"/>
            <a:ext cx="793505" cy="331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[CLS]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127C24F-1DEF-461E-B57D-7C923452A68F}"/>
              </a:ext>
            </a:extLst>
          </p:cNvPr>
          <p:cNvSpPr/>
          <p:nvPr/>
        </p:nvSpPr>
        <p:spPr>
          <a:xfrm>
            <a:off x="5154301" y="5283167"/>
            <a:ext cx="956895" cy="331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Token 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92D0947-85BB-4900-A990-F9E53A43306A}"/>
              </a:ext>
            </a:extLst>
          </p:cNvPr>
          <p:cNvSpPr/>
          <p:nvPr/>
        </p:nvSpPr>
        <p:spPr>
          <a:xfrm>
            <a:off x="6561635" y="5283167"/>
            <a:ext cx="956895" cy="331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Token n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A280CC26-A81E-48DC-B6A2-B92544336B0F}"/>
              </a:ext>
            </a:extLst>
          </p:cNvPr>
          <p:cNvSpPr/>
          <p:nvPr/>
        </p:nvSpPr>
        <p:spPr>
          <a:xfrm rot="10800000">
            <a:off x="5776207" y="5778804"/>
            <a:ext cx="167980" cy="28540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781731C7-7C4E-4438-9514-29CA73C881D9}"/>
              </a:ext>
            </a:extLst>
          </p:cNvPr>
          <p:cNvSpPr/>
          <p:nvPr/>
        </p:nvSpPr>
        <p:spPr>
          <a:xfrm>
            <a:off x="2705879" y="3082427"/>
            <a:ext cx="2163122" cy="69314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Classifier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7C52407-8853-4629-A888-629014837273}"/>
              </a:ext>
            </a:extLst>
          </p:cNvPr>
          <p:cNvSpPr/>
          <p:nvPr/>
        </p:nvSpPr>
        <p:spPr>
          <a:xfrm rot="16200000">
            <a:off x="2518840" y="2398987"/>
            <a:ext cx="887189" cy="331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dirty="0"/>
              <a:t>1 Star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A422A7C-3800-4328-9189-6768DCE06A25}"/>
              </a:ext>
            </a:extLst>
          </p:cNvPr>
          <p:cNvSpPr/>
          <p:nvPr/>
        </p:nvSpPr>
        <p:spPr>
          <a:xfrm rot="16200000">
            <a:off x="2944879" y="2401867"/>
            <a:ext cx="881428" cy="331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dirty="0"/>
              <a:t>2 Stars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B292B6-7AC4-4E76-83D3-B7AA4851B888}"/>
              </a:ext>
            </a:extLst>
          </p:cNvPr>
          <p:cNvSpPr/>
          <p:nvPr/>
        </p:nvSpPr>
        <p:spPr>
          <a:xfrm rot="16200000">
            <a:off x="4214355" y="2401867"/>
            <a:ext cx="881428" cy="331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dirty="0"/>
              <a:t>5 Stars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01EE26E-331C-4D99-8E25-57C4C43C9693}"/>
              </a:ext>
            </a:extLst>
          </p:cNvPr>
          <p:cNvSpPr/>
          <p:nvPr/>
        </p:nvSpPr>
        <p:spPr>
          <a:xfrm rot="16200000">
            <a:off x="3368038" y="2401867"/>
            <a:ext cx="881428" cy="331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dirty="0"/>
              <a:t>3 Stars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C70799-0676-4E51-A1B9-AFC4101E28C6}"/>
              </a:ext>
            </a:extLst>
          </p:cNvPr>
          <p:cNvSpPr/>
          <p:nvPr/>
        </p:nvSpPr>
        <p:spPr>
          <a:xfrm rot="16200000">
            <a:off x="3791197" y="2401867"/>
            <a:ext cx="881428" cy="331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dirty="0"/>
              <a:t>4 Stars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EAA3571-0D6D-4956-8B93-1DC1FE11AF05}"/>
              </a:ext>
            </a:extLst>
          </p:cNvPr>
          <p:cNvSpPr/>
          <p:nvPr/>
        </p:nvSpPr>
        <p:spPr>
          <a:xfrm>
            <a:off x="4931405" y="3867908"/>
            <a:ext cx="443884" cy="455611"/>
          </a:xfrm>
          <a:prstGeom prst="rect">
            <a:avLst/>
          </a:prstGeom>
          <a:solidFill>
            <a:srgbClr val="FF99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115" name="Flèche : bas 114">
            <a:extLst>
              <a:ext uri="{FF2B5EF4-FFF2-40B4-BE49-F238E27FC236}">
                <a16:creationId xmlns:a16="http://schemas.microsoft.com/office/drawing/2014/main" id="{25AD615B-66F4-4341-9DFD-8C158ABEDA6C}"/>
              </a:ext>
            </a:extLst>
          </p:cNvPr>
          <p:cNvSpPr/>
          <p:nvPr/>
        </p:nvSpPr>
        <p:spPr>
          <a:xfrm rot="10800000">
            <a:off x="4444981" y="4346053"/>
            <a:ext cx="167980" cy="9080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FEA7ED-8A27-4BF1-AC39-27E33C71D70E}"/>
              </a:ext>
            </a:extLst>
          </p:cNvPr>
          <p:cNvSpPr txBox="1"/>
          <p:nvPr/>
        </p:nvSpPr>
        <p:spPr>
          <a:xfrm>
            <a:off x="6259201" y="5389812"/>
            <a:ext cx="1474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2D851C-7D85-48CA-9286-AC78FDCBD8D2}"/>
              </a:ext>
            </a:extLst>
          </p:cNvPr>
          <p:cNvSpPr/>
          <p:nvPr/>
        </p:nvSpPr>
        <p:spPr>
          <a:xfrm>
            <a:off x="7035203" y="3871435"/>
            <a:ext cx="443884" cy="455611"/>
          </a:xfrm>
          <a:prstGeom prst="rect">
            <a:avLst/>
          </a:prstGeom>
          <a:solidFill>
            <a:srgbClr val="FF99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768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3B05EB26-A5AE-4F4E-8116-F22B65A098A6}"/>
              </a:ext>
            </a:extLst>
          </p:cNvPr>
          <p:cNvSpPr txBox="1"/>
          <p:nvPr/>
        </p:nvSpPr>
        <p:spPr>
          <a:xfrm>
            <a:off x="6111196" y="4124568"/>
            <a:ext cx="14747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21" name="Flèche : bas 120">
            <a:extLst>
              <a:ext uri="{FF2B5EF4-FFF2-40B4-BE49-F238E27FC236}">
                <a16:creationId xmlns:a16="http://schemas.microsoft.com/office/drawing/2014/main" id="{F5ADF2B3-C49E-4847-B88D-F91E9DA3AA05}"/>
              </a:ext>
            </a:extLst>
          </p:cNvPr>
          <p:cNvSpPr/>
          <p:nvPr/>
        </p:nvSpPr>
        <p:spPr>
          <a:xfrm rot="10800000">
            <a:off x="7173155" y="4346053"/>
            <a:ext cx="167980" cy="908058"/>
          </a:xfrm>
          <a:prstGeom prst="downArrow">
            <a:avLst/>
          </a:prstGeom>
          <a:solidFill>
            <a:srgbClr val="FF99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</p:spTree>
    <p:extLst>
      <p:ext uri="{BB962C8B-B14F-4D97-AF65-F5344CB8AC3E}">
        <p14:creationId xmlns:p14="http://schemas.microsoft.com/office/powerpoint/2010/main" val="109297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Personnalisé 8">
      <a:dk1>
        <a:sysClr val="windowText" lastClr="000000"/>
      </a:dk1>
      <a:lt1>
        <a:srgbClr val="F3F3F3"/>
      </a:lt1>
      <a:dk2>
        <a:srgbClr val="404040"/>
      </a:dk2>
      <a:lt2>
        <a:srgbClr val="E2E2E2"/>
      </a:lt2>
      <a:accent1>
        <a:srgbClr val="FF9900"/>
      </a:accent1>
      <a:accent2>
        <a:srgbClr val="000000"/>
      </a:accent2>
      <a:accent3>
        <a:srgbClr val="002C8E"/>
      </a:accent3>
      <a:accent4>
        <a:srgbClr val="B6B6B6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template" id="{93A27C80-2984-4FE6-A535-8499FD54D942}" vid="{25C309BF-5D7F-4A74-A997-0391EF510A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A80491BFC7843A1B8B81ED8B499B8" ma:contentTypeVersion="8" ma:contentTypeDescription="Create a new document." ma:contentTypeScope="" ma:versionID="d6b05ca2dbc7d3e7c31fb74a41c4247e">
  <xsd:schema xmlns:xsd="http://www.w3.org/2001/XMLSchema" xmlns:xs="http://www.w3.org/2001/XMLSchema" xmlns:p="http://schemas.microsoft.com/office/2006/metadata/properties" xmlns:ns1="http://schemas.microsoft.com/sharepoint/v3" xmlns:ns2="2189a21d-1a59-406d-a9d2-5adc1845e93e" targetNamespace="http://schemas.microsoft.com/office/2006/metadata/properties" ma:root="true" ma:fieldsID="1b6ed5252d42e4ba7b13a09819c28747" ns1:_="" ns2:_="">
    <xsd:import namespace="http://schemas.microsoft.com/sharepoint/v3"/>
    <xsd:import namespace="2189a21d-1a59-406d-a9d2-5adc1845e93e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Purpose" minOccurs="0"/>
                <xsd:element ref="ns1:Language" minOccurs="0"/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default="English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PublishingStartDate" ma:index="5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6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a21d-1a59-406d-a9d2-5adc1845e93e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2" nillable="true" ma:displayName="Document Type" ma:format="Dropdown" ma:internalName="Document_x0020_Type">
      <xsd:simpleType>
        <xsd:union memberTypes="dms:Text">
          <xsd:simpleType>
            <xsd:restriction base="dms:Choice">
              <xsd:enumeration value="Logo Package"/>
              <xsd:enumeration value="E-Mail Signature"/>
              <xsd:enumeration value="Guideline"/>
              <xsd:enumeration value="Boilerplate"/>
              <xsd:enumeration value="PowerPoint Master"/>
              <xsd:enumeration value="PowerPoint Slide Deck"/>
              <xsd:enumeration value="Word Template"/>
              <xsd:enumeration value="Word Document"/>
              <xsd:enumeration value="Letterhead"/>
              <xsd:enumeration value="Compliment Slip"/>
              <xsd:enumeration value="Brochure / Flyer"/>
              <xsd:enumeration value="Corporate Presentation"/>
              <xsd:enumeration value="Desktop Wallpaper"/>
              <xsd:enumeration value="Social Profile Header"/>
            </xsd:restriction>
          </xsd:simpleType>
        </xsd:union>
      </xsd:simpleType>
    </xsd:element>
    <xsd:element name="Purpose" ma:index="3" nillable="true" ma:displayName="Purpose" ma:format="Dropdown" ma:internalName="Purpos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rtwork"/>
                        <xsd:enumeration value="Template"/>
                        <xsd:enumeration value="Background knowledg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StartDate xmlns="http://schemas.microsoft.com/sharepoint/v3" xsi:nil="true"/>
    <Document_x0020_Type xmlns="2189a21d-1a59-406d-a9d2-5adc1845e93e">PowerPoint Master</Document_x0020_Type>
    <Purpose xmlns="2189a21d-1a59-406d-a9d2-5adc1845e93e">
      <Value>Template</Value>
    </Purpose>
    <PublishingExpirationDate xmlns="http://schemas.microsoft.com/sharepoint/v3" xsi:nil="true"/>
    <Languag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78E8289-BC8F-4D60-B59F-8B6A302AC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89a21d-1a59-406d-a9d2-5adc1845e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AF91FB-D15A-48BA-95FB-3E4E8425FF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8A157B-2E64-4005-8FB0-0929CEBE158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189a21d-1a59-406d-a9d2-5adc1845e93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template</Template>
  <TotalTime>415</TotalTime>
  <Words>932</Words>
  <Application>Microsoft Office PowerPoint</Application>
  <PresentationFormat>Grand écran</PresentationFormat>
  <Paragraphs>276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CMU Serif</vt:lpstr>
      <vt:lpstr>Consolas</vt:lpstr>
      <vt:lpstr>Source Sans Pro</vt:lpstr>
      <vt:lpstr>Verdana</vt:lpstr>
      <vt:lpstr>Newco_Master_2019</vt:lpstr>
      <vt:lpstr>Présentation PowerPoint</vt:lpstr>
      <vt:lpstr>Présentation PowerPoint</vt:lpstr>
      <vt:lpstr>Objectif</vt:lpstr>
      <vt:lpstr>Exploration</vt:lpstr>
      <vt:lpstr>Projet 1</vt:lpstr>
      <vt:lpstr>Demo</vt:lpstr>
      <vt:lpstr>Présentation PowerPoint</vt:lpstr>
      <vt:lpstr>Projet 1:  5-Star rating</vt:lpstr>
      <vt:lpstr>Projet 1:  5-Star rating</vt:lpstr>
      <vt:lpstr>Projet 2:   Price Estimator</vt:lpstr>
      <vt:lpstr>Projet 2:   Price Estimator</vt:lpstr>
      <vt:lpstr>Projet 2:  Price Estimator</vt:lpstr>
      <vt:lpstr>Projet 1:   5-Star rating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Martineau</dc:creator>
  <cp:lastModifiedBy>Mathias Martineau</cp:lastModifiedBy>
  <cp:revision>51</cp:revision>
  <dcterms:created xsi:type="dcterms:W3CDTF">2021-08-27T14:02:53Z</dcterms:created>
  <dcterms:modified xsi:type="dcterms:W3CDTF">2021-08-30T13:38:55Z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0x010100110A80491BFC7843A1B8B81ED8B499B8</vt:lpwstr>
  </property>
</Properties>
</file>