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8704" y="921377"/>
            <a:ext cx="7786591" cy="2165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79327" y="3249043"/>
            <a:ext cx="3985345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505247"/>
            <a:ext cx="8374551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2179" y="1236168"/>
            <a:ext cx="8299640" cy="319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56108" y="4778061"/>
            <a:ext cx="2178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Relationship Id="rId4" Type="http://schemas.openxmlformats.org/officeDocument/2006/relationships/image" Target="../media/image32.jpg"/><Relationship Id="rId5" Type="http://schemas.openxmlformats.org/officeDocument/2006/relationships/image" Target="../media/image33.jpg"/><Relationship Id="rId6" Type="http://schemas.openxmlformats.org/officeDocument/2006/relationships/image" Target="../media/image34.jpg"/><Relationship Id="rId7" Type="http://schemas.openxmlformats.org/officeDocument/2006/relationships/image" Target="../media/image35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R="5080">
              <a:lnSpc>
                <a:spcPct val="100600"/>
              </a:lnSpc>
              <a:spcBef>
                <a:spcPts val="95"/>
              </a:spcBef>
            </a:pPr>
            <a:r>
              <a:rPr dirty="0" spc="-110"/>
              <a:t>BERT: </a:t>
            </a:r>
            <a:r>
              <a:rPr dirty="0"/>
              <a:t>Pre-training </a:t>
            </a:r>
            <a:r>
              <a:rPr dirty="0" spc="10"/>
              <a:t>of Deep  </a:t>
            </a:r>
            <a:r>
              <a:rPr dirty="0"/>
              <a:t>Bidirectional </a:t>
            </a:r>
            <a:r>
              <a:rPr dirty="0" spc="-5"/>
              <a:t>Transformers</a:t>
            </a:r>
            <a:r>
              <a:rPr dirty="0" spc="-135"/>
              <a:t> </a:t>
            </a:r>
            <a:r>
              <a:rPr dirty="0"/>
              <a:t>for  </a:t>
            </a:r>
            <a:r>
              <a:rPr dirty="0" spc="10"/>
              <a:t>Language</a:t>
            </a:r>
            <a:r>
              <a:rPr dirty="0" spc="-20"/>
              <a:t> </a:t>
            </a:r>
            <a:r>
              <a:rPr dirty="0" spc="10"/>
              <a:t>Understanding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Faculty Of Computers And Artificial</a:t>
            </a:r>
            <a:r>
              <a:rPr dirty="0" spc="-240"/>
              <a:t> </a:t>
            </a:r>
            <a:r>
              <a:rPr dirty="0" spc="-5"/>
              <a:t>Intelligence</a:t>
            </a: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dirty="0"/>
              <a:t>6 July</a:t>
            </a:r>
            <a:r>
              <a:rPr dirty="0" spc="-20"/>
              <a:t> </a:t>
            </a:r>
            <a:r>
              <a:rPr dirty="0" spc="-5"/>
              <a:t>2021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791083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Background: </a:t>
            </a:r>
            <a:r>
              <a:rPr dirty="0" sz="2000" spc="5"/>
              <a:t>state of the </a:t>
            </a:r>
            <a:r>
              <a:rPr dirty="0" sz="2000"/>
              <a:t>art </a:t>
            </a:r>
            <a:r>
              <a:rPr dirty="0" sz="2000" spc="5"/>
              <a:t>approaches in </a:t>
            </a:r>
            <a:r>
              <a:rPr dirty="0" sz="2000" spc="10"/>
              <a:t>sequence modeling</a:t>
            </a:r>
            <a:r>
              <a:rPr dirty="0" sz="2000" spc="-20"/>
              <a:t> </a:t>
            </a:r>
            <a:r>
              <a:rPr dirty="0" sz="2000" spc="5"/>
              <a:t>(2)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69945" y="1203147"/>
            <a:ext cx="4888230" cy="3051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4175" indent="-372110">
              <a:lnSpc>
                <a:spcPct val="100000"/>
              </a:lnSpc>
              <a:spcBef>
                <a:spcPts val="100"/>
              </a:spcBef>
              <a:buSzPct val="92500"/>
              <a:buChar char="●"/>
              <a:tabLst>
                <a:tab pos="384175" algn="l"/>
                <a:tab pos="384810" algn="l"/>
              </a:tabLst>
            </a:pP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Long </a:t>
            </a:r>
            <a:r>
              <a:rPr dirty="0" sz="2000" spc="-30">
                <a:solidFill>
                  <a:srgbClr val="595959"/>
                </a:solidFill>
                <a:latin typeface="Arial"/>
                <a:cs typeface="Arial"/>
              </a:rPr>
              <a:t>Short-Term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Memory</a:t>
            </a:r>
            <a:r>
              <a:rPr dirty="0" sz="2000" spc="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(LSTM):</a:t>
            </a:r>
            <a:endParaRPr sz="2000">
              <a:latin typeface="Arial"/>
              <a:cs typeface="Arial"/>
            </a:endParaRPr>
          </a:p>
          <a:p>
            <a:pPr lvl="1" marL="841375" indent="-353060">
              <a:lnSpc>
                <a:spcPts val="1880"/>
              </a:lnSpc>
              <a:spcBef>
                <a:spcPts val="1864"/>
              </a:spcBef>
              <a:buChar char="○"/>
              <a:tabLst>
                <a:tab pos="841375" algn="l"/>
                <a:tab pos="842010" algn="l"/>
              </a:tabLst>
            </a:pP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Capable of learning long-term</a:t>
            </a:r>
            <a:r>
              <a:rPr dirty="0" sz="1600" spc="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dependencies</a:t>
            </a:r>
            <a:endParaRPr sz="1600">
              <a:latin typeface="Arial"/>
              <a:cs typeface="Arial"/>
            </a:endParaRPr>
          </a:p>
          <a:p>
            <a:pPr lvl="1" marL="841375" indent="-353060">
              <a:lnSpc>
                <a:spcPts val="1839"/>
              </a:lnSpc>
              <a:buChar char="○"/>
              <a:tabLst>
                <a:tab pos="841375" algn="l"/>
                <a:tab pos="842010" algn="l"/>
              </a:tabLst>
            </a:pP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Cell</a:t>
            </a: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State</a:t>
            </a:r>
            <a:endParaRPr sz="1600">
              <a:latin typeface="Arial"/>
              <a:cs typeface="Arial"/>
            </a:endParaRPr>
          </a:p>
          <a:p>
            <a:pPr lvl="1" marL="841375" indent="-353060">
              <a:lnSpc>
                <a:spcPts val="1839"/>
              </a:lnSpc>
              <a:buChar char="○"/>
              <a:tabLst>
                <a:tab pos="841375" algn="l"/>
                <a:tab pos="842010" algn="l"/>
              </a:tabLst>
            </a:pP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Hidden</a:t>
            </a: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State</a:t>
            </a:r>
            <a:endParaRPr sz="1600">
              <a:latin typeface="Arial"/>
              <a:cs typeface="Arial"/>
            </a:endParaRPr>
          </a:p>
          <a:p>
            <a:pPr lvl="2" marL="1298575" indent="-339725">
              <a:lnSpc>
                <a:spcPts val="1650"/>
              </a:lnSpc>
              <a:buChar char="■"/>
              <a:tabLst>
                <a:tab pos="1298575" algn="l"/>
                <a:tab pos="1299210" algn="l"/>
              </a:tabLst>
            </a:pPr>
            <a:r>
              <a:rPr dirty="0" sz="1450" spc="-10">
                <a:solidFill>
                  <a:srgbClr val="595959"/>
                </a:solidFill>
                <a:latin typeface="Arial"/>
                <a:cs typeface="Arial"/>
              </a:rPr>
              <a:t>Forget Gate</a:t>
            </a:r>
            <a:endParaRPr sz="1450">
              <a:latin typeface="Arial"/>
              <a:cs typeface="Arial"/>
            </a:endParaRPr>
          </a:p>
          <a:p>
            <a:pPr lvl="2" marL="1298575" indent="-339725">
              <a:lnSpc>
                <a:spcPts val="1645"/>
              </a:lnSpc>
              <a:buChar char="■"/>
              <a:tabLst>
                <a:tab pos="1298575" algn="l"/>
                <a:tab pos="1299210" algn="l"/>
              </a:tabLst>
            </a:pPr>
            <a:r>
              <a:rPr dirty="0" sz="1450" spc="-10">
                <a:solidFill>
                  <a:srgbClr val="595959"/>
                </a:solidFill>
                <a:latin typeface="Arial"/>
                <a:cs typeface="Arial"/>
              </a:rPr>
              <a:t>Input Gate</a:t>
            </a:r>
            <a:endParaRPr sz="1450">
              <a:latin typeface="Arial"/>
              <a:cs typeface="Arial"/>
            </a:endParaRPr>
          </a:p>
          <a:p>
            <a:pPr lvl="2" marL="1298575" indent="-339725">
              <a:lnSpc>
                <a:spcPts val="1695"/>
              </a:lnSpc>
              <a:buChar char="■"/>
              <a:tabLst>
                <a:tab pos="1298575" algn="l"/>
                <a:tab pos="1299210" algn="l"/>
              </a:tabLst>
            </a:pPr>
            <a:r>
              <a:rPr dirty="0" sz="1450" spc="-10">
                <a:solidFill>
                  <a:srgbClr val="595959"/>
                </a:solidFill>
                <a:latin typeface="Arial"/>
                <a:cs typeface="Arial"/>
              </a:rPr>
              <a:t>Output Gate</a:t>
            </a:r>
            <a:endParaRPr sz="145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595959"/>
              </a:buClr>
              <a:buFont typeface="Arial"/>
              <a:buChar char="■"/>
            </a:pPr>
            <a:endParaRPr sz="1350">
              <a:latin typeface="Arial"/>
              <a:cs typeface="Arial"/>
            </a:endParaRPr>
          </a:p>
          <a:p>
            <a:pPr lvl="1" marL="841375" indent="-353060">
              <a:lnSpc>
                <a:spcPts val="1880"/>
              </a:lnSpc>
              <a:spcBef>
                <a:spcPts val="5"/>
              </a:spcBef>
              <a:buChar char="○"/>
              <a:tabLst>
                <a:tab pos="841375" algn="l"/>
                <a:tab pos="842010" algn="l"/>
              </a:tabLst>
            </a:pP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Slow to</a:t>
            </a:r>
            <a:r>
              <a:rPr dirty="0" sz="16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595959"/>
                </a:solidFill>
                <a:latin typeface="Arial"/>
                <a:cs typeface="Arial"/>
              </a:rPr>
              <a:t>Train</a:t>
            </a:r>
            <a:endParaRPr sz="1600">
              <a:latin typeface="Arial"/>
              <a:cs typeface="Arial"/>
            </a:endParaRPr>
          </a:p>
          <a:p>
            <a:pPr lvl="1" marL="841375" marR="1576070" indent="-353060">
              <a:lnSpc>
                <a:spcPts val="1839"/>
              </a:lnSpc>
              <a:spcBef>
                <a:spcPts val="85"/>
              </a:spcBef>
              <a:buChar char="○"/>
              <a:tabLst>
                <a:tab pos="841375" algn="l"/>
                <a:tab pos="842010" algn="l"/>
              </a:tabLst>
            </a:pP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Words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are passed in  </a:t>
            </a:r>
            <a:r>
              <a:rPr dirty="0" sz="1600" spc="5">
                <a:solidFill>
                  <a:srgbClr val="595959"/>
                </a:solidFill>
                <a:latin typeface="Arial"/>
                <a:cs typeface="Arial"/>
              </a:rPr>
              <a:t>sequentially and</a:t>
            </a:r>
            <a:r>
              <a:rPr dirty="0" sz="16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generated  </a:t>
            </a:r>
            <a:r>
              <a:rPr dirty="0" sz="1600" spc="5">
                <a:solidFill>
                  <a:srgbClr val="595959"/>
                </a:solidFill>
                <a:latin typeface="Arial"/>
                <a:cs typeface="Arial"/>
              </a:rPr>
              <a:t>sequentially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85202" y="2205770"/>
            <a:ext cx="4166301" cy="2239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791083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Background: </a:t>
            </a:r>
            <a:r>
              <a:rPr dirty="0" sz="2000" spc="5"/>
              <a:t>state of the </a:t>
            </a:r>
            <a:r>
              <a:rPr dirty="0" sz="2000"/>
              <a:t>art </a:t>
            </a:r>
            <a:r>
              <a:rPr dirty="0" sz="2000" spc="5"/>
              <a:t>approaches in </a:t>
            </a:r>
            <a:r>
              <a:rPr dirty="0" sz="2000" spc="10"/>
              <a:t>sequence modeling</a:t>
            </a:r>
            <a:r>
              <a:rPr dirty="0" sz="2000" spc="-20"/>
              <a:t> </a:t>
            </a:r>
            <a:r>
              <a:rPr dirty="0" sz="2000" spc="5"/>
              <a:t>(3)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59966" y="1215339"/>
            <a:ext cx="4621530" cy="2755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Gated Recurrent Unit</a:t>
            </a:r>
            <a:r>
              <a:rPr dirty="0" sz="20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(GRU):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95959"/>
              </a:buClr>
              <a:buFont typeface="Arial"/>
              <a:buChar char="●"/>
            </a:pPr>
            <a:endParaRPr sz="2950">
              <a:latin typeface="Arial"/>
              <a:cs typeface="Arial"/>
            </a:endParaRPr>
          </a:p>
          <a:p>
            <a:pPr lvl="1" marL="851535" indent="-428625">
              <a:lnSpc>
                <a:spcPct val="100000"/>
              </a:lnSpc>
              <a:buSzPct val="144444"/>
              <a:buChar char="○"/>
              <a:tabLst>
                <a:tab pos="851535" algn="l"/>
                <a:tab pos="852169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Solve the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vanishing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gradient</a:t>
            </a:r>
            <a:r>
              <a:rPr dirty="0" sz="1800" spc="-9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  <a:p>
            <a:pPr lvl="2" marL="1308735" indent="-367030">
              <a:lnSpc>
                <a:spcPct val="100000"/>
              </a:lnSpc>
              <a:spcBef>
                <a:spcPts val="350"/>
              </a:spcBef>
              <a:buChar char="■"/>
              <a:tabLst>
                <a:tab pos="1308735" algn="l"/>
                <a:tab pos="130937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Update</a:t>
            </a:r>
            <a:r>
              <a:rPr dirty="0"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Gate</a:t>
            </a:r>
            <a:endParaRPr sz="1800">
              <a:latin typeface="Arial"/>
              <a:cs typeface="Arial"/>
            </a:endParaRPr>
          </a:p>
          <a:p>
            <a:pPr lvl="2" marL="1308735" indent="-367030">
              <a:lnSpc>
                <a:spcPct val="100000"/>
              </a:lnSpc>
              <a:spcBef>
                <a:spcPts val="110"/>
              </a:spcBef>
              <a:buChar char="■"/>
              <a:tabLst>
                <a:tab pos="1308735" algn="l"/>
                <a:tab pos="130937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Reset</a:t>
            </a:r>
            <a:r>
              <a:rPr dirty="0"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Gate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595959"/>
              </a:buClr>
              <a:buFont typeface="Arial"/>
              <a:buChar char="■"/>
            </a:pPr>
            <a:endParaRPr sz="2700">
              <a:latin typeface="Arial"/>
              <a:cs typeface="Arial"/>
            </a:endParaRPr>
          </a:p>
          <a:p>
            <a:pPr lvl="1" marL="851535" indent="-428625">
              <a:lnSpc>
                <a:spcPct val="100000"/>
              </a:lnSpc>
              <a:spcBef>
                <a:spcPts val="5"/>
              </a:spcBef>
              <a:buSzPct val="144444"/>
              <a:buChar char="○"/>
              <a:tabLst>
                <a:tab pos="851535" algn="l"/>
                <a:tab pos="852169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Slow</a:t>
            </a:r>
            <a:r>
              <a:rPr dirty="0"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convergence</a:t>
            </a:r>
            <a:endParaRPr sz="1800">
              <a:latin typeface="Arial"/>
              <a:cs typeface="Arial"/>
            </a:endParaRPr>
          </a:p>
          <a:p>
            <a:pPr lvl="1" marL="851535" indent="-428625">
              <a:lnSpc>
                <a:spcPct val="100000"/>
              </a:lnSpc>
              <a:spcBef>
                <a:spcPts val="1115"/>
              </a:spcBef>
              <a:buSzPct val="144444"/>
              <a:buChar char="○"/>
              <a:tabLst>
                <a:tab pos="851535" algn="l"/>
                <a:tab pos="852169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Low learning</a:t>
            </a:r>
            <a:r>
              <a:rPr dirty="0"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Arial"/>
                <a:cs typeface="Arial"/>
              </a:rPr>
              <a:t>efficiency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7817" y="2325245"/>
            <a:ext cx="4944464" cy="2536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459359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Proposed </a:t>
            </a:r>
            <a:r>
              <a:rPr dirty="0" spc="10"/>
              <a:t>Models: </a:t>
            </a:r>
            <a:r>
              <a:rPr dirty="0" sz="2000"/>
              <a:t>Transformers</a:t>
            </a:r>
            <a:r>
              <a:rPr dirty="0" sz="2000" spc="-20"/>
              <a:t> </a:t>
            </a:r>
            <a:r>
              <a:rPr dirty="0" sz="2000" spc="5"/>
              <a:t>(1)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75248" y="1216356"/>
            <a:ext cx="4449445" cy="275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Neural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Machine</a:t>
            </a:r>
            <a:r>
              <a:rPr dirty="0"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Arial"/>
                <a:cs typeface="Arial"/>
              </a:rPr>
              <a:t>Translation.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95959"/>
              </a:buClr>
              <a:buFont typeface="Arial"/>
              <a:buChar char="●"/>
            </a:pPr>
            <a:endParaRPr sz="2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No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concept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of time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step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for the</a:t>
            </a:r>
            <a:r>
              <a:rPr dirty="0"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input.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95959"/>
              </a:buClr>
              <a:buFont typeface="Arial"/>
              <a:buChar char="●"/>
            </a:pPr>
            <a:endParaRPr sz="2150">
              <a:latin typeface="Arial"/>
              <a:cs typeface="Arial"/>
            </a:endParaRPr>
          </a:p>
          <a:p>
            <a:pPr marL="379095" marR="87630" indent="-367030">
              <a:lnSpc>
                <a:spcPct val="114999"/>
              </a:lnSpc>
              <a:spcBef>
                <a:spcPts val="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595959"/>
                </a:solidFill>
                <a:latin typeface="Arial"/>
                <a:cs typeface="Arial"/>
              </a:rPr>
              <a:t>We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pass all the words of the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sentence  simultaneously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and determine the</a:t>
            </a:r>
            <a:r>
              <a:rPr dirty="0" sz="1800" spc="-9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word  embedding</a:t>
            </a:r>
            <a:r>
              <a:rPr dirty="0" sz="1800" spc="-10">
                <a:solidFill>
                  <a:srgbClr val="595959"/>
                </a:solidFill>
                <a:latin typeface="Arial"/>
                <a:cs typeface="Arial"/>
              </a:rPr>
              <a:t> simultaneously...</a:t>
            </a:r>
            <a:endParaRPr sz="1800">
              <a:latin typeface="Arial"/>
              <a:cs typeface="Arial"/>
            </a:endParaRPr>
          </a:p>
          <a:p>
            <a:pPr lvl="1" marL="836294" indent="-336550">
              <a:lnSpc>
                <a:spcPct val="100000"/>
              </a:lnSpc>
              <a:spcBef>
                <a:spcPts val="330"/>
              </a:spcBef>
              <a:buSzPct val="87500"/>
              <a:buChar char="○"/>
              <a:tabLst>
                <a:tab pos="836294" algn="l"/>
                <a:tab pos="836930" algn="l"/>
              </a:tabLst>
            </a:pP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less time to</a:t>
            </a:r>
            <a:r>
              <a:rPr dirty="0" sz="16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train</a:t>
            </a:r>
            <a:r>
              <a:rPr dirty="0" sz="140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lvl="1" marL="836294" indent="-336550">
              <a:lnSpc>
                <a:spcPct val="100000"/>
              </a:lnSpc>
              <a:spcBef>
                <a:spcPts val="290"/>
              </a:spcBef>
              <a:buSzPct val="87500"/>
              <a:buChar char="○"/>
              <a:tabLst>
                <a:tab pos="836294" algn="l"/>
                <a:tab pos="836930" algn="l"/>
              </a:tabLst>
            </a:pP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context </a:t>
            </a: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of words are better</a:t>
            </a:r>
            <a:r>
              <a:rPr dirty="0" sz="1600" spc="-8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learned.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4208" y="4790761"/>
            <a:ext cx="71120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spc="-5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42302" y="58531"/>
            <a:ext cx="3394840" cy="4975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852120" y="4778061"/>
            <a:ext cx="965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459359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Proposed </a:t>
            </a:r>
            <a:r>
              <a:rPr dirty="0" spc="10"/>
              <a:t>Models: </a:t>
            </a:r>
            <a:r>
              <a:rPr dirty="0" sz="2000"/>
              <a:t>Transformers</a:t>
            </a:r>
            <a:r>
              <a:rPr dirty="0" sz="2000" spc="-20"/>
              <a:t> </a:t>
            </a:r>
            <a:r>
              <a:rPr dirty="0" sz="2000" spc="5"/>
              <a:t>(2)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59966" y="1215339"/>
            <a:ext cx="4201160" cy="2637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dirty="0" sz="2000" spc="-10">
                <a:solidFill>
                  <a:srgbClr val="595959"/>
                </a:solidFill>
                <a:latin typeface="Arial"/>
                <a:cs typeface="Arial"/>
              </a:rPr>
              <a:t>Translate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from English to</a:t>
            </a:r>
            <a:r>
              <a:rPr dirty="0" sz="2000" spc="-8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German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95959"/>
              </a:buClr>
              <a:buFont typeface="Arial"/>
              <a:buChar char="●"/>
            </a:pPr>
            <a:endParaRPr sz="2050">
              <a:latin typeface="Arial"/>
              <a:cs typeface="Arial"/>
            </a:endParaRPr>
          </a:p>
          <a:p>
            <a:pPr lvl="1" marL="851535" indent="-367030">
              <a:lnSpc>
                <a:spcPct val="100000"/>
              </a:lnSpc>
              <a:buChar char="○"/>
              <a:tabLst>
                <a:tab pos="851535" algn="l"/>
                <a:tab pos="852169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Encoder</a:t>
            </a:r>
            <a:endParaRPr sz="1800">
              <a:latin typeface="Arial"/>
              <a:cs typeface="Arial"/>
            </a:endParaRPr>
          </a:p>
          <a:p>
            <a:pPr lvl="2" marL="1308735" indent="-367030">
              <a:lnSpc>
                <a:spcPct val="100000"/>
              </a:lnSpc>
              <a:spcBef>
                <a:spcPts val="110"/>
              </a:spcBef>
              <a:buChar char="■"/>
              <a:tabLst>
                <a:tab pos="1308735" algn="l"/>
                <a:tab pos="130937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What is</a:t>
            </a:r>
            <a:r>
              <a:rPr dirty="0" sz="1800" spc="-9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english?</a:t>
            </a:r>
            <a:endParaRPr sz="1800">
              <a:latin typeface="Arial"/>
              <a:cs typeface="Arial"/>
            </a:endParaRPr>
          </a:p>
          <a:p>
            <a:pPr lvl="2" marL="1308735" indent="-367030">
              <a:lnSpc>
                <a:spcPct val="100000"/>
              </a:lnSpc>
              <a:spcBef>
                <a:spcPts val="110"/>
              </a:spcBef>
              <a:buChar char="■"/>
              <a:tabLst>
                <a:tab pos="1308735" algn="l"/>
                <a:tab pos="130937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What is</a:t>
            </a:r>
            <a:r>
              <a:rPr dirty="0" sz="1800" spc="-9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context?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595959"/>
              </a:buClr>
              <a:buFont typeface="Arial"/>
              <a:buChar char="■"/>
            </a:pPr>
            <a:endParaRPr sz="2050">
              <a:latin typeface="Arial"/>
              <a:cs typeface="Arial"/>
            </a:endParaRPr>
          </a:p>
          <a:p>
            <a:pPr lvl="1" marL="851535" indent="-367030">
              <a:lnSpc>
                <a:spcPct val="100000"/>
              </a:lnSpc>
              <a:buChar char="○"/>
              <a:tabLst>
                <a:tab pos="851535" algn="l"/>
                <a:tab pos="852169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Decoder</a:t>
            </a:r>
            <a:endParaRPr sz="1800">
              <a:latin typeface="Arial"/>
              <a:cs typeface="Arial"/>
            </a:endParaRPr>
          </a:p>
          <a:p>
            <a:pPr lvl="2" marL="1308735" marR="869315" indent="-367030">
              <a:lnSpc>
                <a:spcPct val="105000"/>
              </a:lnSpc>
              <a:buChar char="■"/>
              <a:tabLst>
                <a:tab pos="1308735" algn="l"/>
                <a:tab pos="130937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How to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map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from  English to</a:t>
            </a:r>
            <a:r>
              <a:rPr dirty="0" sz="1800" spc="-1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German?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4792" y="1548471"/>
            <a:ext cx="5186339" cy="2793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546925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Proposed </a:t>
            </a:r>
            <a:r>
              <a:rPr dirty="0" spc="10"/>
              <a:t>Models: </a:t>
            </a:r>
            <a:r>
              <a:rPr dirty="0" sz="2000"/>
              <a:t>Attention </a:t>
            </a:r>
            <a:r>
              <a:rPr dirty="0" sz="2000" spc="10"/>
              <a:t>mechanism</a:t>
            </a:r>
            <a:r>
              <a:rPr dirty="0" sz="2000" spc="-15"/>
              <a:t> </a:t>
            </a:r>
            <a:r>
              <a:rPr dirty="0" sz="2000" spc="5"/>
              <a:t>(1)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29223" y="1196153"/>
            <a:ext cx="7951470" cy="2508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marR="320675" indent="-412750">
              <a:lnSpc>
                <a:spcPct val="126699"/>
              </a:lnSpc>
              <a:spcBef>
                <a:spcPts val="100"/>
              </a:spcBef>
              <a:buSzPct val="133333"/>
              <a:buChar char="●"/>
              <a:tabLst>
                <a:tab pos="424815" algn="l"/>
                <a:tab pos="42545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An approach to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solve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the problem of loss of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relevant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information in long 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sentences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is to use the attention</a:t>
            </a:r>
            <a:r>
              <a:rPr dirty="0"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mechanism.</a:t>
            </a:r>
            <a:endParaRPr sz="1800">
              <a:latin typeface="Arial"/>
              <a:cs typeface="Arial"/>
            </a:endParaRPr>
          </a:p>
          <a:p>
            <a:pPr marL="424815" marR="5080" indent="-412750">
              <a:lnSpc>
                <a:spcPct val="126699"/>
              </a:lnSpc>
              <a:spcBef>
                <a:spcPts val="320"/>
              </a:spcBef>
              <a:buSzPct val="133333"/>
              <a:buChar char="●"/>
              <a:tabLst>
                <a:tab pos="424815" algn="l"/>
                <a:tab pos="42545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The first word of the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source sentence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is probably highly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correlated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with the  first word of the target</a:t>
            </a:r>
            <a:r>
              <a:rPr dirty="0"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95959"/>
                </a:solidFill>
                <a:latin typeface="Arial"/>
                <a:cs typeface="Arial"/>
              </a:rPr>
              <a:t>sentence.</a:t>
            </a:r>
            <a:endParaRPr sz="1800">
              <a:latin typeface="Arial"/>
              <a:cs typeface="Arial"/>
            </a:endParaRPr>
          </a:p>
          <a:p>
            <a:pPr marL="424815" marR="31115" indent="-412750">
              <a:lnSpc>
                <a:spcPct val="120800"/>
              </a:lnSpc>
              <a:spcBef>
                <a:spcPts val="450"/>
              </a:spcBef>
              <a:buSzPct val="133333"/>
              <a:buChar char="●"/>
              <a:tabLst>
                <a:tab pos="424815" algn="l"/>
                <a:tab pos="42545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Each time the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model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predicts an output word, it only uses parts of an input  where the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most relevant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information is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concentrated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instead of an entire 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sentence.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546925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Proposed </a:t>
            </a:r>
            <a:r>
              <a:rPr dirty="0" spc="10"/>
              <a:t>Models: </a:t>
            </a:r>
            <a:r>
              <a:rPr dirty="0" sz="2000"/>
              <a:t>Attention </a:t>
            </a:r>
            <a:r>
              <a:rPr dirty="0" sz="2000" spc="10"/>
              <a:t>mechanism</a:t>
            </a:r>
            <a:r>
              <a:rPr dirty="0" sz="2000" spc="-15"/>
              <a:t> </a:t>
            </a:r>
            <a:r>
              <a:rPr dirty="0" sz="2000" spc="5"/>
              <a:t>(2)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75248" y="1175208"/>
            <a:ext cx="5400675" cy="972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Multi-head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attention allows the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model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to jointly  attend to information from </a:t>
            </a:r>
            <a:r>
              <a:rPr dirty="0" sz="1800" spc="-10">
                <a:solidFill>
                  <a:srgbClr val="595959"/>
                </a:solidFill>
                <a:latin typeface="Arial"/>
                <a:cs typeface="Arial"/>
              </a:rPr>
              <a:t>different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representation  subspaces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at </a:t>
            </a:r>
            <a:r>
              <a:rPr dirty="0" sz="1800" spc="-10">
                <a:solidFill>
                  <a:srgbClr val="595959"/>
                </a:solidFill>
                <a:latin typeface="Arial"/>
                <a:cs typeface="Arial"/>
              </a:rPr>
              <a:t>different</a:t>
            </a:r>
            <a:r>
              <a:rPr dirty="0"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positions.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59641" y="1204045"/>
            <a:ext cx="2335034" cy="3296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375221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Proposed </a:t>
            </a:r>
            <a:r>
              <a:rPr dirty="0" spc="10"/>
              <a:t>Models: </a:t>
            </a:r>
            <a:r>
              <a:rPr dirty="0" sz="2000"/>
              <a:t>BERT</a:t>
            </a:r>
            <a:r>
              <a:rPr dirty="0" sz="2000" spc="-90"/>
              <a:t> </a:t>
            </a:r>
            <a:r>
              <a:rPr dirty="0" sz="2000" spc="5"/>
              <a:t>(1)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59966" y="1157886"/>
            <a:ext cx="6841490" cy="1824989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545"/>
              </a:spcBef>
              <a:buClr>
                <a:srgbClr val="595959"/>
              </a:buClr>
              <a:buSzPct val="90909"/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u="heavy" sz="22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idirectional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u="heavy" sz="22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ncoder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u="heavy" sz="22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epresentation from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u="heavy" sz="22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ransformers</a:t>
            </a:r>
            <a:endParaRPr sz="2000">
              <a:latin typeface="Arial"/>
              <a:cs typeface="Arial"/>
            </a:endParaRPr>
          </a:p>
          <a:p>
            <a:pPr lvl="1" marL="851535" indent="-382905">
              <a:lnSpc>
                <a:spcPct val="100000"/>
              </a:lnSpc>
              <a:spcBef>
                <a:spcPts val="400"/>
              </a:spcBef>
              <a:buChar char="○"/>
              <a:tabLst>
                <a:tab pos="851535" algn="l"/>
                <a:tab pos="852169" algn="l"/>
              </a:tabLst>
            </a:pP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Stack of</a:t>
            </a:r>
            <a:r>
              <a:rPr dirty="0" sz="20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encoders.</a:t>
            </a:r>
            <a:endParaRPr sz="2000">
              <a:latin typeface="Arial"/>
              <a:cs typeface="Arial"/>
            </a:endParaRPr>
          </a:p>
          <a:p>
            <a:pPr lvl="1" marL="851535" indent="-382905">
              <a:lnSpc>
                <a:spcPct val="100000"/>
              </a:lnSpc>
              <a:spcBef>
                <a:spcPts val="360"/>
              </a:spcBef>
              <a:buChar char="○"/>
              <a:tabLst>
                <a:tab pos="851535" algn="l"/>
                <a:tab pos="852169" algn="l"/>
              </a:tabLst>
            </a:pP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Understanding of</a:t>
            </a:r>
            <a:r>
              <a:rPr dirty="0" sz="20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lvl="2" marL="1308735" indent="-382270">
              <a:lnSpc>
                <a:spcPct val="100000"/>
              </a:lnSpc>
              <a:spcBef>
                <a:spcPts val="360"/>
              </a:spcBef>
              <a:buChar char="■"/>
              <a:tabLst>
                <a:tab pos="1308735" algn="l"/>
                <a:tab pos="1309370" algn="l"/>
              </a:tabLst>
            </a:pP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Pre-train </a:t>
            </a:r>
            <a:r>
              <a:rPr dirty="0" sz="2000" spc="-15">
                <a:solidFill>
                  <a:srgbClr val="595959"/>
                </a:solidFill>
                <a:latin typeface="Arial"/>
                <a:cs typeface="Arial"/>
              </a:rPr>
              <a:t>BERT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to understand</a:t>
            </a:r>
            <a:r>
              <a:rPr dirty="0" sz="20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lvl="2" marL="1308735" indent="-382270">
              <a:lnSpc>
                <a:spcPct val="100000"/>
              </a:lnSpc>
              <a:spcBef>
                <a:spcPts val="360"/>
              </a:spcBef>
              <a:buChar char="■"/>
              <a:tabLst>
                <a:tab pos="1308735" algn="l"/>
                <a:tab pos="1309370" algn="l"/>
              </a:tabLst>
            </a:pP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Fine tune </a:t>
            </a:r>
            <a:r>
              <a:rPr dirty="0" sz="2000" spc="-15">
                <a:solidFill>
                  <a:srgbClr val="595959"/>
                </a:solidFill>
                <a:latin typeface="Arial"/>
                <a:cs typeface="Arial"/>
              </a:rPr>
              <a:t>BERT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to learn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specific</a:t>
            </a:r>
            <a:r>
              <a:rPr dirty="0" sz="20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task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049" y="3187693"/>
            <a:ext cx="8305783" cy="14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375221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Proposed </a:t>
            </a:r>
            <a:r>
              <a:rPr dirty="0" spc="10"/>
              <a:t>Models: </a:t>
            </a:r>
            <a:r>
              <a:rPr dirty="0" sz="2000"/>
              <a:t>BERT</a:t>
            </a:r>
            <a:r>
              <a:rPr dirty="0" sz="2000" spc="-90"/>
              <a:t> </a:t>
            </a:r>
            <a:r>
              <a:rPr dirty="0" sz="2000" spc="5"/>
              <a:t>(2)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22675" y="1239723"/>
            <a:ext cx="6510020" cy="3077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0" indent="-398145">
              <a:lnSpc>
                <a:spcPct val="100000"/>
              </a:lnSpc>
              <a:spcBef>
                <a:spcPts val="100"/>
              </a:spcBef>
              <a:buSzPct val="110000"/>
              <a:buChar char="●"/>
              <a:tabLst>
                <a:tab pos="431800" algn="l"/>
                <a:tab pos="432434" algn="l"/>
              </a:tabLst>
            </a:pP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Pre-train </a:t>
            </a:r>
            <a:r>
              <a:rPr dirty="0" sz="2000" spc="-15">
                <a:solidFill>
                  <a:srgbClr val="595959"/>
                </a:solidFill>
                <a:latin typeface="Arial"/>
                <a:cs typeface="Arial"/>
              </a:rPr>
              <a:t>BERT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to understand language </a:t>
            </a:r>
            <a:r>
              <a:rPr dirty="0" sz="2000" spc="-30">
                <a:solidFill>
                  <a:srgbClr val="595959"/>
                </a:solidFill>
                <a:latin typeface="Arial"/>
                <a:cs typeface="Arial"/>
              </a:rPr>
              <a:t>(Two</a:t>
            </a:r>
            <a:r>
              <a:rPr dirty="0" sz="2000" spc="-1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Phases)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Masked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Language</a:t>
            </a:r>
            <a:r>
              <a:rPr dirty="0"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lvl="1" marL="889000" marR="3018790" indent="-367030">
              <a:lnSpc>
                <a:spcPct val="105000"/>
              </a:lnSpc>
              <a:buChar char="○"/>
              <a:tabLst>
                <a:tab pos="889000" algn="l"/>
                <a:tab pos="889635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Help </a:t>
            </a:r>
            <a:r>
              <a:rPr dirty="0" sz="1800" spc="-15">
                <a:solidFill>
                  <a:srgbClr val="595959"/>
                </a:solidFill>
                <a:latin typeface="Arial"/>
                <a:cs typeface="Arial"/>
              </a:rPr>
              <a:t>BERT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dirty="0" sz="1800" spc="-10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understand 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context.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95959"/>
              </a:buClr>
              <a:buFont typeface="Arial"/>
              <a:buChar char="○"/>
            </a:pPr>
            <a:endParaRPr sz="235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buAutoNum type="arabicPeriod"/>
              <a:tabLst>
                <a:tab pos="431800" algn="l"/>
                <a:tab pos="432434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Next Sentence</a:t>
            </a:r>
            <a:r>
              <a:rPr dirty="0"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Prediction</a:t>
            </a:r>
            <a:endParaRPr sz="1800">
              <a:latin typeface="Arial"/>
              <a:cs typeface="Arial"/>
            </a:endParaRPr>
          </a:p>
          <a:p>
            <a:pPr lvl="1" marL="889000" indent="-367665">
              <a:lnSpc>
                <a:spcPct val="100000"/>
              </a:lnSpc>
              <a:spcBef>
                <a:spcPts val="105"/>
              </a:spcBef>
              <a:buChar char="○"/>
              <a:tabLst>
                <a:tab pos="889000" algn="l"/>
                <a:tab pos="889635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Helps </a:t>
            </a:r>
            <a:r>
              <a:rPr dirty="0" sz="1800" spc="-15">
                <a:solidFill>
                  <a:srgbClr val="595959"/>
                </a:solidFill>
                <a:latin typeface="Arial"/>
                <a:cs typeface="Arial"/>
              </a:rPr>
              <a:t>BERT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dirty="0"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understand</a:t>
            </a:r>
            <a:endParaRPr sz="1800">
              <a:latin typeface="Arial"/>
              <a:cs typeface="Arial"/>
            </a:endParaRPr>
          </a:p>
          <a:p>
            <a:pPr marL="889000">
              <a:lnSpc>
                <a:spcPct val="100000"/>
              </a:lnSpc>
              <a:spcBef>
                <a:spcPts val="110"/>
              </a:spcBef>
            </a:pP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context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across </a:t>
            </a:r>
            <a:r>
              <a:rPr dirty="0" sz="1800" spc="-10">
                <a:solidFill>
                  <a:srgbClr val="595959"/>
                </a:solidFill>
                <a:latin typeface="Arial"/>
                <a:cs typeface="Arial"/>
              </a:rPr>
              <a:t>different</a:t>
            </a:r>
            <a:r>
              <a:rPr dirty="0"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sentences.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73491" y="1766221"/>
            <a:ext cx="4856372" cy="1919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375221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Proposed </a:t>
            </a:r>
            <a:r>
              <a:rPr dirty="0" spc="10"/>
              <a:t>Models: </a:t>
            </a:r>
            <a:r>
              <a:rPr dirty="0" sz="2000"/>
              <a:t>BERT</a:t>
            </a:r>
            <a:r>
              <a:rPr dirty="0" sz="2000" spc="-90"/>
              <a:t> </a:t>
            </a:r>
            <a:r>
              <a:rPr dirty="0" sz="2000" spc="5"/>
              <a:t>(3)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75248" y="1215339"/>
            <a:ext cx="5114290" cy="3134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79095" algn="l"/>
                <a:tab pos="379730" algn="l"/>
              </a:tabLst>
            </a:pP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Fine tune </a:t>
            </a:r>
            <a:r>
              <a:rPr dirty="0" sz="2000" spc="-15">
                <a:solidFill>
                  <a:srgbClr val="595959"/>
                </a:solidFill>
                <a:latin typeface="Arial"/>
                <a:cs typeface="Arial"/>
              </a:rPr>
              <a:t>BERT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to learn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specific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NLP</a:t>
            </a:r>
            <a:r>
              <a:rPr dirty="0" sz="2000" spc="-1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task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sz="2400">
              <a:latin typeface="Arial"/>
              <a:cs typeface="Arial"/>
            </a:endParaRPr>
          </a:p>
          <a:p>
            <a:pPr lvl="1" marL="836294" marR="842010" indent="-382270">
              <a:lnSpc>
                <a:spcPct val="114999"/>
              </a:lnSpc>
              <a:buChar char="○"/>
              <a:tabLst>
                <a:tab pos="836294" algn="l"/>
                <a:tab pos="836930" algn="l"/>
              </a:tabLst>
            </a:pP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Generate the Embedding  </a:t>
            </a:r>
            <a:r>
              <a:rPr dirty="0" sz="2000" spc="-20">
                <a:solidFill>
                  <a:srgbClr val="595959"/>
                </a:solidFill>
                <a:latin typeface="Arial"/>
                <a:cs typeface="Arial"/>
              </a:rPr>
              <a:t>Vectors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which encapsulate the 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meaning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of the</a:t>
            </a:r>
            <a:r>
              <a:rPr dirty="0" sz="20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context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endParaRPr sz="2400">
              <a:latin typeface="Arial"/>
              <a:cs typeface="Arial"/>
            </a:endParaRPr>
          </a:p>
          <a:p>
            <a:pPr lvl="1" marL="836294" marR="166370" indent="-382270">
              <a:lnSpc>
                <a:spcPct val="114999"/>
              </a:lnSpc>
              <a:buChar char="○"/>
              <a:tabLst>
                <a:tab pos="836294" algn="l"/>
                <a:tab pos="836930" algn="l"/>
              </a:tabLst>
            </a:pP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Add linear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classifier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to determine the  the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classification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of the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sentence  (positive,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Negative,</a:t>
            </a:r>
            <a:r>
              <a:rPr dirty="0" sz="20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Neutral)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9369" y="3495296"/>
            <a:ext cx="12604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7670" marR="5080" indent="-39560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Linear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classifier  </a:t>
            </a:r>
            <a:r>
              <a:rPr dirty="0" sz="1400" spc="-5"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24438" y="106485"/>
            <a:ext cx="3141345" cy="4558030"/>
            <a:chOff x="5624438" y="106485"/>
            <a:chExt cx="3141345" cy="4558030"/>
          </a:xfrm>
        </p:grpSpPr>
        <p:sp>
          <p:nvSpPr>
            <p:cNvPr id="6" name="object 6"/>
            <p:cNvSpPr/>
            <p:nvPr/>
          </p:nvSpPr>
          <p:spPr>
            <a:xfrm>
              <a:off x="5730923" y="106485"/>
              <a:ext cx="3034806" cy="24491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624438" y="2571744"/>
              <a:ext cx="1934746" cy="20922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259969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Proposed</a:t>
            </a:r>
            <a:r>
              <a:rPr dirty="0" spc="-85"/>
              <a:t> </a:t>
            </a:r>
            <a:r>
              <a:rPr dirty="0" spc="10"/>
              <a:t>Models: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236" y="1228852"/>
            <a:ext cx="5471160" cy="3294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1955" indent="-389890">
              <a:lnSpc>
                <a:spcPct val="100000"/>
              </a:lnSpc>
              <a:spcBef>
                <a:spcPts val="100"/>
              </a:spcBef>
              <a:buSzPct val="105000"/>
              <a:buChar char="●"/>
              <a:tabLst>
                <a:tab pos="401955" algn="l"/>
                <a:tab pos="402590" algn="l"/>
              </a:tabLst>
            </a:pP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The proposed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models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sentiment</a:t>
            </a:r>
            <a:r>
              <a:rPr dirty="0" sz="20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analysis</a:t>
            </a:r>
            <a:r>
              <a:rPr dirty="0" sz="2100" spc="-5">
                <a:solidFill>
                  <a:srgbClr val="595959"/>
                </a:solidFill>
                <a:latin typeface="Arial"/>
                <a:cs typeface="Arial"/>
              </a:rPr>
              <a:t>: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●"/>
            </a:pPr>
            <a:endParaRPr sz="2400">
              <a:latin typeface="Arial"/>
              <a:cs typeface="Arial"/>
            </a:endParaRPr>
          </a:p>
          <a:p>
            <a:pPr lvl="1" marL="859155" indent="-367030">
              <a:lnSpc>
                <a:spcPct val="100000"/>
              </a:lnSpc>
              <a:spcBef>
                <a:spcPts val="5"/>
              </a:spcBef>
              <a:buChar char="○"/>
              <a:tabLst>
                <a:tab pos="859155" algn="l"/>
                <a:tab pos="85979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MARBERT</a:t>
            </a:r>
            <a:endParaRPr sz="1800">
              <a:latin typeface="Arial"/>
              <a:cs typeface="Arial"/>
            </a:endParaRPr>
          </a:p>
          <a:p>
            <a:pPr lvl="1" marL="859155" indent="-367030">
              <a:lnSpc>
                <a:spcPct val="100000"/>
              </a:lnSpc>
              <a:spcBef>
                <a:spcPts val="105"/>
              </a:spcBef>
              <a:buChar char="○"/>
              <a:tabLst>
                <a:tab pos="859155" algn="l"/>
                <a:tab pos="85979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XLM-roberta-base</a:t>
            </a:r>
            <a:endParaRPr sz="1800">
              <a:latin typeface="Arial"/>
              <a:cs typeface="Arial"/>
            </a:endParaRPr>
          </a:p>
          <a:p>
            <a:pPr lvl="1" marL="859155" indent="-367030">
              <a:lnSpc>
                <a:spcPct val="100000"/>
              </a:lnSpc>
              <a:spcBef>
                <a:spcPts val="110"/>
              </a:spcBef>
              <a:buChar char="○"/>
              <a:tabLst>
                <a:tab pos="859155" algn="l"/>
                <a:tab pos="859790" algn="l"/>
              </a:tabLst>
            </a:pPr>
            <a:r>
              <a:rPr dirty="0" sz="1800" spc="-10">
                <a:solidFill>
                  <a:srgbClr val="595959"/>
                </a:solidFill>
                <a:latin typeface="Arial"/>
                <a:cs typeface="Arial"/>
              </a:rPr>
              <a:t>ARABERTv02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95959"/>
              </a:buClr>
              <a:buFont typeface="Arial"/>
              <a:buChar char="○"/>
            </a:pPr>
            <a:endParaRPr sz="2000">
              <a:latin typeface="Arial"/>
              <a:cs typeface="Arial"/>
            </a:endParaRPr>
          </a:p>
          <a:p>
            <a:pPr marL="401955" indent="-382270">
              <a:lnSpc>
                <a:spcPct val="100000"/>
              </a:lnSpc>
              <a:buChar char="●"/>
              <a:tabLst>
                <a:tab pos="401955" algn="l"/>
                <a:tab pos="402590" algn="l"/>
              </a:tabLst>
            </a:pP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Imbalanced dataset</a:t>
            </a:r>
            <a:r>
              <a:rPr dirty="0" sz="20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solution: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●"/>
            </a:pPr>
            <a:endParaRPr sz="1950">
              <a:latin typeface="Arial"/>
              <a:cs typeface="Arial"/>
            </a:endParaRPr>
          </a:p>
          <a:p>
            <a:pPr lvl="1" marL="859155" indent="-367030">
              <a:lnSpc>
                <a:spcPct val="100000"/>
              </a:lnSpc>
              <a:buChar char="○"/>
              <a:tabLst>
                <a:tab pos="859155" algn="l"/>
                <a:tab pos="85979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Cross</a:t>
            </a:r>
            <a:r>
              <a:rPr dirty="0"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Entropy</a:t>
            </a:r>
            <a:endParaRPr sz="1800">
              <a:latin typeface="Arial"/>
              <a:cs typeface="Arial"/>
            </a:endParaRPr>
          </a:p>
          <a:p>
            <a:pPr lvl="1" marL="859155" indent="-367030">
              <a:lnSpc>
                <a:spcPct val="100000"/>
              </a:lnSpc>
              <a:spcBef>
                <a:spcPts val="105"/>
              </a:spcBef>
              <a:buChar char="○"/>
              <a:tabLst>
                <a:tab pos="859155" algn="l"/>
                <a:tab pos="85979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Focal</a:t>
            </a:r>
            <a:r>
              <a:rPr dirty="0"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loss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71741"/>
            <a:ext cx="14719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Outline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51529" y="1259287"/>
            <a:ext cx="2877820" cy="353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7195" indent="-405130">
              <a:lnSpc>
                <a:spcPct val="100000"/>
              </a:lnSpc>
              <a:spcBef>
                <a:spcPts val="100"/>
              </a:spcBef>
              <a:buChar char="●"/>
              <a:tabLst>
                <a:tab pos="417195" algn="l"/>
                <a:tab pos="417830" algn="l"/>
              </a:tabLst>
            </a:pPr>
            <a:r>
              <a:rPr dirty="0" sz="2300" spc="-5">
                <a:solidFill>
                  <a:srgbClr val="595959"/>
                </a:solidFill>
                <a:latin typeface="Arial"/>
                <a:cs typeface="Arial"/>
              </a:rPr>
              <a:t>Introduction</a:t>
            </a:r>
            <a:endParaRPr sz="2300">
              <a:latin typeface="Arial"/>
              <a:cs typeface="Arial"/>
            </a:endParaRPr>
          </a:p>
          <a:p>
            <a:pPr marL="417195" indent="-405130">
              <a:lnSpc>
                <a:spcPct val="100000"/>
              </a:lnSpc>
              <a:buChar char="●"/>
              <a:tabLst>
                <a:tab pos="417195" algn="l"/>
                <a:tab pos="417830" algn="l"/>
              </a:tabLst>
            </a:pPr>
            <a:r>
              <a:rPr dirty="0" sz="2300" spc="-5">
                <a:solidFill>
                  <a:srgbClr val="595959"/>
                </a:solidFill>
                <a:latin typeface="Arial"/>
                <a:cs typeface="Arial"/>
              </a:rPr>
              <a:t>Problem</a:t>
            </a:r>
            <a:r>
              <a:rPr dirty="0" sz="2300" spc="-9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595959"/>
                </a:solidFill>
                <a:latin typeface="Arial"/>
                <a:cs typeface="Arial"/>
              </a:rPr>
              <a:t>statement</a:t>
            </a:r>
            <a:endParaRPr sz="2300">
              <a:latin typeface="Arial"/>
              <a:cs typeface="Arial"/>
            </a:endParaRPr>
          </a:p>
          <a:p>
            <a:pPr marL="417195" indent="-405130">
              <a:lnSpc>
                <a:spcPct val="100000"/>
              </a:lnSpc>
              <a:buChar char="●"/>
              <a:tabLst>
                <a:tab pos="417195" algn="l"/>
                <a:tab pos="417830" algn="l"/>
              </a:tabLst>
            </a:pPr>
            <a:r>
              <a:rPr dirty="0" sz="2300" spc="-5">
                <a:solidFill>
                  <a:srgbClr val="595959"/>
                </a:solidFill>
                <a:latin typeface="Arial"/>
                <a:cs typeface="Arial"/>
              </a:rPr>
              <a:t>Datasets</a:t>
            </a:r>
            <a:endParaRPr sz="2300">
              <a:latin typeface="Arial"/>
              <a:cs typeface="Arial"/>
            </a:endParaRPr>
          </a:p>
          <a:p>
            <a:pPr marL="417195" indent="-405130">
              <a:lnSpc>
                <a:spcPct val="100000"/>
              </a:lnSpc>
              <a:buChar char="●"/>
              <a:tabLst>
                <a:tab pos="417195" algn="l"/>
                <a:tab pos="417830" algn="l"/>
              </a:tabLst>
            </a:pPr>
            <a:r>
              <a:rPr dirty="0" sz="2300" spc="-5">
                <a:solidFill>
                  <a:srgbClr val="595959"/>
                </a:solidFill>
                <a:latin typeface="Arial"/>
                <a:cs typeface="Arial"/>
              </a:rPr>
              <a:t>Preprocessing</a:t>
            </a:r>
            <a:endParaRPr sz="2300">
              <a:latin typeface="Arial"/>
              <a:cs typeface="Arial"/>
            </a:endParaRPr>
          </a:p>
          <a:p>
            <a:pPr marL="417195" indent="-405130">
              <a:lnSpc>
                <a:spcPct val="100000"/>
              </a:lnSpc>
              <a:buChar char="●"/>
              <a:tabLst>
                <a:tab pos="417195" algn="l"/>
                <a:tab pos="417830" algn="l"/>
              </a:tabLst>
            </a:pPr>
            <a:r>
              <a:rPr dirty="0" sz="2300" spc="-5">
                <a:solidFill>
                  <a:srgbClr val="595959"/>
                </a:solidFill>
                <a:latin typeface="Arial"/>
                <a:cs typeface="Arial"/>
              </a:rPr>
              <a:t>Background</a:t>
            </a:r>
            <a:endParaRPr sz="2300">
              <a:latin typeface="Arial"/>
              <a:cs typeface="Arial"/>
            </a:endParaRPr>
          </a:p>
          <a:p>
            <a:pPr marL="417195" indent="-405130">
              <a:lnSpc>
                <a:spcPct val="100000"/>
              </a:lnSpc>
              <a:buChar char="●"/>
              <a:tabLst>
                <a:tab pos="417195" algn="l"/>
                <a:tab pos="417830" algn="l"/>
              </a:tabLst>
            </a:pPr>
            <a:r>
              <a:rPr dirty="0" sz="2300" spc="-5">
                <a:solidFill>
                  <a:srgbClr val="595959"/>
                </a:solidFill>
                <a:latin typeface="Arial"/>
                <a:cs typeface="Arial"/>
              </a:rPr>
              <a:t>Proposed</a:t>
            </a:r>
            <a:r>
              <a:rPr dirty="0" sz="23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endParaRPr sz="2300">
              <a:latin typeface="Arial"/>
              <a:cs typeface="Arial"/>
            </a:endParaRPr>
          </a:p>
          <a:p>
            <a:pPr marL="417195" indent="-405130">
              <a:lnSpc>
                <a:spcPct val="100000"/>
              </a:lnSpc>
              <a:buChar char="●"/>
              <a:tabLst>
                <a:tab pos="417195" algn="l"/>
                <a:tab pos="417830" algn="l"/>
              </a:tabLst>
            </a:pPr>
            <a:r>
              <a:rPr dirty="0" sz="2300" spc="-5">
                <a:solidFill>
                  <a:srgbClr val="595959"/>
                </a:solidFill>
                <a:latin typeface="Arial"/>
                <a:cs typeface="Arial"/>
              </a:rPr>
              <a:t>Implementation</a:t>
            </a:r>
            <a:endParaRPr sz="2300">
              <a:latin typeface="Arial"/>
              <a:cs typeface="Arial"/>
            </a:endParaRPr>
          </a:p>
          <a:p>
            <a:pPr marL="417195" indent="-405130">
              <a:lnSpc>
                <a:spcPct val="100000"/>
              </a:lnSpc>
              <a:buChar char="●"/>
              <a:tabLst>
                <a:tab pos="417195" algn="l"/>
                <a:tab pos="417830" algn="l"/>
              </a:tabLst>
            </a:pPr>
            <a:r>
              <a:rPr dirty="0" sz="2300" spc="-5">
                <a:solidFill>
                  <a:srgbClr val="595959"/>
                </a:solidFill>
                <a:latin typeface="Arial"/>
                <a:cs typeface="Arial"/>
              </a:rPr>
              <a:t>Results</a:t>
            </a:r>
            <a:endParaRPr sz="2300">
              <a:latin typeface="Arial"/>
              <a:cs typeface="Arial"/>
            </a:endParaRPr>
          </a:p>
          <a:p>
            <a:pPr marL="417195" indent="-405130">
              <a:lnSpc>
                <a:spcPct val="100000"/>
              </a:lnSpc>
              <a:buChar char="●"/>
              <a:tabLst>
                <a:tab pos="417195" algn="l"/>
                <a:tab pos="417830" algn="l"/>
              </a:tabLst>
            </a:pPr>
            <a:r>
              <a:rPr dirty="0" sz="2300" spc="-5">
                <a:solidFill>
                  <a:srgbClr val="595959"/>
                </a:solidFill>
                <a:latin typeface="Arial"/>
                <a:cs typeface="Arial"/>
              </a:rPr>
              <a:t>Conclusion</a:t>
            </a:r>
            <a:endParaRPr sz="2300">
              <a:latin typeface="Arial"/>
              <a:cs typeface="Arial"/>
            </a:endParaRPr>
          </a:p>
          <a:p>
            <a:pPr marL="417195" indent="-405130">
              <a:lnSpc>
                <a:spcPct val="100000"/>
              </a:lnSpc>
              <a:buChar char="●"/>
              <a:tabLst>
                <a:tab pos="417195" algn="l"/>
                <a:tab pos="417830" algn="l"/>
              </a:tabLst>
            </a:pPr>
            <a:r>
              <a:rPr dirty="0" sz="2300" spc="-5">
                <a:solidFill>
                  <a:srgbClr val="595959"/>
                </a:solidFill>
                <a:latin typeface="Arial"/>
                <a:cs typeface="Arial"/>
              </a:rPr>
              <a:t>Future</a:t>
            </a:r>
            <a:r>
              <a:rPr dirty="0" sz="23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300" spc="-15">
                <a:solidFill>
                  <a:srgbClr val="595959"/>
                </a:solidFill>
                <a:latin typeface="Arial"/>
                <a:cs typeface="Arial"/>
              </a:rPr>
              <a:t>Works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430022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Proposed </a:t>
            </a:r>
            <a:r>
              <a:rPr dirty="0" spc="10"/>
              <a:t>Models: </a:t>
            </a:r>
            <a:r>
              <a:rPr dirty="0" sz="2000" spc="-5"/>
              <a:t>Cross</a:t>
            </a:r>
            <a:r>
              <a:rPr dirty="0" sz="2000" spc="-65"/>
              <a:t> </a:t>
            </a:r>
            <a:r>
              <a:rPr dirty="0" sz="2000" spc="-5"/>
              <a:t>Entropy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485241" y="1884603"/>
            <a:ext cx="7942580" cy="1864360"/>
          </a:xfrm>
          <a:custGeom>
            <a:avLst/>
            <a:gdLst/>
            <a:ahLst/>
            <a:cxnLst/>
            <a:rect l="l" t="t" r="r" b="b"/>
            <a:pathLst>
              <a:path w="7942580" h="1864360">
                <a:moveTo>
                  <a:pt x="1589392" y="959027"/>
                </a:moveTo>
                <a:lnTo>
                  <a:pt x="369379" y="959027"/>
                </a:lnTo>
                <a:lnTo>
                  <a:pt x="369379" y="1233347"/>
                </a:lnTo>
                <a:lnTo>
                  <a:pt x="1589392" y="1233347"/>
                </a:lnTo>
                <a:lnTo>
                  <a:pt x="1589392" y="959027"/>
                </a:lnTo>
                <a:close/>
              </a:path>
              <a:path w="7942580" h="1864360">
                <a:moveTo>
                  <a:pt x="3906647" y="321779"/>
                </a:moveTo>
                <a:lnTo>
                  <a:pt x="369379" y="321779"/>
                </a:lnTo>
                <a:lnTo>
                  <a:pt x="369379" y="601586"/>
                </a:lnTo>
                <a:lnTo>
                  <a:pt x="3906647" y="601586"/>
                </a:lnTo>
                <a:lnTo>
                  <a:pt x="3906647" y="321779"/>
                </a:lnTo>
                <a:close/>
              </a:path>
              <a:path w="7942580" h="1864360">
                <a:moveTo>
                  <a:pt x="4804638" y="1589963"/>
                </a:moveTo>
                <a:lnTo>
                  <a:pt x="369379" y="1589963"/>
                </a:lnTo>
                <a:lnTo>
                  <a:pt x="369379" y="1864283"/>
                </a:lnTo>
                <a:lnTo>
                  <a:pt x="4804638" y="1864283"/>
                </a:lnTo>
                <a:lnTo>
                  <a:pt x="4804638" y="1589963"/>
                </a:lnTo>
                <a:close/>
              </a:path>
              <a:path w="7942580" h="1864360">
                <a:moveTo>
                  <a:pt x="7572172" y="0"/>
                </a:moveTo>
                <a:lnTo>
                  <a:pt x="0" y="0"/>
                </a:lnTo>
                <a:lnTo>
                  <a:pt x="0" y="279806"/>
                </a:lnTo>
                <a:lnTo>
                  <a:pt x="7572172" y="279806"/>
                </a:lnTo>
                <a:lnTo>
                  <a:pt x="7572172" y="0"/>
                </a:lnTo>
                <a:close/>
              </a:path>
              <a:path w="7942580" h="1864360">
                <a:moveTo>
                  <a:pt x="7638339" y="1274495"/>
                </a:moveTo>
                <a:lnTo>
                  <a:pt x="2705" y="1274495"/>
                </a:lnTo>
                <a:lnTo>
                  <a:pt x="2705" y="1548815"/>
                </a:lnTo>
                <a:lnTo>
                  <a:pt x="7638339" y="1548815"/>
                </a:lnTo>
                <a:lnTo>
                  <a:pt x="7638339" y="1274495"/>
                </a:lnTo>
                <a:close/>
              </a:path>
              <a:path w="7942580" h="1864360">
                <a:moveTo>
                  <a:pt x="7942072" y="643559"/>
                </a:moveTo>
                <a:lnTo>
                  <a:pt x="2705" y="643559"/>
                </a:lnTo>
                <a:lnTo>
                  <a:pt x="2705" y="917879"/>
                </a:lnTo>
                <a:lnTo>
                  <a:pt x="7942072" y="917879"/>
                </a:lnTo>
                <a:lnTo>
                  <a:pt x="7942072" y="64355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1922" y="1173975"/>
            <a:ext cx="8014334" cy="2578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2270" marR="5080" indent="-370205">
              <a:lnSpc>
                <a:spcPct val="114599"/>
              </a:lnSpc>
              <a:spcBef>
                <a:spcPts val="100"/>
              </a:spcBef>
              <a:buChar char="●"/>
              <a:tabLst>
                <a:tab pos="382270" algn="l"/>
                <a:tab pos="382905" algn="l"/>
              </a:tabLst>
            </a:pPr>
            <a:r>
              <a:rPr dirty="0" sz="1850" spc="-10">
                <a:solidFill>
                  <a:srgbClr val="595959"/>
                </a:solidFill>
                <a:latin typeface="Arial"/>
                <a:cs typeface="Arial"/>
              </a:rPr>
              <a:t>Cross Entropy Loss asks the </a:t>
            </a:r>
            <a:r>
              <a:rPr dirty="0" sz="1850" spc="-5">
                <a:solidFill>
                  <a:srgbClr val="595959"/>
                </a:solidFill>
                <a:latin typeface="Arial"/>
                <a:cs typeface="Arial"/>
              </a:rPr>
              <a:t>model to </a:t>
            </a:r>
            <a:r>
              <a:rPr dirty="0" sz="1850" spc="-10">
                <a:solidFill>
                  <a:srgbClr val="595959"/>
                </a:solidFill>
                <a:latin typeface="Arial"/>
                <a:cs typeface="Arial"/>
              </a:rPr>
              <a:t>be </a:t>
            </a:r>
            <a:r>
              <a:rPr dirty="0" sz="1850" spc="-5">
                <a:solidFill>
                  <a:srgbClr val="595959"/>
                </a:solidFill>
                <a:latin typeface="Arial"/>
                <a:cs typeface="Arial"/>
              </a:rPr>
              <a:t>very confident </a:t>
            </a:r>
            <a:r>
              <a:rPr dirty="0" sz="1850" spc="-10">
                <a:solidFill>
                  <a:srgbClr val="595959"/>
                </a:solidFill>
                <a:latin typeface="Arial"/>
                <a:cs typeface="Arial"/>
              </a:rPr>
              <a:t>about the ground  truth</a:t>
            </a:r>
            <a:r>
              <a:rPr dirty="0" sz="185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50" spc="-10">
                <a:solidFill>
                  <a:srgbClr val="595959"/>
                </a:solidFill>
                <a:latin typeface="Arial"/>
                <a:cs typeface="Arial"/>
              </a:rPr>
              <a:t>prediction.</a:t>
            </a:r>
            <a:endParaRPr sz="1850">
              <a:latin typeface="Arial"/>
              <a:cs typeface="Arial"/>
            </a:endParaRPr>
          </a:p>
          <a:p>
            <a:pPr marL="382270" marR="422275" indent="-369570">
              <a:lnSpc>
                <a:spcPts val="2530"/>
              </a:lnSpc>
              <a:spcBef>
                <a:spcPts val="145"/>
              </a:spcBef>
              <a:buChar char="●"/>
              <a:tabLst>
                <a:tab pos="382270" algn="l"/>
                <a:tab pos="382905" algn="l"/>
              </a:tabLst>
            </a:pPr>
            <a:r>
              <a:rPr dirty="0" sz="1800" spc="15">
                <a:solidFill>
                  <a:srgbClr val="595959"/>
                </a:solidFill>
                <a:latin typeface="Arial"/>
                <a:cs typeface="Arial"/>
              </a:rPr>
              <a:t>measures </a:t>
            </a:r>
            <a:r>
              <a:rPr dirty="0" sz="1800" spc="10">
                <a:solidFill>
                  <a:srgbClr val="595959"/>
                </a:solidFill>
                <a:latin typeface="Arial"/>
                <a:cs typeface="Arial"/>
              </a:rPr>
              <a:t>the performance of </a:t>
            </a:r>
            <a:r>
              <a:rPr dirty="0" sz="1800" spc="2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dirty="0" sz="1800" spc="10">
                <a:solidFill>
                  <a:srgbClr val="595959"/>
                </a:solidFill>
                <a:latin typeface="Arial"/>
                <a:cs typeface="Arial"/>
              </a:rPr>
              <a:t>classification </a:t>
            </a:r>
            <a:r>
              <a:rPr dirty="0" sz="1800" spc="15">
                <a:solidFill>
                  <a:srgbClr val="595959"/>
                </a:solidFill>
                <a:latin typeface="Arial"/>
                <a:cs typeface="Arial"/>
              </a:rPr>
              <a:t>model whose </a:t>
            </a:r>
            <a:r>
              <a:rPr dirty="0" sz="1800" spc="10">
                <a:solidFill>
                  <a:srgbClr val="595959"/>
                </a:solidFill>
                <a:latin typeface="Arial"/>
                <a:cs typeface="Arial"/>
              </a:rPr>
              <a:t>output is </a:t>
            </a:r>
            <a:r>
              <a:rPr dirty="0" sz="1800" spc="20">
                <a:solidFill>
                  <a:srgbClr val="595959"/>
                </a:solidFill>
                <a:latin typeface="Arial"/>
                <a:cs typeface="Arial"/>
              </a:rPr>
              <a:t>a  </a:t>
            </a:r>
            <a:r>
              <a:rPr dirty="0" sz="1800" spc="10">
                <a:solidFill>
                  <a:srgbClr val="595959"/>
                </a:solidFill>
                <a:latin typeface="Arial"/>
                <a:cs typeface="Arial"/>
              </a:rPr>
              <a:t>probability </a:t>
            </a:r>
            <a:r>
              <a:rPr dirty="0" sz="1800" spc="15">
                <a:solidFill>
                  <a:srgbClr val="595959"/>
                </a:solidFill>
                <a:latin typeface="Arial"/>
                <a:cs typeface="Arial"/>
              </a:rPr>
              <a:t>value between </a:t>
            </a:r>
            <a:r>
              <a:rPr dirty="0" sz="1800" spc="20">
                <a:solidFill>
                  <a:srgbClr val="595959"/>
                </a:solidFill>
                <a:latin typeface="Arial"/>
                <a:cs typeface="Arial"/>
              </a:rPr>
              <a:t>0 </a:t>
            </a:r>
            <a:r>
              <a:rPr dirty="0" sz="1800" spc="15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95959"/>
                </a:solidFill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  <a:p>
            <a:pPr marL="382270" marR="59690" indent="-367030">
              <a:lnSpc>
                <a:spcPts val="2480"/>
              </a:lnSpc>
              <a:spcBef>
                <a:spcPts val="10"/>
              </a:spcBef>
              <a:buChar char="●"/>
              <a:tabLst>
                <a:tab pos="382270" algn="l"/>
                <a:tab pos="382905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Cross-entropy loss increases as the predicted probability diverges from the  actual</a:t>
            </a:r>
            <a:r>
              <a:rPr dirty="0"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label.</a:t>
            </a:r>
            <a:endParaRPr sz="1800">
              <a:latin typeface="Arial"/>
              <a:cs typeface="Arial"/>
            </a:endParaRPr>
          </a:p>
          <a:p>
            <a:pPr marL="382270" marR="363855" indent="-367030">
              <a:lnSpc>
                <a:spcPts val="2480"/>
              </a:lnSpc>
              <a:spcBef>
                <a:spcPts val="10"/>
              </a:spcBef>
              <a:buChar char="●"/>
              <a:tabLst>
                <a:tab pos="382270" algn="l"/>
                <a:tab pos="382905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So predicting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probability of .012 when the actual observation label is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1 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would be bad and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result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high loss</a:t>
            </a:r>
            <a:r>
              <a:rPr dirty="0"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391922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Proposed </a:t>
            </a:r>
            <a:r>
              <a:rPr dirty="0" spc="10"/>
              <a:t>Models: </a:t>
            </a:r>
            <a:r>
              <a:rPr dirty="0" sz="2000" spc="-5"/>
              <a:t>Focal</a:t>
            </a:r>
            <a:r>
              <a:rPr dirty="0" sz="2000" spc="-65"/>
              <a:t> </a:t>
            </a:r>
            <a:r>
              <a:rPr dirty="0" sz="2000" spc="-5"/>
              <a:t>Loss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03114" y="1209853"/>
            <a:ext cx="4370070" cy="304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115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51155" algn="l"/>
                <a:tab pos="351790" algn="l"/>
              </a:tabLst>
            </a:pPr>
            <a:r>
              <a:rPr dirty="0" sz="1400" spc="-5">
                <a:solidFill>
                  <a:srgbClr val="595959"/>
                </a:solidFill>
                <a:latin typeface="Arial"/>
                <a:cs typeface="Arial"/>
              </a:rPr>
              <a:t>Solution of the imbalanced</a:t>
            </a:r>
            <a:r>
              <a:rPr dirty="0"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595959"/>
                </a:solidFill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95959"/>
              </a:buClr>
              <a:buFont typeface="Arial"/>
              <a:buChar char="●"/>
            </a:pPr>
            <a:endParaRPr sz="1300">
              <a:latin typeface="Arial"/>
              <a:cs typeface="Arial"/>
            </a:endParaRPr>
          </a:p>
          <a:p>
            <a:pPr marL="351155" marR="88900" indent="-336550">
              <a:lnSpc>
                <a:spcPts val="1600"/>
              </a:lnSpc>
              <a:buChar char="●"/>
              <a:tabLst>
                <a:tab pos="351155" algn="l"/>
                <a:tab pos="351790" algn="l"/>
              </a:tabLst>
            </a:pPr>
            <a:r>
              <a:rPr dirty="0" sz="1400" spc="-5">
                <a:solidFill>
                  <a:srgbClr val="595959"/>
                </a:solidFill>
                <a:latin typeface="Arial"/>
                <a:cs typeface="Arial"/>
              </a:rPr>
              <a:t>FL </a:t>
            </a:r>
            <a:r>
              <a:rPr dirty="0" sz="1400">
                <a:solidFill>
                  <a:srgbClr val="595959"/>
                </a:solidFill>
                <a:latin typeface="Arial"/>
                <a:cs typeface="Arial"/>
              </a:rPr>
              <a:t>makes </a:t>
            </a:r>
            <a:r>
              <a:rPr dirty="0" sz="1400" spc="-5">
                <a:solidFill>
                  <a:srgbClr val="595959"/>
                </a:solidFill>
                <a:latin typeface="Arial"/>
                <a:cs typeface="Arial"/>
              </a:rPr>
              <a:t>it easier for the </a:t>
            </a:r>
            <a:r>
              <a:rPr dirty="0" sz="1400">
                <a:solidFill>
                  <a:srgbClr val="595959"/>
                </a:solidFill>
                <a:latin typeface="Arial"/>
                <a:cs typeface="Arial"/>
              </a:rPr>
              <a:t>model </a:t>
            </a:r>
            <a:r>
              <a:rPr dirty="0" sz="1400" spc="-5">
                <a:solidFill>
                  <a:srgbClr val="595959"/>
                </a:solidFill>
                <a:latin typeface="Arial"/>
                <a:cs typeface="Arial"/>
              </a:rPr>
              <a:t>to predict without  being 80-100%</a:t>
            </a:r>
            <a:r>
              <a:rPr dirty="0"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95959"/>
                </a:solidFill>
                <a:latin typeface="Arial"/>
                <a:cs typeface="Arial"/>
              </a:rPr>
              <a:t>sure.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95959"/>
              </a:buClr>
              <a:buFont typeface="Arial"/>
              <a:buChar char="●"/>
            </a:pPr>
            <a:endParaRPr sz="1850">
              <a:latin typeface="Arial"/>
              <a:cs typeface="Arial"/>
            </a:endParaRPr>
          </a:p>
          <a:p>
            <a:pPr marL="351155" marR="380365" indent="-337185">
              <a:lnSpc>
                <a:spcPts val="1610"/>
              </a:lnSpc>
              <a:buChar char="●"/>
              <a:tabLst>
                <a:tab pos="351155" algn="l"/>
                <a:tab pos="351790" algn="l"/>
              </a:tabLst>
            </a:pPr>
            <a:r>
              <a:rPr dirty="0" sz="1400">
                <a:solidFill>
                  <a:srgbClr val="595959"/>
                </a:solidFill>
                <a:latin typeface="Arial"/>
                <a:cs typeface="Arial"/>
              </a:rPr>
              <a:t>Giving the </a:t>
            </a:r>
            <a:r>
              <a:rPr dirty="0" sz="1400" spc="5">
                <a:solidFill>
                  <a:srgbClr val="595959"/>
                </a:solidFill>
                <a:latin typeface="Arial"/>
                <a:cs typeface="Arial"/>
              </a:rPr>
              <a:t>model a </a:t>
            </a:r>
            <a:r>
              <a:rPr dirty="0" sz="1400">
                <a:solidFill>
                  <a:srgbClr val="595959"/>
                </a:solidFill>
                <a:latin typeface="Arial"/>
                <a:cs typeface="Arial"/>
              </a:rPr>
              <a:t>bit </a:t>
            </a:r>
            <a:r>
              <a:rPr dirty="0" sz="1400" spc="5">
                <a:solidFill>
                  <a:srgbClr val="595959"/>
                </a:solidFill>
                <a:latin typeface="Arial"/>
                <a:cs typeface="Arial"/>
              </a:rPr>
              <a:t>more risk </a:t>
            </a:r>
            <a:r>
              <a:rPr dirty="0" sz="1400">
                <a:solidFill>
                  <a:srgbClr val="595959"/>
                </a:solidFill>
                <a:latin typeface="Arial"/>
                <a:cs typeface="Arial"/>
              </a:rPr>
              <a:t>when </a:t>
            </a:r>
            <a:r>
              <a:rPr dirty="0" sz="1400" spc="5">
                <a:solidFill>
                  <a:srgbClr val="595959"/>
                </a:solidFill>
                <a:latin typeface="Arial"/>
                <a:cs typeface="Arial"/>
              </a:rPr>
              <a:t>making  </a:t>
            </a:r>
            <a:r>
              <a:rPr dirty="0" sz="1400">
                <a:solidFill>
                  <a:srgbClr val="595959"/>
                </a:solidFill>
                <a:latin typeface="Arial"/>
                <a:cs typeface="Arial"/>
              </a:rPr>
              <a:t>predictions.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95959"/>
              </a:buClr>
              <a:buFont typeface="Arial"/>
              <a:buChar char="●"/>
            </a:pPr>
            <a:endParaRPr sz="1850">
              <a:latin typeface="Arial"/>
              <a:cs typeface="Arial"/>
            </a:endParaRPr>
          </a:p>
          <a:p>
            <a:pPr marL="351155" marR="5080" indent="-339090">
              <a:lnSpc>
                <a:spcPts val="1639"/>
              </a:lnSpc>
              <a:buChar char="●"/>
              <a:tabLst>
                <a:tab pos="351155" algn="l"/>
                <a:tab pos="351790" algn="l"/>
              </a:tabLst>
            </a:pPr>
            <a:r>
              <a:rPr dirty="0" sz="1400" spc="15">
                <a:solidFill>
                  <a:srgbClr val="595959"/>
                </a:solidFill>
                <a:latin typeface="Arial"/>
                <a:cs typeface="Arial"/>
              </a:rPr>
              <a:t>FL </a:t>
            </a:r>
            <a:r>
              <a:rPr dirty="0" sz="1400" spc="5">
                <a:solidFill>
                  <a:srgbClr val="595959"/>
                </a:solidFill>
                <a:latin typeface="Arial"/>
                <a:cs typeface="Arial"/>
              </a:rPr>
              <a:t>will </a:t>
            </a:r>
            <a:r>
              <a:rPr dirty="0" sz="1400" spc="10">
                <a:solidFill>
                  <a:srgbClr val="595959"/>
                </a:solidFill>
                <a:latin typeface="Arial"/>
                <a:cs typeface="Arial"/>
              </a:rPr>
              <a:t>penalize </a:t>
            </a:r>
            <a:r>
              <a:rPr dirty="0" sz="1400" spc="15">
                <a:solidFill>
                  <a:srgbClr val="595959"/>
                </a:solidFill>
                <a:latin typeface="Arial"/>
                <a:cs typeface="Arial"/>
              </a:rPr>
              <a:t>majority </a:t>
            </a:r>
            <a:r>
              <a:rPr dirty="0" sz="1400" spc="20">
                <a:solidFill>
                  <a:srgbClr val="595959"/>
                </a:solidFill>
                <a:latin typeface="Arial"/>
                <a:cs typeface="Arial"/>
              </a:rPr>
              <a:t>samples </a:t>
            </a:r>
            <a:r>
              <a:rPr dirty="0" sz="1400" spc="10">
                <a:solidFill>
                  <a:srgbClr val="595959"/>
                </a:solidFill>
                <a:latin typeface="Arial"/>
                <a:cs typeface="Arial"/>
              </a:rPr>
              <a:t>during loss  </a:t>
            </a:r>
            <a:r>
              <a:rPr dirty="0" sz="1400" spc="15">
                <a:solidFill>
                  <a:srgbClr val="595959"/>
                </a:solidFill>
                <a:latin typeface="Arial"/>
                <a:cs typeface="Arial"/>
              </a:rPr>
              <a:t>calculation and </a:t>
            </a:r>
            <a:r>
              <a:rPr dirty="0" sz="1400" spc="10">
                <a:solidFill>
                  <a:srgbClr val="595959"/>
                </a:solidFill>
                <a:latin typeface="Arial"/>
                <a:cs typeface="Arial"/>
              </a:rPr>
              <a:t>give </a:t>
            </a:r>
            <a:r>
              <a:rPr dirty="0" sz="1400" spc="20">
                <a:solidFill>
                  <a:srgbClr val="595959"/>
                </a:solidFill>
                <a:latin typeface="Arial"/>
                <a:cs typeface="Arial"/>
              </a:rPr>
              <a:t>more </a:t>
            </a:r>
            <a:r>
              <a:rPr dirty="0" sz="1400" spc="10">
                <a:solidFill>
                  <a:srgbClr val="595959"/>
                </a:solidFill>
                <a:latin typeface="Arial"/>
                <a:cs typeface="Arial"/>
              </a:rPr>
              <a:t>weight to </a:t>
            </a:r>
            <a:r>
              <a:rPr dirty="0" sz="1400" spc="15">
                <a:solidFill>
                  <a:srgbClr val="595959"/>
                </a:solidFill>
                <a:latin typeface="Arial"/>
                <a:cs typeface="Arial"/>
              </a:rPr>
              <a:t>minority class  </a:t>
            </a:r>
            <a:r>
              <a:rPr dirty="0" sz="1400" spc="20">
                <a:solidFill>
                  <a:srgbClr val="595959"/>
                </a:solidFill>
                <a:latin typeface="Arial"/>
                <a:cs typeface="Arial"/>
              </a:rPr>
              <a:t>sample </a:t>
            </a:r>
            <a:r>
              <a:rPr dirty="0" sz="1400" spc="5">
                <a:solidFill>
                  <a:srgbClr val="595959"/>
                </a:solidFill>
                <a:latin typeface="Arial"/>
                <a:cs typeface="Arial"/>
              </a:rPr>
              <a:t>will </a:t>
            </a:r>
            <a:r>
              <a:rPr dirty="0" sz="1400" spc="10">
                <a:solidFill>
                  <a:srgbClr val="595959"/>
                </a:solidFill>
                <a:latin typeface="Arial"/>
                <a:cs typeface="Arial"/>
              </a:rPr>
              <a:t>penalize </a:t>
            </a:r>
            <a:r>
              <a:rPr dirty="0" sz="1400" spc="15">
                <a:solidFill>
                  <a:srgbClr val="595959"/>
                </a:solidFill>
                <a:latin typeface="Arial"/>
                <a:cs typeface="Arial"/>
              </a:rPr>
              <a:t>majority </a:t>
            </a:r>
            <a:r>
              <a:rPr dirty="0" sz="1400" spc="20">
                <a:solidFill>
                  <a:srgbClr val="595959"/>
                </a:solidFill>
                <a:latin typeface="Arial"/>
                <a:cs typeface="Arial"/>
              </a:rPr>
              <a:t>samples </a:t>
            </a:r>
            <a:r>
              <a:rPr dirty="0" sz="1400" spc="10">
                <a:solidFill>
                  <a:srgbClr val="595959"/>
                </a:solidFill>
                <a:latin typeface="Arial"/>
                <a:cs typeface="Arial"/>
              </a:rPr>
              <a:t>during loss  </a:t>
            </a:r>
            <a:r>
              <a:rPr dirty="0" sz="1400" spc="15">
                <a:solidFill>
                  <a:srgbClr val="595959"/>
                </a:solidFill>
                <a:latin typeface="Arial"/>
                <a:cs typeface="Arial"/>
              </a:rPr>
              <a:t>calculation and </a:t>
            </a:r>
            <a:r>
              <a:rPr dirty="0" sz="1400" spc="10">
                <a:solidFill>
                  <a:srgbClr val="595959"/>
                </a:solidFill>
                <a:latin typeface="Arial"/>
                <a:cs typeface="Arial"/>
              </a:rPr>
              <a:t>give </a:t>
            </a:r>
            <a:r>
              <a:rPr dirty="0" sz="1400" spc="20">
                <a:solidFill>
                  <a:srgbClr val="595959"/>
                </a:solidFill>
                <a:latin typeface="Arial"/>
                <a:cs typeface="Arial"/>
              </a:rPr>
              <a:t>more </a:t>
            </a:r>
            <a:r>
              <a:rPr dirty="0" sz="1400" spc="10">
                <a:solidFill>
                  <a:srgbClr val="595959"/>
                </a:solidFill>
                <a:latin typeface="Arial"/>
                <a:cs typeface="Arial"/>
              </a:rPr>
              <a:t>weight to </a:t>
            </a:r>
            <a:r>
              <a:rPr dirty="0" sz="1400" spc="15">
                <a:solidFill>
                  <a:srgbClr val="595959"/>
                </a:solidFill>
                <a:latin typeface="Arial"/>
                <a:cs typeface="Arial"/>
              </a:rPr>
              <a:t>minority class  sample.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93239" y="1166135"/>
            <a:ext cx="3815167" cy="3001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347662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Proposed </a:t>
            </a:r>
            <a:r>
              <a:rPr dirty="0" spc="10"/>
              <a:t>Models:</a:t>
            </a:r>
            <a:r>
              <a:rPr dirty="0" spc="-45"/>
              <a:t> </a:t>
            </a:r>
            <a:r>
              <a:rPr dirty="0" sz="2000" spc="5"/>
              <a:t>Sweep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29223" y="1289507"/>
            <a:ext cx="8252459" cy="2582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SzPct val="133333"/>
              <a:buChar char="●"/>
              <a:tabLst>
                <a:tab pos="424815" algn="l"/>
                <a:tab pos="42545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Automatically finding the best possible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combination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of hyperparameter</a:t>
            </a:r>
            <a:r>
              <a:rPr dirty="0" sz="1800" spc="-8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95959"/>
              </a:buClr>
              <a:buFont typeface="Arial"/>
              <a:buChar char="●"/>
            </a:pPr>
            <a:endParaRPr sz="3450">
              <a:latin typeface="Arial"/>
              <a:cs typeface="Arial"/>
            </a:endParaRPr>
          </a:p>
          <a:p>
            <a:pPr lvl="1" marL="882015" indent="-443865">
              <a:lnSpc>
                <a:spcPct val="100000"/>
              </a:lnSpc>
              <a:buSzPct val="155555"/>
              <a:buChar char="○"/>
              <a:tabLst>
                <a:tab pos="882015" algn="l"/>
                <a:tab pos="88265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Number of</a:t>
            </a:r>
            <a:r>
              <a:rPr dirty="0"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epochs.</a:t>
            </a:r>
            <a:endParaRPr sz="1800">
              <a:latin typeface="Arial"/>
              <a:cs typeface="Arial"/>
            </a:endParaRPr>
          </a:p>
          <a:p>
            <a:pPr lvl="1" marL="882015" indent="-443865">
              <a:lnSpc>
                <a:spcPct val="100000"/>
              </a:lnSpc>
              <a:spcBef>
                <a:spcPts val="1705"/>
              </a:spcBef>
              <a:buSzPct val="155555"/>
              <a:buChar char="○"/>
              <a:tabLst>
                <a:tab pos="882015" algn="l"/>
                <a:tab pos="88265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Batch</a:t>
            </a:r>
            <a:r>
              <a:rPr dirty="0"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size.</a:t>
            </a:r>
            <a:endParaRPr sz="1800">
              <a:latin typeface="Arial"/>
              <a:cs typeface="Arial"/>
            </a:endParaRPr>
          </a:p>
          <a:p>
            <a:pPr lvl="1" marL="882015" indent="-443865">
              <a:lnSpc>
                <a:spcPct val="100000"/>
              </a:lnSpc>
              <a:spcBef>
                <a:spcPts val="1705"/>
              </a:spcBef>
              <a:buSzPct val="155555"/>
              <a:buChar char="○"/>
              <a:tabLst>
                <a:tab pos="882015" algn="l"/>
                <a:tab pos="88265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Number of</a:t>
            </a:r>
            <a:r>
              <a:rPr dirty="0"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layers.</a:t>
            </a:r>
            <a:endParaRPr sz="1800">
              <a:latin typeface="Arial"/>
              <a:cs typeface="Arial"/>
            </a:endParaRPr>
          </a:p>
          <a:p>
            <a:pPr lvl="1" marL="882015" indent="-443865">
              <a:lnSpc>
                <a:spcPct val="100000"/>
              </a:lnSpc>
              <a:spcBef>
                <a:spcPts val="1705"/>
              </a:spcBef>
              <a:buSzPct val="155555"/>
              <a:buChar char="○"/>
              <a:tabLst>
                <a:tab pos="882015" algn="l"/>
                <a:tab pos="88265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number of nodes in each</a:t>
            </a:r>
            <a:r>
              <a:rPr dirty="0"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layer</a:t>
            </a:r>
            <a:r>
              <a:rPr dirty="0" sz="1800" spc="-5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5567" y="1607946"/>
            <a:ext cx="4910640" cy="2006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380365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Proposed </a:t>
            </a:r>
            <a:r>
              <a:rPr dirty="0" spc="10"/>
              <a:t>Models:</a:t>
            </a:r>
            <a:r>
              <a:rPr dirty="0" spc="-30"/>
              <a:t> </a:t>
            </a:r>
            <a:r>
              <a:rPr dirty="0" sz="2000" spc="-10"/>
              <a:t>MarBERT</a:t>
            </a:r>
            <a:endParaRPr sz="2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1800" marR="5080" indent="-397510">
              <a:lnSpc>
                <a:spcPct val="110600"/>
              </a:lnSpc>
              <a:spcBef>
                <a:spcPts val="100"/>
              </a:spcBef>
              <a:buSzPct val="122222"/>
              <a:buChar char="●"/>
              <a:tabLst>
                <a:tab pos="431800" algn="l"/>
                <a:tab pos="432434" algn="l"/>
              </a:tabLst>
            </a:pPr>
            <a:r>
              <a:rPr dirty="0" spc="-5"/>
              <a:t>Randomly </a:t>
            </a:r>
            <a:r>
              <a:rPr dirty="0"/>
              <a:t>sample </a:t>
            </a:r>
            <a:r>
              <a:rPr dirty="0" spc="-5"/>
              <a:t>1B Arabic tweets from </a:t>
            </a:r>
            <a:r>
              <a:rPr dirty="0"/>
              <a:t>a </a:t>
            </a:r>
            <a:r>
              <a:rPr dirty="0" spc="-5"/>
              <a:t>large in-house dataset of about 6B  tweets.</a:t>
            </a:r>
          </a:p>
          <a:p>
            <a:pPr marL="22225">
              <a:lnSpc>
                <a:spcPct val="100000"/>
              </a:lnSpc>
              <a:buChar char="●"/>
            </a:pPr>
            <a:endParaRPr sz="2450"/>
          </a:p>
          <a:p>
            <a:pPr marL="431800" indent="-382270">
              <a:lnSpc>
                <a:spcPct val="100000"/>
              </a:lnSpc>
              <a:buSzPct val="111111"/>
              <a:buChar char="●"/>
              <a:tabLst>
                <a:tab pos="431800" algn="l"/>
                <a:tab pos="432434" algn="l"/>
              </a:tabLst>
            </a:pPr>
            <a:r>
              <a:rPr dirty="0" spc="-5"/>
              <a:t>Support</a:t>
            </a:r>
            <a:r>
              <a:rPr dirty="0" spc="-15"/>
              <a:t> </a:t>
            </a:r>
            <a:r>
              <a:rPr dirty="0" spc="-5"/>
              <a:t>Emoji.</a:t>
            </a:r>
          </a:p>
          <a:p>
            <a:pPr marL="22225">
              <a:lnSpc>
                <a:spcPct val="100000"/>
              </a:lnSpc>
              <a:spcBef>
                <a:spcPts val="5"/>
              </a:spcBef>
              <a:buChar char="●"/>
            </a:pPr>
            <a:endParaRPr sz="2500"/>
          </a:p>
          <a:p>
            <a:pPr marL="431800" indent="-382270">
              <a:lnSpc>
                <a:spcPct val="100000"/>
              </a:lnSpc>
              <a:buSzPct val="111111"/>
              <a:buChar char="●"/>
              <a:tabLst>
                <a:tab pos="431800" algn="l"/>
                <a:tab pos="432434" algn="l"/>
              </a:tabLst>
            </a:pPr>
            <a:r>
              <a:rPr dirty="0" spc="-5"/>
              <a:t>12 </a:t>
            </a:r>
            <a:r>
              <a:rPr dirty="0"/>
              <a:t>self </a:t>
            </a:r>
            <a:r>
              <a:rPr dirty="0" spc="-5"/>
              <a:t>attention</a:t>
            </a:r>
            <a:r>
              <a:rPr dirty="0" spc="-15"/>
              <a:t> </a:t>
            </a:r>
            <a:r>
              <a:rPr dirty="0" spc="-5"/>
              <a:t>heads.</a:t>
            </a:r>
          </a:p>
          <a:p>
            <a:pPr marL="22225">
              <a:lnSpc>
                <a:spcPct val="100000"/>
              </a:lnSpc>
              <a:spcBef>
                <a:spcPts val="5"/>
              </a:spcBef>
              <a:buChar char="●"/>
            </a:pPr>
            <a:endParaRPr sz="2500"/>
          </a:p>
          <a:p>
            <a:pPr marL="431800" indent="-382270">
              <a:lnSpc>
                <a:spcPct val="100000"/>
              </a:lnSpc>
              <a:buSzPct val="111111"/>
              <a:buChar char="●"/>
              <a:tabLst>
                <a:tab pos="431800" algn="l"/>
                <a:tab pos="432434" algn="l"/>
              </a:tabLst>
            </a:pPr>
            <a:r>
              <a:rPr dirty="0" spc="-5"/>
              <a:t>768 hidden</a:t>
            </a:r>
            <a:r>
              <a:rPr dirty="0" spc="-10"/>
              <a:t> </a:t>
            </a:r>
            <a:r>
              <a:rPr dirty="0" spc="-5"/>
              <a:t>dimensions.</a:t>
            </a:r>
          </a:p>
          <a:p>
            <a:pPr marL="22225">
              <a:lnSpc>
                <a:spcPct val="100000"/>
              </a:lnSpc>
              <a:spcBef>
                <a:spcPts val="5"/>
              </a:spcBef>
              <a:buChar char="●"/>
            </a:pPr>
            <a:endParaRPr sz="2500"/>
          </a:p>
          <a:p>
            <a:pPr marL="431800" indent="-382270">
              <a:lnSpc>
                <a:spcPct val="100000"/>
              </a:lnSpc>
              <a:buSzPct val="111111"/>
              <a:buChar char="●"/>
              <a:tabLst>
                <a:tab pos="431800" algn="l"/>
                <a:tab pos="432434" algn="l"/>
              </a:tabLst>
            </a:pPr>
            <a:r>
              <a:rPr dirty="0"/>
              <a:t>a vocabulary </a:t>
            </a:r>
            <a:r>
              <a:rPr dirty="0" spc="-5"/>
              <a:t>of 100K</a:t>
            </a:r>
            <a:r>
              <a:rPr dirty="0" spc="-20"/>
              <a:t> </a:t>
            </a:r>
            <a:r>
              <a:rPr dirty="0" spc="-10"/>
              <a:t>WordPieces.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321500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Proposed </a:t>
            </a:r>
            <a:r>
              <a:rPr dirty="0" spc="10"/>
              <a:t>Models:</a:t>
            </a:r>
            <a:r>
              <a:rPr dirty="0" spc="-55"/>
              <a:t> </a:t>
            </a:r>
            <a:r>
              <a:rPr dirty="0" sz="2000" spc="-5"/>
              <a:t>XLM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89361" y="1217290"/>
            <a:ext cx="7859395" cy="5308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65125" marR="5080" indent="-353060">
              <a:lnSpc>
                <a:spcPts val="2039"/>
              </a:lnSpc>
              <a:spcBef>
                <a:spcPts val="85"/>
              </a:spcBef>
              <a:buChar char="●"/>
              <a:tabLst>
                <a:tab pos="365125" algn="l"/>
                <a:tab pos="365760" algn="l"/>
              </a:tabLst>
            </a:pP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pre-training </a:t>
            </a:r>
            <a:r>
              <a:rPr dirty="0" sz="1600" spc="5">
                <a:solidFill>
                  <a:srgbClr val="595959"/>
                </a:solidFill>
                <a:latin typeface="Arial"/>
                <a:cs typeface="Arial"/>
              </a:rPr>
              <a:t>on a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large </a:t>
            </a:r>
            <a:r>
              <a:rPr dirty="0" sz="1600" spc="5">
                <a:solidFill>
                  <a:srgbClr val="595959"/>
                </a:solidFill>
                <a:latin typeface="Arial"/>
                <a:cs typeface="Arial"/>
              </a:rPr>
              <a:t>corpus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dirty="0" sz="1600" spc="-15">
                <a:solidFill>
                  <a:srgbClr val="595959"/>
                </a:solidFill>
                <a:latin typeface="Arial"/>
                <a:cs typeface="Arial"/>
              </a:rPr>
              <a:t>Twitter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dirty="0" sz="1600" spc="5">
                <a:solidFill>
                  <a:srgbClr val="595959"/>
                </a:solidFill>
                <a:latin typeface="Arial"/>
                <a:cs typeface="Arial"/>
              </a:rPr>
              <a:t>multiple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languages </a:t>
            </a:r>
            <a:r>
              <a:rPr dirty="0" sz="1600" spc="5">
                <a:solidFill>
                  <a:srgbClr val="595959"/>
                </a:solidFill>
                <a:latin typeface="Arial"/>
                <a:cs typeface="Arial"/>
              </a:rPr>
              <a:t>(8 </a:t>
            </a: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different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language  including</a:t>
            </a:r>
            <a:r>
              <a:rPr dirty="0" sz="1600" spc="-9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Arabic)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361" y="2252091"/>
            <a:ext cx="8059420" cy="148653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365125" indent="-353060">
              <a:lnSpc>
                <a:spcPct val="100000"/>
              </a:lnSpc>
              <a:spcBef>
                <a:spcPts val="250"/>
              </a:spcBef>
              <a:buChar char="●"/>
              <a:tabLst>
                <a:tab pos="365125" algn="l"/>
                <a:tab pos="365760" algn="l"/>
              </a:tabLst>
            </a:pPr>
            <a:r>
              <a:rPr dirty="0" sz="1600" spc="5">
                <a:solidFill>
                  <a:srgbClr val="595959"/>
                </a:solidFill>
                <a:latin typeface="Arial"/>
                <a:cs typeface="Arial"/>
              </a:rPr>
              <a:t>Xlm was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trained </a:t>
            </a:r>
            <a:r>
              <a:rPr dirty="0" sz="1600" spc="5">
                <a:solidFill>
                  <a:srgbClr val="595959"/>
                </a:solidFill>
                <a:latin typeface="Arial"/>
                <a:cs typeface="Arial"/>
              </a:rPr>
              <a:t>on </a:t>
            </a:r>
            <a:r>
              <a:rPr dirty="0" sz="1600" spc="-10">
                <a:solidFill>
                  <a:srgbClr val="595959"/>
                </a:solidFill>
                <a:latin typeface="Arial"/>
                <a:cs typeface="Arial"/>
              </a:rPr>
              <a:t>TweetEval </a:t>
            </a:r>
            <a:r>
              <a:rPr dirty="0" sz="1600" spc="5">
                <a:solidFill>
                  <a:srgbClr val="595959"/>
                </a:solidFill>
                <a:latin typeface="Arial"/>
                <a:cs typeface="Arial"/>
              </a:rPr>
              <a:t>(~198M multilingual</a:t>
            </a:r>
            <a:r>
              <a:rPr dirty="0" sz="16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tweets)</a:t>
            </a:r>
            <a:endParaRPr sz="1600">
              <a:latin typeface="Arial"/>
              <a:cs typeface="Arial"/>
            </a:endParaRPr>
          </a:p>
          <a:p>
            <a:pPr lvl="1" marL="822325" marR="5080" indent="-324485">
              <a:lnSpc>
                <a:spcPct val="106600"/>
              </a:lnSpc>
              <a:spcBef>
                <a:spcPts val="15"/>
              </a:spcBef>
              <a:buSzPct val="96153"/>
              <a:buFont typeface="Arial"/>
              <a:buChar char="○"/>
              <a:tabLst>
                <a:tab pos="822325" algn="l"/>
                <a:tab pos="822960" algn="l"/>
              </a:tabLst>
            </a:pPr>
            <a:r>
              <a:rPr dirty="0" sz="1300" spc="-10">
                <a:solidFill>
                  <a:srgbClr val="595959"/>
                </a:solidFill>
                <a:latin typeface="Arial"/>
                <a:cs typeface="Arial"/>
              </a:rPr>
              <a:t>TweetEval, </a:t>
            </a:r>
            <a:r>
              <a:rPr dirty="0" sz="1300" spc="-5">
                <a:solidFill>
                  <a:srgbClr val="595959"/>
                </a:solidFill>
                <a:latin typeface="Arial"/>
                <a:cs typeface="Arial"/>
              </a:rPr>
              <a:t>the benchmark associated with the Findings of EMNLP 2020 paper </a:t>
            </a:r>
            <a:r>
              <a:rPr dirty="0" sz="1300" spc="-10">
                <a:solidFill>
                  <a:srgbClr val="595959"/>
                </a:solidFill>
                <a:latin typeface="Arial"/>
                <a:cs typeface="Arial"/>
              </a:rPr>
              <a:t>"TweetEval: </a:t>
            </a:r>
            <a:r>
              <a:rPr dirty="0" sz="1300" spc="-5">
                <a:solidFill>
                  <a:srgbClr val="595959"/>
                </a:solidFill>
                <a:latin typeface="Arial"/>
                <a:cs typeface="Arial"/>
              </a:rPr>
              <a:t>Unified  Benchmark and Comparative Evaluation for </a:t>
            </a:r>
            <a:r>
              <a:rPr dirty="0" sz="1300" spc="-20">
                <a:solidFill>
                  <a:srgbClr val="595959"/>
                </a:solidFill>
                <a:latin typeface="Arial"/>
                <a:cs typeface="Arial"/>
              </a:rPr>
              <a:t>Tweet</a:t>
            </a:r>
            <a:r>
              <a:rPr dirty="0" sz="13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95959"/>
                </a:solidFill>
                <a:latin typeface="Arial"/>
                <a:cs typeface="Arial"/>
              </a:rPr>
              <a:t>Classification"</a:t>
            </a:r>
            <a:r>
              <a:rPr dirty="0" sz="1400" b="1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95959"/>
              </a:buClr>
              <a:buFont typeface="Arial"/>
              <a:buChar char="○"/>
            </a:pPr>
            <a:endParaRPr sz="1900">
              <a:latin typeface="Arial"/>
              <a:cs typeface="Arial"/>
            </a:endParaRPr>
          </a:p>
          <a:p>
            <a:pPr marL="365125" indent="-351790">
              <a:lnSpc>
                <a:spcPct val="100000"/>
              </a:lnSpc>
              <a:spcBef>
                <a:spcPts val="5"/>
              </a:spcBef>
              <a:buChar char="●"/>
              <a:tabLst>
                <a:tab pos="365125" algn="l"/>
                <a:tab pos="365760" algn="l"/>
              </a:tabLst>
            </a:pPr>
            <a:r>
              <a:rPr dirty="0" sz="1600" spc="-10">
                <a:solidFill>
                  <a:srgbClr val="595959"/>
                </a:solidFill>
                <a:latin typeface="Arial"/>
                <a:cs typeface="Arial"/>
              </a:rPr>
              <a:t>Supports</a:t>
            </a:r>
            <a:r>
              <a:rPr dirty="0" sz="16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595959"/>
                </a:solidFill>
                <a:latin typeface="Arial"/>
                <a:cs typeface="Arial"/>
              </a:rPr>
              <a:t>Emojis.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376047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Proposed </a:t>
            </a:r>
            <a:r>
              <a:rPr dirty="0" spc="10"/>
              <a:t>Models:</a:t>
            </a:r>
            <a:r>
              <a:rPr dirty="0" spc="-50"/>
              <a:t> </a:t>
            </a:r>
            <a:r>
              <a:rPr dirty="0" sz="2000" spc="-10"/>
              <a:t>AraBERT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60776" y="1203273"/>
            <a:ext cx="8187055" cy="25114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93700" indent="-381635">
              <a:lnSpc>
                <a:spcPct val="100000"/>
              </a:lnSpc>
              <a:spcBef>
                <a:spcPts val="135"/>
              </a:spcBef>
              <a:buChar char="●"/>
              <a:tabLst>
                <a:tab pos="393700" algn="l"/>
                <a:tab pos="394335" algn="l"/>
              </a:tabLst>
            </a:pPr>
            <a:r>
              <a:rPr dirty="0" sz="1950" spc="10">
                <a:latin typeface="Arial"/>
                <a:cs typeface="Arial"/>
              </a:rPr>
              <a:t>AraBERT </a:t>
            </a:r>
            <a:r>
              <a:rPr dirty="0" sz="1950" spc="15">
                <a:latin typeface="Arial"/>
                <a:cs typeface="Arial"/>
              </a:rPr>
              <a:t>was </a:t>
            </a:r>
            <a:r>
              <a:rPr dirty="0" sz="1950" spc="10">
                <a:latin typeface="Arial"/>
                <a:cs typeface="Arial"/>
              </a:rPr>
              <a:t>trained </a:t>
            </a:r>
            <a:r>
              <a:rPr dirty="0" sz="1950" spc="15">
                <a:latin typeface="Arial"/>
                <a:cs typeface="Arial"/>
              </a:rPr>
              <a:t>on several</a:t>
            </a:r>
            <a:r>
              <a:rPr dirty="0" sz="1950" spc="-60">
                <a:latin typeface="Arial"/>
                <a:cs typeface="Arial"/>
              </a:rPr>
              <a:t> </a:t>
            </a:r>
            <a:r>
              <a:rPr dirty="0" sz="1950" spc="10">
                <a:latin typeface="Arial"/>
                <a:cs typeface="Arial"/>
              </a:rPr>
              <a:t>datasets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●"/>
            </a:pPr>
            <a:endParaRPr sz="1850">
              <a:latin typeface="Arial"/>
              <a:cs typeface="Arial"/>
            </a:endParaRPr>
          </a:p>
          <a:p>
            <a:pPr lvl="1" marL="850900" indent="-371475">
              <a:lnSpc>
                <a:spcPts val="2165"/>
              </a:lnSpc>
              <a:spcBef>
                <a:spcPts val="5"/>
              </a:spcBef>
              <a:buChar char="○"/>
              <a:tabLst>
                <a:tab pos="850900" algn="l"/>
                <a:tab pos="851535" algn="l"/>
              </a:tabLst>
            </a:pPr>
            <a:r>
              <a:rPr dirty="0" sz="1850" spc="-5">
                <a:solidFill>
                  <a:srgbClr val="595959"/>
                </a:solidFill>
                <a:latin typeface="Arial"/>
                <a:cs typeface="Arial"/>
              </a:rPr>
              <a:t>OSCAR </a:t>
            </a:r>
            <a:r>
              <a:rPr dirty="0" sz="1850" spc="-10">
                <a:solidFill>
                  <a:srgbClr val="595959"/>
                </a:solidFill>
                <a:latin typeface="Arial"/>
                <a:cs typeface="Arial"/>
              </a:rPr>
              <a:t>unshuffled </a:t>
            </a:r>
            <a:r>
              <a:rPr dirty="0" sz="1850" spc="-5">
                <a:solidFill>
                  <a:srgbClr val="595959"/>
                </a:solidFill>
                <a:latin typeface="Arial"/>
                <a:cs typeface="Arial"/>
              </a:rPr>
              <a:t>and filtered.</a:t>
            </a:r>
            <a:endParaRPr sz="1850">
              <a:latin typeface="Arial"/>
              <a:cs typeface="Arial"/>
            </a:endParaRPr>
          </a:p>
          <a:p>
            <a:pPr lvl="1" marL="850900" indent="-371475">
              <a:lnSpc>
                <a:spcPts val="2110"/>
              </a:lnSpc>
              <a:buChar char="○"/>
              <a:tabLst>
                <a:tab pos="850900" algn="l"/>
                <a:tab pos="851535" algn="l"/>
              </a:tabLst>
            </a:pPr>
            <a:r>
              <a:rPr dirty="0" sz="1850" spc="-5">
                <a:solidFill>
                  <a:srgbClr val="595959"/>
                </a:solidFill>
                <a:latin typeface="Arial"/>
                <a:cs typeface="Arial"/>
              </a:rPr>
              <a:t>Arabic Wikipedia dump from</a:t>
            </a:r>
            <a:r>
              <a:rPr dirty="0" sz="185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50" spc="-5">
                <a:solidFill>
                  <a:srgbClr val="595959"/>
                </a:solidFill>
                <a:latin typeface="Arial"/>
                <a:cs typeface="Arial"/>
              </a:rPr>
              <a:t>2020/09/01.</a:t>
            </a:r>
            <a:endParaRPr sz="1850">
              <a:latin typeface="Arial"/>
              <a:cs typeface="Arial"/>
            </a:endParaRPr>
          </a:p>
          <a:p>
            <a:pPr lvl="1" marL="850900" indent="-371475">
              <a:lnSpc>
                <a:spcPts val="2110"/>
              </a:lnSpc>
              <a:buChar char="○"/>
              <a:tabLst>
                <a:tab pos="850900" algn="l"/>
                <a:tab pos="851535" algn="l"/>
              </a:tabLst>
            </a:pPr>
            <a:r>
              <a:rPr dirty="0" sz="1850" spc="-5">
                <a:solidFill>
                  <a:srgbClr val="595959"/>
                </a:solidFill>
                <a:latin typeface="Arial"/>
                <a:cs typeface="Arial"/>
              </a:rPr>
              <a:t>The 1.5B words Arabic</a:t>
            </a:r>
            <a:r>
              <a:rPr dirty="0" sz="1850" spc="-114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50" spc="-5">
                <a:solidFill>
                  <a:srgbClr val="595959"/>
                </a:solidFill>
                <a:latin typeface="Arial"/>
                <a:cs typeface="Arial"/>
              </a:rPr>
              <a:t>Corpus.</a:t>
            </a:r>
            <a:endParaRPr sz="1850">
              <a:latin typeface="Arial"/>
              <a:cs typeface="Arial"/>
            </a:endParaRPr>
          </a:p>
          <a:p>
            <a:pPr lvl="1" marL="850900" indent="-371475">
              <a:lnSpc>
                <a:spcPts val="2110"/>
              </a:lnSpc>
              <a:buChar char="○"/>
              <a:tabLst>
                <a:tab pos="850900" algn="l"/>
                <a:tab pos="851535" algn="l"/>
              </a:tabLst>
            </a:pPr>
            <a:r>
              <a:rPr dirty="0" sz="1850" spc="-5">
                <a:solidFill>
                  <a:srgbClr val="595959"/>
                </a:solidFill>
                <a:latin typeface="Arial"/>
                <a:cs typeface="Arial"/>
              </a:rPr>
              <a:t>The OSIAN</a:t>
            </a:r>
            <a:r>
              <a:rPr dirty="0" sz="185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50" spc="-5">
                <a:solidFill>
                  <a:srgbClr val="595959"/>
                </a:solidFill>
                <a:latin typeface="Arial"/>
                <a:cs typeface="Arial"/>
              </a:rPr>
              <a:t>Corpus.</a:t>
            </a:r>
            <a:endParaRPr sz="1850">
              <a:latin typeface="Arial"/>
              <a:cs typeface="Arial"/>
            </a:endParaRPr>
          </a:p>
          <a:p>
            <a:pPr lvl="1" marL="850900" indent="-371475">
              <a:lnSpc>
                <a:spcPts val="2165"/>
              </a:lnSpc>
              <a:buChar char="○"/>
              <a:tabLst>
                <a:tab pos="850900" algn="l"/>
                <a:tab pos="851535" algn="l"/>
              </a:tabLst>
            </a:pPr>
            <a:r>
              <a:rPr dirty="0" sz="1850" spc="-5">
                <a:solidFill>
                  <a:srgbClr val="595959"/>
                </a:solidFill>
                <a:latin typeface="Arial"/>
                <a:cs typeface="Arial"/>
              </a:rPr>
              <a:t>Assafir news articles. Huge thank </a:t>
            </a:r>
            <a:r>
              <a:rPr dirty="0" sz="185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dirty="0" sz="1850" spc="-5">
                <a:solidFill>
                  <a:srgbClr val="595959"/>
                </a:solidFill>
                <a:latin typeface="Arial"/>
                <a:cs typeface="Arial"/>
              </a:rPr>
              <a:t>for Assafir for giving us the</a:t>
            </a:r>
            <a:r>
              <a:rPr dirty="0" sz="1850" spc="-1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50" spc="-5">
                <a:solidFill>
                  <a:srgbClr val="595959"/>
                </a:solidFill>
                <a:latin typeface="Arial"/>
                <a:cs typeface="Arial"/>
              </a:rPr>
              <a:t>data.</a:t>
            </a:r>
            <a:endParaRPr sz="18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"/>
              <a:buChar char="○"/>
            </a:pPr>
            <a:endParaRPr sz="1950">
              <a:latin typeface="Arial"/>
              <a:cs typeface="Arial"/>
            </a:endParaRPr>
          </a:p>
          <a:p>
            <a:pPr marL="393700" indent="-381635">
              <a:lnSpc>
                <a:spcPct val="100000"/>
              </a:lnSpc>
              <a:buSzPct val="114705"/>
              <a:buChar char="●"/>
              <a:tabLst>
                <a:tab pos="393700" algn="l"/>
                <a:tab pos="394335" algn="l"/>
              </a:tabLst>
            </a:pPr>
            <a:r>
              <a:rPr dirty="0" sz="1700">
                <a:solidFill>
                  <a:srgbClr val="595959"/>
                </a:solidFill>
                <a:latin typeface="Arial"/>
                <a:cs typeface="Arial"/>
              </a:rPr>
              <a:t>Doesn’t Support</a:t>
            </a:r>
            <a:r>
              <a:rPr dirty="0" sz="17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595959"/>
                </a:solidFill>
                <a:latin typeface="Arial"/>
                <a:cs typeface="Arial"/>
              </a:rPr>
              <a:t>Emoji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220980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676" y="1069604"/>
            <a:ext cx="5191760" cy="3527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8935" marR="6350" indent="-356870">
              <a:lnSpc>
                <a:spcPct val="106000"/>
              </a:lnSpc>
              <a:spcBef>
                <a:spcPts val="95"/>
              </a:spcBef>
              <a:buChar char="●"/>
              <a:tabLst>
                <a:tab pos="368300" algn="l"/>
                <a:tab pos="369570" algn="l"/>
              </a:tabLst>
            </a:pP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For the three </a:t>
            </a:r>
            <a:r>
              <a:rPr dirty="0" sz="1650" spc="5">
                <a:solidFill>
                  <a:srgbClr val="595959"/>
                </a:solidFill>
                <a:latin typeface="Arial"/>
                <a:cs typeface="Arial"/>
              </a:rPr>
              <a:t>models we </a:t>
            </a: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take </a:t>
            </a:r>
            <a:r>
              <a:rPr dirty="0" sz="1650" spc="5">
                <a:solidFill>
                  <a:srgbClr val="595959"/>
                </a:solidFill>
                <a:latin typeface="Arial"/>
                <a:cs typeface="Arial"/>
              </a:rPr>
              <a:t>3% </a:t>
            </a: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of the data for the  </a:t>
            </a:r>
            <a:r>
              <a:rPr dirty="0" sz="1650" spc="5">
                <a:solidFill>
                  <a:srgbClr val="595959"/>
                </a:solidFill>
                <a:latin typeface="Arial"/>
                <a:cs typeface="Arial"/>
              </a:rPr>
              <a:t>validation and</a:t>
            </a:r>
            <a:r>
              <a:rPr dirty="0" sz="165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test.</a:t>
            </a:r>
            <a:endParaRPr sz="1650">
              <a:latin typeface="Arial"/>
              <a:cs typeface="Arial"/>
            </a:endParaRPr>
          </a:p>
          <a:p>
            <a:pPr marL="368935" marR="169545" indent="-356870">
              <a:lnSpc>
                <a:spcPct val="106000"/>
              </a:lnSpc>
              <a:buChar char="●"/>
              <a:tabLst>
                <a:tab pos="368300" algn="l"/>
                <a:tab pos="369570" algn="l"/>
              </a:tabLst>
            </a:pPr>
            <a:r>
              <a:rPr dirty="0" sz="1650" spc="5">
                <a:solidFill>
                  <a:srgbClr val="595959"/>
                </a:solidFill>
                <a:latin typeface="Arial"/>
                <a:cs typeface="Arial"/>
              </a:rPr>
              <a:t>As </a:t>
            </a: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dirty="0" sz="1650" spc="5">
                <a:solidFill>
                  <a:srgbClr val="595959"/>
                </a:solidFill>
                <a:latin typeface="Arial"/>
                <a:cs typeface="Arial"/>
              </a:rPr>
              <a:t>softmax </a:t>
            </a: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Applies the Softmax function to an  n-dimensional input </a:t>
            </a:r>
            <a:r>
              <a:rPr dirty="0" sz="1650" spc="-30">
                <a:solidFill>
                  <a:srgbClr val="595959"/>
                </a:solidFill>
                <a:latin typeface="Arial"/>
                <a:cs typeface="Arial"/>
              </a:rPr>
              <a:t>Tensor </a:t>
            </a:r>
            <a:r>
              <a:rPr dirty="0" sz="1650" spc="5">
                <a:solidFill>
                  <a:srgbClr val="595959"/>
                </a:solidFill>
                <a:latin typeface="Arial"/>
                <a:cs typeface="Arial"/>
              </a:rPr>
              <a:t>rescaling </a:t>
            </a: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them </a:t>
            </a:r>
            <a:r>
              <a:rPr dirty="0" sz="1650" spc="5">
                <a:solidFill>
                  <a:srgbClr val="595959"/>
                </a:solidFill>
                <a:latin typeface="Arial"/>
                <a:cs typeface="Arial"/>
              </a:rPr>
              <a:t>so </a:t>
            </a: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endParaRPr sz="1650">
              <a:latin typeface="Arial"/>
              <a:cs typeface="Arial"/>
            </a:endParaRPr>
          </a:p>
          <a:p>
            <a:pPr marL="368935" marR="40005">
              <a:lnSpc>
                <a:spcPct val="106000"/>
              </a:lnSpc>
            </a:pP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the elements of the n-dimensional output </a:t>
            </a:r>
            <a:r>
              <a:rPr dirty="0" sz="1650" spc="-30">
                <a:solidFill>
                  <a:srgbClr val="595959"/>
                </a:solidFill>
                <a:latin typeface="Arial"/>
                <a:cs typeface="Arial"/>
              </a:rPr>
              <a:t>Tensor </a:t>
            </a: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lie  in the </a:t>
            </a:r>
            <a:r>
              <a:rPr dirty="0" sz="1650" spc="5">
                <a:solidFill>
                  <a:srgbClr val="595959"/>
                </a:solidFill>
                <a:latin typeface="Arial"/>
                <a:cs typeface="Arial"/>
              </a:rPr>
              <a:t>range </a:t>
            </a: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[0,1] </a:t>
            </a:r>
            <a:r>
              <a:rPr dirty="0" sz="1650" spc="5">
                <a:solidFill>
                  <a:srgbClr val="595959"/>
                </a:solidFill>
                <a:latin typeface="Arial"/>
                <a:cs typeface="Arial"/>
              </a:rPr>
              <a:t>and sum </a:t>
            </a: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dirty="0" sz="165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1.</a:t>
            </a:r>
            <a:endParaRPr sz="1650">
              <a:latin typeface="Arial"/>
              <a:cs typeface="Arial"/>
            </a:endParaRPr>
          </a:p>
          <a:p>
            <a:pPr marL="368935" indent="-356870">
              <a:lnSpc>
                <a:spcPct val="100000"/>
              </a:lnSpc>
              <a:spcBef>
                <a:spcPts val="114"/>
              </a:spcBef>
              <a:buChar char="●"/>
              <a:tabLst>
                <a:tab pos="368300" algn="l"/>
                <a:tab pos="369570" algn="l"/>
              </a:tabLst>
            </a:pP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Softmax is defined</a:t>
            </a:r>
            <a:r>
              <a:rPr dirty="0" sz="165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as: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95959"/>
              </a:buClr>
              <a:buFont typeface="Arial"/>
              <a:buChar char="●"/>
            </a:pPr>
            <a:endParaRPr sz="2100">
              <a:latin typeface="Arial"/>
              <a:cs typeface="Arial"/>
            </a:endParaRPr>
          </a:p>
          <a:p>
            <a:pPr marL="368935" marR="161290" indent="-356870">
              <a:lnSpc>
                <a:spcPct val="106000"/>
              </a:lnSpc>
              <a:spcBef>
                <a:spcPts val="5"/>
              </a:spcBef>
              <a:buChar char="●"/>
              <a:tabLst>
                <a:tab pos="368300" algn="l"/>
                <a:tab pos="369570" algn="l"/>
              </a:tabLst>
            </a:pPr>
            <a:r>
              <a:rPr dirty="0" sz="1650" spc="5">
                <a:solidFill>
                  <a:srgbClr val="595959"/>
                </a:solidFill>
                <a:latin typeface="Arial"/>
                <a:cs typeface="Arial"/>
              </a:rPr>
              <a:t>When </a:t>
            </a: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the input </a:t>
            </a:r>
            <a:r>
              <a:rPr dirty="0" sz="1650" spc="-30">
                <a:solidFill>
                  <a:srgbClr val="595959"/>
                </a:solidFill>
                <a:latin typeface="Arial"/>
                <a:cs typeface="Arial"/>
              </a:rPr>
              <a:t>Tensor </a:t>
            </a: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is </a:t>
            </a:r>
            <a:r>
              <a:rPr dirty="0" sz="1650" spc="5">
                <a:solidFill>
                  <a:srgbClr val="595959"/>
                </a:solidFill>
                <a:latin typeface="Arial"/>
                <a:cs typeface="Arial"/>
              </a:rPr>
              <a:t>a sparse </a:t>
            </a: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tensor then the  unspecifed </a:t>
            </a:r>
            <a:r>
              <a:rPr dirty="0" sz="1650" spc="5">
                <a:solidFill>
                  <a:srgbClr val="595959"/>
                </a:solidFill>
                <a:latin typeface="Arial"/>
                <a:cs typeface="Arial"/>
              </a:rPr>
              <a:t>values </a:t>
            </a: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are treated </a:t>
            </a:r>
            <a:r>
              <a:rPr dirty="0" sz="1650" spc="5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dirty="0" sz="165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50" spc="5">
                <a:solidFill>
                  <a:srgbClr val="595959"/>
                </a:solidFill>
                <a:latin typeface="Arial"/>
                <a:cs typeface="Arial"/>
              </a:rPr>
              <a:t>-inf.</a:t>
            </a:r>
            <a:endParaRPr sz="1650">
              <a:latin typeface="Arial"/>
              <a:cs typeface="Arial"/>
            </a:endParaRPr>
          </a:p>
          <a:p>
            <a:pPr marL="368935" marR="5080" indent="-356870">
              <a:lnSpc>
                <a:spcPct val="106000"/>
              </a:lnSpc>
              <a:buChar char="●"/>
              <a:tabLst>
                <a:tab pos="368300" algn="l"/>
                <a:tab pos="369570" algn="l"/>
              </a:tabLst>
            </a:pPr>
            <a:r>
              <a:rPr dirty="0" sz="1650" spc="-5">
                <a:solidFill>
                  <a:srgbClr val="595959"/>
                </a:solidFill>
                <a:latin typeface="Arial"/>
                <a:cs typeface="Arial"/>
              </a:rPr>
              <a:t>pyarabic,Transformers,BertTokenizerFast,AutoToke  nizer,BertModel.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67068" y="1208647"/>
            <a:ext cx="5962015" cy="3270250"/>
            <a:chOff x="3167068" y="1208647"/>
            <a:chExt cx="5962015" cy="3270250"/>
          </a:xfrm>
        </p:grpSpPr>
        <p:sp>
          <p:nvSpPr>
            <p:cNvPr id="5" name="object 5"/>
            <p:cNvSpPr/>
            <p:nvPr/>
          </p:nvSpPr>
          <p:spPr>
            <a:xfrm>
              <a:off x="5870347" y="1208647"/>
              <a:ext cx="3258233" cy="32702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67068" y="2746319"/>
              <a:ext cx="2809844" cy="685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109220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198" y="1196153"/>
            <a:ext cx="4071620" cy="270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r>
              <a:rPr dirty="0"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1:</a:t>
            </a:r>
            <a:endParaRPr sz="1800">
              <a:latin typeface="Arial"/>
              <a:cs typeface="Arial"/>
            </a:endParaRPr>
          </a:p>
          <a:p>
            <a:pPr marL="469265" marR="299085" indent="-359410">
              <a:lnSpc>
                <a:spcPct val="114999"/>
              </a:lnSpc>
              <a:spcBef>
                <a:spcPts val="12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700" spc="-5">
                <a:solidFill>
                  <a:srgbClr val="595959"/>
                </a:solidFill>
                <a:latin typeface="Arial"/>
                <a:cs typeface="Arial"/>
              </a:rPr>
              <a:t>Best </a:t>
            </a:r>
            <a:r>
              <a:rPr dirty="0" sz="1700">
                <a:solidFill>
                  <a:srgbClr val="595959"/>
                </a:solidFill>
                <a:latin typeface="Arial"/>
                <a:cs typeface="Arial"/>
              </a:rPr>
              <a:t>result came </a:t>
            </a:r>
            <a:r>
              <a:rPr dirty="0" sz="1700" spc="-5">
                <a:solidFill>
                  <a:srgbClr val="595959"/>
                </a:solidFill>
                <a:latin typeface="Arial"/>
                <a:cs typeface="Arial"/>
              </a:rPr>
              <a:t>out from both</a:t>
            </a:r>
            <a:r>
              <a:rPr dirty="0" sz="1700" spc="-9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700" spc="-5">
                <a:solidFill>
                  <a:srgbClr val="595959"/>
                </a:solidFill>
                <a:latin typeface="Arial"/>
                <a:cs typeface="Arial"/>
              </a:rPr>
              <a:t>the  datasets was</a:t>
            </a:r>
            <a:r>
              <a:rPr dirty="0" sz="17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595959"/>
                </a:solidFill>
                <a:latin typeface="Arial"/>
                <a:cs typeface="Arial"/>
              </a:rPr>
              <a:t>Marbert.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●"/>
            </a:pPr>
            <a:endParaRPr sz="2650">
              <a:latin typeface="Arial"/>
              <a:cs typeface="Arial"/>
            </a:endParaRPr>
          </a:p>
          <a:p>
            <a:pPr marL="469265" marR="5080" indent="-367030">
              <a:lnSpc>
                <a:spcPct val="114999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The highest accuracy in</a:t>
            </a:r>
            <a:r>
              <a:rPr dirty="0" sz="1800" spc="-18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ArSarcasm  was 0.71 in Sarcasm And  Sentiment Detection In Arabic 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competition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as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shown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in next</a:t>
            </a:r>
            <a:r>
              <a:rPr dirty="0" sz="1800" spc="-9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slide.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0589" y="628373"/>
            <a:ext cx="3800542" cy="1627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20589" y="2323145"/>
            <a:ext cx="3272390" cy="2733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109220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523" y="1155005"/>
            <a:ext cx="4004945" cy="2223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58166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Sarcasm And Sentiment  DetectionInArabic</a:t>
            </a:r>
            <a:r>
              <a:rPr dirty="0" sz="1800" spc="-8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competition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95959"/>
              </a:buClr>
              <a:buFont typeface="Arial"/>
              <a:buChar char="●"/>
            </a:pPr>
            <a:endParaRPr sz="2200">
              <a:latin typeface="Arial"/>
              <a:cs typeface="Arial"/>
            </a:endParaRPr>
          </a:p>
          <a:p>
            <a:pPr marL="379095" marR="5080" indent="-367030">
              <a:lnSpc>
                <a:spcPct val="114999"/>
              </a:lnSpc>
              <a:spcBef>
                <a:spcPts val="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As we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can see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team CS-UM6P</a:t>
            </a:r>
            <a:r>
              <a:rPr dirty="0" sz="1800" spc="-1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was  the highest one for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sentiment 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analysis</a:t>
            </a:r>
            <a:r>
              <a:rPr dirty="0"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task.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0495" y="392536"/>
            <a:ext cx="3302095" cy="4336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5247"/>
            <a:ext cx="1092200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>
                <a:latin typeface="Arial"/>
                <a:cs typeface="Arial"/>
              </a:rPr>
              <a:t>Results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8198" y="1196153"/>
            <a:ext cx="2756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Model 2 :</a:t>
            </a:r>
            <a:r>
              <a:rPr dirty="0" sz="1800" spc="-1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xlm-roberta-base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99" y="1933571"/>
            <a:ext cx="3886192" cy="14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97672" y="1674171"/>
            <a:ext cx="3525342" cy="2291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1691639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14977"/>
            <a:ext cx="7407275" cy="291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Natural language</a:t>
            </a:r>
            <a:r>
              <a:rPr dirty="0"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NLP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committees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and their interest in the Arabic</a:t>
            </a:r>
            <a:r>
              <a:rPr dirty="0" sz="1800" spc="-1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language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95959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Why do we need Sentiment</a:t>
            </a:r>
            <a:r>
              <a:rPr dirty="0" sz="1800" spc="-114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Analysis?</a:t>
            </a:r>
            <a:endParaRPr sz="1800">
              <a:latin typeface="Arial"/>
              <a:cs typeface="Arial"/>
            </a:endParaRPr>
          </a:p>
          <a:p>
            <a:pPr lvl="1" marL="836294" indent="-336550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solidFill>
                  <a:srgbClr val="595959"/>
                </a:solidFill>
                <a:latin typeface="Arial"/>
                <a:cs typeface="Arial"/>
              </a:rPr>
              <a:t>Understand linguistics and </a:t>
            </a:r>
            <a:r>
              <a:rPr dirty="0" sz="1400">
                <a:solidFill>
                  <a:srgbClr val="595959"/>
                </a:solidFill>
                <a:latin typeface="Arial"/>
                <a:cs typeface="Arial"/>
              </a:rPr>
              <a:t>modeling </a:t>
            </a:r>
            <a:r>
              <a:rPr dirty="0" sz="1400" spc="-5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dirty="0" sz="1400">
                <a:solidFill>
                  <a:srgbClr val="595959"/>
                </a:solidFill>
                <a:latin typeface="Arial"/>
                <a:cs typeface="Arial"/>
              </a:rPr>
              <a:t>speech </a:t>
            </a:r>
            <a:r>
              <a:rPr dirty="0" sz="1400" spc="-5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4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595959"/>
                </a:solidFill>
                <a:latin typeface="Arial"/>
                <a:cs typeface="Arial"/>
              </a:rPr>
              <a:t>text.</a:t>
            </a:r>
            <a:endParaRPr sz="1400">
              <a:latin typeface="Arial"/>
              <a:cs typeface="Arial"/>
            </a:endParaRPr>
          </a:p>
          <a:p>
            <a:pPr lvl="1" marL="836294" indent="-336550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  <a:tab pos="836930" algn="l"/>
              </a:tabLst>
            </a:pPr>
            <a:r>
              <a:rPr dirty="0" sz="1400" spc="-5">
                <a:solidFill>
                  <a:srgbClr val="595959"/>
                </a:solidFill>
                <a:latin typeface="Arial"/>
                <a:cs typeface="Arial"/>
              </a:rPr>
              <a:t>Analyze </a:t>
            </a:r>
            <a:r>
              <a:rPr dirty="0" sz="1400" spc="-10">
                <a:solidFill>
                  <a:srgbClr val="595959"/>
                </a:solidFill>
                <a:latin typeface="Arial"/>
                <a:cs typeface="Arial"/>
              </a:rPr>
              <a:t>different </a:t>
            </a:r>
            <a:r>
              <a:rPr dirty="0" sz="1400" spc="-5">
                <a:solidFill>
                  <a:srgbClr val="595959"/>
                </a:solidFill>
                <a:latin typeface="Arial"/>
                <a:cs typeface="Arial"/>
              </a:rPr>
              <a:t>forms of text.</a:t>
            </a:r>
            <a:endParaRPr sz="1400">
              <a:latin typeface="Arial"/>
              <a:cs typeface="Arial"/>
            </a:endParaRPr>
          </a:p>
          <a:p>
            <a:pPr lvl="1" marL="836294" indent="-336550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  <a:tab pos="836930" algn="l"/>
              </a:tabLst>
            </a:pPr>
            <a:r>
              <a:rPr dirty="0" sz="1400">
                <a:solidFill>
                  <a:srgbClr val="595959"/>
                </a:solidFill>
                <a:latin typeface="Arial"/>
                <a:cs typeface="Arial"/>
              </a:rPr>
              <a:t>Mining </a:t>
            </a:r>
            <a:r>
              <a:rPr dirty="0" sz="1400" spc="-5">
                <a:solidFill>
                  <a:srgbClr val="595959"/>
                </a:solidFill>
                <a:latin typeface="Arial"/>
                <a:cs typeface="Arial"/>
              </a:rPr>
              <a:t>of human behavioral writings e.g. </a:t>
            </a:r>
            <a:r>
              <a:rPr dirty="0" sz="1400">
                <a:solidFill>
                  <a:srgbClr val="595959"/>
                </a:solidFill>
                <a:latin typeface="Arial"/>
                <a:cs typeface="Arial"/>
              </a:rPr>
              <a:t>mining </a:t>
            </a:r>
            <a:r>
              <a:rPr dirty="0" sz="1400" spc="-5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dirty="0" sz="1400">
                <a:solidFill>
                  <a:srgbClr val="595959"/>
                </a:solidFill>
                <a:latin typeface="Arial"/>
                <a:cs typeface="Arial"/>
              </a:rPr>
              <a:t>customer </a:t>
            </a:r>
            <a:r>
              <a:rPr dirty="0" sz="1400" spc="-5">
                <a:solidFill>
                  <a:srgbClr val="595959"/>
                </a:solidFill>
                <a:latin typeface="Arial"/>
                <a:cs typeface="Arial"/>
              </a:rPr>
              <a:t>opinions and</a:t>
            </a:r>
            <a:r>
              <a:rPr dirty="0" sz="1400" spc="-8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595959"/>
                </a:solidFill>
                <a:latin typeface="Arial"/>
                <a:cs typeface="Arial"/>
              </a:rPr>
              <a:t>feedback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5247"/>
            <a:ext cx="1092200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>
                <a:latin typeface="Arial"/>
                <a:cs typeface="Arial"/>
              </a:rPr>
              <a:t>Results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8198" y="1196153"/>
            <a:ext cx="1789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Model 3 :</a:t>
            </a:r>
            <a:r>
              <a:rPr dirty="0" sz="1800" spc="-2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AraBert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99" y="1857371"/>
            <a:ext cx="4695815" cy="1676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75097" y="1513746"/>
            <a:ext cx="3649638" cy="2606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109220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723" y="1196153"/>
            <a:ext cx="4498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Best ArSacrasm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vs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All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(the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two</a:t>
            </a:r>
            <a:r>
              <a:rPr dirty="0" sz="1800" spc="-3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datasets)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324" y="1561921"/>
            <a:ext cx="3790942" cy="2743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76091" y="1638641"/>
            <a:ext cx="3858656" cy="2608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67492" y="4445501"/>
            <a:ext cx="8051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Marbert_All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3059" y="4452464"/>
            <a:ext cx="1275715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 sz="1100">
                <a:latin typeface="Arial"/>
                <a:cs typeface="Arial"/>
              </a:rPr>
              <a:t>Marbert_ArSacrasm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31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109220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Results</a:t>
            </a:r>
          </a:p>
        </p:txBody>
      </p:sp>
      <p:sp>
        <p:nvSpPr>
          <p:cNvPr id="3" name="object 3"/>
          <p:cNvSpPr/>
          <p:nvPr/>
        </p:nvSpPr>
        <p:spPr>
          <a:xfrm>
            <a:off x="4806069" y="1302347"/>
            <a:ext cx="3568972" cy="2528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399" y="1170122"/>
            <a:ext cx="4114791" cy="2743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67492" y="4445501"/>
            <a:ext cx="8051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Marbert_All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3059" y="4452464"/>
            <a:ext cx="1275715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 sz="1100">
                <a:latin typeface="Arial"/>
                <a:cs typeface="Arial"/>
              </a:rPr>
              <a:t>Marbert_ArSacrasm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31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109220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3297" y="1076595"/>
            <a:ext cx="5517515" cy="57023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79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Arial"/>
                <a:cs typeface="Arial"/>
              </a:rPr>
              <a:t>As for all </a:t>
            </a:r>
            <a:r>
              <a:rPr dirty="0" sz="1800">
                <a:latin typeface="Arial"/>
                <a:cs typeface="Arial"/>
              </a:rPr>
              <a:t>models </a:t>
            </a:r>
            <a:r>
              <a:rPr dirty="0" sz="1800" spc="-5">
                <a:latin typeface="Arial"/>
                <a:cs typeface="Arial"/>
              </a:rPr>
              <a:t>for the improved data </a:t>
            </a:r>
            <a:r>
              <a:rPr dirty="0" sz="1800">
                <a:latin typeface="Arial"/>
                <a:cs typeface="Arial"/>
              </a:rPr>
              <a:t>(or </a:t>
            </a:r>
            <a:r>
              <a:rPr dirty="0" sz="1800" spc="-5">
                <a:latin typeface="Arial"/>
                <a:cs typeface="Arial"/>
              </a:rPr>
              <a:t>all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data)</a:t>
            </a:r>
            <a:endParaRPr sz="1800">
              <a:latin typeface="Arial"/>
              <a:cs typeface="Arial"/>
            </a:endParaRPr>
          </a:p>
          <a:p>
            <a:pPr marL="156210">
              <a:lnSpc>
                <a:spcPct val="100000"/>
              </a:lnSpc>
              <a:spcBef>
                <a:spcPts val="350"/>
              </a:spcBef>
              <a:tabLst>
                <a:tab pos="3336290" algn="l"/>
              </a:tabLst>
            </a:pPr>
            <a:r>
              <a:rPr dirty="0" sz="900">
                <a:latin typeface="Arial"/>
                <a:cs typeface="Arial"/>
              </a:rPr>
              <a:t>Marbert	</a:t>
            </a:r>
            <a:r>
              <a:rPr dirty="0" sz="900" spc="-5">
                <a:solidFill>
                  <a:srgbClr val="595959"/>
                </a:solidFill>
                <a:latin typeface="Arial"/>
                <a:cs typeface="Arial"/>
              </a:rPr>
              <a:t>Xlm-roberta-base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07778" y="1707696"/>
            <a:ext cx="2860271" cy="1311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4642" y="1646371"/>
            <a:ext cx="2749551" cy="1315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0368" y="1646371"/>
            <a:ext cx="2856718" cy="1329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2399" y="3187468"/>
            <a:ext cx="2693569" cy="17561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68096" y="3140118"/>
            <a:ext cx="2865136" cy="18284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653350" y="1483646"/>
            <a:ext cx="400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Arabert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33513" y="3112168"/>
            <a:ext cx="3022718" cy="19542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160845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7046" y="1192624"/>
            <a:ext cx="4889500" cy="55372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377190" marR="5080" indent="-365125">
              <a:lnSpc>
                <a:spcPts val="2030"/>
              </a:lnSpc>
              <a:spcBef>
                <a:spcPts val="250"/>
              </a:spcBef>
              <a:buChar char="●"/>
              <a:tabLst>
                <a:tab pos="377190" algn="l"/>
                <a:tab pos="377825" algn="l"/>
              </a:tabLst>
            </a:pPr>
            <a:r>
              <a:rPr dirty="0" sz="1750" spc="5">
                <a:solidFill>
                  <a:srgbClr val="595959"/>
                </a:solidFill>
                <a:latin typeface="Arial"/>
                <a:cs typeface="Arial"/>
              </a:rPr>
              <a:t>After </a:t>
            </a:r>
            <a:r>
              <a:rPr dirty="0" sz="1750" spc="10">
                <a:solidFill>
                  <a:srgbClr val="595959"/>
                </a:solidFill>
                <a:latin typeface="Arial"/>
                <a:cs typeface="Arial"/>
              </a:rPr>
              <a:t>running </a:t>
            </a:r>
            <a:r>
              <a:rPr dirty="0" sz="1750" spc="5">
                <a:solidFill>
                  <a:srgbClr val="595959"/>
                </a:solidFill>
                <a:latin typeface="Arial"/>
                <a:cs typeface="Arial"/>
              </a:rPr>
              <a:t>the pre-processing </a:t>
            </a:r>
            <a:r>
              <a:rPr dirty="0" sz="1750" spc="15">
                <a:solidFill>
                  <a:srgbClr val="595959"/>
                </a:solidFill>
                <a:latin typeface="Arial"/>
                <a:cs typeface="Arial"/>
              </a:rPr>
              <a:t>methods </a:t>
            </a:r>
            <a:r>
              <a:rPr dirty="0" sz="1750" spc="10">
                <a:solidFill>
                  <a:srgbClr val="595959"/>
                </a:solidFill>
                <a:latin typeface="Arial"/>
                <a:cs typeface="Arial"/>
              </a:rPr>
              <a:t>we  </a:t>
            </a:r>
            <a:r>
              <a:rPr dirty="0" sz="1750" spc="5">
                <a:solidFill>
                  <a:srgbClr val="595959"/>
                </a:solidFill>
                <a:latin typeface="Arial"/>
                <a:cs typeface="Arial"/>
              </a:rPr>
              <a:t>found that </a:t>
            </a:r>
            <a:r>
              <a:rPr dirty="0" sz="1750" spc="10">
                <a:solidFill>
                  <a:srgbClr val="595959"/>
                </a:solidFill>
                <a:latin typeface="Arial"/>
                <a:cs typeface="Arial"/>
              </a:rPr>
              <a:t>results </a:t>
            </a:r>
            <a:r>
              <a:rPr dirty="0" sz="1750" spc="5">
                <a:solidFill>
                  <a:srgbClr val="595959"/>
                </a:solidFill>
                <a:latin typeface="Arial"/>
                <a:cs typeface="Arial"/>
              </a:rPr>
              <a:t>about the three</a:t>
            </a:r>
            <a:r>
              <a:rPr dirty="0" sz="175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750" spc="10">
                <a:solidFill>
                  <a:srgbClr val="595959"/>
                </a:solidFill>
                <a:latin typeface="Arial"/>
                <a:cs typeface="Arial"/>
              </a:rPr>
              <a:t>models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3521" y="2194270"/>
            <a:ext cx="6076937" cy="2533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177673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Future</a:t>
            </a:r>
            <a:r>
              <a:rPr dirty="0" spc="-90"/>
              <a:t> </a:t>
            </a:r>
            <a:r>
              <a:rPr dirty="0" spc="-5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216356"/>
            <a:ext cx="8171815" cy="26377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79095" marR="5080" indent="-367030">
              <a:lnSpc>
                <a:spcPts val="2270"/>
              </a:lnSpc>
              <a:spcBef>
                <a:spcPts val="8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solidFill>
                  <a:srgbClr val="595959"/>
                </a:solidFill>
                <a:latin typeface="Arial"/>
                <a:cs typeface="Arial"/>
              </a:rPr>
              <a:t>We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may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use the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model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in applications like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social media monitoring, customer  support management,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and analyzing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customer</a:t>
            </a:r>
            <a:r>
              <a:rPr dirty="0"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feedback.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95959"/>
              </a:buClr>
              <a:buFont typeface="Arial"/>
              <a:buChar char="●"/>
            </a:pPr>
            <a:endParaRPr sz="2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Increase the number of encoders, decoders, and Number of attention</a:t>
            </a:r>
            <a:r>
              <a:rPr dirty="0"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heads</a:t>
            </a:r>
            <a:endParaRPr sz="180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1310"/>
              </a:spcBef>
            </a:pP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79095" marR="361950" indent="-367030">
              <a:lnSpc>
                <a:spcPct val="105000"/>
              </a:lnSpc>
              <a:spcBef>
                <a:spcPts val="120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According to the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confusion matrix results,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we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can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increase the diversity of  training examples in the Dataset to improve the</a:t>
            </a:r>
            <a:r>
              <a:rPr dirty="0" sz="1800" spc="-20">
                <a:solidFill>
                  <a:srgbClr val="595959"/>
                </a:solidFill>
                <a:latin typeface="Arial"/>
                <a:cs typeface="Arial"/>
              </a:rPr>
              <a:t> accuracy.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275780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Problem</a:t>
            </a:r>
            <a:r>
              <a:rPr dirty="0" spc="-85"/>
              <a:t> </a:t>
            </a:r>
            <a:r>
              <a:rPr dirty="0" spc="5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198" y="1273829"/>
            <a:ext cx="6129655" cy="19075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Classifying polarity of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tweet text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containing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an emoji  within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fitting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context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is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problem in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sentiment</a:t>
            </a:r>
            <a:r>
              <a:rPr dirty="0" sz="1800" spc="-9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95959"/>
              </a:buClr>
              <a:buFont typeface="Arial"/>
              <a:buChar char="●"/>
            </a:pPr>
            <a:endParaRPr sz="2200">
              <a:latin typeface="Arial"/>
              <a:cs typeface="Arial"/>
            </a:endParaRPr>
          </a:p>
          <a:p>
            <a:pPr marL="379095" marR="46355" indent="-367030">
              <a:lnSpc>
                <a:spcPct val="114999"/>
              </a:lnSpc>
              <a:spcBef>
                <a:spcPts val="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Identifying the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sentiment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tweet and assigning one of  three labels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(Positive,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Negative,</a:t>
            </a:r>
            <a:r>
              <a:rPr dirty="0"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Neutral).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1767839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Datasets</a:t>
            </a:r>
            <a:r>
              <a:rPr dirty="0" spc="-75"/>
              <a:t> </a:t>
            </a:r>
            <a:r>
              <a:rPr dirty="0" spc="5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198" y="1322454"/>
            <a:ext cx="4693920" cy="299466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379095" marR="5080" indent="-367030">
              <a:lnSpc>
                <a:spcPts val="2050"/>
              </a:lnSpc>
              <a:spcBef>
                <a:spcPts val="259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The new Arabic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sarcasm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detection</a:t>
            </a:r>
            <a:r>
              <a:rPr dirty="0" sz="1800" spc="-19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dataset  that was</a:t>
            </a:r>
            <a:r>
              <a:rPr dirty="0"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used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95959"/>
              </a:buClr>
              <a:buFont typeface="Arial"/>
              <a:buChar char="●"/>
            </a:pPr>
            <a:endParaRPr sz="1850">
              <a:latin typeface="Arial"/>
              <a:cs typeface="Arial"/>
            </a:endParaRPr>
          </a:p>
          <a:p>
            <a:pPr marL="379095" marR="638810" indent="-367030">
              <a:lnSpc>
                <a:spcPts val="205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The dataset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contains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10.457</a:t>
            </a:r>
            <a:r>
              <a:rPr dirty="0" sz="1800" spc="-9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tweets,  1.682(16 %) of which are</a:t>
            </a:r>
            <a:r>
              <a:rPr dirty="0"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sarcastics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"/>
              <a:buChar char="●"/>
            </a:pPr>
            <a:endParaRPr sz="1850">
              <a:latin typeface="Arial"/>
              <a:cs typeface="Arial"/>
            </a:endParaRPr>
          </a:p>
          <a:p>
            <a:pPr algn="just" marL="379095" marR="134620" indent="-367030">
              <a:lnSpc>
                <a:spcPts val="2050"/>
              </a:lnSpc>
              <a:buChar char="●"/>
              <a:tabLst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The tweets are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mostly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in Egyptian dialect  and they were annotated using</a:t>
            </a:r>
            <a:r>
              <a:rPr dirty="0" sz="1800" spc="-1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Arial"/>
                <a:cs typeface="Arial"/>
              </a:rPr>
              <a:t>Amazon’s 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Mechanical</a:t>
            </a:r>
            <a:r>
              <a:rPr dirty="0"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95959"/>
                </a:solidFill>
                <a:latin typeface="Arial"/>
                <a:cs typeface="Arial"/>
              </a:rPr>
              <a:t>Turk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2139" y="1269547"/>
            <a:ext cx="3202445" cy="2493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1767839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Datasets</a:t>
            </a:r>
            <a:r>
              <a:rPr dirty="0" spc="-75"/>
              <a:t> </a:t>
            </a:r>
            <a:r>
              <a:rPr dirty="0" spc="5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573" y="1351724"/>
            <a:ext cx="4671695" cy="260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The 40000 Egyptian</a:t>
            </a:r>
            <a:r>
              <a:rPr dirty="0"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tweets.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●"/>
            </a:pPr>
            <a:endParaRPr sz="1950">
              <a:latin typeface="Arial"/>
              <a:cs typeface="Arial"/>
            </a:endParaRPr>
          </a:p>
          <a:p>
            <a:pPr marL="379095" marR="5080" indent="-367030">
              <a:lnSpc>
                <a:spcPct val="105000"/>
              </a:lnSpc>
              <a:buClr>
                <a:srgbClr val="595959"/>
              </a:buClr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solidFill>
                  <a:srgbClr val="545454"/>
                </a:solidFill>
                <a:latin typeface="Arial"/>
                <a:cs typeface="Arial"/>
              </a:rPr>
              <a:t>More </a:t>
            </a:r>
            <a:r>
              <a:rPr dirty="0" sz="1800" spc="-5">
                <a:solidFill>
                  <a:srgbClr val="545454"/>
                </a:solidFill>
                <a:latin typeface="Arial"/>
                <a:cs typeface="Arial"/>
              </a:rPr>
              <a:t>data does not always help, but it </a:t>
            </a:r>
            <a:r>
              <a:rPr dirty="0" sz="1800">
                <a:solidFill>
                  <a:srgbClr val="545454"/>
                </a:solidFill>
                <a:latin typeface="Arial"/>
                <a:cs typeface="Arial"/>
              </a:rPr>
              <a:t>can  </a:t>
            </a:r>
            <a:r>
              <a:rPr dirty="0" sz="1800" spc="-5">
                <a:solidFill>
                  <a:srgbClr val="545454"/>
                </a:solidFill>
                <a:latin typeface="Arial"/>
                <a:cs typeface="Arial"/>
              </a:rPr>
              <a:t>and as for our problem. Did it</a:t>
            </a:r>
            <a:r>
              <a:rPr dirty="0" sz="1800" spc="-35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45454"/>
                </a:solidFill>
                <a:latin typeface="Arial"/>
                <a:cs typeface="Arial"/>
              </a:rPr>
              <a:t>work?.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●"/>
            </a:pPr>
            <a:endParaRPr sz="1950">
              <a:latin typeface="Arial"/>
              <a:cs typeface="Arial"/>
            </a:endParaRPr>
          </a:p>
          <a:p>
            <a:pPr marL="379095" marR="222250" indent="-367030">
              <a:lnSpc>
                <a:spcPct val="105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45454"/>
                </a:solidFill>
                <a:latin typeface="Arial"/>
                <a:cs typeface="Arial"/>
              </a:rPr>
              <a:t>After using both of datasets, we </a:t>
            </a:r>
            <a:r>
              <a:rPr dirty="0" sz="1800">
                <a:solidFill>
                  <a:srgbClr val="545454"/>
                </a:solidFill>
                <a:latin typeface="Arial"/>
                <a:cs typeface="Arial"/>
              </a:rPr>
              <a:t>can see  </a:t>
            </a:r>
            <a:r>
              <a:rPr dirty="0" sz="1800" spc="-5">
                <a:solidFill>
                  <a:srgbClr val="545454"/>
                </a:solidFill>
                <a:latin typeface="Arial"/>
                <a:cs typeface="Arial"/>
              </a:rPr>
              <a:t>how </a:t>
            </a:r>
            <a:r>
              <a:rPr dirty="0" sz="1800">
                <a:solidFill>
                  <a:srgbClr val="545454"/>
                </a:solidFill>
                <a:latin typeface="Arial"/>
                <a:cs typeface="Arial"/>
              </a:rPr>
              <a:t>many </a:t>
            </a:r>
            <a:r>
              <a:rPr dirty="0" sz="1800" spc="-5">
                <a:solidFill>
                  <a:srgbClr val="545454"/>
                </a:solidFill>
                <a:latin typeface="Arial"/>
                <a:cs typeface="Arial"/>
              </a:rPr>
              <a:t>the tweets </a:t>
            </a:r>
            <a:r>
              <a:rPr dirty="0" sz="1800">
                <a:solidFill>
                  <a:srgbClr val="545454"/>
                </a:solidFill>
                <a:latin typeface="Arial"/>
                <a:cs typeface="Arial"/>
              </a:rPr>
              <a:t>contain </a:t>
            </a:r>
            <a:r>
              <a:rPr dirty="0" sz="1800" spc="-5">
                <a:solidFill>
                  <a:srgbClr val="545454"/>
                </a:solidFill>
                <a:latin typeface="Arial"/>
                <a:cs typeface="Arial"/>
              </a:rPr>
              <a:t>in the</a:t>
            </a:r>
            <a:r>
              <a:rPr dirty="0" sz="1800" spc="-75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45454"/>
                </a:solidFill>
                <a:latin typeface="Arial"/>
                <a:cs typeface="Arial"/>
              </a:rPr>
              <a:t>fig.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●"/>
            </a:pPr>
            <a:endParaRPr sz="2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45454"/>
                </a:solidFill>
                <a:latin typeface="Arial"/>
                <a:cs typeface="Arial"/>
              </a:rPr>
              <a:t>Imbalanced Dataset</a:t>
            </a:r>
            <a:r>
              <a:rPr dirty="0" sz="1800" spc="-15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45454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7750" y="1124058"/>
            <a:ext cx="3228046" cy="2658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254317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Preprocessing</a:t>
            </a:r>
            <a:r>
              <a:rPr dirty="0" spc="-85"/>
              <a:t> </a:t>
            </a:r>
            <a:r>
              <a:rPr dirty="0" spc="5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966" y="1254270"/>
            <a:ext cx="5038725" cy="292481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570"/>
              </a:spcBef>
              <a:buChar char="●"/>
              <a:tabLst>
                <a:tab pos="394335" algn="l"/>
                <a:tab pos="394970" algn="l"/>
              </a:tabLst>
            </a:pP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Cleaning</a:t>
            </a:r>
            <a:r>
              <a:rPr dirty="0" sz="20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Phase</a:t>
            </a:r>
            <a:endParaRPr sz="2000">
              <a:latin typeface="Arial"/>
              <a:cs typeface="Arial"/>
            </a:endParaRPr>
          </a:p>
          <a:p>
            <a:pPr lvl="1" marL="851535" indent="-351790">
              <a:lnSpc>
                <a:spcPct val="100000"/>
              </a:lnSpc>
              <a:spcBef>
                <a:spcPts val="375"/>
              </a:spcBef>
              <a:buChar char="○"/>
              <a:tabLst>
                <a:tab pos="851535" algn="l"/>
                <a:tab pos="852169" algn="l"/>
              </a:tabLst>
            </a:pP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Replace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# </a:t>
            </a: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with word</a:t>
            </a:r>
            <a:r>
              <a:rPr dirty="0" sz="1600" spc="-7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00" spc="-70">
                <a:solidFill>
                  <a:srgbClr val="595959"/>
                </a:solidFill>
                <a:latin typeface="Arial"/>
                <a:cs typeface="Arial"/>
              </a:rPr>
              <a:t>“جﺎﺗﺷﺎھ”</a:t>
            </a:r>
            <a:endParaRPr sz="1600">
              <a:latin typeface="Arial"/>
              <a:cs typeface="Arial"/>
            </a:endParaRPr>
          </a:p>
          <a:p>
            <a:pPr lvl="1" marL="851535" indent="-351790">
              <a:lnSpc>
                <a:spcPct val="100000"/>
              </a:lnSpc>
              <a:spcBef>
                <a:spcPts val="285"/>
              </a:spcBef>
              <a:buChar char="○"/>
              <a:tabLst>
                <a:tab pos="851535" algn="l"/>
                <a:tab pos="852169" algn="l"/>
              </a:tabLst>
            </a:pP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Replace urls with word</a:t>
            </a:r>
            <a:r>
              <a:rPr dirty="0" sz="16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“طﺑار”</a:t>
            </a:r>
            <a:endParaRPr sz="1600">
              <a:latin typeface="Arial"/>
              <a:cs typeface="Arial"/>
            </a:endParaRPr>
          </a:p>
          <a:p>
            <a:pPr lvl="1" marL="851535" indent="-351790">
              <a:lnSpc>
                <a:spcPct val="100000"/>
              </a:lnSpc>
              <a:spcBef>
                <a:spcPts val="290"/>
              </a:spcBef>
              <a:buChar char="○"/>
              <a:tabLst>
                <a:tab pos="851535" algn="l"/>
                <a:tab pos="852169" algn="l"/>
              </a:tabLst>
            </a:pP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Replace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@ mentions </a:t>
            </a: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with word</a:t>
            </a:r>
            <a:r>
              <a:rPr dirty="0" sz="16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“مدﺧﺗﺳﻣ”</a:t>
            </a:r>
            <a:endParaRPr sz="1600">
              <a:latin typeface="Arial"/>
              <a:cs typeface="Arial"/>
            </a:endParaRPr>
          </a:p>
          <a:p>
            <a:pPr lvl="1" marL="851535" indent="-351790">
              <a:lnSpc>
                <a:spcPct val="100000"/>
              </a:lnSpc>
              <a:spcBef>
                <a:spcPts val="290"/>
              </a:spcBef>
              <a:buChar char="○"/>
              <a:tabLst>
                <a:tab pos="851535" algn="l"/>
                <a:tab pos="852169" algn="l"/>
              </a:tabLst>
            </a:pP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Removing the digits and non-Arabic</a:t>
            </a:r>
            <a:r>
              <a:rPr dirty="0" sz="16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letters</a:t>
            </a:r>
            <a:endParaRPr sz="1600">
              <a:latin typeface="Arial"/>
              <a:cs typeface="Arial"/>
            </a:endParaRPr>
          </a:p>
          <a:p>
            <a:pPr lvl="1" marL="851535" indent="-351790">
              <a:lnSpc>
                <a:spcPct val="100000"/>
              </a:lnSpc>
              <a:spcBef>
                <a:spcPts val="285"/>
              </a:spcBef>
              <a:buChar char="○"/>
              <a:tabLst>
                <a:tab pos="851535" algn="l"/>
                <a:tab pos="852169" algn="l"/>
              </a:tabLst>
            </a:pP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Removing</a:t>
            </a:r>
            <a:r>
              <a:rPr dirty="0" sz="16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elongation</a:t>
            </a:r>
            <a:endParaRPr sz="1600">
              <a:latin typeface="Arial"/>
              <a:cs typeface="Arial"/>
            </a:endParaRPr>
          </a:p>
          <a:p>
            <a:pPr lvl="1" marL="851535" indent="-351790">
              <a:lnSpc>
                <a:spcPct val="100000"/>
              </a:lnSpc>
              <a:spcBef>
                <a:spcPts val="290"/>
              </a:spcBef>
              <a:buChar char="○"/>
              <a:tabLst>
                <a:tab pos="851535" algn="l"/>
                <a:tab pos="852169" algn="l"/>
              </a:tabLst>
            </a:pP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Keeping the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stopwords </a:t>
            </a: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contextual</a:t>
            </a:r>
            <a:r>
              <a:rPr dirty="0" sz="1600" spc="-9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meaning</a:t>
            </a:r>
            <a:endParaRPr sz="1600">
              <a:latin typeface="Arial"/>
              <a:cs typeface="Arial"/>
            </a:endParaRPr>
          </a:p>
          <a:p>
            <a:pPr lvl="1" marL="851535" indent="-351790">
              <a:lnSpc>
                <a:spcPct val="100000"/>
              </a:lnSpc>
              <a:spcBef>
                <a:spcPts val="285"/>
              </a:spcBef>
              <a:buChar char="○"/>
              <a:tabLst>
                <a:tab pos="851535" algn="l"/>
                <a:tab pos="852169" algn="l"/>
              </a:tabLst>
            </a:pP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Removing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redundant</a:t>
            </a:r>
            <a:r>
              <a:rPr dirty="0" sz="16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punctuations</a:t>
            </a:r>
            <a:endParaRPr sz="1600">
              <a:latin typeface="Arial"/>
              <a:cs typeface="Arial"/>
            </a:endParaRPr>
          </a:p>
          <a:p>
            <a:pPr lvl="1" marL="851535" indent="-351790">
              <a:lnSpc>
                <a:spcPct val="100000"/>
              </a:lnSpc>
              <a:spcBef>
                <a:spcPts val="290"/>
              </a:spcBef>
              <a:buChar char="○"/>
              <a:tabLst>
                <a:tab pos="851535" algn="l"/>
                <a:tab pos="852169" algn="l"/>
              </a:tabLst>
            </a:pP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Removing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special</a:t>
            </a:r>
            <a:r>
              <a:rPr dirty="0" sz="16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characters</a:t>
            </a:r>
            <a:endParaRPr sz="1600">
              <a:latin typeface="Arial"/>
              <a:cs typeface="Arial"/>
            </a:endParaRPr>
          </a:p>
          <a:p>
            <a:pPr lvl="1" marL="851535" indent="-351790">
              <a:lnSpc>
                <a:spcPct val="100000"/>
              </a:lnSpc>
              <a:spcBef>
                <a:spcPts val="290"/>
              </a:spcBef>
              <a:buChar char="○"/>
              <a:tabLst>
                <a:tab pos="851535" algn="l"/>
                <a:tab pos="852169" algn="l"/>
              </a:tabLst>
            </a:pP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Keeping Emojis </a:t>
            </a:r>
            <a:r>
              <a:rPr dirty="0" sz="1600" spc="-10">
                <a:solidFill>
                  <a:srgbClr val="595959"/>
                </a:solidFill>
                <a:latin typeface="Arial"/>
                <a:cs typeface="Arial"/>
              </a:rPr>
              <a:t>effect </a:t>
            </a: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with </a:t>
            </a:r>
            <a:r>
              <a:rPr dirty="0" sz="160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5.6</a:t>
            </a:r>
            <a:r>
              <a:rPr dirty="0" sz="16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95959"/>
                </a:solidFill>
                <a:latin typeface="Arial"/>
                <a:cs typeface="Arial"/>
              </a:rPr>
              <a:t>percentage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254317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Preprocessing</a:t>
            </a:r>
            <a:r>
              <a:rPr dirty="0" spc="-85"/>
              <a:t> </a:t>
            </a:r>
            <a:r>
              <a:rPr dirty="0" spc="5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14901"/>
            <a:ext cx="2384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25">
                <a:solidFill>
                  <a:srgbClr val="595959"/>
                </a:solidFill>
                <a:latin typeface="Arial"/>
                <a:cs typeface="Arial"/>
              </a:rPr>
              <a:t>Tokenization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dirty="0"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Bert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8" y="1630368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623" y="1652212"/>
            <a:ext cx="4104004" cy="274320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The library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contains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tokenizers for all</a:t>
            </a:r>
            <a:r>
              <a:rPr dirty="0" sz="1800" spc="-8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4623" y="1967680"/>
            <a:ext cx="737235" cy="274320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models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48" y="2283147"/>
            <a:ext cx="4659630" cy="274320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 marL="366395" indent="-367665">
              <a:lnSpc>
                <a:spcPts val="2090"/>
              </a:lnSpc>
              <a:buChar char="●"/>
              <a:tabLst>
                <a:tab pos="366395" algn="l"/>
                <a:tab pos="367030" algn="l"/>
              </a:tabLst>
            </a:pP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Most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of the tokenizers are available in</a:t>
            </a:r>
            <a:r>
              <a:rPr dirty="0" sz="1800" spc="-7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two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623" y="2598614"/>
            <a:ext cx="4293235" cy="274320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flavors: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full python implementation and</a:t>
            </a:r>
            <a:r>
              <a:rPr dirty="0" sz="1800" spc="-8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4623" y="2914082"/>
            <a:ext cx="2211070" cy="274320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“Fast”</a:t>
            </a:r>
            <a:r>
              <a:rPr dirty="0" sz="1800" spc="-9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implementation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948" y="3229549"/>
            <a:ext cx="4672330" cy="274320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 marL="366395" indent="-367665">
              <a:lnSpc>
                <a:spcPts val="2090"/>
              </a:lnSpc>
              <a:buChar char="●"/>
              <a:tabLst>
                <a:tab pos="366395" algn="l"/>
                <a:tab pos="367030" algn="l"/>
              </a:tabLst>
            </a:pPr>
            <a:r>
              <a:rPr dirty="0" sz="1800" spc="-20">
                <a:solidFill>
                  <a:srgbClr val="595959"/>
                </a:solidFill>
                <a:latin typeface="Arial"/>
                <a:cs typeface="Arial"/>
              </a:rPr>
              <a:t>We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see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in the next fig the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max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length of</a:t>
            </a:r>
            <a:r>
              <a:rPr dirty="0"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4623" y="3545016"/>
            <a:ext cx="1003935" cy="274320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dirty="0" sz="1800" spc="-1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94273" y="270449"/>
            <a:ext cx="2418854" cy="1575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46413" y="1893571"/>
            <a:ext cx="2626019" cy="300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791083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Background: </a:t>
            </a:r>
            <a:r>
              <a:rPr dirty="0" sz="2000" spc="5"/>
              <a:t>state of the </a:t>
            </a:r>
            <a:r>
              <a:rPr dirty="0" sz="2000"/>
              <a:t>art </a:t>
            </a:r>
            <a:r>
              <a:rPr dirty="0" sz="2000" spc="5"/>
              <a:t>approaches in </a:t>
            </a:r>
            <a:r>
              <a:rPr dirty="0" sz="2000" spc="10"/>
              <a:t>sequence modeling</a:t>
            </a:r>
            <a:r>
              <a:rPr dirty="0" sz="2000" spc="-20"/>
              <a:t> </a:t>
            </a:r>
            <a:r>
              <a:rPr dirty="0" sz="2000" spc="5"/>
              <a:t>(1)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71472" y="1204823"/>
            <a:ext cx="3905885" cy="30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100"/>
              </a:spcBef>
              <a:buChar char="●"/>
              <a:tabLst>
                <a:tab pos="382905" algn="l"/>
                <a:tab pos="383540" algn="l"/>
              </a:tabLst>
            </a:pPr>
            <a:r>
              <a:rPr dirty="0" sz="1850" spc="-5">
                <a:solidFill>
                  <a:srgbClr val="595959"/>
                </a:solidFill>
                <a:latin typeface="Arial"/>
                <a:cs typeface="Arial"/>
              </a:rPr>
              <a:t>Recurrent Neural Network</a:t>
            </a:r>
            <a:r>
              <a:rPr dirty="0" sz="1850" spc="-8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50">
                <a:solidFill>
                  <a:srgbClr val="595959"/>
                </a:solidFill>
                <a:latin typeface="Arial"/>
                <a:cs typeface="Arial"/>
              </a:rPr>
              <a:t>(RNN):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69" y="2063450"/>
            <a:ext cx="1934845" cy="58356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96875" indent="-384810">
              <a:lnSpc>
                <a:spcPts val="1975"/>
              </a:lnSpc>
              <a:spcBef>
                <a:spcPts val="115"/>
              </a:spcBef>
              <a:buSzPct val="121212"/>
              <a:buChar char="○"/>
              <a:tabLst>
                <a:tab pos="396875" algn="l"/>
                <a:tab pos="397510" algn="l"/>
              </a:tabLst>
            </a:pP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Internal</a:t>
            </a:r>
            <a:r>
              <a:rPr dirty="0" sz="165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50" spc="5">
                <a:solidFill>
                  <a:srgbClr val="595959"/>
                </a:solidFill>
                <a:latin typeface="Arial"/>
                <a:cs typeface="Arial"/>
              </a:rPr>
              <a:t>memory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 sz="2000" spc="20">
                <a:solidFill>
                  <a:srgbClr val="595959"/>
                </a:solidFill>
                <a:latin typeface="Arial"/>
                <a:cs typeface="Arial"/>
              </a:rPr>
              <a:t>○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1822" y="2346526"/>
            <a:ext cx="2091055" cy="294640"/>
          </a:xfrm>
          <a:prstGeom prst="rect">
            <a:avLst/>
          </a:prstGeom>
          <a:solidFill>
            <a:srgbClr val="F9F9FF"/>
          </a:solidFill>
        </p:spPr>
        <p:txBody>
          <a:bodyPr wrap="square" lIns="0" tIns="2603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</a:pP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Feedforward</a:t>
            </a:r>
            <a:r>
              <a:rPr dirty="0" sz="165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networks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8444" y="3161477"/>
            <a:ext cx="227965" cy="4273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20">
                <a:solidFill>
                  <a:srgbClr val="595959"/>
                </a:solidFill>
                <a:latin typeface="Arial"/>
                <a:cs typeface="Arial"/>
              </a:rPr>
              <a:t>○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1822" y="3203622"/>
            <a:ext cx="1781810" cy="381635"/>
          </a:xfrm>
          <a:prstGeom prst="rect">
            <a:avLst/>
          </a:prstGeom>
          <a:solidFill>
            <a:srgbClr val="F9F9FF"/>
          </a:solidFill>
        </p:spPr>
        <p:txBody>
          <a:bodyPr wrap="square" lIns="0" tIns="952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0"/>
              </a:spcBef>
            </a:pPr>
            <a:r>
              <a:rPr dirty="0" sz="1650" spc="-15">
                <a:solidFill>
                  <a:srgbClr val="595959"/>
                </a:solidFill>
                <a:latin typeface="Arial"/>
                <a:cs typeface="Arial"/>
              </a:rPr>
              <a:t>Vanishing</a:t>
            </a:r>
            <a:r>
              <a:rPr dirty="0" sz="165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595959"/>
                </a:solidFill>
                <a:latin typeface="Arial"/>
                <a:cs typeface="Arial"/>
              </a:rPr>
              <a:t>Gradient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1990" y="1760546"/>
            <a:ext cx="4297441" cy="2200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2021-07-06T00:09:43Z</dcterms:created>
  <dcterms:modified xsi:type="dcterms:W3CDTF">2021-07-06T00:09:43Z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2021-07-06T00:00:00Z</vt:filetime>
  </property>
  <property fmtid="{D5CDD505-2E9C-101B-9397-08002B2CF9AE}" pid="3" name="Creator">
    <vt:lpwstr>PDFium</vt:lpwstr>
  </property>
  <property fmtid="{D5CDD505-2E9C-101B-9397-08002B2CF9AE}" pid="4" name="LastSaved">
    <vt:filetime>2021-07-06T00:00:00Z</vt:filetime>
  </property>
</Properties>
</file>