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Old Standard TT"/>
      <p:regular r:id="rId12"/>
      <p:bold r:id="rId13"/>
      <p: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5DD6D6-E77B-4EBE-8FBA-44F540541B2E}">
  <a:tblStyle styleId="{805DD6D6-E77B-4EBE-8FBA-44F540541B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OldStandardTT-bold.fntdata"/><Relationship Id="rId12"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af697bd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af697bd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Pair Sum search </a:t>
            </a:r>
            <a:endParaRPr/>
          </a:p>
          <a:p>
            <a:pPr indent="0" lvl="0" marL="0" rtl="0" algn="l">
              <a:spcBef>
                <a:spcPts val="0"/>
              </a:spcBef>
              <a:spcAft>
                <a:spcPts val="0"/>
              </a:spcAft>
              <a:buNone/>
            </a:pPr>
            <a:r>
              <a:rPr lang="en"/>
              <a:t>(instance simplification)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Bassem Osama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86675" y="13548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Pair Sum Search algorithm is an algorithm designed to find two elements in a given set or array whose sum equals a specified target Sum.</a:t>
            </a:r>
            <a:endParaRPr sz="2200"/>
          </a:p>
        </p:txBody>
      </p:sp>
      <p:sp>
        <p:nvSpPr>
          <p:cNvPr id="66" name="Google Shape;66;p14"/>
          <p:cNvSpPr txBox="1"/>
          <p:nvPr>
            <p:ph idx="2" type="body"/>
          </p:nvPr>
        </p:nvSpPr>
        <p:spPr>
          <a:xfrm>
            <a:off x="4572000" y="823900"/>
            <a:ext cx="42057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solution is to find the sum of addition between pairs in the given array that equal the target sum, First we iterate over the array elements then add each element once into the hash table and check if the (target sum - i th </a:t>
            </a:r>
            <a:r>
              <a:rPr lang="en" sz="2000"/>
              <a:t>element</a:t>
            </a:r>
            <a:r>
              <a:rPr lang="en" sz="2000"/>
              <a:t>) equal to an element in the given array if so then those pair satisfy the condition and should be returned.</a:t>
            </a:r>
            <a:endParaRPr sz="2000"/>
          </a:p>
        </p:txBody>
      </p:sp>
      <p:sp>
        <p:nvSpPr>
          <p:cNvPr id="67" name="Google Shape;67;p14"/>
          <p:cNvSpPr txBox="1"/>
          <p:nvPr>
            <p:ph type="title"/>
          </p:nvPr>
        </p:nvSpPr>
        <p:spPr>
          <a:xfrm>
            <a:off x="86675" y="87050"/>
            <a:ext cx="2370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Definition</a:t>
            </a:r>
            <a:endParaRPr b="1"/>
          </a:p>
        </p:txBody>
      </p:sp>
      <p:sp>
        <p:nvSpPr>
          <p:cNvPr id="68" name="Google Shape;68;p14"/>
          <p:cNvSpPr txBox="1"/>
          <p:nvPr/>
        </p:nvSpPr>
        <p:spPr>
          <a:xfrm>
            <a:off x="4512675" y="208550"/>
            <a:ext cx="3907200" cy="4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solidFill>
                  <a:schemeClr val="dk1"/>
                </a:solidFill>
                <a:latin typeface="Old Standard TT"/>
                <a:ea typeface="Old Standard TT"/>
                <a:cs typeface="Old Standard TT"/>
                <a:sym typeface="Old Standard TT"/>
              </a:rPr>
              <a:t>Implementation</a:t>
            </a:r>
            <a:endParaRPr b="1"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400">
                <a:solidFill>
                  <a:schemeClr val="accent1"/>
                </a:solidFill>
              </a:rPr>
              <a:t>Example</a:t>
            </a:r>
            <a:endParaRPr sz="5400">
              <a:solidFill>
                <a:schemeClr val="accent1"/>
              </a:solidFill>
            </a:endParaRPr>
          </a:p>
          <a:p>
            <a:pPr indent="0" lvl="0" marL="0" rtl="0" algn="l">
              <a:spcBef>
                <a:spcPts val="0"/>
              </a:spcBef>
              <a:spcAft>
                <a:spcPts val="0"/>
              </a:spcAft>
              <a:buNone/>
            </a:pPr>
            <a:r>
              <a:t/>
            </a:r>
            <a:endParaRPr/>
          </a:p>
        </p:txBody>
      </p:sp>
      <p:sp>
        <p:nvSpPr>
          <p:cNvPr id="74" name="Google Shape;74;p15"/>
          <p:cNvSpPr txBox="1"/>
          <p:nvPr>
            <p:ph idx="1" type="body"/>
          </p:nvPr>
        </p:nvSpPr>
        <p:spPr>
          <a:xfrm>
            <a:off x="163150" y="1169675"/>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accent1"/>
                </a:solidFill>
              </a:rPr>
              <a:t>X = [ 5 , 1 , 8 , 5 , 3 , 4 , -2 , 1 , 6 , 0] </a:t>
            </a:r>
            <a:endParaRPr sz="1600">
              <a:solidFill>
                <a:schemeClr val="accent1"/>
              </a:solidFill>
            </a:endParaRPr>
          </a:p>
          <a:p>
            <a:pPr indent="0" lvl="0" marL="0" rtl="0" algn="l">
              <a:lnSpc>
                <a:spcPct val="100000"/>
              </a:lnSpc>
              <a:spcBef>
                <a:spcPts val="0"/>
              </a:spcBef>
              <a:spcAft>
                <a:spcPts val="0"/>
              </a:spcAft>
              <a:buNone/>
            </a:pPr>
            <a:r>
              <a:t/>
            </a:r>
            <a:endParaRPr sz="1600">
              <a:solidFill>
                <a:schemeClr val="accent1"/>
              </a:solidFill>
            </a:endParaRPr>
          </a:p>
          <a:p>
            <a:pPr indent="0" lvl="0" marL="0" rtl="0" algn="l">
              <a:lnSpc>
                <a:spcPct val="100000"/>
              </a:lnSpc>
              <a:spcBef>
                <a:spcPts val="0"/>
              </a:spcBef>
              <a:spcAft>
                <a:spcPts val="0"/>
              </a:spcAft>
              <a:buNone/>
            </a:pPr>
            <a:r>
              <a:rPr lang="en" sz="1600">
                <a:solidFill>
                  <a:schemeClr val="accent1"/>
                </a:solidFill>
              </a:rPr>
              <a:t>Sum = 6 </a:t>
            </a:r>
            <a:endParaRPr sz="1600">
              <a:solidFill>
                <a:schemeClr val="accent1"/>
              </a:solidFill>
            </a:endParaRPr>
          </a:p>
          <a:p>
            <a:pPr indent="0" lvl="0" marL="0" rtl="0" algn="l">
              <a:lnSpc>
                <a:spcPct val="100000"/>
              </a:lnSpc>
              <a:spcBef>
                <a:spcPts val="0"/>
              </a:spcBef>
              <a:spcAft>
                <a:spcPts val="0"/>
              </a:spcAft>
              <a:buNone/>
            </a:pPr>
            <a:r>
              <a:t/>
            </a:r>
            <a:endParaRPr sz="1600">
              <a:solidFill>
                <a:schemeClr val="accent1"/>
              </a:solidFill>
            </a:endParaRPr>
          </a:p>
          <a:p>
            <a:pPr indent="0" lvl="0" marL="0" rtl="0" algn="l">
              <a:lnSpc>
                <a:spcPct val="100000"/>
              </a:lnSpc>
              <a:spcBef>
                <a:spcPts val="0"/>
              </a:spcBef>
              <a:spcAft>
                <a:spcPts val="0"/>
              </a:spcAft>
              <a:buNone/>
            </a:pPr>
            <a:r>
              <a:rPr lang="en" sz="1600">
                <a:solidFill>
                  <a:schemeClr val="accent1"/>
                </a:solidFill>
              </a:rPr>
              <a:t>Hash </a:t>
            </a:r>
            <a:endParaRPr sz="1600">
              <a:solidFill>
                <a:schemeClr val="accent1"/>
              </a:solidFill>
            </a:endParaRPr>
          </a:p>
          <a:p>
            <a:pPr indent="0" lvl="0" marL="0" rtl="0" algn="l">
              <a:lnSpc>
                <a:spcPct val="100000"/>
              </a:lnSpc>
              <a:spcBef>
                <a:spcPts val="0"/>
              </a:spcBef>
              <a:spcAft>
                <a:spcPts val="0"/>
              </a:spcAft>
              <a:buNone/>
            </a:pPr>
            <a:r>
              <a:t/>
            </a:r>
            <a:endParaRPr sz="1600">
              <a:solidFill>
                <a:schemeClr val="accent1"/>
              </a:solidFill>
            </a:endParaRPr>
          </a:p>
          <a:p>
            <a:pPr indent="0" lvl="0" marL="0" rtl="0" algn="l">
              <a:lnSpc>
                <a:spcPct val="100000"/>
              </a:lnSpc>
              <a:spcBef>
                <a:spcPts val="0"/>
              </a:spcBef>
              <a:spcAft>
                <a:spcPts val="0"/>
              </a:spcAft>
              <a:buNone/>
            </a:pPr>
            <a:r>
              <a:rPr lang="en" sz="1600">
                <a:solidFill>
                  <a:schemeClr val="accent1"/>
                </a:solidFill>
              </a:rPr>
              <a:t>If Sum - element [i] = K element that exists in the table then the pair satisfies the goal</a:t>
            </a:r>
            <a:endParaRPr sz="1600">
              <a:solidFill>
                <a:schemeClr val="accent1"/>
              </a:solidFill>
            </a:endParaRPr>
          </a:p>
          <a:p>
            <a:pPr indent="0" lvl="0" marL="0" rtl="0" algn="l">
              <a:lnSpc>
                <a:spcPct val="100000"/>
              </a:lnSpc>
              <a:spcBef>
                <a:spcPts val="0"/>
              </a:spcBef>
              <a:spcAft>
                <a:spcPts val="0"/>
              </a:spcAft>
              <a:buNone/>
            </a:pPr>
            <a:r>
              <a:t/>
            </a:r>
            <a:endParaRPr sz="1600">
              <a:solidFill>
                <a:schemeClr val="accent1"/>
              </a:solidFill>
            </a:endParaRPr>
          </a:p>
          <a:p>
            <a:pPr indent="-330200" lvl="0" marL="457200" rtl="0" algn="l">
              <a:lnSpc>
                <a:spcPct val="100000"/>
              </a:lnSpc>
              <a:spcBef>
                <a:spcPts val="0"/>
              </a:spcBef>
              <a:spcAft>
                <a:spcPts val="0"/>
              </a:spcAft>
              <a:buClr>
                <a:schemeClr val="accent1"/>
              </a:buClr>
              <a:buSzPts val="1600"/>
              <a:buAutoNum type="arabicPeriod"/>
            </a:pPr>
            <a:r>
              <a:rPr lang="en" sz="1600">
                <a:solidFill>
                  <a:schemeClr val="accent1"/>
                </a:solidFill>
              </a:rPr>
              <a:t>6 - 5 = 1   —&gt; exists ,  pair ( 5 , 1 )</a:t>
            </a:r>
            <a:endParaRPr sz="1600">
              <a:solidFill>
                <a:schemeClr val="accent1"/>
              </a:solidFill>
            </a:endParaRPr>
          </a:p>
          <a:p>
            <a:pPr indent="-330200" lvl="0" marL="457200" rtl="0" algn="l">
              <a:lnSpc>
                <a:spcPct val="100000"/>
              </a:lnSpc>
              <a:spcBef>
                <a:spcPts val="0"/>
              </a:spcBef>
              <a:spcAft>
                <a:spcPts val="0"/>
              </a:spcAft>
              <a:buClr>
                <a:schemeClr val="accent1"/>
              </a:buClr>
              <a:buSzPts val="1600"/>
              <a:buAutoNum type="arabicPeriod"/>
            </a:pPr>
            <a:r>
              <a:rPr lang="en" sz="1600">
                <a:solidFill>
                  <a:schemeClr val="accent1"/>
                </a:solidFill>
              </a:rPr>
              <a:t>6 - 8 = -2  —&gt; exists , pair ( 8 , -2 )</a:t>
            </a:r>
            <a:endParaRPr sz="1600">
              <a:solidFill>
                <a:schemeClr val="accent1"/>
              </a:solidFill>
            </a:endParaRPr>
          </a:p>
          <a:p>
            <a:pPr indent="-330200" lvl="0" marL="457200" rtl="0" algn="l">
              <a:lnSpc>
                <a:spcPct val="100000"/>
              </a:lnSpc>
              <a:spcBef>
                <a:spcPts val="0"/>
              </a:spcBef>
              <a:spcAft>
                <a:spcPts val="0"/>
              </a:spcAft>
              <a:buClr>
                <a:schemeClr val="accent1"/>
              </a:buClr>
              <a:buSzPts val="1600"/>
              <a:buAutoNum type="arabicPeriod"/>
            </a:pPr>
            <a:r>
              <a:rPr lang="en" sz="1600">
                <a:solidFill>
                  <a:schemeClr val="accent1"/>
                </a:solidFill>
              </a:rPr>
              <a:t>6 - 3 = 3   —&gt; doesn’t exist , not a pair</a:t>
            </a:r>
            <a:endParaRPr sz="1600">
              <a:solidFill>
                <a:schemeClr val="accent1"/>
              </a:solidFill>
            </a:endParaRPr>
          </a:p>
          <a:p>
            <a:pPr indent="-330200" lvl="0" marL="457200" rtl="0" algn="l">
              <a:lnSpc>
                <a:spcPct val="100000"/>
              </a:lnSpc>
              <a:spcBef>
                <a:spcPts val="0"/>
              </a:spcBef>
              <a:spcAft>
                <a:spcPts val="0"/>
              </a:spcAft>
              <a:buClr>
                <a:schemeClr val="accent1"/>
              </a:buClr>
              <a:buSzPts val="1600"/>
              <a:buAutoNum type="arabicPeriod"/>
            </a:pPr>
            <a:r>
              <a:rPr lang="en" sz="1600">
                <a:solidFill>
                  <a:schemeClr val="accent1"/>
                </a:solidFill>
              </a:rPr>
              <a:t>6 - 4 = 2   —&gt; doesn’t exist , not a pair</a:t>
            </a:r>
            <a:endParaRPr sz="1600">
              <a:solidFill>
                <a:schemeClr val="accent1"/>
              </a:solidFill>
            </a:endParaRPr>
          </a:p>
          <a:p>
            <a:pPr indent="-330200" lvl="0" marL="457200" rtl="0" algn="l">
              <a:lnSpc>
                <a:spcPct val="100000"/>
              </a:lnSpc>
              <a:spcBef>
                <a:spcPts val="0"/>
              </a:spcBef>
              <a:spcAft>
                <a:spcPts val="0"/>
              </a:spcAft>
              <a:buClr>
                <a:schemeClr val="accent1"/>
              </a:buClr>
              <a:buSzPts val="1600"/>
              <a:buAutoNum type="arabicPeriod"/>
            </a:pPr>
            <a:r>
              <a:rPr lang="en" sz="1600">
                <a:solidFill>
                  <a:schemeClr val="accent1"/>
                </a:solidFill>
              </a:rPr>
              <a:t>6 - 6 = 0   —&gt;exists , pair ( 6 , 0 )</a:t>
            </a:r>
            <a:endParaRPr sz="1600">
              <a:solidFill>
                <a:schemeClr val="accent1"/>
              </a:solidFill>
            </a:endParaRPr>
          </a:p>
          <a:p>
            <a:pPr indent="0" lvl="0" marL="457200" rtl="0" algn="l">
              <a:lnSpc>
                <a:spcPct val="100000"/>
              </a:lnSpc>
              <a:spcBef>
                <a:spcPts val="0"/>
              </a:spcBef>
              <a:spcAft>
                <a:spcPts val="0"/>
              </a:spcAft>
              <a:buNone/>
            </a:pPr>
            <a:r>
              <a:t/>
            </a:r>
            <a:endParaRPr sz="1600">
              <a:solidFill>
                <a:schemeClr val="accent1"/>
              </a:solidFill>
            </a:endParaRPr>
          </a:p>
          <a:p>
            <a:pPr indent="0" lvl="0" marL="457200" rtl="0" algn="l">
              <a:lnSpc>
                <a:spcPct val="100000"/>
              </a:lnSpc>
              <a:spcBef>
                <a:spcPts val="0"/>
              </a:spcBef>
              <a:spcAft>
                <a:spcPts val="0"/>
              </a:spcAft>
              <a:buNone/>
            </a:pPr>
            <a:r>
              <a:rPr lang="en" sz="1600">
                <a:solidFill>
                  <a:schemeClr val="accent1"/>
                </a:solidFill>
              </a:rPr>
              <a:t>Pairs are ( 5 , 1 ) , ( 8 , -2 ) , ( 6 , 0 )</a:t>
            </a:r>
            <a:endParaRPr sz="1600">
              <a:solidFill>
                <a:schemeClr val="accent1"/>
              </a:solidFill>
            </a:endParaRPr>
          </a:p>
        </p:txBody>
      </p:sp>
      <p:graphicFrame>
        <p:nvGraphicFramePr>
          <p:cNvPr id="75" name="Google Shape;75;p15"/>
          <p:cNvGraphicFramePr/>
          <p:nvPr/>
        </p:nvGraphicFramePr>
        <p:xfrm>
          <a:off x="1095750" y="2188375"/>
          <a:ext cx="3000000" cy="3000000"/>
        </p:xfrm>
        <a:graphic>
          <a:graphicData uri="http://schemas.openxmlformats.org/drawingml/2006/table">
            <a:tbl>
              <a:tblPr>
                <a:noFill/>
                <a:tableStyleId>{805DD6D6-E77B-4EBE-8FBA-44F540541B2E}</a:tableStyleId>
              </a:tblPr>
              <a:tblGrid>
                <a:gridCol w="389475"/>
                <a:gridCol w="389475"/>
                <a:gridCol w="389475"/>
                <a:gridCol w="389475"/>
                <a:gridCol w="389475"/>
                <a:gridCol w="389475"/>
                <a:gridCol w="389475"/>
                <a:gridCol w="389475"/>
              </a:tblGrid>
              <a:tr h="383375">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5</a:t>
                      </a:r>
                      <a:endParaRPr sz="1200">
                        <a:latin typeface="Old Standard TT"/>
                        <a:ea typeface="Old Standard TT"/>
                        <a:cs typeface="Old Standard TT"/>
                        <a:sym typeface="Old Standard T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1</a:t>
                      </a:r>
                      <a:endParaRPr sz="1200">
                        <a:latin typeface="Old Standard TT"/>
                        <a:ea typeface="Old Standard TT"/>
                        <a:cs typeface="Old Standard TT"/>
                        <a:sym typeface="Old Standard TT"/>
                      </a:endParaRPr>
                    </a:p>
                  </a:txBody>
                  <a:tcPr marT="91425" marB="91425" marR="91425" marL="91425">
                    <a:lnL cap="flat" cmpd="sng" w="9525">
                      <a:solidFill>
                        <a:schemeClr val="dk1"/>
                      </a:solidFill>
                      <a:prstDash val="solid"/>
                      <a:round/>
                      <a:headEnd len="sm" w="sm" type="none"/>
                      <a:tailEnd len="sm" w="sm" type="none"/>
                    </a:lnL>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8</a:t>
                      </a:r>
                      <a:endParaRPr sz="1200">
                        <a:latin typeface="Old Standard TT"/>
                        <a:ea typeface="Old Standard TT"/>
                        <a:cs typeface="Old Standard TT"/>
                        <a:sym typeface="Old Standard T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3</a:t>
                      </a:r>
                      <a:endParaRPr sz="1200">
                        <a:latin typeface="Old Standard TT"/>
                        <a:ea typeface="Old Standard TT"/>
                        <a:cs typeface="Old Standard TT"/>
                        <a:sym typeface="Old Standard T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4</a:t>
                      </a:r>
                      <a:endParaRPr sz="1200">
                        <a:latin typeface="Old Standard TT"/>
                        <a:ea typeface="Old Standard TT"/>
                        <a:cs typeface="Old Standard TT"/>
                        <a:sym typeface="Old Standard T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-2</a:t>
                      </a:r>
                      <a:endParaRPr sz="1200">
                        <a:latin typeface="Old Standard TT"/>
                        <a:ea typeface="Old Standard TT"/>
                        <a:cs typeface="Old Standard TT"/>
                        <a:sym typeface="Old Standard T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6</a:t>
                      </a:r>
                      <a:endParaRPr sz="1200">
                        <a:latin typeface="Old Standard TT"/>
                        <a:ea typeface="Old Standard TT"/>
                        <a:cs typeface="Old Standard TT"/>
                        <a:sym typeface="Old Standard T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200">
                          <a:latin typeface="Old Standard TT"/>
                          <a:ea typeface="Old Standard TT"/>
                          <a:cs typeface="Old Standard TT"/>
                          <a:sym typeface="Old Standard TT"/>
                        </a:rPr>
                        <a:t>0</a:t>
                      </a:r>
                      <a:endParaRPr sz="1200">
                        <a:latin typeface="Old Standard TT"/>
                        <a:ea typeface="Old Standard TT"/>
                        <a:cs typeface="Old Standard TT"/>
                        <a:sym typeface="Old Standard TT"/>
                      </a:endParaRPr>
                    </a:p>
                  </a:txBody>
                  <a:tcPr marT="91425" marB="91425" marR="91425" marL="91425">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90250" y="526350"/>
            <a:ext cx="2764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a:t>
            </a:r>
            <a:endParaRPr/>
          </a:p>
          <a:p>
            <a:pPr indent="0" lvl="0" marL="0" rtl="0" algn="l">
              <a:spcBef>
                <a:spcPts val="0"/>
              </a:spcBef>
              <a:spcAft>
                <a:spcPts val="0"/>
              </a:spcAft>
              <a:buNone/>
            </a:pPr>
            <a:r>
              <a:rPr lang="en"/>
              <a:t>With Example</a:t>
            </a:r>
            <a:endParaRPr/>
          </a:p>
        </p:txBody>
      </p:sp>
      <p:pic>
        <p:nvPicPr>
          <p:cNvPr id="81" name="Google Shape;81;p16"/>
          <p:cNvPicPr preferRelativeResize="0"/>
          <p:nvPr/>
        </p:nvPicPr>
        <p:blipFill>
          <a:blip r:embed="rId3">
            <a:alphaModFix/>
          </a:blip>
          <a:stretch>
            <a:fillRect/>
          </a:stretch>
        </p:blipFill>
        <p:spPr>
          <a:xfrm>
            <a:off x="3766846" y="0"/>
            <a:ext cx="5317854"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Analysis</a:t>
            </a:r>
            <a:endParaRPr>
              <a:solidFill>
                <a:schemeClr val="lt1"/>
              </a:solidFill>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Time complexity = </a:t>
            </a:r>
            <a:endParaRPr>
              <a:solidFill>
                <a:schemeClr val="lt1"/>
              </a:solidFill>
            </a:endParaRPr>
          </a:p>
          <a:p>
            <a:pPr indent="0" lvl="0" marL="0" rtl="0" algn="l">
              <a:spcBef>
                <a:spcPts val="1600"/>
              </a:spcBef>
              <a:spcAft>
                <a:spcPts val="0"/>
              </a:spcAft>
              <a:buNone/>
            </a:pPr>
            <a:r>
              <a:rPr lang="en">
                <a:solidFill>
                  <a:schemeClr val="lt1"/>
                </a:solidFill>
              </a:rPr>
              <a:t>Time of inserting elements into the hash table + Time of searching the target sum - X[i] into the hash table</a:t>
            </a:r>
            <a:endParaRPr>
              <a:solidFill>
                <a:schemeClr val="lt1"/>
              </a:solidFill>
            </a:endParaRPr>
          </a:p>
          <a:p>
            <a:pPr indent="0" lvl="0" marL="0" rtl="0" algn="l">
              <a:spcBef>
                <a:spcPts val="1600"/>
              </a:spcBef>
              <a:spcAft>
                <a:spcPts val="0"/>
              </a:spcAft>
              <a:buNone/>
            </a:pPr>
            <a:r>
              <a:rPr lang="en">
                <a:solidFill>
                  <a:schemeClr val="lt1"/>
                </a:solidFill>
              </a:rPr>
              <a:t> = n * O(1) + n * O(1) = O(n) + O(n) = O(n).</a:t>
            </a:r>
            <a:endParaRPr>
              <a:solidFill>
                <a:schemeClr val="lt1"/>
              </a:solidFill>
            </a:endParaRPr>
          </a:p>
          <a:p>
            <a:pPr indent="0" lvl="0" marL="0" rtl="0" algn="l">
              <a:spcBef>
                <a:spcPts val="1600"/>
              </a:spcBef>
              <a:spcAft>
                <a:spcPts val="1600"/>
              </a:spcAft>
              <a:buNone/>
            </a:pPr>
            <a:r>
              <a:rPr lang="en">
                <a:solidFill>
                  <a:schemeClr val="lt1"/>
                </a:solidFill>
              </a:rPr>
              <a:t> Space complexity = O(n)+O(1) = O(n), as the hash table is of size O(n).</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