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9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C84B5D29-87C5-47FF-A400-17F838B3CB79}" type="datetime1">
              <a:rPr lang="fr-FR" smtClean="0">
                <a:solidFill>
                  <a:srgbClr val="464653"/>
                </a:solidFill>
              </a:rPr>
              <a:pPr/>
              <a:t>23/04/2019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fr-FR">
                <a:solidFill>
                  <a:srgbClr val="464653"/>
                </a:solidFill>
              </a:rPr>
              <a:t>Akram Hakiri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C6743FF7-95E2-458B-8C4E-234107CCD55B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E35-641B-4E67-8046-EB8CCDEAC5EB}" type="datetime1">
              <a:rPr lang="fr-FR" smtClean="0">
                <a:solidFill>
                  <a:srgbClr val="464653"/>
                </a:solidFill>
              </a:rPr>
              <a:pPr/>
              <a:t>23/04/2019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464653"/>
                </a:solidFill>
              </a:rPr>
              <a:t>Akram Hakiri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3FF7-95E2-458B-8C4E-234107CCD55B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81A1-7D52-4FAC-9BE8-0AF0B2CCF861}" type="datetime1">
              <a:rPr lang="fr-FR" smtClean="0">
                <a:solidFill>
                  <a:srgbClr val="464653"/>
                </a:solidFill>
              </a:rPr>
              <a:pPr/>
              <a:t>23/04/2019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464653"/>
                </a:solidFill>
              </a:rPr>
              <a:t>Akram Hakiri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3FF7-95E2-458B-8C4E-234107CCD55B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D353-1853-4E50-8219-C97578515340}" type="datetime1">
              <a:rPr lang="fr-FR" smtClean="0">
                <a:solidFill>
                  <a:srgbClr val="464653"/>
                </a:solidFill>
              </a:rPr>
              <a:pPr/>
              <a:t>23/04/2019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464653"/>
                </a:solidFill>
              </a:rPr>
              <a:t>Akram Hakiri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3FF7-95E2-458B-8C4E-234107CCD55B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497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1B53FC4B-6560-479F-A13A-CC7E1975A045}" type="datetime1">
              <a:rPr lang="fr-FR" smtClean="0">
                <a:solidFill>
                  <a:srgbClr val="DDE9EC"/>
                </a:solidFill>
              </a:rPr>
              <a:pPr/>
              <a:t>23/04/2019</a:t>
            </a:fld>
            <a:endParaRPr lang="fr-FR" dirty="0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fr-FR">
                <a:solidFill>
                  <a:srgbClr val="DDE9EC"/>
                </a:solidFill>
              </a:rPr>
              <a:t>Akram Hakiri</a:t>
            </a:r>
            <a:endParaRPr lang="fr-FR" dirty="0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C6743FF7-95E2-458B-8C4E-234107CCD55B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 dirty="0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237-C345-4644-805B-A92F7F6AB6CC}" type="datetime1">
              <a:rPr lang="fr-FR" smtClean="0">
                <a:solidFill>
                  <a:srgbClr val="464653"/>
                </a:solidFill>
              </a:rPr>
              <a:pPr/>
              <a:t>23/04/2019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464653"/>
                </a:solidFill>
              </a:rPr>
              <a:t>Akram Hakiri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3FF7-95E2-458B-8C4E-234107CCD55B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934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B4C-7801-4DC2-8547-A5952B32CA04}" type="datetime1">
              <a:rPr lang="fr-FR" smtClean="0">
                <a:solidFill>
                  <a:srgbClr val="464653"/>
                </a:solidFill>
              </a:rPr>
              <a:pPr/>
              <a:t>23/04/2019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464653"/>
                </a:solidFill>
              </a:rPr>
              <a:t>Akram Hakiri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3FF7-95E2-458B-8C4E-234107CCD55B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129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3AD1-4C60-4995-885C-50D350612AEC}" type="datetime1">
              <a:rPr lang="fr-FR" smtClean="0">
                <a:solidFill>
                  <a:srgbClr val="464653"/>
                </a:solidFill>
              </a:rPr>
              <a:pPr/>
              <a:t>23/04/2019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464653"/>
                </a:solidFill>
              </a:rPr>
              <a:t>Akram Hakiri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3FF7-95E2-458B-8C4E-234107CCD55B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7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581-7E23-436B-95F4-1331A47E4A86}" type="datetime1">
              <a:rPr lang="fr-FR" smtClean="0">
                <a:solidFill>
                  <a:srgbClr val="464653"/>
                </a:solidFill>
              </a:rPr>
              <a:pPr/>
              <a:t>23/04/2019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464653"/>
                </a:solidFill>
              </a:rPr>
              <a:t>Akram Hakiri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3FF7-95E2-458B-8C4E-234107CCD55B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4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5BC1-E401-4CDC-B5F2-8655FF62A22F}" type="datetime1">
              <a:rPr lang="fr-FR" smtClean="0">
                <a:solidFill>
                  <a:srgbClr val="464653"/>
                </a:solidFill>
              </a:rPr>
              <a:pPr/>
              <a:t>23/04/2019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464653"/>
                </a:solidFill>
              </a:rPr>
              <a:t>Akram Hakiri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3FF7-95E2-458B-8C4E-234107CCD55B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48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A272-5394-4CBB-95D3-C162C2389CC0}" type="datetime1">
              <a:rPr lang="fr-FR" smtClean="0">
                <a:solidFill>
                  <a:srgbClr val="DDE9EC"/>
                </a:solidFill>
              </a:rPr>
              <a:pPr/>
              <a:t>23/04/2019</a:t>
            </a:fld>
            <a:endParaRPr lang="fr-FR" dirty="0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DDE9EC"/>
                </a:solidFill>
              </a:rPr>
              <a:t>Akram Hakiri</a:t>
            </a:r>
            <a:endParaRPr lang="fr-FR" dirty="0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3FF7-95E2-458B-8C4E-234107CCD55B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 dirty="0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6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696D95-F424-457D-9D7F-4319266306D4}" type="datetime1">
              <a:rPr lang="fr-FR" smtClean="0">
                <a:solidFill>
                  <a:srgbClr val="464653"/>
                </a:solidFill>
              </a:rPr>
              <a:pPr/>
              <a:t>23/04/2019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>
                <a:solidFill>
                  <a:srgbClr val="464653"/>
                </a:solidFill>
              </a:rPr>
              <a:t>Akram Hakiri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743FF7-95E2-458B-8C4E-234107CCD55B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senSys/ethereum-developer-tools-lis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oryus/vortex" TargetMode="External"/><Relationship Id="rId13" Type="http://schemas.openxmlformats.org/officeDocument/2006/relationships/hyperlink" Target="https://github.com/liquality/chainabstractionlayer" TargetMode="External"/><Relationship Id="rId3" Type="http://schemas.openxmlformats.org/officeDocument/2006/relationships/hyperlink" Target="https://github.com/truffle-box/drizzle-box" TargetMode="External"/><Relationship Id="rId7" Type="http://schemas.openxmlformats.org/officeDocument/2006/relationships/hyperlink" Target="https://github.com/NoahZinsmeister/web3-react" TargetMode="External"/><Relationship Id="rId12" Type="http://schemas.openxmlformats.org/officeDocument/2006/relationships/hyperlink" Target="https://github.com/f-o-a-m/purescript-web3" TargetMode="External"/><Relationship Id="rId2" Type="http://schemas.openxmlformats.org/officeDocument/2006/relationships/hyperlink" Target="https://github.com/Nethere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aMask/provider-engine/" TargetMode="External"/><Relationship Id="rId11" Type="http://schemas.openxmlformats.org/officeDocument/2006/relationships/hyperlink" Target="https://github.com/cmditch/elm-ethereum" TargetMode="External"/><Relationship Id="rId5" Type="http://schemas.openxmlformats.org/officeDocument/2006/relationships/hyperlink" Target="https://github.com/0xProject/0x-monorepo/tree/v2-prototype/packages/subproviders" TargetMode="External"/><Relationship Id="rId10" Type="http://schemas.openxmlformats.org/officeDocument/2006/relationships/hyperlink" Target="https://github.com/Horyus/vortex-demo-embark" TargetMode="External"/><Relationship Id="rId4" Type="http://schemas.openxmlformats.org/officeDocument/2006/relationships/hyperlink" Target="https://github.com/tasitlabs/tasitsdk" TargetMode="External"/><Relationship Id="rId9" Type="http://schemas.openxmlformats.org/officeDocument/2006/relationships/hyperlink" Target="https://github.com/Horyus/vortex-demo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age.haskell.org/package/web3" TargetMode="External"/><Relationship Id="rId13" Type="http://schemas.openxmlformats.org/officeDocument/2006/relationships/hyperlink" Target="https://github.com/AgileAlpha/eth_contract" TargetMode="External"/><Relationship Id="rId3" Type="http://schemas.openxmlformats.org/officeDocument/2006/relationships/hyperlink" Target="https://github.com/sc0Vu/web3.php" TargetMode="External"/><Relationship Id="rId7" Type="http://schemas.openxmlformats.org/officeDocument/2006/relationships/hyperlink" Target="https://github.com/EthWorks/ethereum.rb" TargetMode="External"/><Relationship Id="rId12" Type="http://schemas.openxmlformats.org/officeDocument/2006/relationships/hyperlink" Target="https://github.com/mana-ethereum/ethereumex" TargetMode="External"/><Relationship Id="rId2" Type="http://schemas.openxmlformats.org/officeDocument/2006/relationships/hyperlink" Target="https://github.com/ethereum/web3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hereum.com/" TargetMode="External"/><Relationship Id="rId11" Type="http://schemas.openxmlformats.org/officeDocument/2006/relationships/hyperlink" Target="https://github.com/ConsenSys/eventeum" TargetMode="External"/><Relationship Id="rId5" Type="http://schemas.openxmlformats.org/officeDocument/2006/relationships/hyperlink" Target="https://github.com/web3j/web3j" TargetMode="External"/><Relationship Id="rId10" Type="http://schemas.openxmlformats.org/officeDocument/2006/relationships/hyperlink" Target="https://github.com/ethereum/pyethereum" TargetMode="External"/><Relationship Id="rId4" Type="http://schemas.openxmlformats.org/officeDocument/2006/relationships/hyperlink" Target="https://github.com/digitaldonkey/ethereum-php" TargetMode="External"/><Relationship Id="rId9" Type="http://schemas.openxmlformats.org/officeDocument/2006/relationships/hyperlink" Target="https://github.com/walleth/kethereu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parity.io/Demo-PoA-tutorial.html" TargetMode="External"/><Relationship Id="rId3" Type="http://schemas.openxmlformats.org/officeDocument/2006/relationships/hyperlink" Target="https://docs.pantheon.pegasys.tech/en/latest/Getting-Started/Private-Network-Quickstart/" TargetMode="External"/><Relationship Id="rId7" Type="http://schemas.openxmlformats.org/officeDocument/2006/relationships/hyperlink" Target="https://github.com/ConsenSys/private-networks-deployment-scripts" TargetMode="External"/><Relationship Id="rId2" Type="http://schemas.openxmlformats.org/officeDocument/2006/relationships/hyperlink" Target="https://truffleframework.com/box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nsenSys/Local-Raiden" TargetMode="External"/><Relationship Id="rId5" Type="http://schemas.openxmlformats.org/officeDocument/2006/relationships/hyperlink" Target="https://github.com/Nethereum/NethereumBlazor" TargetMode="External"/><Relationship Id="rId10" Type="http://schemas.openxmlformats.org/officeDocument/2006/relationships/hyperlink" Target="https://kaleido.io/" TargetMode="External"/><Relationship Id="rId4" Type="http://schemas.openxmlformats.org/officeDocument/2006/relationships/hyperlink" Target="https://github.com/Nethereum/TestChains" TargetMode="External"/><Relationship Id="rId9" Type="http://schemas.openxmlformats.org/officeDocument/2006/relationships/hyperlink" Target="https://github.com/ConsenSys/local_ethereum_networ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.aragon.org/docs/cli-usage.html" TargetMode="External"/><Relationship Id="rId7" Type="http://schemas.openxmlformats.org/officeDocument/2006/relationships/hyperlink" Target="https://blocknative.com/" TargetMode="External"/><Relationship Id="rId2" Type="http://schemas.openxmlformats.org/officeDocument/2006/relationships/hyperlink" Target="https://github.com/endless-nameless-inc/cheshi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rkane.network/pages/connect-js.html" TargetMode="External"/><Relationship Id="rId5" Type="http://schemas.openxmlformats.org/officeDocument/2006/relationships/hyperlink" Target="https://github.com/daostack/arc.js" TargetMode="External"/><Relationship Id="rId4" Type="http://schemas.openxmlformats.org/officeDocument/2006/relationships/hyperlink" Target="https://github.com/JoinColony/colonyJ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Project/0x-monorepo/tree/v2-prototype/packages/abi-gen" TargetMode="External"/><Relationship Id="rId7" Type="http://schemas.openxmlformats.org/officeDocument/2006/relationships/hyperlink" Target="https://www.npmjs.com/package/trufflepig" TargetMode="External"/><Relationship Id="rId2" Type="http://schemas.openxmlformats.org/officeDocument/2006/relationships/hyperlink" Target="https://github.com/ConsenSys/abi-deco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eclickdapp.com/" TargetMode="External"/><Relationship Id="rId5" Type="http://schemas.openxmlformats.org/officeDocument/2006/relationships/hyperlink" Target="https://github.com/esaulpaugh/headlong/" TargetMode="External"/><Relationship Id="rId4" Type="http://schemas.openxmlformats.org/officeDocument/2006/relationships/hyperlink" Target="https://github.com/hiddentao/ethereum-abi-ui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yepdx/the-tao" TargetMode="External"/><Relationship Id="rId3" Type="http://schemas.openxmlformats.org/officeDocument/2006/relationships/hyperlink" Target="https://steemit.com/ethereum/@nexusdev/dapp-a-day-11-whitelist-boring" TargetMode="External"/><Relationship Id="rId7" Type="http://schemas.openxmlformats.org/officeDocument/2006/relationships/hyperlink" Target="https://github.com/makerdao/maker-otc" TargetMode="External"/><Relationship Id="rId12" Type="http://schemas.openxmlformats.org/officeDocument/2006/relationships/hyperlink" Target="https://blog.zeppelin.solutions/" TargetMode="External"/><Relationship Id="rId2" Type="http://schemas.openxmlformats.org/officeDocument/2006/relationships/hyperlink" Target="https://github.com/dapphub/dappsy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emit.com/ethereum/@nikolai/dapp-a-day-4-access-control-via-auth" TargetMode="External"/><Relationship Id="rId11" Type="http://schemas.openxmlformats.org/officeDocument/2006/relationships/hyperlink" Target="https://github.com/OpenZeppelin/openzeppelin-solidity" TargetMode="External"/><Relationship Id="rId5" Type="http://schemas.openxmlformats.org/officeDocument/2006/relationships/hyperlink" Target="https://steemit.com/ethereum/@nexusdev/dapp-a-day-18-erc20-token-vault" TargetMode="External"/><Relationship Id="rId10" Type="http://schemas.openxmlformats.org/officeDocument/2006/relationships/hyperlink" Target="https://steemit.com/@nexusdev" TargetMode="External"/><Relationship Id="rId4" Type="http://schemas.openxmlformats.org/officeDocument/2006/relationships/hyperlink" Target="https://steemit.com/ethereum/@nikolai/dapp-a-day-6-upgradeable-tokens" TargetMode="External"/><Relationship Id="rId9" Type="http://schemas.openxmlformats.org/officeDocument/2006/relationships/hyperlink" Target="https://steemit.com/@nikola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risLundkvist/exploring-simpler-ethereum-multisig-contracts-b71020c19037" TargetMode="External"/><Relationship Id="rId2" Type="http://schemas.openxmlformats.org/officeDocument/2006/relationships/hyperlink" Target="https://github.com/androlo/solidity-work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ck.aragon.org/docs/aragonos-intro.html" TargetMode="External"/><Relationship Id="rId4" Type="http://schemas.openxmlformats.org/officeDocument/2006/relationships/hyperlink" Target="https://github.com/cryptofinlabs/audit-checklis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zeppelin.solutions/proxy-libraries-in-solidity-79fbe4b970fd" TargetMode="External"/><Relationship Id="rId3" Type="http://schemas.openxmlformats.org/officeDocument/2006/relationships/hyperlink" Target="https://blog.colony.io/writing-more-robust-smart-contracts-99ad0a11e948" TargetMode="External"/><Relationship Id="rId7" Type="http://schemas.openxmlformats.org/officeDocument/2006/relationships/hyperlink" Target="https://blog.aragon.org/advanced-solidity-code-deployment-techniques-dc032665f434/" TargetMode="External"/><Relationship Id="rId2" Type="http://schemas.openxmlformats.org/officeDocument/2006/relationships/hyperlink" Target="https://blog.colony.io/author/elen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aragon.org/library-driven-development-in-solidity-2bebcaf88736" TargetMode="External"/><Relationship Id="rId5" Type="http://schemas.openxmlformats.org/officeDocument/2006/relationships/hyperlink" Target="https://blog.aragon.org/tag/research/" TargetMode="External"/><Relationship Id="rId4" Type="http://schemas.openxmlformats.org/officeDocument/2006/relationships/hyperlink" Target="https://blog.colony.io/writing-upgradeable-contracts-in-solidity-6743f0eecc88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ereum/trinity" TargetMode="External"/><Relationship Id="rId13" Type="http://schemas.openxmlformats.org/officeDocument/2006/relationships/hyperlink" Target="https://github.com/ether-camp/ethereum-harmony" TargetMode="External"/><Relationship Id="rId18" Type="http://schemas.openxmlformats.org/officeDocument/2006/relationships/hyperlink" Target="https://github.com/jpmorganchase/quorum" TargetMode="External"/><Relationship Id="rId3" Type="http://schemas.openxmlformats.org/officeDocument/2006/relationships/hyperlink" Target="https://github.com/ethereum/go-ethereum/wiki/geth" TargetMode="External"/><Relationship Id="rId7" Type="http://schemas.openxmlformats.org/officeDocument/2006/relationships/hyperlink" Target="https://github.com/ethereum/pyethereum" TargetMode="External"/><Relationship Id="rId12" Type="http://schemas.openxmlformats.org/officeDocument/2006/relationships/hyperlink" Target="https://github.com/ethereum/ethereumj" TargetMode="External"/><Relationship Id="rId17" Type="http://schemas.openxmlformats.org/officeDocument/2006/relationships/hyperlink" Target="https://github.com/energywebfoundation/energyweb-ui" TargetMode="External"/><Relationship Id="rId2" Type="http://schemas.openxmlformats.org/officeDocument/2006/relationships/hyperlink" Target="https://docs.pantheon.pegasys.tech/en/latest/" TargetMode="External"/><Relationship Id="rId16" Type="http://schemas.openxmlformats.org/officeDocument/2006/relationships/hyperlink" Target="https://github.com/exthereum/blockchain" TargetMode="External"/><Relationship Id="rId20" Type="http://schemas.openxmlformats.org/officeDocument/2006/relationships/hyperlink" Target="https://github.com/mana-ethereum/man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ethereum/pyethapp" TargetMode="External"/><Relationship Id="rId11" Type="http://schemas.openxmlformats.org/officeDocument/2006/relationships/hyperlink" Target="https://github.com/ethereumjs/ethereumjs-vm" TargetMode="External"/><Relationship Id="rId5" Type="http://schemas.openxmlformats.org/officeDocument/2006/relationships/hyperlink" Target="https://github.com/ethereum/aleth" TargetMode="External"/><Relationship Id="rId15" Type="http://schemas.openxmlformats.org/officeDocument/2006/relationships/hyperlink" Target="https://github.com/musteka-la/mustekala" TargetMode="External"/><Relationship Id="rId10" Type="http://schemas.openxmlformats.org/officeDocument/2006/relationships/hyperlink" Target="https://github.com/ethereumjs/ethereumjs-client" TargetMode="External"/><Relationship Id="rId19" Type="http://schemas.openxmlformats.org/officeDocument/2006/relationships/hyperlink" Target="https://www.jpmorgan.com/quorum" TargetMode="External"/><Relationship Id="rId4" Type="http://schemas.openxmlformats.org/officeDocument/2006/relationships/hyperlink" Target="https://www.parity.io/" TargetMode="External"/><Relationship Id="rId9" Type="http://schemas.openxmlformats.org/officeDocument/2006/relationships/hyperlink" Target="https://github.com/ethereum/py-evm" TargetMode="External"/><Relationship Id="rId14" Type="http://schemas.openxmlformats.org/officeDocument/2006/relationships/hyperlink" Target="https://github.com/dapphub/dapptools/tree/master/src/seth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senSys/IPFS-Store" TargetMode="External"/><Relationship Id="rId7" Type="http://schemas.openxmlformats.org/officeDocument/2006/relationships/hyperlink" Target="https://swarm-gateways.net/" TargetMode="External"/><Relationship Id="rId2" Type="http://schemas.openxmlformats.org/officeDocument/2006/relationships/hyperlink" Target="https://ipf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TradeLtd/Temporal" TargetMode="External"/><Relationship Id="rId5" Type="http://schemas.openxmlformats.org/officeDocument/2006/relationships/hyperlink" Target="https://github.com/ipfs/js-ipfs-http-client" TargetMode="External"/><Relationship Id="rId4" Type="http://schemas.openxmlformats.org/officeDocument/2006/relationships/hyperlink" Target="https://github.com/orbitdb/orbit-db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ortmatic.com/" TargetMode="External"/><Relationship Id="rId3" Type="http://schemas.openxmlformats.org/officeDocument/2006/relationships/hyperlink" Target="https://truffleframework.com/" TargetMode="External"/><Relationship Id="rId7" Type="http://schemas.openxmlformats.org/officeDocument/2006/relationships/hyperlink" Target="https://docs.ethhub.io/" TargetMode="External"/><Relationship Id="rId2" Type="http://schemas.openxmlformats.org/officeDocument/2006/relationships/hyperlink" Target="https://solidity.readthedocs.io/en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pkit.zeppelinos.org/" TargetMode="External"/><Relationship Id="rId5" Type="http://schemas.openxmlformats.org/officeDocument/2006/relationships/hyperlink" Target="https://truffleframework.com/boxes/" TargetMode="External"/><Relationship Id="rId4" Type="http://schemas.openxmlformats.org/officeDocument/2006/relationships/hyperlink" Target="https://metamask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devp2p/blob/master/devp2p.md" TargetMode="External"/><Relationship Id="rId2" Type="http://schemas.openxmlformats.org/officeDocument/2006/relationships/hyperlink" Target="https://github.com/ethereum/wiki/wiki/Whis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ereum/pydevp2p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-o-a-m/cliquebait" TargetMode="External"/><Relationship Id="rId3" Type="http://schemas.openxmlformats.org/officeDocument/2006/relationships/hyperlink" Target="https://github.com/sc-forks/solidity-coverage" TargetMode="External"/><Relationship Id="rId7" Type="http://schemas.openxmlformats.org/officeDocument/2006/relationships/hyperlink" Target="https://github.com/ethereum/eth-tester" TargetMode="External"/><Relationship Id="rId2" Type="http://schemas.openxmlformats.org/officeDocument/2006/relationships/hyperlink" Target="https://github.com/0xProject/0x-monorepo/tree/v2-prototype/packages/sol-c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illstreetlabs/espresso" TargetMode="External"/><Relationship Id="rId5" Type="http://schemas.openxmlformats.org/officeDocument/2006/relationships/hyperlink" Target="https://github.com/Aniket-Engg/sol-profiler" TargetMode="External"/><Relationship Id="rId4" Type="http://schemas.openxmlformats.org/officeDocument/2006/relationships/hyperlink" Target="https://github.com/EricR/sol-function-profiler" TargetMode="External"/><Relationship Id="rId9" Type="http://schemas.openxmlformats.org/officeDocument/2006/relationships/hyperlink" Target="https://github.com/dapphub/dapptools/tree/master/src/hevm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amarkaz/psol" TargetMode="External"/><Relationship Id="rId13" Type="http://schemas.openxmlformats.org/officeDocument/2006/relationships/hyperlink" Target="https://github.com/wighawag/rocketh" TargetMode="External"/><Relationship Id="rId3" Type="http://schemas.openxmlformats.org/officeDocument/2006/relationships/hyperlink" Target="https://github.com/Tenderly/tenderly-cli" TargetMode="External"/><Relationship Id="rId7" Type="http://schemas.openxmlformats.org/officeDocument/2006/relationships/hyperlink" Target="https://github.com/rkalis/truffle-assertions" TargetMode="External"/><Relationship Id="rId12" Type="http://schemas.openxmlformats.org/officeDocument/2006/relationships/hyperlink" Target="https://getdoppelganger.io/" TargetMode="External"/><Relationship Id="rId2" Type="http://schemas.openxmlformats.org/officeDocument/2006/relationships/hyperlink" Target="https://github.com/fergarrui/ethereum-graph-debug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teiml/decode" TargetMode="External"/><Relationship Id="rId11" Type="http://schemas.openxmlformats.org/officeDocument/2006/relationships/hyperlink" Target="https://live.blockcypher.com/btc-testnet/decodetx/" TargetMode="External"/><Relationship Id="rId5" Type="http://schemas.openxmlformats.org/officeDocument/2006/relationships/hyperlink" Target="https://github.com/duaraghav8/Ethlint" TargetMode="External"/><Relationship Id="rId10" Type="http://schemas.openxmlformats.org/officeDocument/2006/relationships/hyperlink" Target="https://flightwallet.org/decode-eth-tx/" TargetMode="External"/><Relationship Id="rId4" Type="http://schemas.openxmlformats.org/officeDocument/2006/relationships/hyperlink" Target="https://github.com/protofire/solhint" TargetMode="External"/><Relationship Id="rId9" Type="http://schemas.openxmlformats.org/officeDocument/2006/relationships/hyperlink" Target="https://github.com/merklejerk/solpp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railofbits/ethersplay" TargetMode="External"/><Relationship Id="rId13" Type="http://schemas.openxmlformats.org/officeDocument/2006/relationships/hyperlink" Target="https://github.com/trailofbits/slither" TargetMode="External"/><Relationship Id="rId3" Type="http://schemas.openxmlformats.org/officeDocument/2006/relationships/hyperlink" Target="https://github.com/ConsenSys/mythril-classic" TargetMode="External"/><Relationship Id="rId7" Type="http://schemas.openxmlformats.org/officeDocument/2006/relationships/hyperlink" Target="https://github.com/comaeio/porosity" TargetMode="External"/><Relationship Id="rId12" Type="http://schemas.openxmlformats.org/officeDocument/2006/relationships/hyperlink" Target="https://github.com/trailofbits/manticore" TargetMode="External"/><Relationship Id="rId17" Type="http://schemas.openxmlformats.org/officeDocument/2006/relationships/hyperlink" Target="https://callisto.network/smart-contract-audit/" TargetMode="External"/><Relationship Id="rId2" Type="http://schemas.openxmlformats.org/officeDocument/2006/relationships/hyperlink" Target="https://mythx.io/" TargetMode="External"/><Relationship Id="rId16" Type="http://schemas.openxmlformats.org/officeDocument/2006/relationships/hyperlink" Target="https://github.com/sec-bit/awesome-buggy-erc20-toke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.smartdec.net/" TargetMode="External"/><Relationship Id="rId11" Type="http://schemas.openxmlformats.org/officeDocument/2006/relationships/hyperlink" Target="https://github.com/raineorshine/solgraph" TargetMode="External"/><Relationship Id="rId5" Type="http://schemas.openxmlformats.org/officeDocument/2006/relationships/hyperlink" Target="https://securify.chainsecurity.com/" TargetMode="External"/><Relationship Id="rId15" Type="http://schemas.openxmlformats.org/officeDocument/2006/relationships/hyperlink" Target="https://github.com/sigp/solidity-security-blog" TargetMode="External"/><Relationship Id="rId10" Type="http://schemas.openxmlformats.org/officeDocument/2006/relationships/hyperlink" Target="https://github.com/IC3Hydra/Hydra" TargetMode="External"/><Relationship Id="rId4" Type="http://schemas.openxmlformats.org/officeDocument/2006/relationships/hyperlink" Target="https://github.com/melonproject/oyente" TargetMode="External"/><Relationship Id="rId9" Type="http://schemas.openxmlformats.org/officeDocument/2006/relationships/hyperlink" Target="https://github.com/Arachnid/evmdis" TargetMode="External"/><Relationship Id="rId14" Type="http://schemas.openxmlformats.org/officeDocument/2006/relationships/hyperlink" Target="https://github.com/sec-bit/adelai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rapira/bamboo" TargetMode="External"/><Relationship Id="rId2" Type="http://schemas.openxmlformats.org/officeDocument/2006/relationships/hyperlink" Target="https://solidity.readthedocs.io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flintlang.org/" TargetMode="External"/><Relationship Id="rId4" Type="http://schemas.openxmlformats.org/officeDocument/2006/relationships/hyperlink" Target="https://github.com/ethereum/vyper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pp.tools/dapp/" TargetMode="External"/><Relationship Id="rId13" Type="http://schemas.openxmlformats.org/officeDocument/2006/relationships/hyperlink" Target="https://zeppelinos.org/" TargetMode="External"/><Relationship Id="rId3" Type="http://schemas.openxmlformats.org/officeDocument/2006/relationships/hyperlink" Target="https://github.com/trufflesuite/ganache" TargetMode="External"/><Relationship Id="rId7" Type="http://schemas.openxmlformats.org/officeDocument/2006/relationships/hyperlink" Target="https://getwaffle.io/" TargetMode="External"/><Relationship Id="rId12" Type="http://schemas.openxmlformats.org/officeDocument/2006/relationships/hyperlink" Target="https://github.com/0xcert/framework/" TargetMode="External"/><Relationship Id="rId2" Type="http://schemas.openxmlformats.org/officeDocument/2006/relationships/hyperlink" Target="https://truffle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mbark-framework/embark" TargetMode="External"/><Relationship Id="rId11" Type="http://schemas.openxmlformats.org/officeDocument/2006/relationships/hyperlink" Target="https://github.com/Lamarkaz/parasol" TargetMode="External"/><Relationship Id="rId5" Type="http://schemas.openxmlformats.org/officeDocument/2006/relationships/hyperlink" Target="https://media.consensys.net/truffle-deep-dive-what-you-need-to-know-when-developing-on-ethereum-e548d4df6e9" TargetMode="External"/><Relationship Id="rId10" Type="http://schemas.openxmlformats.org/officeDocument/2006/relationships/hyperlink" Target="https://github.com/LimeChain/etherlime" TargetMode="External"/><Relationship Id="rId4" Type="http://schemas.openxmlformats.org/officeDocument/2006/relationships/hyperlink" Target="https://github.com/truffle-box/drizzle-box" TargetMode="External"/><Relationship Id="rId9" Type="http://schemas.openxmlformats.org/officeDocument/2006/relationships/hyperlink" Target="https://github.com/ethereum/populu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tom.io/packages/atom-solidity-linter" TargetMode="External"/><Relationship Id="rId13" Type="http://schemas.openxmlformats.org/officeDocument/2006/relationships/hyperlink" Target="https://github.com/tomlion/vim-solidity" TargetMode="External"/><Relationship Id="rId3" Type="http://schemas.openxmlformats.org/officeDocument/2006/relationships/hyperlink" Target="https://superblocks.com/lab/" TargetMode="External"/><Relationship Id="rId7" Type="http://schemas.openxmlformats.org/officeDocument/2006/relationships/hyperlink" Target="https://atom.io/" TargetMode="External"/><Relationship Id="rId12" Type="http://schemas.openxmlformats.org/officeDocument/2006/relationships/hyperlink" Target="https://www.withpragma.com/" TargetMode="External"/><Relationship Id="rId17" Type="http://schemas.openxmlformats.org/officeDocument/2006/relationships/hyperlink" Target="https://github.com/nomiclabs/buidler" TargetMode="External"/><Relationship Id="rId2" Type="http://schemas.openxmlformats.org/officeDocument/2006/relationships/hyperlink" Target="https://remix.ethereum.org/" TargetMode="External"/><Relationship Id="rId16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omx.io/" TargetMode="External"/><Relationship Id="rId11" Type="http://schemas.openxmlformats.org/officeDocument/2006/relationships/hyperlink" Target="https://atom.io/packages/language-solidity" TargetMode="External"/><Relationship Id="rId5" Type="http://schemas.openxmlformats.org/officeDocument/2006/relationships/hyperlink" Target="https://ethfiddle.com/" TargetMode="External"/><Relationship Id="rId15" Type="http://schemas.openxmlformats.org/officeDocument/2006/relationships/hyperlink" Target="https://github.com/intellij-solidity/intellij-solidity/wiki" TargetMode="External"/><Relationship Id="rId10" Type="http://schemas.openxmlformats.org/officeDocument/2006/relationships/hyperlink" Target="https://atom.io/packages/autocomplete-solidity" TargetMode="External"/><Relationship Id="rId4" Type="http://schemas.openxmlformats.org/officeDocument/2006/relationships/hyperlink" Target="https://github.com/Yakindu/solidity-ide" TargetMode="External"/><Relationship Id="rId9" Type="http://schemas.openxmlformats.org/officeDocument/2006/relationships/hyperlink" Target="https://atom.io/packages/etheratom" TargetMode="External"/><Relationship Id="rId14" Type="http://schemas.openxmlformats.org/officeDocument/2006/relationships/hyperlink" Target="https://marketplace.visualstudio.com/items?itemName=JuanBlanco.solidit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-o-a-m/cliquebait" TargetMode="External"/><Relationship Id="rId3" Type="http://schemas.openxmlformats.org/officeDocument/2006/relationships/hyperlink" Target="https://github.com/trufflesuite/ganache" TargetMode="External"/><Relationship Id="rId7" Type="http://schemas.openxmlformats.org/officeDocument/2006/relationships/hyperlink" Target="https://github.com/PegaSysEng/artemis" TargetMode="External"/><Relationship Id="rId2" Type="http://schemas.openxmlformats.org/officeDocument/2006/relationships/hyperlink" Target="https://github.com/vrde/ethn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egaSysEng/orion" TargetMode="External"/><Relationship Id="rId5" Type="http://schemas.openxmlformats.org/officeDocument/2006/relationships/hyperlink" Target="https://docs.pantheon.pegasys.tech/en/latest/Getting-Started/Private-Network-Quickstart/" TargetMode="External"/><Relationship Id="rId4" Type="http://schemas.openxmlformats.org/officeDocument/2006/relationships/hyperlink" Target="https://kaleido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senSys/private-networks-deployment-scripts" TargetMode="External"/><Relationship Id="rId7" Type="http://schemas.openxmlformats.org/officeDocument/2006/relationships/hyperlink" Target="https://console.cloud.google.com/marketplace/details/click-to-deploy-images/ethereum?filter=category:developer-tools" TargetMode="External"/><Relationship Id="rId2" Type="http://schemas.openxmlformats.org/officeDocument/2006/relationships/hyperlink" Target="https://github.com/ConsenSys/Local-Raid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ho.io/" TargetMode="External"/><Relationship Id="rId5" Type="http://schemas.openxmlformats.org/officeDocument/2006/relationships/hyperlink" Target="https://docs.microsoft.com/en-us/azure/blockchain-workbench/ethereum-poa-deployment" TargetMode="External"/><Relationship Id="rId4" Type="http://schemas.openxmlformats.org/officeDocument/2006/relationships/hyperlink" Target="https://github.com/ConsenSys/local_ethereum_networ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van-testnet/faucet" TargetMode="External"/><Relationship Id="rId2" Type="http://schemas.openxmlformats.org/officeDocument/2006/relationships/hyperlink" Target="https://faucet.rinkeby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thereum/Nethereum.Faucet" TargetMode="External"/><Relationship Id="rId5" Type="http://schemas.openxmlformats.org/officeDocument/2006/relationships/hyperlink" Target="https://faucets.blockxlabs.com/" TargetMode="External"/><Relationship Id="rId4" Type="http://schemas.openxmlformats.org/officeDocument/2006/relationships/hyperlink" Target="http://faucet.ropsten.be:3001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ereumjs/ethereumjs-tx" TargetMode="External"/><Relationship Id="rId3" Type="http://schemas.openxmlformats.org/officeDocument/2006/relationships/hyperlink" Target="https://github.com/ethjs" TargetMode="External"/><Relationship Id="rId7" Type="http://schemas.openxmlformats.org/officeDocument/2006/relationships/hyperlink" Target="https://github.com/ethereumjs/ethereumjs-util" TargetMode="External"/><Relationship Id="rId12" Type="http://schemas.openxmlformats.org/officeDocument/2006/relationships/hyperlink" Target="https://github.com/xf00f/web3x" TargetMode="External"/><Relationship Id="rId2" Type="http://schemas.openxmlformats.org/officeDocument/2006/relationships/hyperlink" Target="https://github.com/ethereum/web3.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thereumjs/" TargetMode="External"/><Relationship Id="rId11" Type="http://schemas.openxmlformats.org/officeDocument/2006/relationships/hyperlink" Target="https://github.com/merklejerk/ez-ens" TargetMode="External"/><Relationship Id="rId5" Type="http://schemas.openxmlformats.org/officeDocument/2006/relationships/hyperlink" Target="https://github.com/0xProject/0x-monorepo/tree/v2-prototype/packages/web3-wrapper" TargetMode="External"/><Relationship Id="rId10" Type="http://schemas.openxmlformats.org/officeDocument/2006/relationships/hyperlink" Target="https://github.com/merklejerk/flex-ether" TargetMode="External"/><Relationship Id="rId4" Type="http://schemas.openxmlformats.org/officeDocument/2006/relationships/hyperlink" Target="https://github.com/ethers-io/ethers.js/" TargetMode="External"/><Relationship Id="rId9" Type="http://schemas.openxmlformats.org/officeDocument/2006/relationships/hyperlink" Target="https://github.com/merklejerk/flex-contr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98D3CAA-4787-4917-9E9E-A00A180D8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Ethereum </a:t>
            </a:r>
            <a:r>
              <a:rPr lang="fr-FR" b="1" dirty="0" err="1"/>
              <a:t>Developer</a:t>
            </a:r>
            <a:r>
              <a:rPr lang="fr-FR" b="1" dirty="0"/>
              <a:t> Tools List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E4EFB91-2134-4597-A2A6-DE2A77EDD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https://github.com/ConsenSys/ethereum-developer-tools-list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487497-2C91-46B6-8A99-C807147D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75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FC776-1FA9-4CA3-BF87-975FBD3F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Communicating</a:t>
            </a:r>
            <a:r>
              <a:rPr lang="fr-FR" dirty="0"/>
              <a:t> with Ethereum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E15D2F-0032-4DCF-9FFD-1C92D5BA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E189F9-0728-42B6-97C6-8B71AF2114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Frontend Ethereum APIs</a:t>
            </a:r>
          </a:p>
          <a:p>
            <a:r>
              <a:rPr lang="fr-FR" dirty="0" err="1">
                <a:hlinkClick r:id="rId2"/>
              </a:rPr>
              <a:t>Nethereum</a:t>
            </a:r>
            <a:r>
              <a:rPr lang="fr-FR" dirty="0"/>
              <a:t> - Cross-platform Ethereum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framework</a:t>
            </a:r>
            <a:endParaRPr lang="fr-FR" dirty="0"/>
          </a:p>
          <a:p>
            <a:r>
              <a:rPr lang="fr-FR" dirty="0" err="1">
                <a:hlinkClick r:id="rId3"/>
              </a:rPr>
              <a:t>Drizzle</a:t>
            </a:r>
            <a:r>
              <a:rPr lang="fr-FR" dirty="0"/>
              <a:t> - </a:t>
            </a:r>
            <a:r>
              <a:rPr lang="fr-FR" dirty="0" err="1"/>
              <a:t>Redux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connect</a:t>
            </a:r>
            <a:r>
              <a:rPr lang="fr-FR" dirty="0"/>
              <a:t> a frontend to a blockchain</a:t>
            </a:r>
          </a:p>
          <a:p>
            <a:r>
              <a:rPr lang="fr-FR" dirty="0" err="1">
                <a:hlinkClick r:id="rId4"/>
              </a:rPr>
              <a:t>Tasit</a:t>
            </a:r>
            <a:r>
              <a:rPr lang="fr-FR" dirty="0">
                <a:hlinkClick r:id="rId4"/>
              </a:rPr>
              <a:t> SDK</a:t>
            </a:r>
            <a:r>
              <a:rPr lang="fr-FR" dirty="0"/>
              <a:t> - A JavaScript SDK for </a:t>
            </a:r>
            <a:r>
              <a:rPr lang="fr-FR" dirty="0" err="1"/>
              <a:t>making</a:t>
            </a:r>
            <a:r>
              <a:rPr lang="fr-FR" dirty="0"/>
              <a:t> native mobile Ethereum </a:t>
            </a:r>
            <a:r>
              <a:rPr lang="fr-FR" dirty="0" err="1"/>
              <a:t>dapps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Native</a:t>
            </a:r>
          </a:p>
          <a:p>
            <a:r>
              <a:rPr lang="fr-FR" dirty="0" err="1">
                <a:hlinkClick r:id="rId5"/>
              </a:rPr>
              <a:t>Subproviders</a:t>
            </a:r>
            <a:r>
              <a:rPr lang="fr-FR" dirty="0"/>
              <a:t> -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subproviders</a:t>
            </a:r>
            <a:r>
              <a:rPr lang="fr-FR" dirty="0"/>
              <a:t> to use in </a:t>
            </a:r>
            <a:r>
              <a:rPr lang="fr-FR" dirty="0" err="1"/>
              <a:t>conjunction</a:t>
            </a:r>
            <a:r>
              <a:rPr lang="fr-FR" dirty="0"/>
              <a:t> with </a:t>
            </a:r>
            <a:r>
              <a:rPr lang="fr-FR" dirty="0">
                <a:hlinkClick r:id="rId6"/>
              </a:rPr>
              <a:t>Web3-provider-engine</a:t>
            </a:r>
            <a:r>
              <a:rPr lang="fr-FR" dirty="0"/>
              <a:t> (</a:t>
            </a:r>
            <a:r>
              <a:rPr lang="fr-FR" dirty="0" err="1"/>
              <a:t>including</a:t>
            </a:r>
            <a:r>
              <a:rPr lang="fr-FR" dirty="0"/>
              <a:t> a </a:t>
            </a:r>
            <a:r>
              <a:rPr lang="fr-FR" dirty="0" err="1"/>
              <a:t>LedgerSubprovider</a:t>
            </a:r>
            <a:r>
              <a:rPr lang="fr-FR" dirty="0"/>
              <a:t> for </a:t>
            </a:r>
            <a:r>
              <a:rPr lang="fr-FR" dirty="0" err="1"/>
              <a:t>adding</a:t>
            </a:r>
            <a:r>
              <a:rPr lang="fr-FR" dirty="0"/>
              <a:t> Ledger hardware </a:t>
            </a:r>
            <a:r>
              <a:rPr lang="fr-FR" dirty="0" err="1"/>
              <a:t>wallet</a:t>
            </a:r>
            <a:r>
              <a:rPr lang="fr-FR" dirty="0"/>
              <a:t> support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dApp</a:t>
            </a:r>
            <a:r>
              <a:rPr lang="fr-FR" dirty="0"/>
              <a:t>)</a:t>
            </a:r>
          </a:p>
          <a:p>
            <a:r>
              <a:rPr lang="fr-FR" dirty="0">
                <a:hlinkClick r:id="rId7"/>
              </a:rPr>
              <a:t>web3-react</a:t>
            </a:r>
            <a:r>
              <a:rPr lang="fr-FR" dirty="0"/>
              <a:t> - </a:t>
            </a:r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for building single-page Ethereum </a:t>
            </a:r>
            <a:r>
              <a:rPr lang="fr-FR" dirty="0" err="1"/>
              <a:t>dApps</a:t>
            </a:r>
            <a:endParaRPr lang="fr-FR" dirty="0"/>
          </a:p>
          <a:p>
            <a:r>
              <a:rPr lang="fr-FR" dirty="0">
                <a:hlinkClick r:id="rId8"/>
              </a:rPr>
              <a:t>Vortex</a:t>
            </a:r>
            <a:r>
              <a:rPr lang="fr-FR" dirty="0"/>
              <a:t> - A </a:t>
            </a:r>
            <a:r>
              <a:rPr lang="fr-FR" dirty="0" err="1"/>
              <a:t>Dapp-ready</a:t>
            </a:r>
            <a:r>
              <a:rPr lang="fr-FR" dirty="0"/>
              <a:t> </a:t>
            </a:r>
            <a:r>
              <a:rPr lang="fr-FR" dirty="0" err="1"/>
              <a:t>Redux</a:t>
            </a:r>
            <a:r>
              <a:rPr lang="fr-FR" dirty="0"/>
              <a:t> Store. Smart and Dynamic background data </a:t>
            </a:r>
            <a:r>
              <a:rPr lang="fr-FR" dirty="0" err="1"/>
              <a:t>refresh</a:t>
            </a:r>
            <a:r>
              <a:rPr lang="fr-FR" dirty="0"/>
              <a:t>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WebSockets</a:t>
            </a:r>
            <a:r>
              <a:rPr lang="fr-FR" dirty="0"/>
              <a:t>. Works with </a:t>
            </a:r>
            <a:r>
              <a:rPr lang="fr-FR" dirty="0">
                <a:hlinkClick r:id="rId9"/>
              </a:rPr>
              <a:t>Truffle</a:t>
            </a:r>
            <a:r>
              <a:rPr lang="fr-FR" dirty="0"/>
              <a:t> and </a:t>
            </a:r>
            <a:r>
              <a:rPr lang="fr-FR" dirty="0" err="1">
                <a:hlinkClick r:id="rId10"/>
              </a:rPr>
              <a:t>Embark</a:t>
            </a:r>
            <a:r>
              <a:rPr lang="fr-FR" dirty="0"/>
              <a:t>.</a:t>
            </a:r>
          </a:p>
          <a:p>
            <a:r>
              <a:rPr lang="fr-FR" dirty="0" err="1"/>
              <a:t>Strictly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- Javascript alternatives</a:t>
            </a:r>
          </a:p>
          <a:p>
            <a:pPr lvl="1"/>
            <a:r>
              <a:rPr lang="fr-FR" dirty="0" err="1">
                <a:hlinkClick r:id="rId11"/>
              </a:rPr>
              <a:t>elm-ethereum</a:t>
            </a:r>
            <a:endParaRPr lang="fr-FR" dirty="0"/>
          </a:p>
          <a:p>
            <a:pPr lvl="1"/>
            <a:r>
              <a:rPr lang="fr-FR" dirty="0">
                <a:hlinkClick r:id="rId12"/>
              </a:rPr>
              <a:t>purescript-web3</a:t>
            </a:r>
            <a:endParaRPr lang="fr-FR" dirty="0"/>
          </a:p>
          <a:p>
            <a:r>
              <a:rPr lang="fr-FR" dirty="0" err="1">
                <a:hlinkClick r:id="rId13"/>
              </a:rPr>
              <a:t>ChainAbstractionLayer</a:t>
            </a:r>
            <a:r>
              <a:rPr lang="fr-FR" dirty="0"/>
              <a:t> - </a:t>
            </a:r>
            <a:r>
              <a:rPr lang="fr-FR" dirty="0" err="1"/>
              <a:t>Communicate</a:t>
            </a:r>
            <a:r>
              <a:rPr lang="fr-FR" dirty="0"/>
              <a:t> with </a:t>
            </a:r>
            <a:r>
              <a:rPr lang="fr-FR" dirty="0" err="1"/>
              <a:t>different</a:t>
            </a:r>
            <a:r>
              <a:rPr lang="fr-FR" dirty="0"/>
              <a:t> blockchains (</a:t>
            </a:r>
            <a:r>
              <a:rPr lang="fr-FR" dirty="0" err="1"/>
              <a:t>including</a:t>
            </a:r>
            <a:r>
              <a:rPr lang="fr-FR" dirty="0"/>
              <a:t> Ethereum) </a:t>
            </a:r>
            <a:r>
              <a:rPr lang="fr-FR" dirty="0" err="1"/>
              <a:t>using</a:t>
            </a:r>
            <a:r>
              <a:rPr lang="fr-FR" dirty="0"/>
              <a:t> a single interface.</a:t>
            </a:r>
          </a:p>
        </p:txBody>
      </p:sp>
    </p:spTree>
    <p:extLst>
      <p:ext uri="{BB962C8B-B14F-4D97-AF65-F5344CB8AC3E}">
        <p14:creationId xmlns:p14="http://schemas.microsoft.com/office/powerpoint/2010/main" val="420225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3A44E-0200-495D-9B09-814B90F4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Backend Ethereum APIs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7FABB6-87F4-492A-A8E3-4AF1C45E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6244C0-27BC-4B1F-AC62-257EDE79D8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hlinkClick r:id="rId2"/>
              </a:rPr>
              <a:t>Web3.py</a:t>
            </a:r>
            <a:r>
              <a:rPr lang="fr-FR" dirty="0"/>
              <a:t> - Python Web3</a:t>
            </a:r>
          </a:p>
          <a:p>
            <a:r>
              <a:rPr lang="fr-FR" dirty="0">
                <a:hlinkClick r:id="rId3"/>
              </a:rPr>
              <a:t>Web3.php</a:t>
            </a:r>
            <a:r>
              <a:rPr lang="fr-FR" dirty="0"/>
              <a:t> - PHP Web3</a:t>
            </a:r>
          </a:p>
          <a:p>
            <a:r>
              <a:rPr lang="fr-FR" dirty="0">
                <a:hlinkClick r:id="rId4"/>
              </a:rPr>
              <a:t>Ethereum-</a:t>
            </a:r>
            <a:r>
              <a:rPr lang="fr-FR" dirty="0" err="1">
                <a:hlinkClick r:id="rId4"/>
              </a:rPr>
              <a:t>php</a:t>
            </a:r>
            <a:r>
              <a:rPr lang="fr-FR" dirty="0"/>
              <a:t> - PHP Web3</a:t>
            </a:r>
          </a:p>
          <a:p>
            <a:r>
              <a:rPr lang="fr-FR" dirty="0">
                <a:hlinkClick r:id="rId5"/>
              </a:rPr>
              <a:t>Web3j</a:t>
            </a:r>
            <a:r>
              <a:rPr lang="fr-FR" dirty="0"/>
              <a:t> - Java Web3</a:t>
            </a:r>
          </a:p>
          <a:p>
            <a:r>
              <a:rPr lang="fr-FR" dirty="0" err="1">
                <a:hlinkClick r:id="rId6"/>
              </a:rPr>
              <a:t>Nethereum</a:t>
            </a:r>
            <a:r>
              <a:rPr lang="fr-FR" dirty="0"/>
              <a:t> - .Net Web3</a:t>
            </a:r>
          </a:p>
          <a:p>
            <a:r>
              <a:rPr lang="fr-FR" dirty="0" err="1">
                <a:hlinkClick r:id="rId7"/>
              </a:rPr>
              <a:t>Ethereum.rb</a:t>
            </a:r>
            <a:r>
              <a:rPr lang="fr-FR" dirty="0"/>
              <a:t> - Ruby Web3</a:t>
            </a:r>
          </a:p>
          <a:p>
            <a:r>
              <a:rPr lang="fr-FR" dirty="0">
                <a:hlinkClick r:id="rId8"/>
              </a:rPr>
              <a:t>Web3.hs</a:t>
            </a:r>
            <a:r>
              <a:rPr lang="fr-FR" dirty="0"/>
              <a:t> - Haskell Web3</a:t>
            </a:r>
          </a:p>
          <a:p>
            <a:r>
              <a:rPr lang="fr-FR" dirty="0" err="1">
                <a:hlinkClick r:id="rId9"/>
              </a:rPr>
              <a:t>KEthereum</a:t>
            </a:r>
            <a:r>
              <a:rPr lang="fr-FR" dirty="0"/>
              <a:t> - </a:t>
            </a:r>
            <a:r>
              <a:rPr lang="fr-FR" dirty="0" err="1"/>
              <a:t>Kotlin</a:t>
            </a:r>
            <a:r>
              <a:rPr lang="fr-FR" dirty="0"/>
              <a:t> Web3</a:t>
            </a:r>
          </a:p>
          <a:p>
            <a:r>
              <a:rPr lang="fr-FR" dirty="0" err="1">
                <a:hlinkClick r:id="rId10"/>
              </a:rPr>
              <a:t>Pyethereum</a:t>
            </a:r>
            <a:r>
              <a:rPr lang="fr-FR" dirty="0"/>
              <a:t> - The Python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of the Ethereum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 err="1">
                <a:hlinkClick r:id="rId11"/>
              </a:rPr>
              <a:t>Eventeum</a:t>
            </a:r>
            <a:r>
              <a:rPr lang="fr-FR" dirty="0"/>
              <a:t> - A bridge </a:t>
            </a:r>
            <a:r>
              <a:rPr lang="fr-FR" dirty="0" err="1"/>
              <a:t>between</a:t>
            </a:r>
            <a:r>
              <a:rPr lang="fr-FR" dirty="0"/>
              <a:t> Ethereum smart contract </a:t>
            </a:r>
            <a:r>
              <a:rPr lang="fr-FR" dirty="0" err="1"/>
              <a:t>events</a:t>
            </a:r>
            <a:r>
              <a:rPr lang="fr-FR" dirty="0"/>
              <a:t> and backend </a:t>
            </a:r>
            <a:r>
              <a:rPr lang="fr-FR" dirty="0" err="1"/>
              <a:t>microservices</a:t>
            </a:r>
            <a:r>
              <a:rPr lang="fr-FR" dirty="0"/>
              <a:t>, </a:t>
            </a:r>
            <a:r>
              <a:rPr lang="fr-FR" dirty="0" err="1"/>
              <a:t>written</a:t>
            </a:r>
            <a:r>
              <a:rPr lang="fr-FR" dirty="0"/>
              <a:t> in Java by Kauri</a:t>
            </a:r>
          </a:p>
          <a:p>
            <a:r>
              <a:rPr lang="fr-FR" dirty="0" err="1">
                <a:hlinkClick r:id="rId12"/>
              </a:rPr>
              <a:t>Ethereumex</a:t>
            </a:r>
            <a:r>
              <a:rPr lang="fr-FR" dirty="0"/>
              <a:t> - Elixir JSON-RPC client for the Ethereum blockchain</a:t>
            </a:r>
          </a:p>
          <a:p>
            <a:r>
              <a:rPr lang="fr-FR" dirty="0" err="1">
                <a:hlinkClick r:id="rId13"/>
              </a:rPr>
              <a:t>EthContract</a:t>
            </a:r>
            <a:r>
              <a:rPr lang="fr-FR" dirty="0"/>
              <a:t> - A set of helper </a:t>
            </a:r>
            <a:r>
              <a:rPr lang="fr-FR" dirty="0" err="1"/>
              <a:t>methods</a:t>
            </a:r>
            <a:r>
              <a:rPr lang="fr-FR" dirty="0"/>
              <a:t> to help </a:t>
            </a:r>
            <a:r>
              <a:rPr lang="fr-FR" dirty="0" err="1"/>
              <a:t>query</a:t>
            </a:r>
            <a:r>
              <a:rPr lang="fr-FR" dirty="0"/>
              <a:t> ETH smart contracts in Elixir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94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EBCD9-B2C0-494D-B4C7-7E389C94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Bootstrap/out of box tools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F1B4B2-7955-441E-83B2-94F8EEF4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4A376F-8163-4D9A-9C71-4FC486C42B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>
                <a:hlinkClick r:id="rId2"/>
              </a:rPr>
              <a:t>Truffle boxes</a:t>
            </a:r>
            <a:r>
              <a:rPr lang="fr-FR" dirty="0"/>
              <a:t> - </a:t>
            </a:r>
            <a:r>
              <a:rPr lang="fr-FR" dirty="0" err="1"/>
              <a:t>Packaged</a:t>
            </a:r>
            <a:r>
              <a:rPr lang="fr-FR" dirty="0"/>
              <a:t> components for the Ethereum </a:t>
            </a:r>
            <a:r>
              <a:rPr lang="fr-FR" dirty="0" err="1"/>
              <a:t>ecosystem</a:t>
            </a:r>
            <a:endParaRPr lang="fr-FR" dirty="0"/>
          </a:p>
          <a:p>
            <a:r>
              <a:rPr lang="fr-FR" dirty="0" err="1">
                <a:hlinkClick r:id="rId3"/>
              </a:rPr>
              <a:t>Pantheon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Private</a:t>
            </a:r>
            <a:r>
              <a:rPr lang="fr-FR" dirty="0">
                <a:hlinkClick r:id="rId3"/>
              </a:rPr>
              <a:t> Network</a:t>
            </a:r>
            <a:r>
              <a:rPr lang="fr-FR" dirty="0"/>
              <a:t> - Run a </a:t>
            </a:r>
            <a:r>
              <a:rPr lang="fr-FR" dirty="0" err="1"/>
              <a:t>private</a:t>
            </a:r>
            <a:r>
              <a:rPr lang="fr-FR" dirty="0"/>
              <a:t> network of </a:t>
            </a:r>
            <a:r>
              <a:rPr lang="fr-FR" dirty="0" err="1"/>
              <a:t>Pantheon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in a Docker container</a:t>
            </a:r>
          </a:p>
          <a:p>
            <a:r>
              <a:rPr lang="fr-FR" dirty="0" err="1">
                <a:hlinkClick r:id="rId4"/>
              </a:rPr>
              <a:t>Testchains</a:t>
            </a:r>
            <a:r>
              <a:rPr lang="fr-FR" dirty="0"/>
              <a:t> - Pre-</a:t>
            </a:r>
            <a:r>
              <a:rPr lang="fr-FR" dirty="0" err="1"/>
              <a:t>configured</a:t>
            </a:r>
            <a:r>
              <a:rPr lang="fr-FR" dirty="0"/>
              <a:t> .NET </a:t>
            </a:r>
            <a:r>
              <a:rPr lang="fr-FR" dirty="0" err="1"/>
              <a:t>devchains</a:t>
            </a:r>
            <a:r>
              <a:rPr lang="fr-FR" dirty="0"/>
              <a:t> for fast response (</a:t>
            </a:r>
            <a:r>
              <a:rPr lang="fr-FR" dirty="0" err="1"/>
              <a:t>PoA</a:t>
            </a:r>
            <a:r>
              <a:rPr lang="fr-FR" dirty="0"/>
              <a:t>) ** </a:t>
            </a:r>
            <a:r>
              <a:rPr lang="fr-FR" dirty="0" err="1">
                <a:hlinkClick r:id="rId5"/>
              </a:rPr>
              <a:t>Blazor</a:t>
            </a:r>
            <a:r>
              <a:rPr lang="fr-FR" dirty="0">
                <a:hlinkClick r:id="rId5"/>
              </a:rPr>
              <a:t>/Blockchain Explorer</a:t>
            </a:r>
            <a:r>
              <a:rPr lang="fr-FR" dirty="0"/>
              <a:t> - </a:t>
            </a:r>
            <a:r>
              <a:rPr lang="fr-FR" dirty="0" err="1"/>
              <a:t>Wasm</a:t>
            </a:r>
            <a:r>
              <a:rPr lang="fr-FR" dirty="0"/>
              <a:t> blockchain explorer (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)</a:t>
            </a:r>
          </a:p>
          <a:p>
            <a:r>
              <a:rPr lang="fr-FR" dirty="0">
                <a:hlinkClick r:id="rId6"/>
              </a:rPr>
              <a:t>Local </a:t>
            </a:r>
            <a:r>
              <a:rPr lang="fr-FR" dirty="0" err="1">
                <a:hlinkClick r:id="rId6"/>
              </a:rPr>
              <a:t>Raiden</a:t>
            </a:r>
            <a:r>
              <a:rPr lang="fr-FR" dirty="0"/>
              <a:t> - Run a local </a:t>
            </a:r>
            <a:r>
              <a:rPr lang="fr-FR" dirty="0" err="1"/>
              <a:t>Raiden</a:t>
            </a:r>
            <a:r>
              <a:rPr lang="fr-FR" dirty="0"/>
              <a:t> network in docker containers for </a:t>
            </a:r>
            <a:r>
              <a:rPr lang="fr-FR" dirty="0" err="1"/>
              <a:t>demo</a:t>
            </a:r>
            <a:r>
              <a:rPr lang="fr-FR" dirty="0"/>
              <a:t> and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purposes</a:t>
            </a:r>
            <a:endParaRPr lang="fr-FR" dirty="0"/>
          </a:p>
          <a:p>
            <a:r>
              <a:rPr lang="fr-FR" dirty="0" err="1">
                <a:hlinkClick r:id="rId7"/>
              </a:rPr>
              <a:t>Private</a:t>
            </a:r>
            <a:r>
              <a:rPr lang="fr-FR" dirty="0">
                <a:hlinkClick r:id="rId7"/>
              </a:rPr>
              <a:t> networks </a:t>
            </a:r>
            <a:r>
              <a:rPr lang="fr-FR" dirty="0" err="1">
                <a:hlinkClick r:id="rId7"/>
              </a:rPr>
              <a:t>deployment</a:t>
            </a:r>
            <a:r>
              <a:rPr lang="fr-FR" dirty="0">
                <a:hlinkClick r:id="rId7"/>
              </a:rPr>
              <a:t> scripts</a:t>
            </a:r>
            <a:r>
              <a:rPr lang="fr-FR" dirty="0"/>
              <a:t> - Out-of-the-box </a:t>
            </a:r>
            <a:r>
              <a:rPr lang="fr-FR" dirty="0" err="1"/>
              <a:t>deployment</a:t>
            </a:r>
            <a:r>
              <a:rPr lang="fr-FR" dirty="0"/>
              <a:t> scripts for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PoA</a:t>
            </a:r>
            <a:r>
              <a:rPr lang="fr-FR" dirty="0"/>
              <a:t> networks</a:t>
            </a:r>
          </a:p>
          <a:p>
            <a:r>
              <a:rPr lang="fr-FR" dirty="0">
                <a:hlinkClick r:id="rId8"/>
              </a:rPr>
              <a:t>Parity </a:t>
            </a:r>
            <a:r>
              <a:rPr lang="fr-FR" dirty="0" err="1">
                <a:hlinkClick r:id="rId8"/>
              </a:rPr>
              <a:t>Demo-PoA</a:t>
            </a:r>
            <a:r>
              <a:rPr lang="fr-FR" dirty="0">
                <a:hlinkClick r:id="rId8"/>
              </a:rPr>
              <a:t> Tutorial</a:t>
            </a:r>
            <a:r>
              <a:rPr lang="fr-FR" dirty="0"/>
              <a:t> - </a:t>
            </a:r>
            <a:r>
              <a:rPr lang="fr-FR" dirty="0" err="1"/>
              <a:t>Step</a:t>
            </a:r>
            <a:r>
              <a:rPr lang="fr-FR" dirty="0"/>
              <a:t>-by-</a:t>
            </a:r>
            <a:r>
              <a:rPr lang="fr-FR" dirty="0" err="1"/>
              <a:t>Step</a:t>
            </a:r>
            <a:r>
              <a:rPr lang="fr-FR" dirty="0"/>
              <a:t> tutorial for building a </a:t>
            </a:r>
            <a:r>
              <a:rPr lang="fr-FR" dirty="0" err="1"/>
              <a:t>PoA</a:t>
            </a:r>
            <a:r>
              <a:rPr lang="fr-FR" dirty="0"/>
              <a:t> test </a:t>
            </a:r>
            <a:r>
              <a:rPr lang="fr-FR" dirty="0" err="1"/>
              <a:t>chain</a:t>
            </a:r>
            <a:r>
              <a:rPr lang="fr-FR" dirty="0"/>
              <a:t> with 2 </a:t>
            </a:r>
            <a:r>
              <a:rPr lang="fr-FR" dirty="0" err="1"/>
              <a:t>nodes</a:t>
            </a:r>
            <a:r>
              <a:rPr lang="fr-FR" dirty="0"/>
              <a:t> with Parity </a:t>
            </a:r>
            <a:r>
              <a:rPr lang="fr-FR" dirty="0" err="1"/>
              <a:t>authority</a:t>
            </a:r>
            <a:r>
              <a:rPr lang="fr-FR" dirty="0"/>
              <a:t> round consensus</a:t>
            </a:r>
          </a:p>
          <a:p>
            <a:r>
              <a:rPr lang="fr-FR" dirty="0">
                <a:hlinkClick r:id="rId9"/>
              </a:rPr>
              <a:t>Local Ethereum Network</a:t>
            </a:r>
            <a:r>
              <a:rPr lang="fr-FR" dirty="0"/>
              <a:t> - Out-of-the-box </a:t>
            </a:r>
            <a:r>
              <a:rPr lang="fr-FR" dirty="0" err="1"/>
              <a:t>deployment</a:t>
            </a:r>
            <a:r>
              <a:rPr lang="fr-FR" dirty="0"/>
              <a:t> scripts for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PoW</a:t>
            </a:r>
            <a:r>
              <a:rPr lang="fr-FR" dirty="0"/>
              <a:t> networks</a:t>
            </a:r>
          </a:p>
          <a:p>
            <a:r>
              <a:rPr lang="fr-FR" dirty="0" err="1">
                <a:hlinkClick r:id="rId10"/>
              </a:rPr>
              <a:t>Kaleido</a:t>
            </a:r>
            <a:r>
              <a:rPr lang="fr-FR" dirty="0"/>
              <a:t> - Use </a:t>
            </a:r>
            <a:r>
              <a:rPr lang="fr-FR" dirty="0" err="1"/>
              <a:t>Kaleido</a:t>
            </a:r>
            <a:r>
              <a:rPr lang="fr-FR" dirty="0"/>
              <a:t> for </a:t>
            </a:r>
            <a:r>
              <a:rPr lang="fr-FR" dirty="0" err="1"/>
              <a:t>spinning</a:t>
            </a:r>
            <a:r>
              <a:rPr lang="fr-FR" dirty="0"/>
              <a:t> up a consortium blockchain network. Great for </a:t>
            </a:r>
            <a:r>
              <a:rPr lang="fr-FR" dirty="0" err="1"/>
              <a:t>PoCs</a:t>
            </a:r>
            <a:r>
              <a:rPr lang="fr-FR" dirty="0"/>
              <a:t> and </a:t>
            </a:r>
            <a:r>
              <a:rPr lang="fr-FR" dirty="0" err="1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45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EBCD9-B2C0-494D-B4C7-7E389C94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Bootstrap/out of box tools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F1B4B2-7955-441E-83B2-94F8EEF4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4A376F-8163-4D9A-9C71-4FC486C42B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Cheshire</a:t>
            </a:r>
            <a:r>
              <a:rPr lang="en-US" dirty="0"/>
              <a:t> - A local sandbox implementation of the </a:t>
            </a:r>
            <a:r>
              <a:rPr lang="en-US" dirty="0" err="1"/>
              <a:t>CryptoKitties</a:t>
            </a:r>
            <a:r>
              <a:rPr lang="en-US" dirty="0"/>
              <a:t> API and smart contracts, available as a Truffle Box</a:t>
            </a:r>
          </a:p>
          <a:p>
            <a:r>
              <a:rPr lang="en-US" dirty="0" err="1">
                <a:hlinkClick r:id="rId3"/>
              </a:rPr>
              <a:t>aragonCLI</a:t>
            </a:r>
            <a:r>
              <a:rPr lang="en-US" dirty="0"/>
              <a:t> - </a:t>
            </a:r>
            <a:r>
              <a:rPr lang="en-US" dirty="0" err="1"/>
              <a:t>aragonCLI</a:t>
            </a:r>
            <a:r>
              <a:rPr lang="en-US" dirty="0"/>
              <a:t> is used to create and develop Aragon apps and organizations.</a:t>
            </a:r>
          </a:p>
          <a:p>
            <a:r>
              <a:rPr lang="en-US" dirty="0" err="1">
                <a:hlinkClick r:id="rId4"/>
              </a:rPr>
              <a:t>ColonyJS</a:t>
            </a:r>
            <a:r>
              <a:rPr lang="en-US" dirty="0"/>
              <a:t> - JavaScript client that provides an API for interacting with the Colony Network smart contracts.</a:t>
            </a:r>
          </a:p>
          <a:p>
            <a:r>
              <a:rPr lang="en-US" dirty="0" err="1">
                <a:hlinkClick r:id="rId5"/>
              </a:rPr>
              <a:t>ArcJS</a:t>
            </a:r>
            <a:r>
              <a:rPr lang="en-US" dirty="0"/>
              <a:t> - Library that facilitates </a:t>
            </a:r>
            <a:r>
              <a:rPr lang="en-US" dirty="0" err="1"/>
              <a:t>javascript</a:t>
            </a:r>
            <a:r>
              <a:rPr lang="en-US" dirty="0"/>
              <a:t> application access to the </a:t>
            </a:r>
            <a:r>
              <a:rPr lang="en-US" dirty="0" err="1"/>
              <a:t>DAOstack</a:t>
            </a:r>
            <a:r>
              <a:rPr lang="en-US" dirty="0"/>
              <a:t> Arc </a:t>
            </a:r>
            <a:r>
              <a:rPr lang="en-US" dirty="0" err="1"/>
              <a:t>ethereum</a:t>
            </a:r>
            <a:r>
              <a:rPr lang="en-US" dirty="0"/>
              <a:t> smart contracts.</a:t>
            </a:r>
          </a:p>
          <a:p>
            <a:r>
              <a:rPr lang="en-US" dirty="0" err="1">
                <a:hlinkClick r:id="rId6"/>
              </a:rPr>
              <a:t>Arkane</a:t>
            </a:r>
            <a:r>
              <a:rPr lang="en-US" dirty="0">
                <a:hlinkClick r:id="rId6"/>
              </a:rPr>
              <a:t> Connect</a:t>
            </a:r>
            <a:r>
              <a:rPr lang="en-US" dirty="0"/>
              <a:t> - JavaScript client that provides an API for interacting with </a:t>
            </a:r>
            <a:r>
              <a:rPr lang="en-US" dirty="0" err="1"/>
              <a:t>Arkane</a:t>
            </a:r>
            <a:r>
              <a:rPr lang="en-US" dirty="0"/>
              <a:t> Network, a wallet provider for building user-friendly </a:t>
            </a:r>
            <a:r>
              <a:rPr lang="en-US" dirty="0" err="1"/>
              <a:t>dapps</a:t>
            </a:r>
            <a:r>
              <a:rPr lang="en-US" dirty="0"/>
              <a:t>.</a:t>
            </a:r>
          </a:p>
          <a:p>
            <a:r>
              <a:rPr lang="en-US" dirty="0" err="1">
                <a:hlinkClick r:id="rId7"/>
              </a:rPr>
              <a:t>Blocknative</a:t>
            </a:r>
            <a:r>
              <a:rPr lang="en-US" dirty="0"/>
              <a:t> - Assist.js is an embeddable widget that improves </a:t>
            </a:r>
            <a:r>
              <a:rPr lang="en-US" dirty="0" err="1"/>
              <a:t>Dapp</a:t>
            </a:r>
            <a:r>
              <a:rPr lang="en-US" dirty="0"/>
              <a:t> usability. The tool programmatically identifies and outlines clear actions for end-users to follow when interacting with </a:t>
            </a:r>
            <a:r>
              <a:rPr lang="en-US" dirty="0" err="1"/>
              <a:t>MetaMask</a:t>
            </a:r>
            <a:r>
              <a:rPr lang="en-US" dirty="0"/>
              <a:t> to overcome — and even prevent — common pitfalls and obstacles.</a:t>
            </a:r>
          </a:p>
        </p:txBody>
      </p:sp>
    </p:spTree>
    <p:extLst>
      <p:ext uri="{BB962C8B-B14F-4D97-AF65-F5344CB8AC3E}">
        <p14:creationId xmlns:p14="http://schemas.microsoft.com/office/powerpoint/2010/main" val="260744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D8153-33E7-4D1D-8E29-FBE3122F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 ABI (Application Binary Interface) tools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3DDE1E6-C028-47D5-870D-BF025A67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225EDF-F3F8-4567-BA17-E28BCBA83C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ABI </a:t>
            </a:r>
            <a:r>
              <a:rPr lang="fr-FR" dirty="0" err="1">
                <a:hlinkClick r:id="rId2"/>
              </a:rPr>
              <a:t>decoder</a:t>
            </a:r>
            <a:r>
              <a:rPr lang="fr-FR" dirty="0"/>
              <a:t> - </a:t>
            </a:r>
            <a:r>
              <a:rPr lang="fr-FR" dirty="0" err="1"/>
              <a:t>library</a:t>
            </a:r>
            <a:r>
              <a:rPr lang="fr-FR" dirty="0"/>
              <a:t> for </a:t>
            </a:r>
            <a:r>
              <a:rPr lang="fr-FR" dirty="0" err="1"/>
              <a:t>decoding</a:t>
            </a:r>
            <a:r>
              <a:rPr lang="fr-FR" dirty="0"/>
              <a:t> data params and </a:t>
            </a:r>
            <a:r>
              <a:rPr lang="fr-FR" dirty="0" err="1"/>
              <a:t>events</a:t>
            </a:r>
            <a:r>
              <a:rPr lang="fr-FR" dirty="0"/>
              <a:t> from Ethereum transactions</a:t>
            </a:r>
          </a:p>
          <a:p>
            <a:r>
              <a:rPr lang="fr-FR" dirty="0">
                <a:hlinkClick r:id="rId3"/>
              </a:rPr>
              <a:t>ABI-</a:t>
            </a:r>
            <a:r>
              <a:rPr lang="fr-FR" dirty="0" err="1">
                <a:hlinkClick r:id="rId3"/>
              </a:rPr>
              <a:t>gen</a:t>
            </a:r>
            <a:r>
              <a:rPr lang="fr-FR" dirty="0"/>
              <a:t> -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Typescript</a:t>
            </a:r>
            <a:r>
              <a:rPr lang="fr-FR" dirty="0"/>
              <a:t> contract </a:t>
            </a:r>
            <a:r>
              <a:rPr lang="fr-FR" dirty="0" err="1"/>
              <a:t>wrappers</a:t>
            </a:r>
            <a:r>
              <a:rPr lang="fr-FR" dirty="0"/>
              <a:t> from contract </a:t>
            </a:r>
            <a:r>
              <a:rPr lang="fr-FR" dirty="0" err="1"/>
              <a:t>ABI's</a:t>
            </a:r>
            <a:r>
              <a:rPr lang="fr-FR" dirty="0"/>
              <a:t>.</a:t>
            </a:r>
          </a:p>
          <a:p>
            <a:r>
              <a:rPr lang="fr-FR" dirty="0">
                <a:hlinkClick r:id="rId4"/>
              </a:rPr>
              <a:t>Ethereum ABI UI</a:t>
            </a:r>
            <a:r>
              <a:rPr lang="fr-FR" dirty="0"/>
              <a:t> - </a:t>
            </a:r>
            <a:r>
              <a:rPr lang="fr-FR" dirty="0" err="1"/>
              <a:t>Auto-generate</a:t>
            </a:r>
            <a:r>
              <a:rPr lang="fr-FR" dirty="0"/>
              <a:t> UI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definitions</a:t>
            </a:r>
            <a:r>
              <a:rPr lang="fr-FR" dirty="0"/>
              <a:t> and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validators</a:t>
            </a:r>
            <a:r>
              <a:rPr lang="fr-FR" dirty="0"/>
              <a:t> from an Ethereum contract ABI</a:t>
            </a:r>
          </a:p>
          <a:p>
            <a:r>
              <a:rPr lang="fr-FR" dirty="0" err="1">
                <a:hlinkClick r:id="rId5"/>
              </a:rPr>
              <a:t>headlong</a:t>
            </a:r>
            <a:r>
              <a:rPr lang="fr-FR" dirty="0"/>
              <a:t> - type-</a:t>
            </a:r>
            <a:r>
              <a:rPr lang="fr-FR" dirty="0" err="1"/>
              <a:t>safe</a:t>
            </a:r>
            <a:r>
              <a:rPr lang="fr-FR" dirty="0"/>
              <a:t> Contract ABI and </a:t>
            </a:r>
            <a:r>
              <a:rPr lang="fr-FR" dirty="0" err="1"/>
              <a:t>Recursive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Prefix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in Java</a:t>
            </a:r>
          </a:p>
          <a:p>
            <a:r>
              <a:rPr lang="fr-FR" dirty="0">
                <a:hlinkClick r:id="rId6"/>
              </a:rPr>
              <a:t>One Click </a:t>
            </a:r>
            <a:r>
              <a:rPr lang="fr-FR" dirty="0" err="1">
                <a:hlinkClick r:id="rId6"/>
              </a:rPr>
              <a:t>dApp</a:t>
            </a:r>
            <a:r>
              <a:rPr lang="fr-FR" dirty="0"/>
              <a:t> - </a:t>
            </a:r>
            <a:r>
              <a:rPr lang="fr-FR" dirty="0" err="1"/>
              <a:t>Instantly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dApp</a:t>
            </a:r>
            <a:r>
              <a:rPr lang="fr-FR" dirty="0"/>
              <a:t> at a unique URL </a:t>
            </a:r>
            <a:r>
              <a:rPr lang="fr-FR" dirty="0" err="1"/>
              <a:t>using</a:t>
            </a:r>
            <a:r>
              <a:rPr lang="fr-FR" dirty="0"/>
              <a:t> the ABI.</a:t>
            </a:r>
          </a:p>
          <a:p>
            <a:r>
              <a:rPr lang="fr-FR" dirty="0">
                <a:hlinkClick r:id="rId7"/>
              </a:rPr>
              <a:t>Truffle </a:t>
            </a:r>
            <a:r>
              <a:rPr lang="fr-FR" dirty="0" err="1">
                <a:hlinkClick r:id="rId7"/>
              </a:rPr>
              <a:t>Pig</a:t>
            </a:r>
            <a:r>
              <a:rPr lang="fr-FR" dirty="0"/>
              <a:t> - a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a simple HTTP API to </a:t>
            </a:r>
            <a:r>
              <a:rPr lang="fr-FR" dirty="0" err="1"/>
              <a:t>find</a:t>
            </a:r>
            <a:r>
              <a:rPr lang="fr-FR" dirty="0"/>
              <a:t> and </a:t>
            </a:r>
            <a:r>
              <a:rPr lang="fr-FR" dirty="0" err="1"/>
              <a:t>read</a:t>
            </a:r>
            <a:r>
              <a:rPr lang="fr-FR" dirty="0"/>
              <a:t> from Truffle-generated contract files, for use </a:t>
            </a:r>
            <a:r>
              <a:rPr lang="fr-FR" dirty="0" err="1"/>
              <a:t>during</a:t>
            </a:r>
            <a:r>
              <a:rPr lang="fr-FR" dirty="0"/>
              <a:t> local </a:t>
            </a:r>
            <a:r>
              <a:rPr lang="fr-FR" dirty="0" err="1"/>
              <a:t>development</a:t>
            </a:r>
            <a:r>
              <a:rPr lang="fr-FR" dirty="0"/>
              <a:t>. Serves </a:t>
            </a:r>
            <a:r>
              <a:rPr lang="fr-FR" dirty="0" err="1"/>
              <a:t>fresh</a:t>
            </a:r>
            <a:r>
              <a:rPr lang="fr-FR" dirty="0"/>
              <a:t> contract </a:t>
            </a:r>
            <a:r>
              <a:rPr lang="fr-FR" dirty="0" err="1"/>
              <a:t>ABIs</a:t>
            </a:r>
            <a:r>
              <a:rPr lang="fr-FR" dirty="0"/>
              <a:t> over http.</a:t>
            </a:r>
          </a:p>
        </p:txBody>
      </p:sp>
    </p:spTree>
    <p:extLst>
      <p:ext uri="{BB962C8B-B14F-4D97-AF65-F5344CB8AC3E}">
        <p14:creationId xmlns:p14="http://schemas.microsoft.com/office/powerpoint/2010/main" val="407904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E133E-6D35-4E73-887C-ECFC0676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Patterns for Smart Contract Development (Patterns for Smart Contract Development)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DFF96D-B88C-4334-80B1-1B48AE8F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8ADF9-1F1E-4C91-9BB3-B2D0A089B8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err="1">
                <a:hlinkClick r:id="rId2"/>
              </a:rPr>
              <a:t>Dappsys</a:t>
            </a:r>
            <a:r>
              <a:rPr lang="en-US" u="sng" dirty="0">
                <a:hlinkClick r:id="rId2"/>
              </a:rPr>
              <a:t>: Safe, simple, and flexible Ethereum contract building blocks</a:t>
            </a:r>
            <a:endParaRPr lang="en-US" dirty="0"/>
          </a:p>
          <a:p>
            <a:pPr lvl="1"/>
            <a:r>
              <a:rPr lang="en-US" dirty="0"/>
              <a:t>has solutions for common problems in Ethereum/Solidity, </a:t>
            </a:r>
            <a:r>
              <a:rPr lang="en-US" dirty="0" err="1"/>
              <a:t>eg.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Whitelisting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Upgradable ERC20-Token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ERC20-Token-Vault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Authentication (RBAC)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...several more...</a:t>
            </a:r>
            <a:endParaRPr lang="en-US" dirty="0"/>
          </a:p>
          <a:p>
            <a:pPr lvl="1"/>
            <a:r>
              <a:rPr lang="en-US" dirty="0"/>
              <a:t>provides building blocks for the </a:t>
            </a:r>
            <a:r>
              <a:rPr lang="en-US" dirty="0" err="1">
                <a:hlinkClick r:id="rId7"/>
              </a:rPr>
              <a:t>MakerDAO</a:t>
            </a:r>
            <a:r>
              <a:rPr lang="en-US" dirty="0"/>
              <a:t> or </a:t>
            </a:r>
            <a:r>
              <a:rPr lang="en-US" dirty="0">
                <a:hlinkClick r:id="rId8"/>
              </a:rPr>
              <a:t>The TAO</a:t>
            </a:r>
            <a:endParaRPr lang="en-US" dirty="0"/>
          </a:p>
          <a:p>
            <a:pPr lvl="1"/>
            <a:r>
              <a:rPr lang="en-US" dirty="0"/>
              <a:t>should be consulted before creating own, untested, solutions</a:t>
            </a:r>
          </a:p>
          <a:p>
            <a:pPr lvl="1"/>
            <a:r>
              <a:rPr lang="en-US" dirty="0"/>
              <a:t>usage is described in </a:t>
            </a:r>
            <a:r>
              <a:rPr lang="en-US" dirty="0" err="1">
                <a:hlinkClick r:id="rId9"/>
              </a:rPr>
              <a:t>Dapp</a:t>
            </a:r>
            <a:r>
              <a:rPr lang="en-US" dirty="0">
                <a:hlinkClick r:id="rId9"/>
              </a:rPr>
              <a:t>-a-day 1-10</a:t>
            </a:r>
            <a:r>
              <a:rPr lang="en-US" dirty="0"/>
              <a:t> and </a:t>
            </a:r>
            <a:r>
              <a:rPr lang="en-US" dirty="0" err="1">
                <a:hlinkClick r:id="rId10"/>
              </a:rPr>
              <a:t>Dapp</a:t>
            </a:r>
            <a:r>
              <a:rPr lang="en-US" dirty="0">
                <a:hlinkClick r:id="rId10"/>
              </a:rPr>
              <a:t>-a-day 11-25</a:t>
            </a:r>
            <a:endParaRPr lang="en-US" dirty="0"/>
          </a:p>
          <a:p>
            <a:r>
              <a:rPr lang="en-US" dirty="0" err="1">
                <a:hlinkClick r:id="rId11"/>
              </a:rPr>
              <a:t>OpenZeppelin</a:t>
            </a:r>
            <a:r>
              <a:rPr lang="en-US" dirty="0">
                <a:hlinkClick r:id="rId11"/>
              </a:rPr>
              <a:t>: An open framework of reusable and secure smart contracts in the Solidity language.</a:t>
            </a:r>
            <a:endParaRPr lang="en-US" dirty="0"/>
          </a:p>
          <a:p>
            <a:pPr lvl="1"/>
            <a:r>
              <a:rPr lang="en-US" dirty="0"/>
              <a:t>Likely the most widely-used libraries and smart contracts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Dappsys</a:t>
            </a:r>
            <a:r>
              <a:rPr lang="en-US" dirty="0"/>
              <a:t>, more integrated into Truffle framework</a:t>
            </a:r>
          </a:p>
          <a:p>
            <a:pPr lvl="1"/>
            <a:r>
              <a:rPr lang="en-US" dirty="0">
                <a:hlinkClick r:id="rId12"/>
              </a:rPr>
              <a:t>Blog about Best Practices with Security Audits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27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74C5A-8BA6-483B-B06E-DBAC5A8D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Patterns for Smart Contract Development (Patterns for Smart Contract Development)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005FA4-EB77-4C2B-B36A-AAB988FF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4D6FFC-9CB0-4D73-B341-AB55C5E113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fr-FR" u="sng" dirty="0">
                <a:hlinkClick r:id="rId2"/>
              </a:rPr>
              <a:t>Advanced Workshop with </a:t>
            </a:r>
            <a:r>
              <a:rPr lang="fr-FR" u="sng" dirty="0" err="1">
                <a:hlinkClick r:id="rId2"/>
              </a:rPr>
              <a:t>Assembly</a:t>
            </a:r>
            <a:endParaRPr lang="fr-FR" dirty="0"/>
          </a:p>
          <a:p>
            <a:pPr lvl="0"/>
            <a:r>
              <a:rPr lang="en-US" u="sng" dirty="0">
                <a:hlinkClick r:id="rId3"/>
              </a:rPr>
              <a:t>Simpler Ethereum Multisig</a:t>
            </a:r>
            <a:r>
              <a:rPr lang="en-US" dirty="0"/>
              <a:t> - especially section </a:t>
            </a:r>
            <a:r>
              <a:rPr lang="en-US" i="1" dirty="0"/>
              <a:t>Benefits</a:t>
            </a:r>
            <a:endParaRPr lang="fr-FR" dirty="0"/>
          </a:p>
          <a:p>
            <a:pPr lvl="0"/>
            <a:r>
              <a:rPr lang="en-US" u="sng" dirty="0" err="1">
                <a:hlinkClick r:id="rId4"/>
              </a:rPr>
              <a:t>CryptoFin</a:t>
            </a:r>
            <a:r>
              <a:rPr lang="en-US" u="sng" dirty="0">
                <a:hlinkClick r:id="rId4"/>
              </a:rPr>
              <a:t> Solidity Auditing Checklist</a:t>
            </a:r>
            <a:r>
              <a:rPr lang="en-US" dirty="0"/>
              <a:t> - A checklist of common findings, and issues to watch out for when auditing a contract for a </a:t>
            </a:r>
            <a:r>
              <a:rPr lang="en-US" dirty="0" err="1"/>
              <a:t>mainnet</a:t>
            </a:r>
            <a:r>
              <a:rPr lang="en-US" dirty="0"/>
              <a:t> launch.</a:t>
            </a:r>
          </a:p>
          <a:p>
            <a:pPr lvl="0"/>
            <a:r>
              <a:rPr lang="en-US" sz="2800" u="sng" dirty="0" err="1">
                <a:hlinkClick r:id="rId5"/>
              </a:rPr>
              <a:t>aragonOS</a:t>
            </a:r>
            <a:r>
              <a:rPr lang="en-US" sz="2800" u="sng" dirty="0">
                <a:hlinkClick r:id="rId5"/>
              </a:rPr>
              <a:t>: A smart contract framework for building DAOs, </a:t>
            </a:r>
            <a:r>
              <a:rPr lang="en-US" sz="2800" u="sng" dirty="0" err="1">
                <a:hlinkClick r:id="rId5"/>
              </a:rPr>
              <a:t>Dapps</a:t>
            </a:r>
            <a:r>
              <a:rPr lang="en-US" sz="2800" u="sng" dirty="0">
                <a:hlinkClick r:id="rId5"/>
              </a:rPr>
              <a:t> and protocols</a:t>
            </a:r>
            <a:endParaRPr lang="fr-FR" sz="2400" dirty="0"/>
          </a:p>
          <a:p>
            <a:pPr lvl="1"/>
            <a:r>
              <a:rPr lang="en-US" sz="2400" dirty="0" err="1"/>
              <a:t>Upgreadability</a:t>
            </a:r>
            <a:r>
              <a:rPr lang="en-US" sz="2400" dirty="0"/>
              <a:t>: Smart contracts can be upgraded to a newer version</a:t>
            </a:r>
            <a:endParaRPr lang="fr-FR" sz="2000" dirty="0"/>
          </a:p>
          <a:p>
            <a:pPr lvl="1"/>
            <a:r>
              <a:rPr lang="en-US" sz="2400" dirty="0"/>
              <a:t>Permission control: By using the </a:t>
            </a:r>
            <a:r>
              <a:rPr lang="en-US" sz="1600" dirty="0"/>
              <a:t>auth</a:t>
            </a:r>
            <a:r>
              <a:rPr lang="en-US" sz="2400" dirty="0"/>
              <a:t> and </a:t>
            </a:r>
            <a:r>
              <a:rPr lang="en-US" sz="1600" dirty="0" err="1"/>
              <a:t>authP</a:t>
            </a:r>
            <a:r>
              <a:rPr lang="en-US" sz="2400" dirty="0"/>
              <a:t> modifiers, you can protect functionality so only other apps or entities can access it</a:t>
            </a:r>
            <a:endParaRPr lang="fr-FR" sz="2000" dirty="0"/>
          </a:p>
          <a:p>
            <a:pPr lvl="1"/>
            <a:r>
              <a:rPr lang="en-US" sz="2400" dirty="0"/>
              <a:t>Forwarders: </a:t>
            </a:r>
            <a:r>
              <a:rPr lang="en-US" sz="2400" dirty="0" err="1"/>
              <a:t>aragonOS</a:t>
            </a:r>
            <a:r>
              <a:rPr lang="en-US" sz="2400" dirty="0"/>
              <a:t> apps can send their intent to perform an action to other apps, so that intent is forwarded if a set of requirements are met</a:t>
            </a:r>
            <a:endParaRPr lang="fr-FR" sz="2000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76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0D4EA-EF3C-424B-A9DC-FF54B13B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Upgradebility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3F2CA0-E360-44E7-A3DD-149FF8D1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10DF87-18C5-41E1-BAEA-021FBE24B2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Blog von Elena Dimitrova, Dev at colony.io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https://blog.colony.io/writing-more-robust-smart-contracts-99ad0a11e948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https://blog.colony.io/writing-upgradeable-contracts-in-solidity-6743f0eecc88</a:t>
            </a:r>
            <a:endParaRPr lang="fr-FR" dirty="0"/>
          </a:p>
          <a:p>
            <a:r>
              <a:rPr lang="fr-FR" dirty="0">
                <a:hlinkClick r:id="rId5"/>
              </a:rPr>
              <a:t>Aragon </a:t>
            </a:r>
            <a:r>
              <a:rPr lang="fr-FR" dirty="0" err="1">
                <a:hlinkClick r:id="rId5"/>
              </a:rPr>
              <a:t>research</a:t>
            </a:r>
            <a:r>
              <a:rPr lang="fr-FR" dirty="0">
                <a:hlinkClick r:id="rId5"/>
              </a:rPr>
              <a:t> blog</a:t>
            </a:r>
            <a:endParaRPr lang="fr-FR" dirty="0"/>
          </a:p>
          <a:p>
            <a:pPr lvl="1"/>
            <a:r>
              <a:rPr lang="fr-FR" dirty="0">
                <a:hlinkClick r:id="rId6"/>
              </a:rPr>
              <a:t>Library </a:t>
            </a:r>
            <a:r>
              <a:rPr lang="fr-FR" dirty="0" err="1">
                <a:hlinkClick r:id="rId6"/>
              </a:rPr>
              <a:t>driven</a:t>
            </a:r>
            <a:r>
              <a:rPr lang="fr-FR" dirty="0">
                <a:hlinkClick r:id="rId6"/>
              </a:rPr>
              <a:t> </a:t>
            </a:r>
            <a:r>
              <a:rPr lang="fr-FR" dirty="0" err="1">
                <a:hlinkClick r:id="rId6"/>
              </a:rPr>
              <a:t>development</a:t>
            </a:r>
            <a:endParaRPr lang="fr-FR" dirty="0"/>
          </a:p>
          <a:p>
            <a:pPr lvl="1"/>
            <a:r>
              <a:rPr lang="fr-FR" dirty="0">
                <a:hlinkClick r:id="rId7"/>
              </a:rPr>
              <a:t>Advanced Solidity code </a:t>
            </a:r>
            <a:r>
              <a:rPr lang="fr-FR" dirty="0" err="1">
                <a:hlinkClick r:id="rId7"/>
              </a:rPr>
              <a:t>deployment</a:t>
            </a:r>
            <a:r>
              <a:rPr lang="fr-FR" dirty="0">
                <a:hlinkClick r:id="rId7"/>
              </a:rPr>
              <a:t> techniques</a:t>
            </a:r>
            <a:endParaRPr lang="fr-FR" dirty="0"/>
          </a:p>
          <a:p>
            <a:r>
              <a:rPr lang="fr-FR" dirty="0" err="1">
                <a:hlinkClick r:id="rId8"/>
              </a:rPr>
              <a:t>OpenZeppelin</a:t>
            </a:r>
            <a:r>
              <a:rPr lang="fr-FR" dirty="0">
                <a:hlinkClick r:id="rId8"/>
              </a:rPr>
              <a:t> on Proxy Libraries</a:t>
            </a:r>
            <a:endParaRPr lang="fr-FR" dirty="0"/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34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32A67-3B65-4470-98BA-EDC97268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Infrastructure (Ethereum Clients)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7C24FE-E4CA-4191-8A8C-632B7E19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A1BFBA-9F36-45FD-A357-CDD2D2501D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>
                <a:hlinkClick r:id="rId2"/>
              </a:rPr>
              <a:t>Pantheon</a:t>
            </a:r>
            <a:r>
              <a:rPr lang="fr-FR" dirty="0"/>
              <a:t> - Java client by </a:t>
            </a:r>
            <a:r>
              <a:rPr lang="fr-FR" dirty="0" err="1"/>
              <a:t>PegaSys</a:t>
            </a:r>
            <a:endParaRPr lang="fr-FR" dirty="0"/>
          </a:p>
          <a:p>
            <a:r>
              <a:rPr lang="fr-FR" dirty="0">
                <a:hlinkClick r:id="rId3"/>
              </a:rPr>
              <a:t>Geth</a:t>
            </a:r>
            <a:r>
              <a:rPr lang="fr-FR" dirty="0"/>
              <a:t> - Go client</a:t>
            </a:r>
          </a:p>
          <a:p>
            <a:r>
              <a:rPr lang="fr-FR" dirty="0">
                <a:hlinkClick r:id="rId4"/>
              </a:rPr>
              <a:t>Parity</a:t>
            </a:r>
            <a:r>
              <a:rPr lang="fr-FR" dirty="0"/>
              <a:t> - Rust client</a:t>
            </a:r>
          </a:p>
          <a:p>
            <a:r>
              <a:rPr lang="fr-FR" dirty="0">
                <a:hlinkClick r:id="rId5"/>
              </a:rPr>
              <a:t>Aleth</a:t>
            </a:r>
            <a:r>
              <a:rPr lang="fr-FR" dirty="0"/>
              <a:t> - C++ client</a:t>
            </a:r>
          </a:p>
          <a:p>
            <a:r>
              <a:rPr lang="fr-FR" dirty="0" err="1">
                <a:hlinkClick r:id="rId6"/>
              </a:rPr>
              <a:t>Pyethapp</a:t>
            </a:r>
            <a:r>
              <a:rPr lang="fr-FR" dirty="0"/>
              <a:t> - Python client </a:t>
            </a:r>
            <a:r>
              <a:rPr lang="fr-FR" dirty="0" err="1"/>
              <a:t>using</a:t>
            </a:r>
            <a:r>
              <a:rPr lang="fr-FR" dirty="0"/>
              <a:t> </a:t>
            </a:r>
            <a:r>
              <a:rPr lang="fr-FR" dirty="0" err="1">
                <a:hlinkClick r:id="rId7"/>
              </a:rPr>
              <a:t>pyethereum</a:t>
            </a:r>
            <a:endParaRPr lang="fr-FR" dirty="0"/>
          </a:p>
          <a:p>
            <a:r>
              <a:rPr lang="fr-FR" dirty="0">
                <a:hlinkClick r:id="rId8"/>
              </a:rPr>
              <a:t>Trinity</a:t>
            </a:r>
            <a:r>
              <a:rPr lang="fr-FR" dirty="0"/>
              <a:t> - Python client </a:t>
            </a:r>
            <a:r>
              <a:rPr lang="fr-FR" dirty="0" err="1"/>
              <a:t>using</a:t>
            </a:r>
            <a:r>
              <a:rPr lang="fr-FR" dirty="0"/>
              <a:t> </a:t>
            </a:r>
            <a:r>
              <a:rPr lang="fr-FR" dirty="0" err="1">
                <a:hlinkClick r:id="rId9"/>
              </a:rPr>
              <a:t>py-evm</a:t>
            </a:r>
            <a:endParaRPr lang="fr-FR" dirty="0"/>
          </a:p>
          <a:p>
            <a:r>
              <a:rPr lang="fr-FR" dirty="0" err="1">
                <a:hlinkClick r:id="rId10"/>
              </a:rPr>
              <a:t>Ethereumjs</a:t>
            </a:r>
            <a:r>
              <a:rPr lang="fr-FR" dirty="0"/>
              <a:t> - JS client </a:t>
            </a:r>
            <a:r>
              <a:rPr lang="fr-FR" dirty="0" err="1"/>
              <a:t>using</a:t>
            </a:r>
            <a:r>
              <a:rPr lang="fr-FR" dirty="0"/>
              <a:t> </a:t>
            </a:r>
            <a:r>
              <a:rPr lang="fr-FR" dirty="0" err="1">
                <a:hlinkClick r:id="rId11"/>
              </a:rPr>
              <a:t>ethereumjs-vm</a:t>
            </a:r>
            <a:endParaRPr lang="fr-FR" dirty="0"/>
          </a:p>
          <a:p>
            <a:r>
              <a:rPr lang="fr-FR" dirty="0" err="1">
                <a:hlinkClick r:id="rId12"/>
              </a:rPr>
              <a:t>Ethereumj</a:t>
            </a:r>
            <a:r>
              <a:rPr lang="fr-FR" dirty="0"/>
              <a:t> - Java client by the Ethereum </a:t>
            </a:r>
            <a:r>
              <a:rPr lang="fr-FR" dirty="0" err="1"/>
              <a:t>Foundation</a:t>
            </a:r>
            <a:endParaRPr lang="fr-FR" dirty="0"/>
          </a:p>
          <a:p>
            <a:r>
              <a:rPr lang="fr-FR" dirty="0">
                <a:hlinkClick r:id="rId13"/>
              </a:rPr>
              <a:t>Harmony</a:t>
            </a:r>
            <a:r>
              <a:rPr lang="fr-FR" dirty="0"/>
              <a:t> - Java client by </a:t>
            </a:r>
            <a:r>
              <a:rPr lang="fr-FR" dirty="0" err="1"/>
              <a:t>EtherCamp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89737FB-0FCB-4178-85C4-8EF3998A642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hlinkClick r:id="rId14"/>
              </a:rPr>
              <a:t>Seth</a:t>
            </a:r>
            <a:r>
              <a:rPr lang="fr-FR" dirty="0"/>
              <a:t> - Seth </a:t>
            </a:r>
            <a:r>
              <a:rPr lang="fr-FR" dirty="0" err="1"/>
              <a:t>is</a:t>
            </a:r>
            <a:r>
              <a:rPr lang="fr-FR" dirty="0"/>
              <a:t> an Ethereum client </a:t>
            </a:r>
            <a:r>
              <a:rPr lang="fr-FR" dirty="0" err="1"/>
              <a:t>tool</a:t>
            </a:r>
            <a:r>
              <a:rPr lang="fr-FR" dirty="0"/>
              <a:t>—like a "</a:t>
            </a:r>
            <a:r>
              <a:rPr lang="fr-FR" dirty="0" err="1"/>
              <a:t>MetaMask</a:t>
            </a:r>
            <a:r>
              <a:rPr lang="fr-FR" dirty="0"/>
              <a:t> for the command line"</a:t>
            </a:r>
          </a:p>
          <a:p>
            <a:r>
              <a:rPr lang="fr-FR" dirty="0" err="1">
                <a:hlinkClick r:id="rId15"/>
              </a:rPr>
              <a:t>Mustekala</a:t>
            </a:r>
            <a:r>
              <a:rPr lang="fr-FR" dirty="0"/>
              <a:t> - Ethereum Light Client </a:t>
            </a:r>
            <a:r>
              <a:rPr lang="fr-FR" dirty="0" err="1"/>
              <a:t>project</a:t>
            </a:r>
            <a:r>
              <a:rPr lang="fr-FR" dirty="0"/>
              <a:t> of </a:t>
            </a:r>
            <a:r>
              <a:rPr lang="fr-FR" dirty="0" err="1"/>
              <a:t>Metamask</a:t>
            </a:r>
            <a:r>
              <a:rPr lang="fr-FR" dirty="0"/>
              <a:t>.</a:t>
            </a:r>
          </a:p>
          <a:p>
            <a:r>
              <a:rPr lang="fr-FR" dirty="0" err="1">
                <a:hlinkClick r:id="rId16"/>
              </a:rPr>
              <a:t>Exthereum</a:t>
            </a:r>
            <a:r>
              <a:rPr lang="fr-FR" dirty="0"/>
              <a:t> - Elixir client</a:t>
            </a:r>
          </a:p>
          <a:p>
            <a:r>
              <a:rPr lang="fr-FR" dirty="0">
                <a:hlinkClick r:id="rId17"/>
              </a:rPr>
              <a:t>EWF Parity</a:t>
            </a:r>
            <a:r>
              <a:rPr lang="fr-FR" dirty="0"/>
              <a:t> - Energy Web </a:t>
            </a:r>
            <a:r>
              <a:rPr lang="fr-FR" dirty="0" err="1"/>
              <a:t>Foundation</a:t>
            </a:r>
            <a:r>
              <a:rPr lang="fr-FR" dirty="0"/>
              <a:t> client for the </a:t>
            </a:r>
            <a:r>
              <a:rPr lang="fr-FR" dirty="0" err="1"/>
              <a:t>Tobalaba</a:t>
            </a:r>
            <a:r>
              <a:rPr lang="fr-FR" dirty="0"/>
              <a:t> test network</a:t>
            </a:r>
          </a:p>
          <a:p>
            <a:r>
              <a:rPr lang="fr-FR" dirty="0">
                <a:hlinkClick r:id="rId18"/>
              </a:rPr>
              <a:t>Quorum</a:t>
            </a:r>
            <a:r>
              <a:rPr lang="fr-FR" dirty="0"/>
              <a:t> - A </a:t>
            </a:r>
            <a:r>
              <a:rPr lang="fr-FR" dirty="0" err="1"/>
              <a:t>permissioned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of Ethereum </a:t>
            </a:r>
            <a:r>
              <a:rPr lang="fr-FR" dirty="0" err="1"/>
              <a:t>supporting</a:t>
            </a:r>
            <a:r>
              <a:rPr lang="fr-FR" dirty="0"/>
              <a:t> data </a:t>
            </a:r>
            <a:r>
              <a:rPr lang="fr-FR" dirty="0" err="1"/>
              <a:t>privacy</a:t>
            </a:r>
            <a:r>
              <a:rPr lang="fr-FR" dirty="0"/>
              <a:t> by </a:t>
            </a:r>
            <a:r>
              <a:rPr lang="fr-FR" dirty="0">
                <a:hlinkClick r:id="rId19"/>
              </a:rPr>
              <a:t>JP Morgan</a:t>
            </a:r>
            <a:endParaRPr lang="fr-FR" dirty="0"/>
          </a:p>
          <a:p>
            <a:r>
              <a:rPr lang="fr-FR" dirty="0">
                <a:hlinkClick r:id="rId20"/>
              </a:rPr>
              <a:t>Mana</a:t>
            </a:r>
            <a:r>
              <a:rPr lang="fr-FR" dirty="0"/>
              <a:t> - Ethereum full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in Elixir.</a:t>
            </a:r>
          </a:p>
          <a:p>
            <a:br>
              <a:rPr lang="fr-FR" dirty="0"/>
            </a:b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039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92882-61AF-48E2-9ACF-505FD6D2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Infrastructure (Storage)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B38803-A3DA-4FEA-892F-26AE4A0A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161208-D93E-4185-8481-666051B99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IPFS</a:t>
            </a:r>
            <a:r>
              <a:rPr lang="fr-FR" dirty="0"/>
              <a:t> - </a:t>
            </a:r>
            <a:r>
              <a:rPr lang="fr-FR" dirty="0" err="1"/>
              <a:t>Decentralised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and file </a:t>
            </a:r>
            <a:r>
              <a:rPr lang="fr-FR" dirty="0" err="1"/>
              <a:t>referencing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IPFS-Store</a:t>
            </a:r>
            <a:r>
              <a:rPr lang="fr-FR" dirty="0"/>
              <a:t> - IPFS Storage service with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capability</a:t>
            </a:r>
            <a:endParaRPr lang="fr-FR" dirty="0"/>
          </a:p>
          <a:p>
            <a:pPr lvl="1"/>
            <a:r>
              <a:rPr lang="fr-FR" dirty="0" err="1">
                <a:hlinkClick r:id="rId4"/>
              </a:rPr>
              <a:t>OrbitDB</a:t>
            </a:r>
            <a:r>
              <a:rPr lang="fr-FR" dirty="0"/>
              <a:t> - </a:t>
            </a:r>
            <a:r>
              <a:rPr lang="fr-FR" dirty="0" err="1"/>
              <a:t>Decentralised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on top of IPFS</a:t>
            </a:r>
          </a:p>
          <a:p>
            <a:pPr lvl="1"/>
            <a:r>
              <a:rPr lang="fr-FR" dirty="0">
                <a:hlinkClick r:id="rId5"/>
              </a:rPr>
              <a:t>JS IPFS API</a:t>
            </a:r>
            <a:r>
              <a:rPr lang="fr-FR" dirty="0"/>
              <a:t> - A client </a:t>
            </a:r>
            <a:r>
              <a:rPr lang="fr-FR" dirty="0" err="1"/>
              <a:t>library</a:t>
            </a:r>
            <a:r>
              <a:rPr lang="fr-FR" dirty="0"/>
              <a:t> for the IPFS HTTP API, </a:t>
            </a:r>
            <a:r>
              <a:rPr lang="fr-FR" dirty="0" err="1"/>
              <a:t>implemented</a:t>
            </a:r>
            <a:r>
              <a:rPr lang="fr-FR" dirty="0"/>
              <a:t> in JavaScript.</a:t>
            </a:r>
          </a:p>
          <a:p>
            <a:pPr lvl="1"/>
            <a:r>
              <a:rPr lang="fr-FR" dirty="0">
                <a:hlinkClick r:id="rId6"/>
              </a:rPr>
              <a:t>TEMPORAL</a:t>
            </a:r>
            <a:r>
              <a:rPr lang="fr-FR" dirty="0"/>
              <a:t> - </a:t>
            </a:r>
            <a:r>
              <a:rPr lang="fr-FR" dirty="0" err="1"/>
              <a:t>Easy</a:t>
            </a:r>
            <a:r>
              <a:rPr lang="fr-FR" dirty="0"/>
              <a:t> to use API </a:t>
            </a:r>
            <a:r>
              <a:rPr lang="fr-FR" dirty="0" err="1"/>
              <a:t>into</a:t>
            </a:r>
            <a:r>
              <a:rPr lang="fr-FR" dirty="0"/>
              <a:t> IPFS and other </a:t>
            </a:r>
            <a:r>
              <a:rPr lang="fr-FR" dirty="0" err="1"/>
              <a:t>distributed</a:t>
            </a:r>
            <a:r>
              <a:rPr lang="fr-FR" dirty="0"/>
              <a:t>/</a:t>
            </a:r>
            <a:r>
              <a:rPr lang="fr-FR" dirty="0" err="1"/>
              <a:t>decentralised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</a:t>
            </a:r>
            <a:r>
              <a:rPr lang="fr-FR" dirty="0" err="1"/>
              <a:t>protocols</a:t>
            </a:r>
            <a:endParaRPr lang="fr-FR" dirty="0"/>
          </a:p>
          <a:p>
            <a:r>
              <a:rPr lang="fr-FR" dirty="0" err="1">
                <a:hlinkClick r:id="rId7"/>
              </a:rPr>
              <a:t>Swarm</a:t>
            </a:r>
            <a:r>
              <a:rPr lang="fr-FR" dirty="0"/>
              <a:t> - Distributed </a:t>
            </a:r>
            <a:r>
              <a:rPr lang="fr-FR" dirty="0" err="1"/>
              <a:t>storage</a:t>
            </a:r>
            <a:r>
              <a:rPr lang="fr-FR" dirty="0"/>
              <a:t> platform and content distribution service, a native base layer service of the Ethereum web3 stack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30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F136-CFB9-4D77-92E2-57CF5A0B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nouveaux développeurs commencent ici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013630-C652-47CB-8BD0-C59A2D12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B1388-ACB0-4A1B-B959-9F98747C34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u="sng" dirty="0">
                <a:hlinkClick r:id="rId2"/>
              </a:rPr>
              <a:t>Solidity</a:t>
            </a:r>
            <a:r>
              <a:rPr lang="en-US" dirty="0"/>
              <a:t> - The most popular smart contract language.</a:t>
            </a:r>
            <a:endParaRPr lang="fr-FR" dirty="0"/>
          </a:p>
          <a:p>
            <a:pPr lvl="0"/>
            <a:r>
              <a:rPr lang="en-US" u="sng" dirty="0">
                <a:hlinkClick r:id="rId3"/>
              </a:rPr>
              <a:t>Truffle</a:t>
            </a:r>
            <a:r>
              <a:rPr lang="en-US" dirty="0"/>
              <a:t> - Most popular smart contract development, testing, and deployment framework. </a:t>
            </a:r>
            <a:endParaRPr lang="fr-FR" dirty="0"/>
          </a:p>
          <a:p>
            <a:pPr lvl="0"/>
            <a:r>
              <a:rPr lang="en-US" u="sng" dirty="0" err="1">
                <a:hlinkClick r:id="rId4"/>
              </a:rPr>
              <a:t>Metamask</a:t>
            </a:r>
            <a:r>
              <a:rPr lang="en-US" dirty="0"/>
              <a:t> - Chrome extension wallet to interact with </a:t>
            </a:r>
            <a:r>
              <a:rPr lang="en-US" dirty="0" err="1"/>
              <a:t>Dapps</a:t>
            </a:r>
            <a:r>
              <a:rPr lang="en-US" dirty="0"/>
              <a:t>.</a:t>
            </a:r>
            <a:endParaRPr lang="fr-FR" dirty="0"/>
          </a:p>
          <a:p>
            <a:pPr lvl="0"/>
            <a:r>
              <a:rPr lang="en-US" u="sng" dirty="0">
                <a:hlinkClick r:id="rId5"/>
              </a:rPr>
              <a:t>Truffle boxes</a:t>
            </a:r>
            <a:r>
              <a:rPr lang="en-US" dirty="0"/>
              <a:t> - Packaged components for the Ethereum ecosystem</a:t>
            </a:r>
            <a:endParaRPr lang="fr-FR" dirty="0"/>
          </a:p>
          <a:p>
            <a:pPr lvl="0"/>
            <a:r>
              <a:rPr lang="en-US" u="sng" dirty="0" err="1">
                <a:hlinkClick r:id="rId6"/>
              </a:rPr>
              <a:t>ZepKit</a:t>
            </a:r>
            <a:r>
              <a:rPr lang="en-US" dirty="0"/>
              <a:t> - An all-in-one starter box for developers to jumpstart their smart contract backed applications. Includes Truffle, </a:t>
            </a:r>
            <a:r>
              <a:rPr lang="en-US" dirty="0" err="1"/>
              <a:t>ZeppelinOS</a:t>
            </a:r>
            <a:r>
              <a:rPr lang="en-US" dirty="0"/>
              <a:t>, the </a:t>
            </a:r>
            <a:r>
              <a:rPr lang="en-US" dirty="0" err="1"/>
              <a:t>OpenZeppelin</a:t>
            </a:r>
            <a:r>
              <a:rPr lang="en-US" dirty="0"/>
              <a:t>-eth EVM package of audited smart contract, a react-app and </a:t>
            </a:r>
            <a:r>
              <a:rPr lang="en-US" dirty="0" err="1"/>
              <a:t>rimble</a:t>
            </a:r>
            <a:r>
              <a:rPr lang="en-US" dirty="0"/>
              <a:t> for easy styling.</a:t>
            </a:r>
            <a:endParaRPr lang="fr-FR" dirty="0"/>
          </a:p>
          <a:p>
            <a:pPr lvl="0"/>
            <a:r>
              <a:rPr lang="en-US" u="sng" dirty="0">
                <a:hlinkClick r:id="rId7"/>
              </a:rPr>
              <a:t>EthHub.io</a:t>
            </a:r>
            <a:r>
              <a:rPr lang="en-US" dirty="0"/>
              <a:t> - Comprehensive crowdsourced overview of Ethereum- its history, governance, future plans and development resources.</a:t>
            </a:r>
            <a:endParaRPr lang="fr-FR" dirty="0"/>
          </a:p>
          <a:p>
            <a:pPr lvl="0"/>
            <a:r>
              <a:rPr lang="en-US" u="sng" dirty="0" err="1">
                <a:hlinkClick r:id="rId8"/>
              </a:rPr>
              <a:t>Fortmatic</a:t>
            </a:r>
            <a:r>
              <a:rPr lang="en-US" dirty="0"/>
              <a:t> - A simple to use SDK to build web3 </a:t>
            </a:r>
            <a:r>
              <a:rPr lang="en-US" dirty="0" err="1"/>
              <a:t>dApps</a:t>
            </a:r>
            <a:r>
              <a:rPr lang="en-US" dirty="0"/>
              <a:t> without extensions or downloads.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71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B8834-37AC-47C5-B831-DC97F706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Infrastructure (Messaging)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49911E-0109-492D-8E5F-A4371074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35935A-2F8F-4A6C-8EA5-000DC896D5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Whisper</a:t>
            </a:r>
            <a:r>
              <a:rPr lang="fr-FR" dirty="0"/>
              <a:t> - Communication </a:t>
            </a:r>
            <a:r>
              <a:rPr lang="fr-FR" dirty="0" err="1"/>
              <a:t>protocol</a:t>
            </a:r>
            <a:r>
              <a:rPr lang="fr-FR" dirty="0"/>
              <a:t> for DApps to </a:t>
            </a:r>
            <a:r>
              <a:rPr lang="fr-FR" dirty="0" err="1"/>
              <a:t>communicate</a:t>
            </a:r>
            <a:r>
              <a:rPr lang="fr-FR" dirty="0"/>
              <a:t> with </a:t>
            </a:r>
            <a:r>
              <a:rPr lang="fr-FR" dirty="0" err="1"/>
              <a:t>each</a:t>
            </a:r>
            <a:r>
              <a:rPr lang="fr-FR" dirty="0"/>
              <a:t> other, a native base layer service of the Ethereum web3 stack</a:t>
            </a:r>
          </a:p>
          <a:p>
            <a:r>
              <a:rPr lang="fr-FR" dirty="0">
                <a:hlinkClick r:id="rId3"/>
              </a:rPr>
              <a:t>DEVp2p Wire Protocol</a:t>
            </a:r>
            <a:r>
              <a:rPr lang="fr-FR" dirty="0"/>
              <a:t> - Peer-to-peer communications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running Ethereum/</a:t>
            </a:r>
            <a:r>
              <a:rPr lang="fr-FR" dirty="0" err="1"/>
              <a:t>Whisper</a:t>
            </a:r>
            <a:endParaRPr lang="fr-FR" dirty="0"/>
          </a:p>
          <a:p>
            <a:r>
              <a:rPr lang="fr-FR" dirty="0">
                <a:hlinkClick r:id="rId4"/>
              </a:rPr>
              <a:t>Pydevp2p</a:t>
            </a:r>
            <a:r>
              <a:rPr lang="fr-FR" dirty="0"/>
              <a:t> - Python </a:t>
            </a:r>
            <a:r>
              <a:rPr lang="fr-FR" dirty="0" err="1"/>
              <a:t>implementation</a:t>
            </a:r>
            <a:r>
              <a:rPr lang="fr-FR" dirty="0"/>
              <a:t> of the </a:t>
            </a:r>
            <a:r>
              <a:rPr lang="fr-FR" dirty="0" err="1"/>
              <a:t>RLPx</a:t>
            </a:r>
            <a:r>
              <a:rPr lang="fr-FR" dirty="0"/>
              <a:t> network layer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81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DB223-2F78-4F47-A88A-9F7D6C6B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Infrastructure (</a:t>
            </a:r>
            <a:r>
              <a:rPr lang="fr-FR" b="1" dirty="0" err="1"/>
              <a:t>Testing</a:t>
            </a:r>
            <a:r>
              <a:rPr lang="fr-FR" b="1" dirty="0"/>
              <a:t> Tools)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1C3415-5DE9-4E4E-B24F-0605E9DA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54EC2F-6848-4F27-965C-5DD4653668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Solidity code coverage</a:t>
            </a:r>
            <a:r>
              <a:rPr lang="en-US" dirty="0"/>
              <a:t> - Solidity code coverage tool</a:t>
            </a:r>
          </a:p>
          <a:p>
            <a:r>
              <a:rPr lang="en-US" dirty="0">
                <a:hlinkClick r:id="rId3"/>
              </a:rPr>
              <a:t>Solidity coverage</a:t>
            </a:r>
            <a:r>
              <a:rPr lang="en-US" dirty="0"/>
              <a:t> - Alternative code coverage for Solidity smart-contracts</a:t>
            </a:r>
          </a:p>
          <a:p>
            <a:r>
              <a:rPr lang="en-US" dirty="0">
                <a:hlinkClick r:id="rId4"/>
              </a:rPr>
              <a:t>Solidity function profiler</a:t>
            </a:r>
            <a:r>
              <a:rPr lang="en-US" dirty="0"/>
              <a:t> - Solidity contract function profiler</a:t>
            </a:r>
          </a:p>
          <a:p>
            <a:r>
              <a:rPr lang="en-US" dirty="0">
                <a:hlinkClick r:id="rId5"/>
              </a:rPr>
              <a:t>Sol-profiler</a:t>
            </a:r>
            <a:r>
              <a:rPr lang="en-US" dirty="0"/>
              <a:t> - Alternative and updated Solidity smart contract profiler</a:t>
            </a:r>
          </a:p>
          <a:p>
            <a:r>
              <a:rPr lang="en-US" dirty="0">
                <a:hlinkClick r:id="rId6"/>
              </a:rPr>
              <a:t>Espresso</a:t>
            </a:r>
            <a:r>
              <a:rPr lang="en-US" dirty="0"/>
              <a:t> - Speedy, </a:t>
            </a:r>
            <a:r>
              <a:rPr lang="en-US" dirty="0" err="1"/>
              <a:t>parallelised</a:t>
            </a:r>
            <a:r>
              <a:rPr lang="en-US" dirty="0"/>
              <a:t>, hot-reloading solidity test framework</a:t>
            </a:r>
          </a:p>
          <a:p>
            <a:r>
              <a:rPr lang="en-US" dirty="0">
                <a:hlinkClick r:id="rId7"/>
              </a:rPr>
              <a:t>Eth tester</a:t>
            </a:r>
            <a:r>
              <a:rPr lang="en-US" dirty="0"/>
              <a:t> - Tool suite for testing Ethereum applications</a:t>
            </a:r>
          </a:p>
          <a:p>
            <a:r>
              <a:rPr lang="en-US" dirty="0" err="1">
                <a:hlinkClick r:id="rId8"/>
              </a:rPr>
              <a:t>Cliquebait</a:t>
            </a:r>
            <a:r>
              <a:rPr lang="en-US" dirty="0"/>
              <a:t> - Simplifies integration and accepting testing of smart contract applications with docker instances that closely resembles a real blockchain network</a:t>
            </a:r>
          </a:p>
          <a:p>
            <a:r>
              <a:rPr lang="en-US" dirty="0" err="1">
                <a:hlinkClick r:id="rId9"/>
              </a:rPr>
              <a:t>Hevm</a:t>
            </a:r>
            <a:r>
              <a:rPr lang="en-US" dirty="0"/>
              <a:t> - The </a:t>
            </a:r>
            <a:r>
              <a:rPr lang="en-US" dirty="0" err="1"/>
              <a:t>hevm</a:t>
            </a:r>
            <a:r>
              <a:rPr lang="en-US" dirty="0"/>
              <a:t> project is an implementation of the Ethereum virtual machine (EVM) made specifically for unit testing and debugging smart contracts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00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FA3B3-E8DE-42D6-A6BB-A3058781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Infrastructure (</a:t>
            </a:r>
            <a:r>
              <a:rPr lang="fr-FR" b="1" dirty="0" err="1"/>
              <a:t>Testing</a:t>
            </a:r>
            <a:r>
              <a:rPr lang="fr-FR" b="1" dirty="0"/>
              <a:t> Tools)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57C444B-327C-4AA6-96D6-F259AF55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0FDB43-7653-4FDE-8E24-0EF45B9B26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Ethereum graph debugger</a:t>
            </a:r>
            <a:r>
              <a:rPr lang="en-US" dirty="0"/>
              <a:t> - Solidity graphical debugger</a:t>
            </a:r>
          </a:p>
          <a:p>
            <a:r>
              <a:rPr lang="en-US" dirty="0">
                <a:hlinkClick r:id="rId3"/>
              </a:rPr>
              <a:t>Tenderly CLI</a:t>
            </a:r>
            <a:r>
              <a:rPr lang="en-US" dirty="0"/>
              <a:t> - Speed up your development with human readable stack traces</a:t>
            </a:r>
          </a:p>
          <a:p>
            <a:r>
              <a:rPr lang="en-US" dirty="0" err="1">
                <a:hlinkClick r:id="rId4"/>
              </a:rPr>
              <a:t>Solhint</a:t>
            </a:r>
            <a:r>
              <a:rPr lang="en-US" dirty="0"/>
              <a:t> - Solidity linter that provides security, style guide and best practice rules for smart contract validation</a:t>
            </a:r>
          </a:p>
          <a:p>
            <a:r>
              <a:rPr lang="en-US" dirty="0" err="1">
                <a:hlinkClick r:id="rId5"/>
              </a:rPr>
              <a:t>Ethlint</a:t>
            </a:r>
            <a:r>
              <a:rPr lang="en-US" dirty="0"/>
              <a:t> - Linter to identify and fix style &amp; security issues in Solidity, formerly Solium</a:t>
            </a:r>
          </a:p>
          <a:p>
            <a:r>
              <a:rPr lang="en-US" dirty="0">
                <a:hlinkClick r:id="rId6"/>
              </a:rPr>
              <a:t>Decode</a:t>
            </a:r>
            <a:r>
              <a:rPr lang="en-US" dirty="0"/>
              <a:t> - </a:t>
            </a:r>
            <a:r>
              <a:rPr lang="en-US" dirty="0" err="1"/>
              <a:t>npm</a:t>
            </a:r>
            <a:r>
              <a:rPr lang="en-US" dirty="0"/>
              <a:t> package which parses </a:t>
            </a:r>
            <a:r>
              <a:rPr lang="en-US" dirty="0" err="1"/>
              <a:t>tx's</a:t>
            </a:r>
            <a:r>
              <a:rPr lang="en-US" dirty="0"/>
              <a:t> submitted to a local </a:t>
            </a:r>
            <a:r>
              <a:rPr lang="en-US" dirty="0" err="1"/>
              <a:t>testrpc</a:t>
            </a:r>
            <a:r>
              <a:rPr lang="en-US" dirty="0"/>
              <a:t> node to make them more readable and easier to understand</a:t>
            </a:r>
          </a:p>
          <a:p>
            <a:r>
              <a:rPr lang="en-US" dirty="0">
                <a:hlinkClick r:id="rId7"/>
              </a:rPr>
              <a:t>truffle-assertions</a:t>
            </a:r>
            <a:r>
              <a:rPr lang="en-US" dirty="0"/>
              <a:t> - An </a:t>
            </a:r>
            <a:r>
              <a:rPr lang="en-US" dirty="0" err="1"/>
              <a:t>npm</a:t>
            </a:r>
            <a:r>
              <a:rPr lang="en-US" dirty="0"/>
              <a:t> package with additional assertions and utilities used in testing Solidity smart contracts with truffle. Most importantly, it adds the ability to assert whether specific events have (not) been emitted.</a:t>
            </a:r>
          </a:p>
          <a:p>
            <a:r>
              <a:rPr lang="en-US" dirty="0" err="1">
                <a:hlinkClick r:id="rId8"/>
              </a:rPr>
              <a:t>Psol</a:t>
            </a:r>
            <a:r>
              <a:rPr lang="en-US" dirty="0"/>
              <a:t> - Solidity lexical preprocessor with mustache.js-style syntax, macros, conditional compilation and automatic remote dependency inclusion.</a:t>
            </a:r>
          </a:p>
          <a:p>
            <a:r>
              <a:rPr lang="en-US" dirty="0" err="1">
                <a:hlinkClick r:id="rId9"/>
              </a:rPr>
              <a:t>solpp</a:t>
            </a:r>
            <a:r>
              <a:rPr lang="en-US" dirty="0"/>
              <a:t> - Solidity preprocessor and flattener with a comprehensive directive and expression language, high precision math, and many useful helper functions.</a:t>
            </a:r>
          </a:p>
          <a:p>
            <a:r>
              <a:rPr lang="en-US" dirty="0">
                <a:hlinkClick r:id="rId10"/>
              </a:rPr>
              <a:t>Decode and Publish</a:t>
            </a:r>
            <a:r>
              <a:rPr lang="en-US" dirty="0"/>
              <a:t> – Decode and publish raw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. Similar to </a:t>
            </a:r>
            <a:r>
              <a:rPr lang="en-US" dirty="0">
                <a:hlinkClick r:id="rId11"/>
              </a:rPr>
              <a:t>https://live.blockcypher.com/btc-testnet/decodetx/</a:t>
            </a:r>
            <a:endParaRPr lang="en-US" dirty="0"/>
          </a:p>
          <a:p>
            <a:r>
              <a:rPr lang="en-US" dirty="0">
                <a:hlinkClick r:id="rId12"/>
              </a:rPr>
              <a:t>Doppelgänger</a:t>
            </a:r>
            <a:r>
              <a:rPr lang="en-US" dirty="0"/>
              <a:t> - a library for mocking smart contract dependencies during unit testing.</a:t>
            </a:r>
          </a:p>
          <a:p>
            <a:r>
              <a:rPr lang="en-US" dirty="0" err="1">
                <a:hlinkClick r:id="rId13"/>
              </a:rPr>
              <a:t>rocketh</a:t>
            </a:r>
            <a:r>
              <a:rPr lang="en-US" dirty="0"/>
              <a:t> - A simple lib to test </a:t>
            </a:r>
            <a:r>
              <a:rPr lang="en-US" dirty="0" err="1"/>
              <a:t>ethereum</a:t>
            </a:r>
            <a:r>
              <a:rPr lang="en-US" dirty="0"/>
              <a:t> smart contract that allow to use whatever web3 lib and test runner you choose.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41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28473-FBA9-40BE-8196-0FCC12EC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Infrastructure (Security Tools)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31792C-6154-4EC1-B3F9-9184D587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8432DB-A9AD-40CE-B753-7F4B2BABBF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err="1">
                <a:hlinkClick r:id="rId2"/>
              </a:rPr>
              <a:t>MythX</a:t>
            </a:r>
            <a:r>
              <a:rPr lang="fr-FR" dirty="0"/>
              <a:t> - Security </a:t>
            </a:r>
            <a:r>
              <a:rPr lang="fr-FR" dirty="0" err="1"/>
              <a:t>verification</a:t>
            </a:r>
            <a:r>
              <a:rPr lang="fr-FR" dirty="0"/>
              <a:t> platform and </a:t>
            </a:r>
            <a:r>
              <a:rPr lang="fr-FR" dirty="0" err="1"/>
              <a:t>tools</a:t>
            </a:r>
            <a:r>
              <a:rPr lang="fr-FR" dirty="0"/>
              <a:t> </a:t>
            </a:r>
            <a:r>
              <a:rPr lang="fr-FR" dirty="0" err="1"/>
              <a:t>ecosystem</a:t>
            </a:r>
            <a:r>
              <a:rPr lang="fr-FR" dirty="0"/>
              <a:t> for Ethereum developers</a:t>
            </a:r>
          </a:p>
          <a:p>
            <a:r>
              <a:rPr lang="fr-FR" dirty="0" err="1">
                <a:hlinkClick r:id="rId3"/>
              </a:rPr>
              <a:t>Mythril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Classic</a:t>
            </a:r>
            <a:r>
              <a:rPr lang="fr-FR" dirty="0"/>
              <a:t> - Open-source EVM </a:t>
            </a:r>
            <a:r>
              <a:rPr lang="fr-FR" dirty="0" err="1"/>
              <a:t>bytecode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r>
              <a:rPr lang="fr-FR" dirty="0" err="1">
                <a:hlinkClick r:id="rId4"/>
              </a:rPr>
              <a:t>Oyente</a:t>
            </a:r>
            <a:r>
              <a:rPr lang="fr-FR" dirty="0"/>
              <a:t> - Alternative </a:t>
            </a:r>
            <a:r>
              <a:rPr lang="fr-FR" dirty="0" err="1"/>
              <a:t>static</a:t>
            </a:r>
            <a:r>
              <a:rPr lang="fr-FR" dirty="0"/>
              <a:t> smart contract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 err="1">
                <a:hlinkClick r:id="rId5"/>
              </a:rPr>
              <a:t>Securify</a:t>
            </a:r>
            <a:r>
              <a:rPr lang="fr-FR" dirty="0"/>
              <a:t> - Security scanner for Ethereum smart contracts</a:t>
            </a:r>
          </a:p>
          <a:p>
            <a:r>
              <a:rPr lang="fr-FR" dirty="0" err="1">
                <a:hlinkClick r:id="rId6"/>
              </a:rPr>
              <a:t>SmartCheck</a:t>
            </a:r>
            <a:r>
              <a:rPr lang="fr-FR" dirty="0"/>
              <a:t> - </a:t>
            </a:r>
            <a:r>
              <a:rPr lang="fr-FR" dirty="0" err="1"/>
              <a:t>Static</a:t>
            </a:r>
            <a:r>
              <a:rPr lang="fr-FR" dirty="0"/>
              <a:t> smart contract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analyzer</a:t>
            </a:r>
            <a:endParaRPr lang="fr-FR" dirty="0"/>
          </a:p>
          <a:p>
            <a:r>
              <a:rPr lang="fr-FR" dirty="0" err="1">
                <a:hlinkClick r:id="rId7"/>
              </a:rPr>
              <a:t>Porosity</a:t>
            </a:r>
            <a:r>
              <a:rPr lang="fr-FR" dirty="0"/>
              <a:t> - </a:t>
            </a:r>
            <a:r>
              <a:rPr lang="fr-FR" dirty="0" err="1"/>
              <a:t>Decompiler</a:t>
            </a:r>
            <a:r>
              <a:rPr lang="fr-FR" dirty="0"/>
              <a:t> and Security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for Blockchain-based Ethereum Smart-Contracts</a:t>
            </a:r>
          </a:p>
          <a:p>
            <a:r>
              <a:rPr lang="fr-FR" dirty="0" err="1">
                <a:hlinkClick r:id="rId8"/>
              </a:rPr>
              <a:t>Ethersplay</a:t>
            </a:r>
            <a:r>
              <a:rPr lang="fr-FR" dirty="0"/>
              <a:t> - EVM </a:t>
            </a:r>
            <a:r>
              <a:rPr lang="fr-FR" dirty="0" err="1"/>
              <a:t>disassembler</a:t>
            </a:r>
            <a:endParaRPr lang="fr-FR" dirty="0"/>
          </a:p>
          <a:p>
            <a:r>
              <a:rPr lang="fr-FR" dirty="0" err="1">
                <a:hlinkClick r:id="rId9"/>
              </a:rPr>
              <a:t>Evmdis</a:t>
            </a:r>
            <a:r>
              <a:rPr lang="fr-FR" dirty="0"/>
              <a:t> - Alternative EVM </a:t>
            </a:r>
            <a:r>
              <a:rPr lang="fr-FR" dirty="0" err="1"/>
              <a:t>disassembler</a:t>
            </a:r>
            <a:endParaRPr lang="fr-FR" dirty="0"/>
          </a:p>
          <a:p>
            <a:r>
              <a:rPr lang="fr-FR" dirty="0">
                <a:hlinkClick r:id="rId10"/>
              </a:rPr>
              <a:t>Hydra</a:t>
            </a:r>
            <a:r>
              <a:rPr lang="fr-FR" dirty="0"/>
              <a:t> - Framework for </a:t>
            </a:r>
            <a:r>
              <a:rPr lang="fr-FR" dirty="0" err="1"/>
              <a:t>cryptoeconomic</a:t>
            </a:r>
            <a:r>
              <a:rPr lang="fr-FR" dirty="0"/>
              <a:t> contract </a:t>
            </a:r>
            <a:r>
              <a:rPr lang="fr-FR" dirty="0" err="1"/>
              <a:t>security</a:t>
            </a:r>
            <a:r>
              <a:rPr lang="fr-FR" dirty="0"/>
              <a:t>, </a:t>
            </a:r>
            <a:r>
              <a:rPr lang="fr-FR" dirty="0" err="1"/>
              <a:t>decentralised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bounties</a:t>
            </a:r>
            <a:endParaRPr lang="fr-FR" dirty="0"/>
          </a:p>
          <a:p>
            <a:r>
              <a:rPr lang="fr-FR" dirty="0" err="1">
                <a:hlinkClick r:id="rId11"/>
              </a:rPr>
              <a:t>Solgraph</a:t>
            </a:r>
            <a:r>
              <a:rPr lang="fr-FR" dirty="0"/>
              <a:t> - Visualise Solidity control flow for smart contract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>
                <a:hlinkClick r:id="rId12"/>
              </a:rPr>
              <a:t>Manticore</a:t>
            </a:r>
            <a:r>
              <a:rPr lang="fr-FR" dirty="0"/>
              <a:t> - </a:t>
            </a:r>
            <a:r>
              <a:rPr lang="fr-FR" dirty="0" err="1"/>
              <a:t>Symbolic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on Smart Contracts and </a:t>
            </a:r>
            <a:r>
              <a:rPr lang="fr-FR" dirty="0" err="1"/>
              <a:t>Binaries</a:t>
            </a:r>
            <a:endParaRPr lang="fr-FR" dirty="0"/>
          </a:p>
          <a:p>
            <a:r>
              <a:rPr lang="fr-FR" dirty="0" err="1">
                <a:hlinkClick r:id="rId13"/>
              </a:rPr>
              <a:t>Slither</a:t>
            </a:r>
            <a:r>
              <a:rPr lang="fr-FR" dirty="0"/>
              <a:t> - A Solidity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framework</a:t>
            </a:r>
            <a:endParaRPr lang="fr-FR" dirty="0"/>
          </a:p>
          <a:p>
            <a:r>
              <a:rPr lang="fr-FR" dirty="0" err="1">
                <a:hlinkClick r:id="rId14"/>
              </a:rPr>
              <a:t>Adelaide</a:t>
            </a:r>
            <a:r>
              <a:rPr lang="fr-FR" dirty="0"/>
              <a:t> - The SECBIT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extension to Solidity compiler</a:t>
            </a:r>
          </a:p>
          <a:p>
            <a:r>
              <a:rPr lang="fr-FR" dirty="0">
                <a:hlinkClick r:id="rId15"/>
              </a:rPr>
              <a:t>Solidity </a:t>
            </a:r>
            <a:r>
              <a:rPr lang="fr-FR" dirty="0" err="1">
                <a:hlinkClick r:id="rId15"/>
              </a:rPr>
              <a:t>security</a:t>
            </a:r>
            <a:r>
              <a:rPr lang="fr-FR" dirty="0">
                <a:hlinkClick r:id="rId15"/>
              </a:rPr>
              <a:t> blog</a:t>
            </a:r>
            <a:r>
              <a:rPr lang="fr-FR" dirty="0"/>
              <a:t> - </a:t>
            </a:r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and </a:t>
            </a:r>
            <a:r>
              <a:rPr lang="fr-FR" dirty="0" err="1"/>
              <a:t>common</a:t>
            </a:r>
            <a:r>
              <a:rPr lang="fr-FR" dirty="0"/>
              <a:t> anti-patterns</a:t>
            </a:r>
          </a:p>
          <a:p>
            <a:r>
              <a:rPr lang="fr-FR" dirty="0" err="1">
                <a:hlinkClick r:id="rId16"/>
              </a:rPr>
              <a:t>Awesome</a:t>
            </a:r>
            <a:r>
              <a:rPr lang="fr-FR" dirty="0">
                <a:hlinkClick r:id="rId16"/>
              </a:rPr>
              <a:t> Buggy ERC20 </a:t>
            </a:r>
            <a:r>
              <a:rPr lang="fr-FR" dirty="0" err="1">
                <a:hlinkClick r:id="rId16"/>
              </a:rPr>
              <a:t>Tokens</a:t>
            </a:r>
            <a:r>
              <a:rPr lang="fr-FR" dirty="0"/>
              <a:t> - A Collection of </a:t>
            </a:r>
            <a:r>
              <a:rPr lang="fr-FR" dirty="0" err="1"/>
              <a:t>Vulnerabilities</a:t>
            </a:r>
            <a:r>
              <a:rPr lang="fr-FR" dirty="0"/>
              <a:t> in ERC20 Smart Contracts With </a:t>
            </a:r>
            <a:r>
              <a:rPr lang="fr-FR" dirty="0" err="1"/>
              <a:t>Tokens</a:t>
            </a:r>
            <a:r>
              <a:rPr lang="fr-FR" dirty="0"/>
              <a:t> </a:t>
            </a:r>
            <a:r>
              <a:rPr lang="fr-FR" dirty="0" err="1"/>
              <a:t>Affected</a:t>
            </a:r>
            <a:endParaRPr lang="fr-FR" dirty="0"/>
          </a:p>
          <a:p>
            <a:r>
              <a:rPr lang="fr-FR" dirty="0">
                <a:hlinkClick r:id="rId17"/>
              </a:rPr>
              <a:t>Free Smart Contract Security Audit</a:t>
            </a:r>
            <a:r>
              <a:rPr lang="fr-FR" dirty="0"/>
              <a:t> - Free smart contract </a:t>
            </a:r>
            <a:r>
              <a:rPr lang="fr-FR" dirty="0" err="1"/>
              <a:t>security</a:t>
            </a:r>
            <a:r>
              <a:rPr lang="fr-FR" dirty="0"/>
              <a:t> audits from Callisto Network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837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161C-0707-4243-8C18-B485046C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Smart Contract </a:t>
            </a:r>
            <a:r>
              <a:rPr lang="fr-FR" dirty="0" err="1"/>
              <a:t>Languages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381816-884D-41B4-9F66-19945D1A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F7F047-583F-49ED-93A2-B6415A7195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Solidity</a:t>
            </a:r>
            <a:r>
              <a:rPr lang="fr-FR" dirty="0"/>
              <a:t> - Ethereum smart </a:t>
            </a:r>
            <a:r>
              <a:rPr lang="fr-FR" dirty="0" err="1"/>
              <a:t>contracting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 err="1">
                <a:hlinkClick r:id="rId3"/>
              </a:rPr>
              <a:t>Bamboo</a:t>
            </a:r>
            <a:r>
              <a:rPr lang="fr-FR" dirty="0"/>
              <a:t> - A morphing smart contract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 err="1">
                <a:hlinkClick r:id="rId4"/>
              </a:rPr>
              <a:t>Vyper</a:t>
            </a:r>
            <a:r>
              <a:rPr lang="fr-FR" dirty="0"/>
              <a:t> - New </a:t>
            </a:r>
            <a:r>
              <a:rPr lang="fr-FR" dirty="0" err="1"/>
              <a:t>experimental</a:t>
            </a:r>
            <a:r>
              <a:rPr lang="fr-FR" dirty="0"/>
              <a:t> </a:t>
            </a:r>
            <a:r>
              <a:rPr lang="fr-FR" dirty="0" err="1"/>
              <a:t>pythonic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>
                <a:hlinkClick r:id="rId5"/>
              </a:rPr>
              <a:t>Flint</a:t>
            </a:r>
            <a:r>
              <a:rPr lang="fr-FR" dirty="0"/>
              <a:t> - New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with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including</a:t>
            </a:r>
            <a:r>
              <a:rPr lang="fr-FR" dirty="0"/>
              <a:t> asset types, state transition, and </a:t>
            </a:r>
            <a:r>
              <a:rPr lang="fr-FR" dirty="0" err="1"/>
              <a:t>safe</a:t>
            </a:r>
            <a:r>
              <a:rPr lang="fr-FR" dirty="0"/>
              <a:t> </a:t>
            </a:r>
            <a:r>
              <a:rPr lang="fr-FR" dirty="0" err="1"/>
              <a:t>integers</a:t>
            </a:r>
            <a:endParaRPr lang="fr-FR" dirty="0"/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87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B5E9D-DCF8-4BC3-8827-11EFD4B1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CE23D4-17C6-46E8-9E24-3371AD5F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EBE2D2-4B6A-48D4-BCF4-5DC92701A4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Truffle</a:t>
            </a:r>
            <a:r>
              <a:rPr lang="en-US" dirty="0"/>
              <a:t> - Most popular smart contract development, testing, and deployment framework. The Truffle suite includes Truffle, </a:t>
            </a:r>
            <a:r>
              <a:rPr lang="en-US" dirty="0">
                <a:hlinkClick r:id="rId3"/>
              </a:rPr>
              <a:t>Ganache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Drizzle</a:t>
            </a:r>
            <a:r>
              <a:rPr lang="en-US" dirty="0"/>
              <a:t>. </a:t>
            </a:r>
            <a:r>
              <a:rPr lang="en-US" dirty="0">
                <a:hlinkClick r:id="rId5"/>
              </a:rPr>
              <a:t>Deep dive on Truffle here</a:t>
            </a:r>
            <a:endParaRPr lang="en-US" dirty="0"/>
          </a:p>
          <a:p>
            <a:r>
              <a:rPr lang="en-US" dirty="0">
                <a:hlinkClick r:id="rId6"/>
              </a:rPr>
              <a:t>Embark</a:t>
            </a:r>
            <a:r>
              <a:rPr lang="en-US" dirty="0"/>
              <a:t> - Framework for DApp development</a:t>
            </a:r>
          </a:p>
          <a:p>
            <a:r>
              <a:rPr lang="en-US" dirty="0">
                <a:hlinkClick r:id="rId7"/>
              </a:rPr>
              <a:t>Waffle</a:t>
            </a:r>
            <a:r>
              <a:rPr lang="en-US" dirty="0"/>
              <a:t> - Framework for advanced smart contract development and testing, small, flexible, fast (based on ethers.js)</a:t>
            </a:r>
          </a:p>
          <a:p>
            <a:r>
              <a:rPr lang="en-US" dirty="0" err="1">
                <a:hlinkClick r:id="rId8"/>
              </a:rPr>
              <a:t>Dapp</a:t>
            </a:r>
            <a:r>
              <a:rPr lang="en-US" dirty="0"/>
              <a:t> - Framework for DApp development, successor to </a:t>
            </a:r>
            <a:r>
              <a:rPr lang="en-US" dirty="0" err="1"/>
              <a:t>DApple</a:t>
            </a:r>
            <a:endParaRPr lang="en-US" dirty="0"/>
          </a:p>
          <a:p>
            <a:r>
              <a:rPr lang="en-US" dirty="0" err="1">
                <a:hlinkClick r:id="rId9"/>
              </a:rPr>
              <a:t>Populus</a:t>
            </a:r>
            <a:r>
              <a:rPr lang="en-US" dirty="0"/>
              <a:t> - The Ethereum development framework with the most cute animal pictures</a:t>
            </a:r>
          </a:p>
          <a:p>
            <a:r>
              <a:rPr lang="en-US" dirty="0" err="1">
                <a:hlinkClick r:id="rId10"/>
              </a:rPr>
              <a:t>Etherlime</a:t>
            </a:r>
            <a:r>
              <a:rPr lang="en-US" dirty="0"/>
              <a:t> - ethers.js based framework for </a:t>
            </a:r>
            <a:r>
              <a:rPr lang="en-US" dirty="0" err="1"/>
              <a:t>Dapp</a:t>
            </a:r>
            <a:r>
              <a:rPr lang="en-US" dirty="0"/>
              <a:t> deployment</a:t>
            </a:r>
          </a:p>
          <a:p>
            <a:r>
              <a:rPr lang="en-US" dirty="0">
                <a:hlinkClick r:id="rId11"/>
              </a:rPr>
              <a:t>Parasol</a:t>
            </a:r>
            <a:r>
              <a:rPr lang="en-US" dirty="0"/>
              <a:t> - Agile smart contract development environment with testing, INFURA deployment, automatic contract documentation and more. It features a </a:t>
            </a:r>
            <a:r>
              <a:rPr lang="en-US" dirty="0" err="1"/>
              <a:t>a</a:t>
            </a:r>
            <a:r>
              <a:rPr lang="en-US" dirty="0"/>
              <a:t> flexible and unopinionated design with unlimited customizability</a:t>
            </a:r>
          </a:p>
          <a:p>
            <a:r>
              <a:rPr lang="en-US" dirty="0">
                <a:hlinkClick r:id="rId12"/>
              </a:rPr>
              <a:t>0xcert</a:t>
            </a:r>
            <a:r>
              <a:rPr lang="en-US" dirty="0"/>
              <a:t> - JavaScript framework for building decentralized applications</a:t>
            </a:r>
          </a:p>
          <a:p>
            <a:r>
              <a:rPr lang="en-US" dirty="0" err="1">
                <a:hlinkClick r:id="rId13"/>
              </a:rPr>
              <a:t>ZeppelinOS</a:t>
            </a:r>
            <a:r>
              <a:rPr lang="en-US" dirty="0"/>
              <a:t> - </a:t>
            </a:r>
            <a:r>
              <a:rPr lang="en-US" dirty="0" err="1"/>
              <a:t>ZeppelinOS</a:t>
            </a:r>
            <a:r>
              <a:rPr lang="en-US" dirty="0"/>
              <a:t> is a development platform designed specifically for smart contract projects and allows developers to create Upgradable smart contracts and create and link to EVM packages as a form of on-chain library code.</a:t>
            </a:r>
          </a:p>
        </p:txBody>
      </p:sp>
    </p:spTree>
    <p:extLst>
      <p:ext uri="{BB962C8B-B14F-4D97-AF65-F5344CB8AC3E}">
        <p14:creationId xmlns:p14="http://schemas.microsoft.com/office/powerpoint/2010/main" val="219685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EB6A8-54DA-493B-9444-1CAF9C6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IDEs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AA774C-4DEB-48E3-8A26-993C6498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551161-FD75-4EA9-BD10-672DF6665B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>
                <a:hlinkClick r:id="rId2"/>
              </a:rPr>
              <a:t>Remix</a:t>
            </a:r>
            <a:r>
              <a:rPr lang="fr-FR" dirty="0"/>
              <a:t> - Web IDE with </a:t>
            </a:r>
            <a:r>
              <a:rPr lang="fr-FR" dirty="0" err="1"/>
              <a:t>built</a:t>
            </a:r>
            <a:r>
              <a:rPr lang="fr-FR" dirty="0"/>
              <a:t> in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, test blockchain VM.</a:t>
            </a:r>
          </a:p>
          <a:p>
            <a:r>
              <a:rPr lang="fr-FR" dirty="0">
                <a:hlinkClick r:id="rId3"/>
              </a:rPr>
              <a:t>Superblocks </a:t>
            </a:r>
            <a:r>
              <a:rPr lang="fr-FR" dirty="0" err="1">
                <a:hlinkClick r:id="rId3"/>
              </a:rPr>
              <a:t>Lab</a:t>
            </a:r>
            <a:r>
              <a:rPr lang="fr-FR" dirty="0"/>
              <a:t> - Web IDE. </a:t>
            </a:r>
            <a:r>
              <a:rPr lang="fr-FR" dirty="0" err="1"/>
              <a:t>Built</a:t>
            </a:r>
            <a:r>
              <a:rPr lang="fr-FR" dirty="0"/>
              <a:t> in browser </a:t>
            </a:r>
            <a:r>
              <a:rPr lang="fr-FR" dirty="0" err="1"/>
              <a:t>blochain</a:t>
            </a:r>
            <a:r>
              <a:rPr lang="fr-FR" dirty="0"/>
              <a:t> VM, </a:t>
            </a:r>
            <a:r>
              <a:rPr lang="fr-FR" dirty="0" err="1"/>
              <a:t>Metamask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(one click </a:t>
            </a:r>
            <a:r>
              <a:rPr lang="fr-FR" dirty="0" err="1"/>
              <a:t>deployments</a:t>
            </a:r>
            <a:r>
              <a:rPr lang="fr-FR" dirty="0"/>
              <a:t> to </a:t>
            </a:r>
            <a:r>
              <a:rPr lang="fr-FR" dirty="0" err="1"/>
              <a:t>Testnet</a:t>
            </a:r>
            <a:r>
              <a:rPr lang="fr-FR" dirty="0"/>
              <a:t>/</a:t>
            </a:r>
            <a:r>
              <a:rPr lang="fr-FR" dirty="0" err="1"/>
              <a:t>Mainnet</a:t>
            </a:r>
            <a:r>
              <a:rPr lang="fr-FR" dirty="0"/>
              <a:t>), transaction logger and live code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WebApp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other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r>
              <a:rPr lang="fr-FR" dirty="0">
                <a:hlinkClick r:id="rId4"/>
              </a:rPr>
              <a:t>YAKINDU Solidity Tools</a:t>
            </a:r>
            <a:r>
              <a:rPr lang="fr-FR" dirty="0"/>
              <a:t> - Eclipse based IDE.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sensitive code </a:t>
            </a:r>
            <a:r>
              <a:rPr lang="fr-FR" dirty="0" err="1"/>
              <a:t>completion</a:t>
            </a:r>
            <a:r>
              <a:rPr lang="fr-FR" dirty="0"/>
              <a:t> and help, code navigation, </a:t>
            </a:r>
            <a:r>
              <a:rPr lang="fr-FR" dirty="0" err="1"/>
              <a:t>syntax</a:t>
            </a:r>
            <a:r>
              <a:rPr lang="fr-FR" dirty="0"/>
              <a:t> </a:t>
            </a:r>
            <a:r>
              <a:rPr lang="fr-FR" dirty="0" err="1"/>
              <a:t>coloring</a:t>
            </a:r>
            <a:r>
              <a:rPr lang="fr-FR" dirty="0"/>
              <a:t>, build in compiler, quick fixes and </a:t>
            </a:r>
            <a:r>
              <a:rPr lang="fr-FR" dirty="0" err="1"/>
              <a:t>templates</a:t>
            </a:r>
            <a:r>
              <a:rPr lang="fr-FR" dirty="0"/>
              <a:t>.</a:t>
            </a:r>
          </a:p>
          <a:p>
            <a:r>
              <a:rPr lang="fr-FR" dirty="0" err="1">
                <a:hlinkClick r:id="rId5"/>
              </a:rPr>
              <a:t>Eth</a:t>
            </a:r>
            <a:r>
              <a:rPr lang="fr-FR" dirty="0">
                <a:hlinkClick r:id="rId5"/>
              </a:rPr>
              <a:t> </a:t>
            </a:r>
            <a:r>
              <a:rPr lang="fr-FR" dirty="0" err="1">
                <a:hlinkClick r:id="rId5"/>
              </a:rPr>
              <a:t>Fiddle</a:t>
            </a:r>
            <a:r>
              <a:rPr lang="fr-FR" dirty="0"/>
              <a:t> - IDE </a:t>
            </a:r>
            <a:r>
              <a:rPr lang="fr-FR" dirty="0" err="1"/>
              <a:t>developed</a:t>
            </a:r>
            <a:r>
              <a:rPr lang="fr-FR" dirty="0"/>
              <a:t> by </a:t>
            </a:r>
            <a:r>
              <a:rPr lang="fr-FR" dirty="0">
                <a:hlinkClick r:id="rId6"/>
              </a:rPr>
              <a:t>The </a:t>
            </a:r>
            <a:r>
              <a:rPr lang="fr-FR" dirty="0" err="1">
                <a:hlinkClick r:id="rId6"/>
              </a:rPr>
              <a:t>Loom</a:t>
            </a:r>
            <a:r>
              <a:rPr lang="fr-FR" dirty="0">
                <a:hlinkClick r:id="rId6"/>
              </a:rPr>
              <a:t> Network</a:t>
            </a:r>
            <a:r>
              <a:rPr lang="fr-FR" dirty="0"/>
              <a:t> 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, compile and </a:t>
            </a:r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smart contract.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share</a:t>
            </a:r>
            <a:r>
              <a:rPr lang="fr-FR" dirty="0"/>
              <a:t> and </a:t>
            </a:r>
            <a:r>
              <a:rPr lang="fr-FR" dirty="0" err="1"/>
              <a:t>find</a:t>
            </a:r>
            <a:r>
              <a:rPr lang="fr-FR" dirty="0"/>
              <a:t> code </a:t>
            </a:r>
            <a:r>
              <a:rPr lang="fr-FR" dirty="0" err="1"/>
              <a:t>snippets</a:t>
            </a:r>
            <a:r>
              <a:rPr lang="fr-FR" dirty="0"/>
              <a:t>.</a:t>
            </a:r>
          </a:p>
          <a:p>
            <a:r>
              <a:rPr lang="fr-FR" dirty="0">
                <a:hlinkClick r:id="rId7"/>
              </a:rPr>
              <a:t>Atom</a:t>
            </a:r>
            <a:r>
              <a:rPr lang="fr-FR" dirty="0"/>
              <a:t> - Atom editor with </a:t>
            </a:r>
            <a:r>
              <a:rPr lang="fr-FR" dirty="0">
                <a:hlinkClick r:id="rId8"/>
              </a:rPr>
              <a:t>Atom Solidity Linter</a:t>
            </a:r>
            <a:r>
              <a:rPr lang="fr-FR" dirty="0"/>
              <a:t>, </a:t>
            </a:r>
            <a:r>
              <a:rPr lang="fr-FR" dirty="0" err="1">
                <a:hlinkClick r:id="rId9"/>
              </a:rPr>
              <a:t>Etheratom</a:t>
            </a:r>
            <a:r>
              <a:rPr lang="fr-FR" dirty="0"/>
              <a:t>, </a:t>
            </a:r>
            <a:r>
              <a:rPr lang="fr-FR" dirty="0" err="1">
                <a:hlinkClick r:id="rId10"/>
              </a:rPr>
              <a:t>autocomplete-solidity</a:t>
            </a:r>
            <a:r>
              <a:rPr lang="fr-FR" dirty="0"/>
              <a:t>, and </a:t>
            </a:r>
            <a:r>
              <a:rPr lang="fr-FR" dirty="0" err="1">
                <a:hlinkClick r:id="rId11"/>
              </a:rPr>
              <a:t>language-solidity</a:t>
            </a:r>
            <a:r>
              <a:rPr lang="fr-FR" dirty="0"/>
              <a:t> packages</a:t>
            </a:r>
          </a:p>
          <a:p>
            <a:r>
              <a:rPr lang="fr-FR" dirty="0" err="1">
                <a:hlinkClick r:id="rId12"/>
              </a:rPr>
              <a:t>Pragma</a:t>
            </a:r>
            <a:r>
              <a:rPr lang="fr-FR" dirty="0"/>
              <a:t> - Very simple web IDE for </a:t>
            </a:r>
            <a:r>
              <a:rPr lang="fr-FR" dirty="0" err="1"/>
              <a:t>solidity</a:t>
            </a:r>
            <a:r>
              <a:rPr lang="fr-FR" dirty="0"/>
              <a:t>, and auto-generated interfaces for smart contracts.</a:t>
            </a:r>
          </a:p>
          <a:p>
            <a:r>
              <a:rPr lang="fr-FR" dirty="0" err="1">
                <a:hlinkClick r:id="rId13"/>
              </a:rPr>
              <a:t>Vim</a:t>
            </a:r>
            <a:r>
              <a:rPr lang="fr-FR" dirty="0">
                <a:hlinkClick r:id="rId13"/>
              </a:rPr>
              <a:t> </a:t>
            </a:r>
            <a:r>
              <a:rPr lang="fr-FR" dirty="0" err="1">
                <a:hlinkClick r:id="rId13"/>
              </a:rPr>
              <a:t>solidity</a:t>
            </a:r>
            <a:r>
              <a:rPr lang="fr-FR" dirty="0"/>
              <a:t> - </a:t>
            </a:r>
            <a:r>
              <a:rPr lang="fr-FR" dirty="0" err="1"/>
              <a:t>Vim</a:t>
            </a:r>
            <a:r>
              <a:rPr lang="fr-FR" dirty="0"/>
              <a:t> </a:t>
            </a:r>
            <a:r>
              <a:rPr lang="fr-FR" dirty="0" err="1"/>
              <a:t>syntax</a:t>
            </a:r>
            <a:r>
              <a:rPr lang="fr-FR" dirty="0"/>
              <a:t> file for </a:t>
            </a:r>
            <a:r>
              <a:rPr lang="fr-FR" dirty="0" err="1"/>
              <a:t>solidity</a:t>
            </a:r>
            <a:endParaRPr lang="fr-FR" dirty="0"/>
          </a:p>
          <a:p>
            <a:r>
              <a:rPr lang="fr-FR" dirty="0">
                <a:hlinkClick r:id="rId14"/>
              </a:rPr>
              <a:t>Visual Studio Code</a:t>
            </a:r>
            <a:r>
              <a:rPr lang="fr-FR" dirty="0"/>
              <a:t> - Visual Studio Code extension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adds</a:t>
            </a:r>
            <a:r>
              <a:rPr lang="fr-FR" dirty="0"/>
              <a:t> support for Solidity</a:t>
            </a:r>
          </a:p>
          <a:p>
            <a:r>
              <a:rPr lang="fr-FR" dirty="0" err="1">
                <a:hlinkClick r:id="rId15"/>
              </a:rPr>
              <a:t>Intellij</a:t>
            </a:r>
            <a:r>
              <a:rPr lang="fr-FR" dirty="0">
                <a:hlinkClick r:id="rId15"/>
              </a:rPr>
              <a:t> Solidity Plugin</a:t>
            </a:r>
            <a:r>
              <a:rPr lang="fr-FR" dirty="0"/>
              <a:t> - Open-source plug-in for </a:t>
            </a:r>
            <a:r>
              <a:rPr lang="fr-FR" dirty="0" err="1">
                <a:hlinkClick r:id="rId16"/>
              </a:rPr>
              <a:t>JetBrains</a:t>
            </a:r>
            <a:r>
              <a:rPr lang="fr-FR" dirty="0">
                <a:hlinkClick r:id="rId16"/>
              </a:rPr>
              <a:t> </a:t>
            </a:r>
            <a:r>
              <a:rPr lang="fr-FR" dirty="0" err="1">
                <a:hlinkClick r:id="rId16"/>
              </a:rPr>
              <a:t>IntelliJ</a:t>
            </a:r>
            <a:r>
              <a:rPr lang="fr-FR" dirty="0">
                <a:hlinkClick r:id="rId16"/>
              </a:rPr>
              <a:t> </a:t>
            </a:r>
            <a:r>
              <a:rPr lang="fr-FR" dirty="0" err="1">
                <a:hlinkClick r:id="rId16"/>
              </a:rPr>
              <a:t>Idea</a:t>
            </a:r>
            <a:r>
              <a:rPr lang="fr-FR" dirty="0">
                <a:hlinkClick r:id="rId16"/>
              </a:rPr>
              <a:t> IDE</a:t>
            </a:r>
            <a:r>
              <a:rPr lang="fr-FR" dirty="0"/>
              <a:t> (free/commercial) with </a:t>
            </a:r>
            <a:r>
              <a:rPr lang="fr-FR" dirty="0" err="1"/>
              <a:t>syntax</a:t>
            </a:r>
            <a:r>
              <a:rPr lang="fr-FR" dirty="0"/>
              <a:t> </a:t>
            </a:r>
            <a:r>
              <a:rPr lang="fr-FR" dirty="0" err="1"/>
              <a:t>highlighting</a:t>
            </a:r>
            <a:r>
              <a:rPr lang="fr-FR" dirty="0"/>
              <a:t>, </a:t>
            </a:r>
            <a:r>
              <a:rPr lang="fr-FR" dirty="0" err="1"/>
              <a:t>formatting</a:t>
            </a:r>
            <a:r>
              <a:rPr lang="fr-FR" dirty="0"/>
              <a:t>, code </a:t>
            </a:r>
            <a:r>
              <a:rPr lang="fr-FR" dirty="0" err="1"/>
              <a:t>completion</a:t>
            </a:r>
            <a:r>
              <a:rPr lang="fr-FR" dirty="0"/>
              <a:t> etc.</a:t>
            </a:r>
          </a:p>
          <a:p>
            <a:r>
              <a:rPr lang="en-US" dirty="0" err="1">
                <a:hlinkClick r:id="rId17"/>
              </a:rPr>
              <a:t>Buidler</a:t>
            </a:r>
            <a:r>
              <a:rPr lang="en-US" dirty="0"/>
              <a:t> - Extensible developer tool that helps smart contract developers increase productivity by reliably bringing together the tools they want.</a:t>
            </a:r>
          </a:p>
        </p:txBody>
      </p:sp>
    </p:spTree>
    <p:extLst>
      <p:ext uri="{BB962C8B-B14F-4D97-AF65-F5344CB8AC3E}">
        <p14:creationId xmlns:p14="http://schemas.microsoft.com/office/powerpoint/2010/main" val="8798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55B7D-D20C-496D-AB92-08E80DA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 blockchain networks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449C0C-C3DA-4D87-ACC8-0A1C4FC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636014-EAF5-4F5B-906F-B39FCC4B0D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u="sng" dirty="0" err="1">
                <a:hlinkClick r:id="rId2"/>
              </a:rPr>
              <a:t>ethnode</a:t>
            </a:r>
            <a:r>
              <a:rPr lang="en-US" dirty="0"/>
              <a:t> - Run an Ethereum node (Geth or Parity) for development, as easy as 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</a:t>
            </a:r>
            <a:r>
              <a:rPr lang="en-US" dirty="0" err="1"/>
              <a:t>ethnode</a:t>
            </a:r>
            <a:r>
              <a:rPr lang="en-US" dirty="0"/>
              <a:t> &amp;&amp; </a:t>
            </a:r>
            <a:r>
              <a:rPr lang="en-US" dirty="0" err="1"/>
              <a:t>ethnode</a:t>
            </a:r>
            <a:r>
              <a:rPr lang="en-US" dirty="0"/>
              <a:t>.</a:t>
            </a:r>
            <a:endParaRPr lang="fr-FR" dirty="0"/>
          </a:p>
          <a:p>
            <a:pPr lvl="0"/>
            <a:r>
              <a:rPr lang="en-US" u="sng" dirty="0">
                <a:hlinkClick r:id="rId3"/>
              </a:rPr>
              <a:t>Ganache</a:t>
            </a:r>
            <a:r>
              <a:rPr lang="en-US" dirty="0"/>
              <a:t> - App for test Ethereum blockchain with visual UI and logs</a:t>
            </a:r>
            <a:endParaRPr lang="fr-FR" dirty="0"/>
          </a:p>
          <a:p>
            <a:pPr lvl="0"/>
            <a:r>
              <a:rPr lang="en-US" u="sng" dirty="0" err="1">
                <a:hlinkClick r:id="rId4"/>
              </a:rPr>
              <a:t>Kaleido</a:t>
            </a:r>
            <a:r>
              <a:rPr lang="en-US" dirty="0"/>
              <a:t> - Use </a:t>
            </a:r>
            <a:r>
              <a:rPr lang="en-US" dirty="0" err="1"/>
              <a:t>Kaleido</a:t>
            </a:r>
            <a:r>
              <a:rPr lang="en-US" dirty="0"/>
              <a:t> for spinning up a consortium blockchain network. </a:t>
            </a:r>
            <a:r>
              <a:rPr lang="fr-FR" dirty="0"/>
              <a:t>Great for </a:t>
            </a:r>
            <a:r>
              <a:rPr lang="fr-FR" dirty="0" err="1"/>
              <a:t>PoCs</a:t>
            </a:r>
            <a:r>
              <a:rPr lang="fr-FR" dirty="0"/>
              <a:t> and </a:t>
            </a:r>
            <a:r>
              <a:rPr lang="fr-FR" dirty="0" err="1"/>
              <a:t>testing</a:t>
            </a:r>
            <a:endParaRPr lang="fr-FR" dirty="0"/>
          </a:p>
          <a:p>
            <a:pPr lvl="0"/>
            <a:r>
              <a:rPr lang="en-US" u="sng" dirty="0">
                <a:hlinkClick r:id="rId5"/>
              </a:rPr>
              <a:t>Pantheon Private Network</a:t>
            </a:r>
            <a:r>
              <a:rPr lang="en-US" dirty="0"/>
              <a:t> - Run a private network of Pantheon nodes in a Docker container ** </a:t>
            </a:r>
            <a:r>
              <a:rPr lang="en-US" u="sng" dirty="0">
                <a:hlinkClick r:id="rId6"/>
              </a:rPr>
              <a:t>Orion</a:t>
            </a:r>
            <a:r>
              <a:rPr lang="en-US" dirty="0"/>
              <a:t> - Component for performing private transactions by </a:t>
            </a:r>
            <a:r>
              <a:rPr lang="en-US" dirty="0" err="1"/>
              <a:t>PegaSys</a:t>
            </a:r>
            <a:r>
              <a:rPr lang="en-US" dirty="0"/>
              <a:t> ** </a:t>
            </a:r>
            <a:r>
              <a:rPr lang="en-US" u="sng" dirty="0">
                <a:hlinkClick r:id="rId7"/>
              </a:rPr>
              <a:t>Artemis</a:t>
            </a:r>
            <a:r>
              <a:rPr lang="en-US" dirty="0"/>
              <a:t> - Java implementation of the Ethereum 2.0 Beacon Chain by </a:t>
            </a:r>
            <a:r>
              <a:rPr lang="en-US" dirty="0" err="1"/>
              <a:t>PegaSys</a:t>
            </a:r>
            <a:endParaRPr lang="fr-FR" dirty="0"/>
          </a:p>
          <a:p>
            <a:pPr lvl="0"/>
            <a:r>
              <a:rPr lang="en-US" u="sng" dirty="0" err="1">
                <a:hlinkClick r:id="rId8"/>
              </a:rPr>
              <a:t>Cliquebait</a:t>
            </a:r>
            <a:r>
              <a:rPr lang="en-US" dirty="0"/>
              <a:t> - Simplifies integration and accepting testing of smart contract applications with docker instances that closely resembles a real blockchain network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22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37AF3-714E-4E8F-83CB-244422F2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blockchain networks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D399C39-A514-4377-8611-7536B17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121EFA-7563-4342-B464-D78EA65DD3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u="sng" dirty="0">
                <a:hlinkClick r:id="rId2"/>
              </a:rPr>
              <a:t>Local Raiden</a:t>
            </a:r>
            <a:r>
              <a:rPr lang="en-US" dirty="0"/>
              <a:t> - Run a local Raiden network in docker containers for demo and testing purposes</a:t>
            </a:r>
            <a:endParaRPr lang="fr-FR" dirty="0"/>
          </a:p>
          <a:p>
            <a:pPr lvl="0"/>
            <a:r>
              <a:rPr lang="en-US" u="sng" dirty="0">
                <a:hlinkClick r:id="rId3"/>
              </a:rPr>
              <a:t>Private networks deployment scripts</a:t>
            </a:r>
            <a:r>
              <a:rPr lang="en-US" dirty="0"/>
              <a:t> - Out-of-the-box deployment scripts for private </a:t>
            </a:r>
            <a:r>
              <a:rPr lang="en-US" dirty="0" err="1"/>
              <a:t>PoA</a:t>
            </a:r>
            <a:r>
              <a:rPr lang="en-US" dirty="0"/>
              <a:t> networks</a:t>
            </a:r>
            <a:endParaRPr lang="fr-FR" dirty="0"/>
          </a:p>
          <a:p>
            <a:pPr lvl="0"/>
            <a:r>
              <a:rPr lang="en-US" u="sng" dirty="0">
                <a:hlinkClick r:id="rId4"/>
              </a:rPr>
              <a:t>Local Ethereum Network</a:t>
            </a:r>
            <a:r>
              <a:rPr lang="en-US" dirty="0"/>
              <a:t> - Out-of-the-box deployment scripts for private </a:t>
            </a:r>
            <a:r>
              <a:rPr lang="en-US" dirty="0" err="1"/>
              <a:t>PoW</a:t>
            </a:r>
            <a:r>
              <a:rPr lang="en-US" dirty="0"/>
              <a:t> networks</a:t>
            </a:r>
            <a:endParaRPr lang="fr-FR" dirty="0"/>
          </a:p>
          <a:p>
            <a:pPr lvl="0"/>
            <a:r>
              <a:rPr lang="en-US" u="sng" dirty="0">
                <a:hlinkClick r:id="rId5"/>
              </a:rPr>
              <a:t>Ethereum on Azure</a:t>
            </a:r>
            <a:r>
              <a:rPr lang="en-US" dirty="0"/>
              <a:t> - Deployment and governance of consortium Ethereum </a:t>
            </a:r>
            <a:r>
              <a:rPr lang="en-US" dirty="0" err="1"/>
              <a:t>PoA</a:t>
            </a:r>
            <a:r>
              <a:rPr lang="en-US" dirty="0"/>
              <a:t> networks</a:t>
            </a:r>
            <a:endParaRPr lang="fr-FR" dirty="0"/>
          </a:p>
          <a:p>
            <a:pPr lvl="0"/>
            <a:r>
              <a:rPr lang="en-US" u="sng" dirty="0" err="1">
                <a:hlinkClick r:id="rId6"/>
              </a:rPr>
              <a:t>getho</a:t>
            </a:r>
            <a:r>
              <a:rPr lang="en-US" dirty="0"/>
              <a:t> - DApp development platform including </a:t>
            </a:r>
            <a:r>
              <a:rPr lang="en-US" dirty="0" err="1"/>
              <a:t>PoA</a:t>
            </a:r>
            <a:r>
              <a:rPr lang="en-US" dirty="0"/>
              <a:t> private blockchain and Smart Contract testing tool.</a:t>
            </a:r>
            <a:endParaRPr lang="fr-FR" dirty="0"/>
          </a:p>
          <a:p>
            <a:pPr lvl="0"/>
            <a:r>
              <a:rPr lang="en-US" u="sng" dirty="0">
                <a:hlinkClick r:id="rId7"/>
              </a:rPr>
              <a:t>Ethereum on Google Cloud</a:t>
            </a:r>
            <a:r>
              <a:rPr lang="en-US" dirty="0"/>
              <a:t> - Build Ethereum network based on Proof of Work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97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C9414-0BB9-4A38-92BB-90481B3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 Ether faucets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830152-D9F9-41B5-AC5E-0E2FAA8A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4B2C12-00F0-457C-BD62-D6CF6DF8E2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Rinkeby</a:t>
            </a:r>
            <a:r>
              <a:rPr lang="fr-FR" dirty="0">
                <a:hlinkClick r:id="rId2"/>
              </a:rPr>
              <a:t> faucet</a:t>
            </a:r>
            <a:endParaRPr lang="fr-FR" dirty="0"/>
          </a:p>
          <a:p>
            <a:r>
              <a:rPr lang="fr-FR" dirty="0" err="1">
                <a:hlinkClick r:id="rId3"/>
              </a:rPr>
              <a:t>Kovan</a:t>
            </a:r>
            <a:r>
              <a:rPr lang="fr-FR" dirty="0">
                <a:hlinkClick r:id="rId3"/>
              </a:rPr>
              <a:t> faucet</a:t>
            </a:r>
            <a:endParaRPr lang="fr-FR" dirty="0"/>
          </a:p>
          <a:p>
            <a:r>
              <a:rPr lang="fr-FR" dirty="0" err="1">
                <a:hlinkClick r:id="rId4"/>
              </a:rPr>
              <a:t>Ropsten</a:t>
            </a:r>
            <a:r>
              <a:rPr lang="fr-FR" dirty="0">
                <a:hlinkClick r:id="rId4"/>
              </a:rPr>
              <a:t> faucet</a:t>
            </a:r>
            <a:endParaRPr lang="fr-FR" dirty="0"/>
          </a:p>
          <a:p>
            <a:r>
              <a:rPr lang="fr-FR" dirty="0">
                <a:hlinkClick r:id="rId5"/>
              </a:rPr>
              <a:t>Universal faucet</a:t>
            </a:r>
            <a:endParaRPr lang="fr-FR" dirty="0"/>
          </a:p>
          <a:p>
            <a:r>
              <a:rPr lang="fr-FR" dirty="0" err="1">
                <a:hlinkClick r:id="rId6"/>
              </a:rPr>
              <a:t>Nethereum.Faucet</a:t>
            </a:r>
            <a:r>
              <a:rPr lang="fr-FR" dirty="0"/>
              <a:t> - A C#/.NET faucet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37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26624-C137-442D-9FAE-E5AA9DEF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Communicating</a:t>
            </a:r>
            <a:r>
              <a:rPr lang="fr-FR" dirty="0"/>
              <a:t> with Ethereum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E26866-83B8-4CCC-8112-D7C9E07E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43FF7-95E2-458B-8C4E-234107CCD55B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E35A6E-DB31-4BAF-9C26-A931B5A132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Frontend Ethereum APIs</a:t>
            </a:r>
          </a:p>
          <a:p>
            <a:r>
              <a:rPr lang="fr-FR" dirty="0">
                <a:hlinkClick r:id="rId2"/>
              </a:rPr>
              <a:t>Web3.js</a:t>
            </a:r>
            <a:r>
              <a:rPr lang="fr-FR" dirty="0"/>
              <a:t> - Javascript Web3</a:t>
            </a:r>
          </a:p>
          <a:p>
            <a:pPr lvl="1"/>
            <a:r>
              <a:rPr lang="fr-FR" dirty="0">
                <a:hlinkClick r:id="rId3"/>
              </a:rPr>
              <a:t>Eth.js</a:t>
            </a:r>
            <a:r>
              <a:rPr lang="fr-FR" dirty="0"/>
              <a:t> - Javascript Web3 alternative</a:t>
            </a:r>
          </a:p>
          <a:p>
            <a:pPr lvl="1"/>
            <a:r>
              <a:rPr lang="fr-FR" dirty="0">
                <a:hlinkClick r:id="rId4"/>
              </a:rPr>
              <a:t>Ethers.js</a:t>
            </a:r>
            <a:r>
              <a:rPr lang="fr-FR" dirty="0"/>
              <a:t> - Javascript Web3 alternative, </a:t>
            </a:r>
            <a:r>
              <a:rPr lang="fr-FR" dirty="0" err="1"/>
              <a:t>useful</a:t>
            </a:r>
            <a:r>
              <a:rPr lang="fr-FR" dirty="0"/>
              <a:t> utilities and </a:t>
            </a:r>
            <a:r>
              <a:rPr lang="fr-FR" dirty="0" err="1"/>
              <a:t>wallet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Web3Wrapper</a:t>
            </a:r>
            <a:r>
              <a:rPr lang="fr-FR" dirty="0"/>
              <a:t> - </a:t>
            </a:r>
            <a:r>
              <a:rPr lang="fr-FR" dirty="0" err="1"/>
              <a:t>Typescript</a:t>
            </a:r>
            <a:r>
              <a:rPr lang="fr-FR" dirty="0"/>
              <a:t> Web3 alternative</a:t>
            </a:r>
          </a:p>
          <a:p>
            <a:pPr lvl="1"/>
            <a:r>
              <a:rPr lang="fr-FR" dirty="0" err="1">
                <a:hlinkClick r:id="rId6"/>
              </a:rPr>
              <a:t>Ethereumjs</a:t>
            </a:r>
            <a:r>
              <a:rPr lang="fr-FR" dirty="0"/>
              <a:t> - A collection of utility </a:t>
            </a:r>
            <a:r>
              <a:rPr lang="fr-FR" dirty="0" err="1"/>
              <a:t>functions</a:t>
            </a:r>
            <a:r>
              <a:rPr lang="fr-FR" dirty="0"/>
              <a:t> for Ethereum like </a:t>
            </a:r>
            <a:r>
              <a:rPr lang="fr-FR" dirty="0" err="1">
                <a:hlinkClick r:id="rId7"/>
              </a:rPr>
              <a:t>ethereumjs-util</a:t>
            </a:r>
            <a:r>
              <a:rPr lang="fr-FR" dirty="0"/>
              <a:t> and </a:t>
            </a:r>
            <a:r>
              <a:rPr lang="fr-FR" dirty="0" err="1">
                <a:hlinkClick r:id="rId8"/>
              </a:rPr>
              <a:t>ethereumjs-tx</a:t>
            </a:r>
            <a:endParaRPr lang="fr-FR" dirty="0"/>
          </a:p>
          <a:p>
            <a:pPr lvl="1"/>
            <a:r>
              <a:rPr lang="fr-FR" dirty="0" err="1">
                <a:hlinkClick r:id="rId9"/>
              </a:rPr>
              <a:t>flex-contract</a:t>
            </a:r>
            <a:r>
              <a:rPr lang="fr-FR" dirty="0"/>
              <a:t> and </a:t>
            </a:r>
            <a:r>
              <a:rPr lang="fr-FR" dirty="0" err="1">
                <a:hlinkClick r:id="rId10"/>
              </a:rPr>
              <a:t>flex-ether</a:t>
            </a:r>
            <a:r>
              <a:rPr lang="fr-FR" dirty="0"/>
              <a:t> Modern, </a:t>
            </a:r>
            <a:r>
              <a:rPr lang="fr-FR" dirty="0" err="1"/>
              <a:t>zero</a:t>
            </a:r>
            <a:r>
              <a:rPr lang="fr-FR" dirty="0"/>
              <a:t>-configuration, high-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 for </a:t>
            </a:r>
            <a:r>
              <a:rPr lang="fr-FR" dirty="0" err="1"/>
              <a:t>interacting</a:t>
            </a:r>
            <a:r>
              <a:rPr lang="fr-FR" dirty="0"/>
              <a:t> with smart contracts and </a:t>
            </a:r>
            <a:r>
              <a:rPr lang="fr-FR" dirty="0" err="1"/>
              <a:t>making</a:t>
            </a:r>
            <a:r>
              <a:rPr lang="fr-FR" dirty="0"/>
              <a:t> transactions.</a:t>
            </a:r>
          </a:p>
          <a:p>
            <a:pPr lvl="1"/>
            <a:r>
              <a:rPr lang="fr-FR" dirty="0" err="1">
                <a:hlinkClick r:id="rId11"/>
              </a:rPr>
              <a:t>ez-ens</a:t>
            </a:r>
            <a:r>
              <a:rPr lang="fr-FR" dirty="0"/>
              <a:t> Simple, </a:t>
            </a:r>
            <a:r>
              <a:rPr lang="fr-FR" dirty="0" err="1"/>
              <a:t>zero</a:t>
            </a:r>
            <a:r>
              <a:rPr lang="fr-FR" dirty="0"/>
              <a:t>-configuration Ethereum Name Service address </a:t>
            </a:r>
            <a:r>
              <a:rPr lang="fr-FR" dirty="0" err="1"/>
              <a:t>resolver</a:t>
            </a:r>
            <a:r>
              <a:rPr lang="fr-FR" dirty="0"/>
              <a:t>.</a:t>
            </a:r>
          </a:p>
          <a:p>
            <a:pPr lvl="1"/>
            <a:r>
              <a:rPr lang="fr-FR" dirty="0">
                <a:hlinkClick r:id="rId12"/>
              </a:rPr>
              <a:t>web3x</a:t>
            </a:r>
            <a:r>
              <a:rPr lang="fr-FR" dirty="0"/>
              <a:t> - A </a:t>
            </a:r>
            <a:r>
              <a:rPr lang="fr-FR" dirty="0" err="1"/>
              <a:t>TypeScript</a:t>
            </a:r>
            <a:r>
              <a:rPr lang="fr-FR" dirty="0"/>
              <a:t> port of web3.js. </a:t>
            </a:r>
            <a:r>
              <a:rPr lang="fr-FR" dirty="0" err="1"/>
              <a:t>Benefits</a:t>
            </a:r>
            <a:r>
              <a:rPr lang="fr-FR" dirty="0"/>
              <a:t> </a:t>
            </a:r>
            <a:r>
              <a:rPr lang="fr-FR" dirty="0" err="1"/>
              <a:t>includes</a:t>
            </a:r>
            <a:r>
              <a:rPr lang="fr-FR" dirty="0"/>
              <a:t>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builds</a:t>
            </a:r>
            <a:r>
              <a:rPr lang="fr-FR" dirty="0"/>
              <a:t> and full type </a:t>
            </a:r>
            <a:r>
              <a:rPr lang="fr-FR" dirty="0" err="1"/>
              <a:t>safety</a:t>
            </a:r>
            <a:r>
              <a:rPr lang="fr-FR" dirty="0"/>
              <a:t>, 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interacting</a:t>
            </a:r>
            <a:r>
              <a:rPr lang="fr-FR" dirty="0"/>
              <a:t> with contracts.</a:t>
            </a:r>
          </a:p>
        </p:txBody>
      </p:sp>
    </p:spTree>
    <p:extLst>
      <p:ext uri="{BB962C8B-B14F-4D97-AF65-F5344CB8AC3E}">
        <p14:creationId xmlns:p14="http://schemas.microsoft.com/office/powerpoint/2010/main" val="46331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Grand écran</PresentationFormat>
  <Paragraphs>238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Bookman Old Style</vt:lpstr>
      <vt:lpstr>Gill Sans MT</vt:lpstr>
      <vt:lpstr>Wingdings</vt:lpstr>
      <vt:lpstr>Wingdings 3</vt:lpstr>
      <vt:lpstr>1_Origine</vt:lpstr>
      <vt:lpstr>Ethereum Developer Tools List</vt:lpstr>
      <vt:lpstr>Les nouveaux développeurs commencent ici</vt:lpstr>
      <vt:lpstr>Smart Contract Languages</vt:lpstr>
      <vt:lpstr>Frameworks</vt:lpstr>
      <vt:lpstr>IDEs</vt:lpstr>
      <vt:lpstr>Test blockchain networks</vt:lpstr>
      <vt:lpstr>Test blockchain networks</vt:lpstr>
      <vt:lpstr>Test Ether faucets</vt:lpstr>
      <vt:lpstr>Communicating with Ethereum</vt:lpstr>
      <vt:lpstr>Communicating with Ethereum</vt:lpstr>
      <vt:lpstr>Backend Ethereum APIs</vt:lpstr>
      <vt:lpstr>Bootstrap/out of box tools</vt:lpstr>
      <vt:lpstr>Bootstrap/out of box tools</vt:lpstr>
      <vt:lpstr>Ethereum ABI (Application Binary Interface) tools</vt:lpstr>
      <vt:lpstr>Patterns for Smart Contract Development (Patterns for Smart Contract Development)</vt:lpstr>
      <vt:lpstr>Patterns for Smart Contract Development (Patterns for Smart Contract Development)</vt:lpstr>
      <vt:lpstr>Upgradebility</vt:lpstr>
      <vt:lpstr>Infrastructure (Ethereum Clients)</vt:lpstr>
      <vt:lpstr>Infrastructure (Storage)</vt:lpstr>
      <vt:lpstr>Infrastructure (Messaging)</vt:lpstr>
      <vt:lpstr>Infrastructure (Testing Tools)</vt:lpstr>
      <vt:lpstr>Infrastructure (Testing Tools)</vt:lpstr>
      <vt:lpstr>Infrastructure (Security Tools)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Developer Tools List</dc:title>
  <dc:creator>hakiri akram</dc:creator>
  <cp:lastModifiedBy>hakiri akram</cp:lastModifiedBy>
  <cp:revision>1</cp:revision>
  <dcterms:created xsi:type="dcterms:W3CDTF">2019-04-23T16:45:47Z</dcterms:created>
  <dcterms:modified xsi:type="dcterms:W3CDTF">2019-04-23T16:46:07Z</dcterms:modified>
</cp:coreProperties>
</file>