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73" r:id="rId3"/>
    <p:sldId id="287" r:id="rId4"/>
    <p:sldId id="286" r:id="rId5"/>
    <p:sldId id="285" r:id="rId6"/>
    <p:sldId id="257" r:id="rId7"/>
    <p:sldId id="272" r:id="rId8"/>
    <p:sldId id="271" r:id="rId9"/>
    <p:sldId id="276" r:id="rId10"/>
    <p:sldId id="277" r:id="rId11"/>
    <p:sldId id="280" r:id="rId12"/>
    <p:sldId id="278" r:id="rId13"/>
    <p:sldId id="279" r:id="rId14"/>
    <p:sldId id="281" r:id="rId15"/>
    <p:sldId id="284" r:id="rId16"/>
    <p:sldId id="28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2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6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5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0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9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6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9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0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B0C6-940A-4575-AE40-3C2C01C0DB81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D798-AA25-4060-9036-DE550B7E2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0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" TargetMode="External"/><Relationship Id="rId2" Type="http://schemas.openxmlformats.org/officeDocument/2006/relationships/hyperlink" Target="https://opengl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gl.org/sdk/" TargetMode="External"/><Relationship Id="rId4" Type="http://schemas.openxmlformats.org/officeDocument/2006/relationships/hyperlink" Target="https://www.khronos.org/registry/OpenGL-Refpage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Graphics</a:t>
            </a:r>
            <a:br>
              <a:rPr lang="en-US" dirty="0" smtClean="0"/>
            </a:br>
            <a:r>
              <a:rPr lang="en-US" dirty="0" smtClean="0"/>
              <a:t>Lecture Review 1-2-3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cap="none" dirty="0" smtClean="0"/>
              <a:t>Bassem </a:t>
            </a:r>
            <a:r>
              <a:rPr lang="en-US" cap="none" dirty="0" err="1" smtClean="0"/>
              <a:t>Adas</a:t>
            </a:r>
            <a:r>
              <a:rPr lang="en-US" cap="none" dirty="0" smtClean="0"/>
              <a:t>,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Example</a:t>
            </a:r>
            <a:endParaRPr lang="en-US" cap="non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dirty="0" err="1"/>
              <a:t>glBegin</a:t>
            </a:r>
            <a:r>
              <a:rPr lang="en-US" dirty="0"/>
              <a:t>(GL_TRIANGLES);</a:t>
            </a:r>
          </a:p>
          <a:p>
            <a:pPr marL="0" indent="0">
              <a:buNone/>
            </a:pPr>
            <a:r>
              <a:rPr lang="en-US" dirty="0" smtClean="0"/>
              <a:t>	glVertex2f</a:t>
            </a:r>
            <a:r>
              <a:rPr lang="en-US" dirty="0"/>
              <a:t>(-0.5f, -0.5f);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	</a:t>
            </a:r>
            <a:r>
              <a:rPr lang="en-US" sz="2400" dirty="0"/>
              <a:t>glVertex2f(0.0f, 0.5f);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/>
              <a:t>	glVertex2f(0.5f, -0.5f);</a:t>
            </a:r>
          </a:p>
          <a:p>
            <a:pPr marL="0" indent="0">
              <a:buNone/>
            </a:pPr>
            <a:r>
              <a:rPr lang="en-US" dirty="0" err="1"/>
              <a:t>glEnd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rimitives</a:t>
            </a:r>
            <a:r>
              <a:rPr lang="en-US" dirty="0" smtClean="0"/>
              <a:t> (C</a:t>
            </a:r>
            <a:r>
              <a:rPr lang="en-US" cap="none" dirty="0" smtClean="0"/>
              <a:t>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glPointSize</a:t>
            </a:r>
            <a:r>
              <a:rPr lang="en-US" dirty="0" smtClean="0"/>
              <a:t>(size</a:t>
            </a:r>
            <a:r>
              <a:rPr lang="en-US" dirty="0"/>
              <a:t>) </a:t>
            </a:r>
            <a:r>
              <a:rPr lang="en-US" dirty="0" smtClean="0"/>
              <a:t>: size of points (1,2, 3, ….)</a:t>
            </a:r>
          </a:p>
          <a:p>
            <a:r>
              <a:rPr lang="en-US" dirty="0" err="1"/>
              <a:t>glLineWidth</a:t>
            </a:r>
            <a:r>
              <a:rPr lang="en-US" dirty="0"/>
              <a:t>(width</a:t>
            </a:r>
            <a:r>
              <a:rPr lang="en-US" dirty="0" smtClean="0"/>
              <a:t>): the thickness of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cap="none" dirty="0" smtClean="0"/>
              <a:t>asic</a:t>
            </a:r>
            <a:r>
              <a:rPr lang="en-US" dirty="0" smtClean="0"/>
              <a:t> C</a:t>
            </a:r>
            <a:r>
              <a:rPr lang="en-US" cap="none" dirty="0" smtClean="0"/>
              <a:t>oloring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glColor3f: sets the drawing color (RGB)</a:t>
            </a:r>
          </a:p>
          <a:p>
            <a:r>
              <a:rPr lang="en-US" dirty="0" smtClean="0"/>
              <a:t>glColor4f: </a:t>
            </a:r>
            <a:r>
              <a:rPr lang="en-US" dirty="0"/>
              <a:t>sets the drawing color (</a:t>
            </a:r>
            <a:r>
              <a:rPr lang="en-US" dirty="0" smtClean="0"/>
              <a:t>RGB-Alpha)</a:t>
            </a:r>
          </a:p>
          <a:p>
            <a:r>
              <a:rPr lang="en-US" dirty="0" err="1" smtClean="0"/>
              <a:t>glColor</a:t>
            </a:r>
            <a:r>
              <a:rPr lang="en-US" dirty="0" smtClean="0"/>
              <a:t>(3/4)(</a:t>
            </a:r>
            <a:r>
              <a:rPr lang="en-US" dirty="0" err="1" smtClean="0"/>
              <a:t>f,d,i</a:t>
            </a:r>
            <a:r>
              <a:rPr lang="en-US" dirty="0" smtClean="0"/>
              <a:t>…)</a:t>
            </a:r>
          </a:p>
          <a:p>
            <a:r>
              <a:rPr lang="en-US" dirty="0" err="1"/>
              <a:t>glShadeModel</a:t>
            </a:r>
            <a:r>
              <a:rPr lang="en-US" dirty="0"/>
              <a:t>(GL_FLAT): use the last </a:t>
            </a:r>
            <a:r>
              <a:rPr lang="en-US" dirty="0" smtClean="0"/>
              <a:t>color to fill</a:t>
            </a:r>
          </a:p>
          <a:p>
            <a:r>
              <a:rPr lang="en-US" dirty="0" err="1"/>
              <a:t>glShadeModel</a:t>
            </a:r>
            <a:r>
              <a:rPr lang="en-US" dirty="0"/>
              <a:t>(GL_SMOOTH): </a:t>
            </a:r>
            <a:r>
              <a:rPr lang="en-US"/>
              <a:t>use </a:t>
            </a:r>
            <a:r>
              <a:rPr lang="en-US" smtClean="0"/>
              <a:t>gradient </a:t>
            </a:r>
            <a:r>
              <a:rPr lang="en-US" dirty="0" smtClean="0"/>
              <a:t>color to fill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7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glTranslatef</a:t>
            </a:r>
            <a:r>
              <a:rPr lang="en-US" dirty="0" smtClean="0"/>
              <a:t>(</a:t>
            </a:r>
            <a:r>
              <a:rPr lang="en-US" dirty="0" err="1" smtClean="0"/>
              <a:t>tx</a:t>
            </a:r>
            <a:r>
              <a:rPr lang="en-US" dirty="0" smtClean="0"/>
              <a:t>, </a:t>
            </a:r>
            <a:r>
              <a:rPr lang="en-US" dirty="0"/>
              <a:t>t</a:t>
            </a:r>
            <a:r>
              <a:rPr lang="en-US" dirty="0" smtClean="0"/>
              <a:t>y, </a:t>
            </a:r>
            <a:r>
              <a:rPr lang="en-US" dirty="0" err="1"/>
              <a:t>t</a:t>
            </a:r>
            <a:r>
              <a:rPr lang="en-US" dirty="0" err="1" smtClean="0"/>
              <a:t>z</a:t>
            </a:r>
            <a:r>
              <a:rPr lang="en-US" dirty="0" smtClean="0"/>
              <a:t>): changes the position on each axis</a:t>
            </a:r>
          </a:p>
          <a:p>
            <a:r>
              <a:rPr lang="en-US" dirty="0" err="1" smtClean="0"/>
              <a:t>glScalef</a:t>
            </a:r>
            <a:r>
              <a:rPr lang="en-US" dirty="0" smtClean="0"/>
              <a:t>(</a:t>
            </a:r>
            <a:r>
              <a:rPr lang="en-US" dirty="0" err="1" smtClean="0"/>
              <a:t>sx</a:t>
            </a:r>
            <a:r>
              <a:rPr lang="en-US" dirty="0" smtClean="0"/>
              <a:t>, </a:t>
            </a:r>
            <a:r>
              <a:rPr lang="en-US" dirty="0" err="1" smtClean="0"/>
              <a:t>sy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z</a:t>
            </a:r>
            <a:r>
              <a:rPr lang="en-US" dirty="0" smtClean="0"/>
              <a:t>): scale the shape on each axis by the specified value</a:t>
            </a:r>
          </a:p>
          <a:p>
            <a:r>
              <a:rPr lang="en-US" dirty="0" err="1" smtClean="0"/>
              <a:t>glRotatef</a:t>
            </a:r>
            <a:r>
              <a:rPr lang="en-US" dirty="0" smtClean="0"/>
              <a:t>(angle, x, y, z):</a:t>
            </a:r>
          </a:p>
          <a:p>
            <a:pPr lvl="1"/>
            <a:r>
              <a:rPr lang="en-US" dirty="0" smtClean="0"/>
              <a:t>x = 1.0f: rotation around X axis by angle (degree), counterclockwise</a:t>
            </a:r>
          </a:p>
          <a:p>
            <a:pPr lvl="1"/>
            <a:r>
              <a:rPr lang="en-US" dirty="0" smtClean="0"/>
              <a:t>y = 1.0f: rotation around Y axis by </a:t>
            </a:r>
            <a:r>
              <a:rPr lang="en-US" dirty="0"/>
              <a:t>angle (degree</a:t>
            </a:r>
            <a:r>
              <a:rPr lang="en-US" dirty="0" smtClean="0"/>
              <a:t>)</a:t>
            </a:r>
            <a:r>
              <a:rPr lang="en-US" dirty="0"/>
              <a:t> , </a:t>
            </a:r>
            <a:r>
              <a:rPr lang="en-US" dirty="0" smtClean="0"/>
              <a:t>counterclockwise</a:t>
            </a:r>
          </a:p>
          <a:p>
            <a:pPr lvl="1"/>
            <a:r>
              <a:rPr lang="en-US" dirty="0" smtClean="0"/>
              <a:t>z = 1.0f: rotation around Z axis</a:t>
            </a:r>
            <a:r>
              <a:rPr lang="en-US" dirty="0"/>
              <a:t> by angle (degree</a:t>
            </a:r>
            <a:r>
              <a:rPr lang="en-US" dirty="0" smtClean="0"/>
              <a:t>)</a:t>
            </a:r>
            <a:r>
              <a:rPr lang="en-US" dirty="0"/>
              <a:t> , counterclockwise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25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Basic </a:t>
            </a:r>
            <a:r>
              <a:rPr lang="en-US" cap="none" dirty="0" smtClean="0"/>
              <a:t>Transformations </a:t>
            </a:r>
            <a:r>
              <a:rPr lang="en-US" dirty="0" smtClean="0"/>
              <a:t>(</a:t>
            </a:r>
            <a:r>
              <a:rPr lang="en-US" cap="none" dirty="0"/>
              <a:t>C</a:t>
            </a:r>
            <a:r>
              <a:rPr lang="en-US" cap="none" dirty="0" smtClean="0"/>
              <a:t>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Transformation is changed internally into matrix multiplication</a:t>
            </a:r>
          </a:p>
          <a:p>
            <a:pPr lvl="1"/>
            <a:r>
              <a:rPr lang="en-US" dirty="0" smtClean="0"/>
              <a:t>Multiply each point (vertex coordinates) by transformation matrix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err="1" smtClean="0"/>
              <a:t>glTranslatef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T_x</a:t>
            </a:r>
            <a:r>
              <a:rPr lang="en-US" dirty="0"/>
              <a:t>, </a:t>
            </a:r>
            <a:r>
              <a:rPr lang="en-US" dirty="0" err="1"/>
              <a:t>T_y</a:t>
            </a:r>
            <a:r>
              <a:rPr lang="en-US" dirty="0"/>
              <a:t>, </a:t>
            </a:r>
            <a:r>
              <a:rPr lang="en-US" dirty="0" err="1"/>
              <a:t>T_z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fourth dimension will be explained later.</a:t>
            </a:r>
          </a:p>
          <a:p>
            <a:pPr lvl="2"/>
            <a:r>
              <a:rPr lang="en-US" dirty="0" smtClean="0"/>
              <a:t>Examples of other transformation will be explained later.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903" y="3308419"/>
            <a:ext cx="4110990" cy="1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</a:t>
            </a:r>
            <a:r>
              <a:rPr lang="en-US" cap="none" dirty="0" smtClean="0"/>
              <a:t>asic Transformations </a:t>
            </a:r>
            <a:r>
              <a:rPr lang="en-US" dirty="0" smtClean="0"/>
              <a:t>(C</a:t>
            </a:r>
            <a:r>
              <a:rPr lang="en-US" cap="none" dirty="0" smtClean="0"/>
              <a:t>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function changes the whole state (changes the transformation matrix)</a:t>
            </a:r>
          </a:p>
          <a:p>
            <a:pPr lvl="1"/>
            <a:r>
              <a:rPr lang="en-US" dirty="0" smtClean="0"/>
              <a:t>The specified transformation is applied on all following vertices</a:t>
            </a:r>
          </a:p>
          <a:p>
            <a:pPr lvl="1"/>
            <a:r>
              <a:rPr lang="en-US" smtClean="0"/>
              <a:t>Each </a:t>
            </a:r>
            <a:r>
              <a:rPr lang="en-US" smtClean="0"/>
              <a:t>vert</a:t>
            </a:r>
            <a:r>
              <a:rPr lang="en-US" smtClean="0"/>
              <a:t>ex </a:t>
            </a:r>
            <a:r>
              <a:rPr lang="en-US" smtClean="0"/>
              <a:t>preserves </a:t>
            </a:r>
            <a:r>
              <a:rPr lang="en-US" dirty="0" smtClean="0"/>
              <a:t>the new position and scale</a:t>
            </a:r>
          </a:p>
          <a:p>
            <a:pPr lvl="1"/>
            <a:r>
              <a:rPr lang="en-US" dirty="0" smtClean="0"/>
              <a:t>After Frame swapped, the transformation will be applied on all elements till another transformation is applied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39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Basic Transformations</a:t>
            </a:r>
            <a:r>
              <a:rPr lang="en-US" dirty="0" smtClean="0"/>
              <a:t> (C</a:t>
            </a:r>
            <a:r>
              <a:rPr lang="en-US" cap="none" dirty="0" smtClean="0"/>
              <a:t>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apply standalone transformation for a sub-group of elements, other techniques should be used.</a:t>
            </a:r>
          </a:p>
          <a:p>
            <a:pPr lvl="1"/>
            <a:r>
              <a:rPr lang="en-US" dirty="0" err="1" smtClean="0"/>
              <a:t>glLoadIdentity</a:t>
            </a:r>
            <a:r>
              <a:rPr lang="en-US" dirty="0" smtClean="0"/>
              <a:t>: reinitialize the transformation matrix (Loads Identity Matrix)</a:t>
            </a:r>
          </a:p>
          <a:p>
            <a:pPr lvl="1"/>
            <a:r>
              <a:rPr lang="en-US" dirty="0" err="1" smtClean="0"/>
              <a:t>glPushMatrix</a:t>
            </a:r>
            <a:r>
              <a:rPr lang="en-US" dirty="0" smtClean="0"/>
              <a:t>: saves current transformation matrix</a:t>
            </a:r>
          </a:p>
          <a:p>
            <a:pPr lvl="1"/>
            <a:r>
              <a:rPr lang="en-US" dirty="0" err="1" smtClean="0"/>
              <a:t>glPopMatrix</a:t>
            </a:r>
            <a:r>
              <a:rPr lang="en-US" dirty="0" smtClean="0"/>
              <a:t>: returns the previous transformation matrix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5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cap="none" dirty="0" smtClean="0"/>
              <a:t>pen</a:t>
            </a:r>
            <a:r>
              <a:rPr lang="en-US" dirty="0" smtClean="0"/>
              <a:t>GL </a:t>
            </a:r>
            <a:r>
              <a:rPr lang="en-US" dirty="0" err="1" smtClean="0"/>
              <a:t>P</a:t>
            </a:r>
            <a:r>
              <a:rPr lang="en-US" cap="none" dirty="0" err="1" smtClean="0"/>
              <a:t>ipline</a:t>
            </a:r>
            <a:endParaRPr lang="en-US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634" y="1774704"/>
            <a:ext cx="6500617" cy="496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is a specification/standard for an API (Application Programming Interface) for graphics on graphics/video card, it’s not a library.</a:t>
            </a:r>
          </a:p>
          <a:p>
            <a:r>
              <a:rPr lang="en-US" dirty="0" err="1" smtClean="0"/>
              <a:t>Khronos</a:t>
            </a:r>
            <a:r>
              <a:rPr lang="en-US" dirty="0"/>
              <a:t> Group: </a:t>
            </a:r>
            <a:endParaRPr lang="en-US" dirty="0" smtClean="0"/>
          </a:p>
          <a:p>
            <a:pPr lvl="1"/>
            <a:r>
              <a:rPr lang="en-US" dirty="0" smtClean="0"/>
              <a:t>The Official </a:t>
            </a:r>
            <a:r>
              <a:rPr lang="en-US" dirty="0"/>
              <a:t>Page for OpenGL: </a:t>
            </a:r>
            <a:r>
              <a:rPr lang="en-US" dirty="0">
                <a:hlinkClick r:id="rId2"/>
              </a:rPr>
              <a:t>https://opengl.org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The Official Page for The </a:t>
            </a:r>
            <a:r>
              <a:rPr lang="en-US" dirty="0" err="1" smtClean="0"/>
              <a:t>Group:</a:t>
            </a:r>
            <a:r>
              <a:rPr lang="en-US" dirty="0" err="1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://www.khronos.org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API Reference Page: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://www.khronos.org/registry/OpenGL-Refpages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SDKs </a:t>
            </a:r>
            <a:r>
              <a:rPr lang="en-US" dirty="0"/>
              <a:t>and </a:t>
            </a:r>
            <a:r>
              <a:rPr lang="en-US" dirty="0" smtClean="0"/>
              <a:t>Documentation: </a:t>
            </a:r>
            <a:r>
              <a:rPr lang="en-US" dirty="0">
                <a:hlinkClick r:id="rId5"/>
              </a:rPr>
              <a:t>https://opengl.org/sdk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9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Prologue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OpenGL has tow main versions: Legacy, Modern</a:t>
            </a:r>
          </a:p>
          <a:p>
            <a:r>
              <a:rPr lang="en-US" dirty="0" smtClean="0"/>
              <a:t>Legacy: </a:t>
            </a:r>
            <a:r>
              <a:rPr lang="en-US" dirty="0" err="1" smtClean="0"/>
              <a:t>gl</a:t>
            </a:r>
            <a:r>
              <a:rPr lang="en-US" dirty="0" smtClean="0"/>
              <a:t>, it’s wrapped by one of: GLFW, GLUT, SDL, SFML…..</a:t>
            </a:r>
          </a:p>
          <a:p>
            <a:r>
              <a:rPr lang="en-US" dirty="0" smtClean="0"/>
              <a:t>Modern allow programming of GPU: GLEW, GLAD, GLU,….: also wrap </a:t>
            </a:r>
            <a:r>
              <a:rPr lang="en-US" dirty="0" err="1" smtClean="0"/>
              <a:t>gl</a:t>
            </a:r>
            <a:endParaRPr lang="en-US" dirty="0" smtClean="0"/>
          </a:p>
          <a:p>
            <a:pPr lvl="1"/>
            <a:r>
              <a:rPr lang="en-US" dirty="0" smtClean="0"/>
              <a:t>OpenGL doesn’t specify context (window for drawing)</a:t>
            </a:r>
            <a:r>
              <a:rPr lang="en-US" dirty="0" smtClean="0">
                <a:sym typeface="Wingdings" panose="05000000000000000000" pitchFamily="2" charset="2"/>
              </a:rPr>
              <a:t> required some API for that provided by GLFW, GLUT, SDL…. or WIN32 API or any other windowing API by another languages.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08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Pixel: smallest area unit of color on screen.</a:t>
            </a:r>
          </a:p>
          <a:p>
            <a:r>
              <a:rPr lang="en-US" dirty="0" smtClean="0"/>
              <a:t>Vertex: at least contains the coordinates of a position in space, and may contain additional attributes (Color, Textures…)</a:t>
            </a:r>
          </a:p>
          <a:p>
            <a:r>
              <a:rPr lang="en-US" dirty="0" smtClean="0"/>
              <a:t>Animation is a draw loop of Frames, typically 60 Frames per second (GLFW)</a:t>
            </a:r>
          </a:p>
          <a:p>
            <a:r>
              <a:rPr lang="en-US" dirty="0" smtClean="0"/>
              <a:t>Back Frame is being prepared while the Front Frame is being displayed on screen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99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Terminology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 Buffer is an array of pixels</a:t>
            </a:r>
          </a:p>
          <a:p>
            <a:pPr lvl="1"/>
            <a:r>
              <a:rPr lang="en-US" dirty="0" smtClean="0"/>
              <a:t>There are 2 </a:t>
            </a:r>
            <a:r>
              <a:rPr lang="en-US" dirty="0"/>
              <a:t>F</a:t>
            </a:r>
            <a:r>
              <a:rPr lang="en-US" dirty="0" smtClean="0"/>
              <a:t>rame </a:t>
            </a:r>
            <a:r>
              <a:rPr lang="en-US" dirty="0"/>
              <a:t>B</a:t>
            </a:r>
            <a:r>
              <a:rPr lang="en-US" dirty="0" smtClean="0"/>
              <a:t>uffers: Front </a:t>
            </a:r>
            <a:r>
              <a:rPr lang="en-US" dirty="0"/>
              <a:t>F</a:t>
            </a:r>
            <a:r>
              <a:rPr lang="en-US" dirty="0" smtClean="0"/>
              <a:t>rame Buffer and Back Frame </a:t>
            </a:r>
            <a:r>
              <a:rPr lang="en-US" dirty="0"/>
              <a:t>B</a:t>
            </a:r>
            <a:r>
              <a:rPr lang="en-US" dirty="0" smtClean="0"/>
              <a:t>uffer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F</a:t>
            </a:r>
            <a:r>
              <a:rPr lang="en-US" dirty="0" smtClean="0"/>
              <a:t>rame animation these Frame </a:t>
            </a:r>
            <a:r>
              <a:rPr lang="en-US" dirty="0"/>
              <a:t>B</a:t>
            </a:r>
            <a:r>
              <a:rPr lang="en-US" dirty="0" smtClean="0"/>
              <a:t>uffers are swapped</a:t>
            </a:r>
          </a:p>
          <a:p>
            <a:pPr lvl="1"/>
            <a:r>
              <a:rPr lang="en-US" dirty="0" smtClean="0"/>
              <a:t>Back Frame Buffer </a:t>
            </a:r>
            <a:r>
              <a:rPr lang="en-US" dirty="0"/>
              <a:t>is </a:t>
            </a:r>
            <a:r>
              <a:rPr lang="en-US" dirty="0" smtClean="0"/>
              <a:t>being prepared (rendered) while the Front </a:t>
            </a:r>
            <a:r>
              <a:rPr lang="en-US" dirty="0"/>
              <a:t>Frame </a:t>
            </a:r>
            <a:r>
              <a:rPr lang="en-US" dirty="0" smtClean="0"/>
              <a:t>Buffer is being displayed on screen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64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OpenGL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260771" cy="3541714"/>
          </a:xfrm>
        </p:spPr>
        <p:txBody>
          <a:bodyPr/>
          <a:lstStyle/>
          <a:p>
            <a:r>
              <a:rPr lang="en-US" dirty="0" smtClean="0"/>
              <a:t>OpenGL specifies its own types.</a:t>
            </a:r>
          </a:p>
          <a:p>
            <a:r>
              <a:rPr lang="en-US" dirty="0" smtClean="0"/>
              <a:t>It defines enumeration for them GL_UNSIGNED_BYTE, GL_UNSIGNED_INT…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2097088"/>
            <a:ext cx="73723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OpenGL Function Convention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/>
              <a:t>&lt;</a:t>
            </a:r>
            <a:r>
              <a:rPr lang="en-US" i="1" dirty="0"/>
              <a:t>Library prefix&gt;&lt;Root command&gt;&lt;Optional argument count&gt;&lt;Optional argument type&gt;</a:t>
            </a:r>
          </a:p>
          <a:p>
            <a:endParaRPr lang="en-US" dirty="0" smtClean="0"/>
          </a:p>
        </p:txBody>
      </p:sp>
      <p:pic>
        <p:nvPicPr>
          <p:cNvPr id="6" name="صورة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15279" y="3333751"/>
            <a:ext cx="4381500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22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r>
              <a:rPr lang="en-US" cap="none" dirty="0" smtClean="0"/>
              <a:t>asic</a:t>
            </a:r>
            <a:r>
              <a:rPr lang="en-US" dirty="0" smtClean="0"/>
              <a:t> F</a:t>
            </a:r>
            <a:r>
              <a:rPr lang="en-US" cap="none" dirty="0" smtClean="0"/>
              <a:t>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glClearColor</a:t>
            </a:r>
            <a:r>
              <a:rPr lang="en-US" dirty="0" smtClean="0"/>
              <a:t>: sets the background color into the state</a:t>
            </a:r>
          </a:p>
          <a:p>
            <a:r>
              <a:rPr lang="en-US" dirty="0" err="1" smtClean="0"/>
              <a:t>glClear</a:t>
            </a:r>
            <a:r>
              <a:rPr lang="en-US" dirty="0" smtClean="0"/>
              <a:t>: clear using the color set by the former function</a:t>
            </a:r>
          </a:p>
          <a:p>
            <a:r>
              <a:rPr lang="en-US" dirty="0" err="1" smtClean="0"/>
              <a:t>glfwSwapBuffers</a:t>
            </a:r>
            <a:r>
              <a:rPr lang="en-US" dirty="0" smtClean="0"/>
              <a:t>: swap the back and front buffers</a:t>
            </a:r>
          </a:p>
          <a:p>
            <a:r>
              <a:rPr lang="en-US" dirty="0" err="1" smtClean="0"/>
              <a:t>glfwSwapInterval</a:t>
            </a:r>
            <a:r>
              <a:rPr lang="en-US" dirty="0" smtClean="0"/>
              <a:t>: sets frame swap speed</a:t>
            </a:r>
          </a:p>
          <a:p>
            <a:r>
              <a:rPr lang="en-US" dirty="0" err="1" smtClean="0"/>
              <a:t>glViewport</a:t>
            </a:r>
            <a:r>
              <a:rPr lang="en-US" dirty="0" smtClean="0"/>
              <a:t>(</a:t>
            </a:r>
            <a:r>
              <a:rPr lang="en-US" dirty="0" err="1" smtClean="0"/>
              <a:t>x,y,w,h</a:t>
            </a:r>
            <a:r>
              <a:rPr lang="en-US" dirty="0" smtClean="0"/>
              <a:t>): sets a rectangular area for drawing</a:t>
            </a:r>
          </a:p>
          <a:p>
            <a:r>
              <a:rPr lang="en-US" dirty="0" err="1"/>
              <a:t>glfwGetFramebufferSize</a:t>
            </a:r>
            <a:r>
              <a:rPr lang="en-US" dirty="0"/>
              <a:t>(window, &amp;w, &amp;h</a:t>
            </a:r>
            <a:r>
              <a:rPr lang="en-US" dirty="0" smtClean="0"/>
              <a:t>): returns height and width of the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cap="none" dirty="0" smtClean="0"/>
              <a:t>rimitives</a:t>
            </a:r>
            <a:r>
              <a:rPr lang="en-US" dirty="0" smtClean="0"/>
              <a:t> (I</a:t>
            </a:r>
            <a:r>
              <a:rPr lang="en-US" cap="none" dirty="0" smtClean="0"/>
              <a:t>mmediate</a:t>
            </a:r>
            <a:r>
              <a:rPr lang="en-US" dirty="0" smtClean="0"/>
              <a:t> M</a:t>
            </a:r>
            <a:r>
              <a:rPr lang="en-US" cap="none" dirty="0" smtClean="0"/>
              <a:t>ode - Legacy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glBegin</a:t>
            </a:r>
            <a:r>
              <a:rPr lang="en-US" dirty="0"/>
              <a:t>(        )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err="1" smtClean="0"/>
              <a:t>glEnd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30000" contrast="54000"/>
          </a:blip>
          <a:srcRect/>
          <a:stretch>
            <a:fillRect/>
          </a:stretch>
        </p:blipFill>
        <p:spPr bwMode="auto">
          <a:xfrm>
            <a:off x="5303106" y="1671315"/>
            <a:ext cx="4429155" cy="34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lum bright="-18000" contrast="36000"/>
          </a:blip>
          <a:srcRect/>
          <a:stretch>
            <a:fillRect/>
          </a:stretch>
        </p:blipFill>
        <p:spPr bwMode="auto">
          <a:xfrm>
            <a:off x="4085796" y="4973854"/>
            <a:ext cx="6419850" cy="188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35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1623</TotalTime>
  <Words>663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Trebuchet MS</vt:lpstr>
      <vt:lpstr>Tw Cen MT</vt:lpstr>
      <vt:lpstr>Wingdings</vt:lpstr>
      <vt:lpstr>Wingdings 3</vt:lpstr>
      <vt:lpstr>Circuit</vt:lpstr>
      <vt:lpstr>Computer Graphics Lecture Review 1-2-3</vt:lpstr>
      <vt:lpstr>Prologue</vt:lpstr>
      <vt:lpstr>Prologue</vt:lpstr>
      <vt:lpstr>Terminology</vt:lpstr>
      <vt:lpstr>Terminology (Cont.)</vt:lpstr>
      <vt:lpstr>OpenGL Types</vt:lpstr>
      <vt:lpstr>OpenGL Function Convention</vt:lpstr>
      <vt:lpstr>Basic Functions</vt:lpstr>
      <vt:lpstr>Primitives (Immediate Mode - Legacy)</vt:lpstr>
      <vt:lpstr>Example</vt:lpstr>
      <vt:lpstr>Primitives (Cont.)</vt:lpstr>
      <vt:lpstr>Basic Coloring</vt:lpstr>
      <vt:lpstr>Basic Transformations</vt:lpstr>
      <vt:lpstr>Basic Transformations (Cont.)</vt:lpstr>
      <vt:lpstr>Basic Transformations (Cont.)</vt:lpstr>
      <vt:lpstr>Basic Transformations (Cont.)</vt:lpstr>
      <vt:lpstr>OpenGL Pipline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Bassem</dc:creator>
  <cp:lastModifiedBy>Bassem</cp:lastModifiedBy>
  <cp:revision>129</cp:revision>
  <dcterms:created xsi:type="dcterms:W3CDTF">2018-11-08T00:38:02Z</dcterms:created>
  <dcterms:modified xsi:type="dcterms:W3CDTF">2018-11-21T22:30:28Z</dcterms:modified>
</cp:coreProperties>
</file>