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89" r:id="rId3"/>
    <p:sldId id="290" r:id="rId4"/>
    <p:sldId id="276" r:id="rId5"/>
    <p:sldId id="301" r:id="rId6"/>
    <p:sldId id="278" r:id="rId7"/>
    <p:sldId id="279" r:id="rId8"/>
    <p:sldId id="275" r:id="rId9"/>
    <p:sldId id="277" r:id="rId10"/>
    <p:sldId id="274" r:id="rId11"/>
    <p:sldId id="280" r:id="rId12"/>
    <p:sldId id="291" r:id="rId13"/>
    <p:sldId id="292" r:id="rId14"/>
    <p:sldId id="294" r:id="rId15"/>
    <p:sldId id="293" r:id="rId16"/>
    <p:sldId id="295" r:id="rId17"/>
    <p:sldId id="296" r:id="rId18"/>
    <p:sldId id="299" r:id="rId19"/>
    <p:sldId id="297" r:id="rId20"/>
    <p:sldId id="298" r:id="rId21"/>
    <p:sldId id="282" r:id="rId22"/>
    <p:sldId id="281" r:id="rId23"/>
    <p:sldId id="284" r:id="rId24"/>
    <p:sldId id="287" r:id="rId25"/>
    <p:sldId id="286" r:id="rId26"/>
    <p:sldId id="288" r:id="rId27"/>
    <p:sldId id="30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28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B0C6-940A-4575-AE40-3C2C01C0DB81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7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Computer Graphics</a:t>
            </a:r>
            <a:br>
              <a:rPr lang="en-US" dirty="0" smtClean="0"/>
            </a:br>
            <a:r>
              <a:rPr lang="en-US" dirty="0" smtClean="0"/>
              <a:t>Lecture 4</a:t>
            </a:r>
            <a:br>
              <a:rPr lang="en-US" dirty="0" smtClean="0"/>
            </a:br>
            <a:r>
              <a:rPr lang="en-US" dirty="0" smtClean="0"/>
              <a:t>Introduction To </a:t>
            </a:r>
            <a:r>
              <a:rPr lang="en-US" dirty="0" smtClean="0"/>
              <a:t>Modern </a:t>
            </a:r>
            <a:r>
              <a:rPr lang="en-US" dirty="0" err="1" smtClean="0"/>
              <a:t>OPengl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cap="none" dirty="0" smtClean="0"/>
              <a:t>Bassem </a:t>
            </a:r>
            <a:r>
              <a:rPr lang="en-US" cap="none" dirty="0" err="1" smtClean="0"/>
              <a:t>Adas</a:t>
            </a:r>
            <a:r>
              <a:rPr lang="en-US" cap="none" dirty="0" smtClean="0"/>
              <a:t>,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Vertex </a:t>
            </a:r>
            <a:r>
              <a:rPr lang="en-US" cap="none" dirty="0" err="1" smtClean="0"/>
              <a:t>Shader</a:t>
            </a:r>
            <a:r>
              <a:rPr lang="en-US" cap="none" dirty="0" smtClean="0"/>
              <a:t>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1050588" cy="43341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#version 330 core</a:t>
            </a:r>
          </a:p>
          <a:p>
            <a:pPr marL="0" indent="0">
              <a:buNone/>
            </a:pPr>
            <a:r>
              <a:rPr lang="en-US" dirty="0"/>
              <a:t>layout (location = 0) in vec3 </a:t>
            </a:r>
            <a:r>
              <a:rPr lang="en-US" dirty="0" err="1"/>
              <a:t>aPos</a:t>
            </a:r>
            <a:r>
              <a:rPr lang="en-US" dirty="0"/>
              <a:t>; // the position variable has attribute position 0</a:t>
            </a:r>
          </a:p>
          <a:p>
            <a:pPr marL="0" indent="0">
              <a:buNone/>
            </a:pPr>
            <a:r>
              <a:rPr lang="en-US" dirty="0"/>
              <a:t>out vec4 </a:t>
            </a:r>
            <a:r>
              <a:rPr lang="en-US" dirty="0" err="1"/>
              <a:t>vertexColor</a:t>
            </a:r>
            <a:r>
              <a:rPr lang="en-US" dirty="0"/>
              <a:t>; // specify a color output to the fragment </a:t>
            </a:r>
            <a:r>
              <a:rPr lang="en-US" dirty="0" err="1"/>
              <a:t>shader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gl_Position</a:t>
            </a:r>
            <a:r>
              <a:rPr lang="en-US" dirty="0" smtClean="0"/>
              <a:t> </a:t>
            </a:r>
            <a:r>
              <a:rPr lang="en-US" dirty="0"/>
              <a:t>= vec4(</a:t>
            </a:r>
            <a:r>
              <a:rPr lang="en-US" dirty="0" err="1"/>
              <a:t>aPos</a:t>
            </a:r>
            <a:r>
              <a:rPr lang="en-US" dirty="0"/>
              <a:t>, 1.0); // see how we directly give a vec3 to </a:t>
            </a:r>
            <a:r>
              <a:rPr lang="en-US" dirty="0" smtClean="0"/>
              <a:t>vec4’s constructor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vertexColor</a:t>
            </a:r>
            <a:r>
              <a:rPr lang="en-US" dirty="0" smtClean="0"/>
              <a:t> </a:t>
            </a:r>
            <a:r>
              <a:rPr lang="en-US" dirty="0"/>
              <a:t>= vec4(0.5, 0.0, 0.0, 1.0); // set the output variable to a </a:t>
            </a:r>
            <a:r>
              <a:rPr lang="en-US" dirty="0" smtClean="0"/>
              <a:t>dark-red 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Fragment </a:t>
            </a:r>
            <a:r>
              <a:rPr lang="en-US" cap="none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36423"/>
            <a:ext cx="10798038" cy="421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#version 330 core</a:t>
            </a:r>
          </a:p>
          <a:p>
            <a:pPr marL="0" indent="0">
              <a:buNone/>
            </a:pPr>
            <a:r>
              <a:rPr lang="en-US" dirty="0"/>
              <a:t>out vec4 </a:t>
            </a:r>
            <a:r>
              <a:rPr lang="en-US" dirty="0" err="1"/>
              <a:t>FragColor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 vec4 </a:t>
            </a:r>
            <a:r>
              <a:rPr lang="en-US" dirty="0" err="1"/>
              <a:t>vertexColor</a:t>
            </a:r>
            <a:r>
              <a:rPr lang="en-US" dirty="0"/>
              <a:t>; </a:t>
            </a:r>
            <a:r>
              <a:rPr lang="en-US" sz="2000" dirty="0"/>
              <a:t>// the input variable from the vertex </a:t>
            </a:r>
            <a:r>
              <a:rPr lang="en-US" sz="2000" dirty="0" err="1"/>
              <a:t>shader</a:t>
            </a:r>
            <a:r>
              <a:rPr lang="en-US" sz="2000" dirty="0"/>
              <a:t> (same name and </a:t>
            </a:r>
            <a:r>
              <a:rPr lang="en-US" sz="2000" dirty="0" smtClean="0"/>
              <a:t>same type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FragColor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vertexColor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2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cap="none" dirty="0" smtClean="0"/>
              <a:t>ertex</a:t>
            </a:r>
            <a:r>
              <a:rPr lang="en-US" dirty="0" smtClean="0"/>
              <a:t> B</a:t>
            </a:r>
            <a:r>
              <a:rPr lang="en-US" cap="none" dirty="0" smtClean="0"/>
              <a:t>uffer </a:t>
            </a:r>
            <a:r>
              <a:rPr lang="en-US" dirty="0"/>
              <a:t>O</a:t>
            </a:r>
            <a:r>
              <a:rPr lang="en-US" cap="none" dirty="0"/>
              <a:t>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 gets it’s input from Vertex Buffer Object (VBO)</a:t>
            </a:r>
          </a:p>
          <a:p>
            <a:r>
              <a:rPr lang="en-US" dirty="0" smtClean="0"/>
              <a:t>VBO: a buffer of vertices, each of them has up to 16 vertex attributes</a:t>
            </a:r>
          </a:p>
          <a:p>
            <a:pPr lvl="1"/>
            <a:r>
              <a:rPr lang="en-US" dirty="0" smtClean="0"/>
              <a:t>Position coordinates (x, y, z) are a vertex attribute</a:t>
            </a:r>
          </a:p>
          <a:p>
            <a:pPr lvl="1"/>
            <a:r>
              <a:rPr lang="en-US" dirty="0" smtClean="0"/>
              <a:t>Color components (R, G, B, Alpha) are another vertex attribute</a:t>
            </a:r>
          </a:p>
          <a:p>
            <a:pPr lvl="1"/>
            <a:r>
              <a:rPr lang="en-US" dirty="0" smtClean="0"/>
              <a:t>Texture coordinates (x, y) are another vertex attribute.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7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cap="none" dirty="0"/>
              <a:t>ertex</a:t>
            </a:r>
            <a:r>
              <a:rPr lang="en-US" dirty="0"/>
              <a:t> B</a:t>
            </a:r>
            <a:r>
              <a:rPr lang="en-US" cap="none" dirty="0"/>
              <a:t>uffer </a:t>
            </a:r>
            <a:r>
              <a:rPr lang="en-US" dirty="0"/>
              <a:t>O</a:t>
            </a:r>
            <a:r>
              <a:rPr lang="en-US" cap="none" dirty="0"/>
              <a:t>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Declare Vertex Data (RAW) for triangle, positions and colors for vertices</a:t>
            </a:r>
          </a:p>
          <a:p>
            <a:pPr marL="457200" lvl="1" indent="0">
              <a:buNone/>
            </a:pPr>
            <a:r>
              <a:rPr lang="en-US" dirty="0" smtClean="0"/>
              <a:t>float </a:t>
            </a:r>
            <a:r>
              <a:rPr lang="en-US" dirty="0"/>
              <a:t>vertices[] = {</a:t>
            </a:r>
          </a:p>
          <a:p>
            <a:pPr marL="457200" lvl="1" indent="0">
              <a:buNone/>
            </a:pPr>
            <a:r>
              <a:rPr lang="en-US" dirty="0" smtClean="0"/>
              <a:t>	// </a:t>
            </a:r>
            <a:r>
              <a:rPr lang="en-US" dirty="0"/>
              <a:t>positions </a:t>
            </a:r>
            <a:r>
              <a:rPr lang="en-US" dirty="0" smtClean="0"/>
              <a:t>        // </a:t>
            </a:r>
            <a:r>
              <a:rPr lang="en-US" dirty="0"/>
              <a:t>colors</a:t>
            </a:r>
          </a:p>
          <a:p>
            <a:pPr marL="457200" lvl="1" indent="0">
              <a:buNone/>
            </a:pPr>
            <a:r>
              <a:rPr lang="en-US" dirty="0" smtClean="0"/>
              <a:t>	 0.5f</a:t>
            </a:r>
            <a:r>
              <a:rPr lang="en-US" dirty="0"/>
              <a:t>, -0.5f, 0.0f, </a:t>
            </a:r>
            <a:r>
              <a:rPr lang="en-US" dirty="0" smtClean="0"/>
              <a:t> 1.0f</a:t>
            </a:r>
            <a:r>
              <a:rPr lang="en-US" dirty="0"/>
              <a:t>, 0.0f, 0.0f, // bottom right</a:t>
            </a:r>
          </a:p>
          <a:p>
            <a:pPr marL="457200" lvl="1" indent="0">
              <a:buNone/>
            </a:pPr>
            <a:r>
              <a:rPr lang="en-US" dirty="0" smtClean="0"/>
              <a:t>	-</a:t>
            </a:r>
            <a:r>
              <a:rPr lang="en-US" dirty="0"/>
              <a:t>0.5f, -0.5f, 0.0f, </a:t>
            </a:r>
            <a:r>
              <a:rPr lang="en-US" dirty="0" smtClean="0"/>
              <a:t> 0.0f</a:t>
            </a:r>
            <a:r>
              <a:rPr lang="en-US" dirty="0"/>
              <a:t>, 1.0f, 0.0f, // bottom left</a:t>
            </a:r>
          </a:p>
          <a:p>
            <a:pPr marL="457200" lvl="1" indent="0">
              <a:buNone/>
            </a:pPr>
            <a:r>
              <a:rPr lang="en-US" dirty="0" smtClean="0"/>
              <a:t>	 0.0f</a:t>
            </a:r>
            <a:r>
              <a:rPr lang="en-US" dirty="0"/>
              <a:t>, </a:t>
            </a:r>
            <a:r>
              <a:rPr lang="en-US" dirty="0" smtClean="0"/>
              <a:t> 0.5f</a:t>
            </a:r>
            <a:r>
              <a:rPr lang="en-US" dirty="0"/>
              <a:t>, 0.0f, </a:t>
            </a:r>
            <a:r>
              <a:rPr lang="en-US" dirty="0" smtClean="0"/>
              <a:t> 0.0f</a:t>
            </a:r>
            <a:r>
              <a:rPr lang="en-US" dirty="0"/>
              <a:t>, 0.0f, 1.0f // top</a:t>
            </a:r>
          </a:p>
          <a:p>
            <a:pPr marL="457200" lvl="1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0476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cap="none" dirty="0"/>
              <a:t>ertex</a:t>
            </a:r>
            <a:r>
              <a:rPr lang="en-US" dirty="0"/>
              <a:t> B</a:t>
            </a:r>
            <a:r>
              <a:rPr lang="en-US" cap="none" dirty="0"/>
              <a:t>uffer </a:t>
            </a:r>
            <a:r>
              <a:rPr lang="en-US" dirty="0"/>
              <a:t>O</a:t>
            </a:r>
            <a:r>
              <a:rPr lang="en-US" cap="none" dirty="0"/>
              <a:t>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71022" cy="3541714"/>
          </a:xfrm>
        </p:spPr>
        <p:txBody>
          <a:bodyPr>
            <a:normAutofit/>
          </a:bodyPr>
          <a:lstStyle/>
          <a:p>
            <a:r>
              <a:rPr lang="en-US" dirty="0" err="1" smtClean="0"/>
              <a:t>Creatin</a:t>
            </a:r>
            <a:r>
              <a:rPr lang="en-US" dirty="0" smtClean="0"/>
              <a:t> and Binding buffers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GLuint</a:t>
            </a:r>
            <a:r>
              <a:rPr lang="en-US" dirty="0" smtClean="0"/>
              <a:t> </a:t>
            </a:r>
            <a:r>
              <a:rPr lang="en-US" dirty="0"/>
              <a:t>VBO;</a:t>
            </a:r>
          </a:p>
          <a:p>
            <a:pPr marL="457200" lvl="1" indent="0">
              <a:buNone/>
            </a:pPr>
            <a:r>
              <a:rPr lang="en-US" dirty="0" err="1"/>
              <a:t>glGenBuffers</a:t>
            </a:r>
            <a:r>
              <a:rPr lang="en-US" dirty="0"/>
              <a:t>(1, &amp;VBO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 smtClean="0"/>
              <a:t>glBindBuffer</a:t>
            </a:r>
            <a:r>
              <a:rPr lang="en-US" dirty="0" smtClean="0"/>
              <a:t>(GL_ARRAY_BUFFER</a:t>
            </a:r>
            <a:r>
              <a:rPr lang="en-US" dirty="0"/>
              <a:t>, VBO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err="1"/>
              <a:t>glBufferData</a:t>
            </a:r>
            <a:r>
              <a:rPr lang="en-US" dirty="0"/>
              <a:t>(GL_ARRAY_BUFFER, </a:t>
            </a:r>
            <a:r>
              <a:rPr lang="en-US" dirty="0" err="1"/>
              <a:t>sizeof</a:t>
            </a:r>
            <a:r>
              <a:rPr lang="en-US" dirty="0"/>
              <a:t>(vertices), vertices, GL_STATIC_DRAW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8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cap="none" dirty="0"/>
              <a:t>ertex</a:t>
            </a:r>
            <a:r>
              <a:rPr lang="en-US" dirty="0"/>
              <a:t> B</a:t>
            </a:r>
            <a:r>
              <a:rPr lang="en-US" cap="none" dirty="0"/>
              <a:t>uffer </a:t>
            </a:r>
            <a:r>
              <a:rPr lang="en-US" dirty="0" smtClean="0"/>
              <a:t>O</a:t>
            </a:r>
            <a:r>
              <a:rPr lang="en-US" cap="none" dirty="0" smtClean="0"/>
              <a:t>bject and Vertex </a:t>
            </a:r>
            <a:r>
              <a:rPr lang="en-US" cap="none" dirty="0" err="1" smtClean="0"/>
              <a:t>Shader</a:t>
            </a:r>
            <a:r>
              <a:rPr lang="en-US" cap="none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171022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Input / Output </a:t>
            </a:r>
            <a:r>
              <a:rPr lang="en-US" dirty="0" err="1" smtClean="0"/>
              <a:t>params</a:t>
            </a:r>
            <a:r>
              <a:rPr lang="en-US" dirty="0" smtClean="0"/>
              <a:t> corresponding to the previous buffer</a:t>
            </a:r>
          </a:p>
          <a:p>
            <a:pPr marL="457200" lvl="1" indent="0">
              <a:buNone/>
            </a:pPr>
            <a:r>
              <a:rPr lang="en-US" dirty="0" smtClean="0"/>
              <a:t>layout </a:t>
            </a:r>
            <a:r>
              <a:rPr lang="en-US" dirty="0"/>
              <a:t>(location = 0) in vec3 </a:t>
            </a:r>
            <a:r>
              <a:rPr lang="en-US" dirty="0" err="1"/>
              <a:t>aPos</a:t>
            </a:r>
            <a:r>
              <a:rPr lang="en-US" dirty="0"/>
              <a:t>; // the position variable has attribute position 0</a:t>
            </a:r>
          </a:p>
          <a:p>
            <a:pPr marL="457200" lvl="1" indent="0">
              <a:buNone/>
            </a:pPr>
            <a:r>
              <a:rPr lang="en-US" dirty="0"/>
              <a:t>layout (location = 1) in vec3 </a:t>
            </a:r>
            <a:r>
              <a:rPr lang="en-US" dirty="0" err="1"/>
              <a:t>aColor</a:t>
            </a:r>
            <a:r>
              <a:rPr lang="en-US" dirty="0"/>
              <a:t>; // the color variable has attribute position 1</a:t>
            </a:r>
          </a:p>
          <a:p>
            <a:pPr marL="457200" lvl="1" indent="0">
              <a:buNone/>
            </a:pPr>
            <a:r>
              <a:rPr lang="en-US" dirty="0"/>
              <a:t>out vec3 </a:t>
            </a:r>
            <a:r>
              <a:rPr lang="en-US" dirty="0" err="1"/>
              <a:t>ourColor</a:t>
            </a:r>
            <a:r>
              <a:rPr lang="en-US" dirty="0"/>
              <a:t>; // </a:t>
            </a:r>
            <a:r>
              <a:rPr lang="en-US" dirty="0" smtClean="0"/>
              <a:t>output: </a:t>
            </a:r>
            <a:r>
              <a:rPr lang="en-US" dirty="0"/>
              <a:t>a color to the fragment </a:t>
            </a:r>
            <a:r>
              <a:rPr lang="en-US" dirty="0" err="1"/>
              <a:t>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cap="none" dirty="0"/>
              <a:t>ertex</a:t>
            </a:r>
            <a:r>
              <a:rPr lang="en-US" dirty="0"/>
              <a:t> B</a:t>
            </a:r>
            <a:r>
              <a:rPr lang="en-US" cap="none" dirty="0"/>
              <a:t>uffer </a:t>
            </a:r>
            <a:r>
              <a:rPr lang="en-US" dirty="0" smtClean="0"/>
              <a:t>O</a:t>
            </a:r>
            <a:r>
              <a:rPr lang="en-US" cap="none" dirty="0" smtClean="0"/>
              <a:t>bject and Vertex </a:t>
            </a:r>
            <a:r>
              <a:rPr lang="en-US" cap="none" dirty="0" err="1" smtClean="0"/>
              <a:t>Shader</a:t>
            </a:r>
            <a:r>
              <a:rPr lang="en-US" cap="none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275613"/>
            <a:ext cx="10484531" cy="4255816"/>
          </a:xfrm>
        </p:spPr>
        <p:txBody>
          <a:bodyPr>
            <a:normAutofit/>
          </a:bodyPr>
          <a:lstStyle/>
          <a:p>
            <a:r>
              <a:rPr lang="en-US" dirty="0"/>
              <a:t>Linking Vertex </a:t>
            </a:r>
            <a:r>
              <a:rPr lang="en-US" dirty="0" smtClean="0"/>
              <a:t>Attributes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glVertexAttribPointer</a:t>
            </a:r>
            <a:r>
              <a:rPr lang="en-US" dirty="0" smtClean="0"/>
              <a:t>(</a:t>
            </a:r>
            <a:r>
              <a:rPr lang="en-US" dirty="0" err="1" smtClean="0"/>
              <a:t>idx</a:t>
            </a:r>
            <a:r>
              <a:rPr lang="en-US" dirty="0" smtClean="0"/>
              <a:t>, SIZE, TYPE, NORMALIZED, STRIDE, OFFSET);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27" y="3810514"/>
            <a:ext cx="765916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cap="none" dirty="0"/>
              <a:t>ertex</a:t>
            </a:r>
            <a:r>
              <a:rPr lang="en-US" dirty="0"/>
              <a:t> B</a:t>
            </a:r>
            <a:r>
              <a:rPr lang="en-US" cap="none" dirty="0"/>
              <a:t>uffer </a:t>
            </a:r>
            <a:r>
              <a:rPr lang="en-US" dirty="0" smtClean="0"/>
              <a:t>O</a:t>
            </a:r>
            <a:r>
              <a:rPr lang="en-US" cap="none" dirty="0" smtClean="0"/>
              <a:t>bject and Vertex </a:t>
            </a:r>
            <a:r>
              <a:rPr lang="en-US" cap="none" dirty="0" err="1" smtClean="0"/>
              <a:t>Shader</a:t>
            </a:r>
            <a:r>
              <a:rPr lang="en-US" cap="none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275613"/>
            <a:ext cx="10562909" cy="4255816"/>
          </a:xfrm>
        </p:spPr>
        <p:txBody>
          <a:bodyPr>
            <a:normAutofit/>
          </a:bodyPr>
          <a:lstStyle/>
          <a:p>
            <a:r>
              <a:rPr lang="en-US" dirty="0"/>
              <a:t>Linking Vertex </a:t>
            </a:r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idx1 </a:t>
            </a:r>
            <a:r>
              <a:rPr lang="en-US" dirty="0"/>
              <a:t>= 0 for </a:t>
            </a:r>
            <a:r>
              <a:rPr lang="en-US" dirty="0" err="1"/>
              <a:t>aPos</a:t>
            </a:r>
            <a:r>
              <a:rPr lang="en-US" dirty="0"/>
              <a:t>, idx2 = 1 for </a:t>
            </a:r>
            <a:r>
              <a:rPr lang="en-US" dirty="0" err="1" smtClean="0"/>
              <a:t>aColor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// position attribute</a:t>
            </a:r>
          </a:p>
          <a:p>
            <a:pPr marL="457200" lvl="1" indent="0">
              <a:buNone/>
            </a:pPr>
            <a:r>
              <a:rPr lang="en-US" dirty="0" err="1" smtClean="0"/>
              <a:t>glVertexAttribPointer</a:t>
            </a:r>
            <a:r>
              <a:rPr lang="en-US" dirty="0" smtClean="0"/>
              <a:t>(</a:t>
            </a:r>
            <a:r>
              <a:rPr lang="en-US" dirty="0"/>
              <a:t>idx1</a:t>
            </a:r>
            <a:r>
              <a:rPr lang="en-US" dirty="0" smtClean="0"/>
              <a:t>, </a:t>
            </a:r>
            <a:r>
              <a:rPr lang="en-US" dirty="0"/>
              <a:t>3, GL_FLOAT, GL_FALSE, 6 * </a:t>
            </a:r>
            <a:r>
              <a:rPr lang="en-US" dirty="0" err="1"/>
              <a:t>sizeof</a:t>
            </a:r>
            <a:r>
              <a:rPr lang="en-US" dirty="0"/>
              <a:t>(float), (void*)0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glEnableVertexAttribArray</a:t>
            </a:r>
            <a:r>
              <a:rPr lang="en-US" dirty="0" smtClean="0"/>
              <a:t>(idx1);</a:t>
            </a:r>
          </a:p>
          <a:p>
            <a:pPr marL="457200" lvl="1" indent="0">
              <a:buNone/>
            </a:pPr>
            <a:r>
              <a:rPr lang="en-US" dirty="0"/>
              <a:t>// color attribute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glVertexAttribPointer</a:t>
            </a:r>
            <a:r>
              <a:rPr lang="en-US" dirty="0" smtClean="0"/>
              <a:t>(idx2, </a:t>
            </a:r>
            <a:r>
              <a:rPr lang="en-US" dirty="0"/>
              <a:t>3, GL_FLOAT, GL_FALSE, 6 * </a:t>
            </a:r>
            <a:r>
              <a:rPr lang="en-US" dirty="0" err="1"/>
              <a:t>sizeof</a:t>
            </a:r>
            <a:r>
              <a:rPr lang="en-US" dirty="0"/>
              <a:t>(float), (void*)(3* </a:t>
            </a:r>
            <a:r>
              <a:rPr lang="en-US" dirty="0" err="1" smtClean="0"/>
              <a:t>sizeof</a:t>
            </a:r>
            <a:r>
              <a:rPr lang="en-US" dirty="0" smtClean="0"/>
              <a:t>(float)));</a:t>
            </a:r>
          </a:p>
          <a:p>
            <a:pPr marL="457200" lvl="1" indent="0">
              <a:buNone/>
            </a:pPr>
            <a:r>
              <a:rPr lang="en-US" dirty="0" err="1" smtClean="0"/>
              <a:t>glEnableVertexAttribArray</a:t>
            </a:r>
            <a:r>
              <a:rPr lang="en-US" dirty="0" smtClean="0"/>
              <a:t>(idx2);</a:t>
            </a:r>
          </a:p>
        </p:txBody>
      </p:sp>
    </p:spTree>
    <p:extLst>
      <p:ext uri="{BB962C8B-B14F-4D97-AF65-F5344CB8AC3E}">
        <p14:creationId xmlns:p14="http://schemas.microsoft.com/office/powerpoint/2010/main" val="13197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cap="none" dirty="0"/>
              <a:t>ertex</a:t>
            </a:r>
            <a:r>
              <a:rPr lang="en-US" dirty="0"/>
              <a:t> B</a:t>
            </a:r>
            <a:r>
              <a:rPr lang="en-US" cap="none" dirty="0"/>
              <a:t>uffer </a:t>
            </a:r>
            <a:r>
              <a:rPr lang="en-US" dirty="0" smtClean="0"/>
              <a:t>O</a:t>
            </a:r>
            <a:r>
              <a:rPr lang="en-US" cap="none" dirty="0" smtClean="0"/>
              <a:t>bject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275613"/>
            <a:ext cx="10562909" cy="42558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glDrawArrays</a:t>
            </a:r>
            <a:r>
              <a:rPr lang="en-US" dirty="0" smtClean="0"/>
              <a:t>(mode, first, count);</a:t>
            </a:r>
          </a:p>
          <a:p>
            <a:r>
              <a:rPr lang="en-US" dirty="0" smtClean="0"/>
              <a:t>mode: GL_TRIANGLES….</a:t>
            </a:r>
          </a:p>
          <a:p>
            <a:r>
              <a:rPr lang="en-US" dirty="0" smtClean="0"/>
              <a:t>first: starting index in the buffer (0 in the examples)</a:t>
            </a:r>
          </a:p>
          <a:p>
            <a:r>
              <a:rPr lang="en-US" dirty="0" smtClean="0"/>
              <a:t>count: number of vertices (3 for triangle)</a:t>
            </a:r>
          </a:p>
        </p:txBody>
      </p:sp>
    </p:spTree>
    <p:extLst>
      <p:ext uri="{BB962C8B-B14F-4D97-AF65-F5344CB8AC3E}">
        <p14:creationId xmlns:p14="http://schemas.microsoft.com/office/powerpoint/2010/main" val="9617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cap="none" dirty="0" smtClean="0"/>
              <a:t>lement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cap="none" dirty="0"/>
              <a:t>uffer </a:t>
            </a:r>
            <a:r>
              <a:rPr lang="en-US" dirty="0" smtClean="0"/>
              <a:t>O</a:t>
            </a:r>
            <a:r>
              <a:rPr lang="en-US" cap="none" dirty="0" smtClean="0"/>
              <a:t>bject (EBO)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2275613"/>
            <a:ext cx="10562909" cy="4255816"/>
          </a:xfrm>
        </p:spPr>
        <p:txBody>
          <a:bodyPr>
            <a:normAutofit/>
          </a:bodyPr>
          <a:lstStyle/>
          <a:p>
            <a:r>
              <a:rPr lang="en-US" dirty="0" smtClean="0"/>
              <a:t>Homework!</a:t>
            </a:r>
          </a:p>
          <a:p>
            <a:pPr lvl="1"/>
            <a:r>
              <a:rPr lang="en-US" dirty="0" smtClean="0"/>
              <a:t>The Difference between EBO and VBO</a:t>
            </a:r>
          </a:p>
          <a:p>
            <a:pPr lvl="1"/>
            <a:r>
              <a:rPr lang="en-US" dirty="0" smtClean="0"/>
              <a:t>How to create EBO</a:t>
            </a:r>
          </a:p>
          <a:p>
            <a:pPr lvl="1"/>
            <a:r>
              <a:rPr lang="en-US" dirty="0" smtClean="0"/>
              <a:t>How to Draw EBO</a:t>
            </a:r>
          </a:p>
        </p:txBody>
      </p:sp>
    </p:spTree>
    <p:extLst>
      <p:ext uri="{BB962C8B-B14F-4D97-AF65-F5344CB8AC3E}">
        <p14:creationId xmlns:p14="http://schemas.microsoft.com/office/powerpoint/2010/main" val="54135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cap="none" dirty="0" smtClean="0"/>
              <a:t>pen</a:t>
            </a:r>
            <a:r>
              <a:rPr lang="en-US" dirty="0" smtClean="0"/>
              <a:t>GL </a:t>
            </a:r>
            <a:r>
              <a:rPr lang="en-US" dirty="0" err="1" smtClean="0"/>
              <a:t>P</a:t>
            </a:r>
            <a:r>
              <a:rPr lang="en-US" cap="none" dirty="0" err="1" smtClean="0"/>
              <a:t>ipline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34" y="1774704"/>
            <a:ext cx="6500617" cy="49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Vertex </a:t>
            </a:r>
            <a:r>
              <a:rPr lang="en-US" cap="none" dirty="0" err="1"/>
              <a:t>S</a:t>
            </a:r>
            <a:r>
              <a:rPr lang="en-US" cap="none" dirty="0" err="1" smtClean="0"/>
              <a:t>hader</a:t>
            </a:r>
            <a:r>
              <a:rPr lang="en-US" cap="none" dirty="0" smtClean="0"/>
              <a:t> and Fragment </a:t>
            </a:r>
            <a:r>
              <a:rPr lang="en-US" cap="none" dirty="0" err="1" smtClean="0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36423"/>
            <a:ext cx="10798038" cy="4216627"/>
          </a:xfrm>
        </p:spPr>
        <p:txBody>
          <a:bodyPr>
            <a:normAutofit/>
          </a:bodyPr>
          <a:lstStyle/>
          <a:p>
            <a:r>
              <a:rPr lang="en-US" dirty="0" smtClean="0"/>
              <a:t>The output of Vertex </a:t>
            </a:r>
            <a:r>
              <a:rPr lang="en-US" dirty="0" err="1" smtClean="0"/>
              <a:t>Shader</a:t>
            </a:r>
            <a:r>
              <a:rPr lang="en-US" dirty="0" smtClean="0"/>
              <a:t> may be passed as Input to Fragment </a:t>
            </a:r>
            <a:r>
              <a:rPr lang="en-US" dirty="0" err="1" smtClean="0"/>
              <a:t>Shader</a:t>
            </a:r>
            <a:r>
              <a:rPr lang="en-US" dirty="0" smtClean="0"/>
              <a:t> (corresponding to the previous vertex </a:t>
            </a:r>
            <a:r>
              <a:rPr lang="en-US" dirty="0" err="1" smtClean="0"/>
              <a:t>shader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#</a:t>
            </a:r>
            <a:r>
              <a:rPr lang="en-US" dirty="0"/>
              <a:t>version 330 core</a:t>
            </a:r>
          </a:p>
          <a:p>
            <a:pPr marL="457200" lvl="1" indent="0">
              <a:buNone/>
            </a:pPr>
            <a:r>
              <a:rPr lang="en-US" dirty="0"/>
              <a:t>out vec4 </a:t>
            </a:r>
            <a:r>
              <a:rPr lang="en-US" dirty="0" err="1"/>
              <a:t>FragColor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in vec3 </a:t>
            </a:r>
            <a:r>
              <a:rPr lang="en-US" dirty="0" err="1"/>
              <a:t>ourColor</a:t>
            </a:r>
            <a:r>
              <a:rPr lang="en-US" dirty="0" smtClean="0"/>
              <a:t>; // the same name and type as declared in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void main()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FragColor</a:t>
            </a:r>
            <a:r>
              <a:rPr lang="en-US" dirty="0" smtClean="0"/>
              <a:t> </a:t>
            </a:r>
            <a:r>
              <a:rPr lang="en-US" dirty="0"/>
              <a:t>= vec4(</a:t>
            </a:r>
            <a:r>
              <a:rPr lang="en-US" dirty="0" err="1"/>
              <a:t>ourColor</a:t>
            </a:r>
            <a:r>
              <a:rPr lang="en-US" dirty="0"/>
              <a:t>, 1.0);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03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cap="none" dirty="0" smtClean="0"/>
              <a:t>niforms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to pass data from our application on the CPU to the </a:t>
            </a:r>
            <a:r>
              <a:rPr lang="en-US" dirty="0" err="1"/>
              <a:t>shaders</a:t>
            </a:r>
            <a:r>
              <a:rPr lang="en-US" dirty="0"/>
              <a:t> on the GPU</a:t>
            </a:r>
            <a:endParaRPr lang="fr-FR" dirty="0" smtClean="0"/>
          </a:p>
          <a:p>
            <a:r>
              <a:rPr lang="fr-FR" dirty="0" smtClean="0"/>
              <a:t>Global: </a:t>
            </a:r>
            <a:r>
              <a:rPr lang="en-US" dirty="0"/>
              <a:t>unique per </a:t>
            </a:r>
            <a:r>
              <a:rPr lang="en-US" dirty="0" err="1"/>
              <a:t>shader</a:t>
            </a:r>
            <a:r>
              <a:rPr lang="en-US" dirty="0"/>
              <a:t> program object, and can be accessed from any </a:t>
            </a:r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en-US" dirty="0" smtClean="0"/>
              <a:t>at any </a:t>
            </a:r>
            <a:r>
              <a:rPr lang="en-US" dirty="0"/>
              <a:t>stage in the </a:t>
            </a:r>
            <a:r>
              <a:rPr lang="en-US" dirty="0" err="1"/>
              <a:t>shader</a:t>
            </a:r>
            <a:r>
              <a:rPr lang="en-US" dirty="0"/>
              <a:t> program</a:t>
            </a:r>
            <a:r>
              <a:rPr lang="fr-FR" dirty="0" smtClean="0"/>
              <a:t> </a:t>
            </a:r>
          </a:p>
          <a:p>
            <a:r>
              <a:rPr lang="en-US" dirty="0" smtClean="0"/>
              <a:t>Declaration add </a:t>
            </a:r>
            <a:r>
              <a:rPr lang="en-US" dirty="0"/>
              <a:t>the uniform keyword to a </a:t>
            </a:r>
            <a:r>
              <a:rPr lang="en-US" dirty="0" err="1"/>
              <a:t>shader</a:t>
            </a:r>
            <a:r>
              <a:rPr lang="en-US" dirty="0"/>
              <a:t> with a type and a name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0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Unifroms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086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#version 330 core</a:t>
            </a:r>
          </a:p>
          <a:p>
            <a:pPr marL="457200" lvl="1" indent="0">
              <a:buNone/>
            </a:pPr>
            <a:r>
              <a:rPr lang="en-US" dirty="0"/>
              <a:t>out vec4 </a:t>
            </a:r>
            <a:r>
              <a:rPr lang="en-US" dirty="0" err="1"/>
              <a:t>FragColor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uniform vec4 </a:t>
            </a:r>
            <a:r>
              <a:rPr lang="en-US" dirty="0" err="1"/>
              <a:t>ourColor</a:t>
            </a:r>
            <a:r>
              <a:rPr lang="en-US" dirty="0"/>
              <a:t>; // we set this variable in the OpenGL code.</a:t>
            </a:r>
          </a:p>
          <a:p>
            <a:pPr marL="457200" lvl="1" indent="0">
              <a:buNone/>
            </a:pPr>
            <a:r>
              <a:rPr lang="en-US" dirty="0"/>
              <a:t>void main()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FragColor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ourColor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0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cap="none" dirty="0" err="1" smtClean="0"/>
              <a:t>hader</a:t>
            </a:r>
            <a:r>
              <a:rPr lang="en-US" dirty="0" smtClean="0"/>
              <a:t> C</a:t>
            </a:r>
            <a:r>
              <a:rPr lang="en-US" cap="none" dirty="0" smtClean="0"/>
              <a:t>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Declartion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vsId</a:t>
            </a:r>
            <a:r>
              <a:rPr lang="en-US" dirty="0"/>
              <a:t>= </a:t>
            </a:r>
            <a:r>
              <a:rPr lang="en-US" dirty="0" err="1"/>
              <a:t>glCreateShader</a:t>
            </a:r>
            <a:r>
              <a:rPr lang="en-US" dirty="0"/>
              <a:t>(GL_VERTEX_SHADER);</a:t>
            </a:r>
          </a:p>
          <a:p>
            <a:pPr lvl="1"/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fsId</a:t>
            </a:r>
            <a:r>
              <a:rPr lang="en-US" dirty="0"/>
              <a:t> = </a:t>
            </a:r>
            <a:r>
              <a:rPr lang="en-US" dirty="0" err="1"/>
              <a:t>glCreateShader</a:t>
            </a:r>
            <a:r>
              <a:rPr lang="en-US" dirty="0"/>
              <a:t>(GL_FRAGMENT_SHADER);</a:t>
            </a:r>
            <a:endParaRPr lang="fr-FR" dirty="0" smtClean="0"/>
          </a:p>
          <a:p>
            <a:r>
              <a:rPr lang="en-US" dirty="0" smtClean="0"/>
              <a:t>Source code: </a:t>
            </a:r>
            <a:r>
              <a:rPr lang="en-US" dirty="0" err="1"/>
              <a:t>glShaderSource</a:t>
            </a:r>
            <a:r>
              <a:rPr lang="en-US" dirty="0"/>
              <a:t>(</a:t>
            </a:r>
            <a:r>
              <a:rPr lang="en-US" dirty="0" err="1"/>
              <a:t>vsId</a:t>
            </a:r>
            <a:r>
              <a:rPr lang="en-US" dirty="0"/>
              <a:t>, 1, </a:t>
            </a:r>
            <a:r>
              <a:rPr lang="en-US" dirty="0" smtClean="0"/>
              <a:t>&amp;source , </a:t>
            </a:r>
            <a:r>
              <a:rPr lang="en-US" dirty="0"/>
              <a:t>NULL</a:t>
            </a:r>
            <a:r>
              <a:rPr lang="en-US" dirty="0" smtClean="0"/>
              <a:t>);</a:t>
            </a:r>
            <a:endParaRPr lang="fr-FR" dirty="0" smtClean="0"/>
          </a:p>
          <a:p>
            <a:r>
              <a:rPr lang="en-US" dirty="0" smtClean="0"/>
              <a:t>Compilation: </a:t>
            </a:r>
            <a:r>
              <a:rPr lang="en-US" dirty="0" err="1"/>
              <a:t>glCompileShader</a:t>
            </a:r>
            <a:r>
              <a:rPr lang="en-US" dirty="0"/>
              <a:t>(</a:t>
            </a:r>
            <a:r>
              <a:rPr lang="en-US" dirty="0" err="1"/>
              <a:t>fsId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8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cap="none" dirty="0" err="1" smtClean="0"/>
              <a:t>hader</a:t>
            </a:r>
            <a:r>
              <a:rPr lang="en-US" dirty="0" smtClean="0"/>
              <a:t> C</a:t>
            </a:r>
            <a:r>
              <a:rPr lang="en-US" cap="none" dirty="0" smtClean="0"/>
              <a:t>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769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Check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err="1" smtClean="0"/>
              <a:t>Erros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 success;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char </a:t>
            </a:r>
            <a:r>
              <a:rPr lang="en-US" dirty="0" err="1"/>
              <a:t>infoLog</a:t>
            </a:r>
            <a:r>
              <a:rPr lang="en-US" dirty="0"/>
              <a:t>[512];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glGetShaderiv</a:t>
            </a:r>
            <a:r>
              <a:rPr lang="en-US" dirty="0" smtClean="0"/>
              <a:t>(</a:t>
            </a:r>
            <a:r>
              <a:rPr lang="en-US" dirty="0" err="1" smtClean="0"/>
              <a:t>vsId</a:t>
            </a:r>
            <a:r>
              <a:rPr lang="en-US" dirty="0"/>
              <a:t>, GL_COMPILE_STATUS, &amp;success);</a:t>
            </a:r>
          </a:p>
          <a:p>
            <a:pPr marL="457200" lvl="1" indent="0">
              <a:buNone/>
            </a:pPr>
            <a:r>
              <a:rPr lang="en-US" dirty="0"/>
              <a:t>if (!success)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glGetShaderInfoLog</a:t>
            </a:r>
            <a:r>
              <a:rPr lang="en-US" dirty="0" smtClean="0"/>
              <a:t>(</a:t>
            </a:r>
            <a:r>
              <a:rPr lang="en-US" dirty="0" err="1" smtClean="0"/>
              <a:t>vsId</a:t>
            </a:r>
            <a:r>
              <a:rPr lang="en-US" dirty="0"/>
              <a:t>, 512, NULL, </a:t>
            </a:r>
            <a:r>
              <a:rPr lang="en-US" dirty="0" err="1"/>
              <a:t>infoLog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</a:t>
            </a:r>
            <a:r>
              <a:rPr lang="en-US" dirty="0" smtClean="0"/>
              <a:t>ERROR\n</a:t>
            </a:r>
            <a:r>
              <a:rPr lang="en-US" dirty="0"/>
              <a:t>" &lt;&lt; </a:t>
            </a:r>
            <a:r>
              <a:rPr lang="en-US" dirty="0" err="1"/>
              <a:t>infoLog</a:t>
            </a:r>
            <a:r>
              <a:rPr lang="en-US" dirty="0"/>
              <a:t> &lt;&lt; </a:t>
            </a:r>
            <a:r>
              <a:rPr lang="en-US" dirty="0" err="1" smtClean="0"/>
              <a:t>endl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9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cap="none" dirty="0" err="1" smtClean="0"/>
              <a:t>hader</a:t>
            </a:r>
            <a:r>
              <a:rPr lang="en-US" dirty="0" smtClean="0"/>
              <a:t> P</a:t>
            </a:r>
            <a:r>
              <a:rPr lang="en-US" cap="none" dirty="0" smtClean="0"/>
              <a:t>rogram</a:t>
            </a:r>
            <a:r>
              <a:rPr lang="en-US" dirty="0" smtClean="0"/>
              <a:t> C</a:t>
            </a:r>
            <a:r>
              <a:rPr lang="en-US" cap="none" dirty="0" smtClean="0"/>
              <a:t>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Declartion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 = </a:t>
            </a:r>
            <a:r>
              <a:rPr lang="en-US" dirty="0" err="1"/>
              <a:t>glCreateProgram</a:t>
            </a:r>
            <a:r>
              <a:rPr lang="en-US" dirty="0"/>
              <a:t>(); </a:t>
            </a:r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 err="1" smtClean="0"/>
              <a:t>Shaders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glAttachShader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/>
              <a:t>, </a:t>
            </a:r>
            <a:r>
              <a:rPr lang="en-US" dirty="0" err="1"/>
              <a:t>vsId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glAttachShader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fsId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Compilation and Linking: </a:t>
            </a:r>
            <a:r>
              <a:rPr lang="en-US" dirty="0" err="1"/>
              <a:t>glLinkProgram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shader</a:t>
            </a:r>
            <a:r>
              <a:rPr lang="en-US" dirty="0" smtClean="0"/>
              <a:t> program: </a:t>
            </a:r>
            <a:r>
              <a:rPr lang="en-US" dirty="0" err="1"/>
              <a:t>glUseProgram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0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cap="none" dirty="0" err="1" smtClean="0"/>
              <a:t>hader</a:t>
            </a:r>
            <a:r>
              <a:rPr lang="en-US" dirty="0" smtClean="0"/>
              <a:t> P</a:t>
            </a:r>
            <a:r>
              <a:rPr lang="en-US" cap="none" dirty="0" smtClean="0"/>
              <a:t>rogram</a:t>
            </a:r>
            <a:r>
              <a:rPr lang="en-US" dirty="0" smtClean="0"/>
              <a:t> C</a:t>
            </a:r>
            <a:r>
              <a:rPr lang="en-US" cap="none" dirty="0" smtClean="0"/>
              <a:t>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 err="1" smtClean="0"/>
              <a:t>shader</a:t>
            </a:r>
            <a:r>
              <a:rPr lang="en-US" dirty="0" smtClean="0"/>
              <a:t> program errors</a:t>
            </a:r>
          </a:p>
          <a:p>
            <a:pPr marL="457200" lvl="1" indent="0">
              <a:buNone/>
            </a:pPr>
            <a:r>
              <a:rPr lang="en-US" dirty="0" err="1"/>
              <a:t>glGetProgramiv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, GL_LINK_STATUS, &amp;success);</a:t>
            </a:r>
          </a:p>
          <a:p>
            <a:pPr marL="457200" lvl="1" indent="0">
              <a:buNone/>
            </a:pPr>
            <a:r>
              <a:rPr lang="en-US" dirty="0"/>
              <a:t>if (!success)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glGetProgramInfoLog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/>
              <a:t>, 512, NULL, </a:t>
            </a:r>
            <a:r>
              <a:rPr lang="en-US" dirty="0" err="1"/>
              <a:t>infoLog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</a:t>
            </a:r>
            <a:r>
              <a:rPr lang="en-US" dirty="0" smtClean="0"/>
              <a:t>ERROR\n" </a:t>
            </a:r>
            <a:r>
              <a:rPr lang="en-US" dirty="0"/>
              <a:t>&lt;&lt; </a:t>
            </a:r>
            <a:r>
              <a:rPr lang="en-US" dirty="0" err="1"/>
              <a:t>infoLog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7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cap="none" dirty="0" err="1" smtClean="0"/>
              <a:t>hader</a:t>
            </a:r>
            <a:r>
              <a:rPr lang="en-US" dirty="0" smtClean="0"/>
              <a:t> P</a:t>
            </a:r>
            <a:r>
              <a:rPr lang="en-US" cap="none" dirty="0" smtClean="0"/>
              <a:t>rogram</a:t>
            </a:r>
            <a:r>
              <a:rPr lang="en-US" dirty="0" smtClean="0"/>
              <a:t> E</a:t>
            </a:r>
            <a:r>
              <a:rPr lang="en-US" cap="none" dirty="0" smtClean="0"/>
              <a:t>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UseProgram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//you need to bind buffers or vertex arrays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glDrawArrays</a:t>
            </a:r>
            <a:r>
              <a:rPr lang="en-US" dirty="0" smtClean="0"/>
              <a:t>(mode</a:t>
            </a:r>
            <a:r>
              <a:rPr lang="en-US" dirty="0"/>
              <a:t>, first, count);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82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cap="none" dirty="0" smtClean="0"/>
              <a:t>pen</a:t>
            </a:r>
            <a:r>
              <a:rPr lang="en-US" dirty="0" smtClean="0"/>
              <a:t>GL </a:t>
            </a:r>
            <a:r>
              <a:rPr lang="en-US" dirty="0" err="1" smtClean="0"/>
              <a:t>P</a:t>
            </a:r>
            <a:r>
              <a:rPr lang="en-US" cap="none" dirty="0" err="1" smtClean="0"/>
              <a:t>ipline</a:t>
            </a:r>
            <a:endParaRPr lang="en-US" cap="none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05" y="2291767"/>
            <a:ext cx="592537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cap="none" dirty="0" err="1" smtClean="0"/>
              <a:t>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38696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small </a:t>
            </a:r>
            <a:r>
              <a:rPr lang="en-US" dirty="0" smtClean="0"/>
              <a:t>program runs </a:t>
            </a:r>
            <a:r>
              <a:rPr lang="en-US" dirty="0"/>
              <a:t>on the GPU for each step of the </a:t>
            </a:r>
            <a:r>
              <a:rPr lang="en-US" dirty="0" smtClean="0"/>
              <a:t>pipeline (parallel)</a:t>
            </a:r>
          </a:p>
          <a:p>
            <a:r>
              <a:rPr lang="en-US" dirty="0" smtClean="0"/>
              <a:t>The main input mechanism from CPU to GPU</a:t>
            </a:r>
          </a:p>
          <a:p>
            <a:r>
              <a:rPr lang="en-US" dirty="0" err="1" smtClean="0"/>
              <a:t>Shaders</a:t>
            </a:r>
            <a:r>
              <a:rPr lang="en-US" dirty="0" smtClean="0"/>
              <a:t> cannot </a:t>
            </a:r>
            <a:r>
              <a:rPr lang="en-US" dirty="0"/>
              <a:t>communicate with each other except via input and 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of them are configurable by developer, others are not. </a:t>
            </a:r>
          </a:p>
          <a:p>
            <a:r>
              <a:rPr lang="en-US" dirty="0" smtClean="0"/>
              <a:t>Use GLSL (OpenGL </a:t>
            </a:r>
            <a:r>
              <a:rPr lang="en-US" dirty="0"/>
              <a:t>Shading </a:t>
            </a:r>
            <a:r>
              <a:rPr lang="en-US" dirty="0" smtClean="0"/>
              <a:t>Language): C-like Language</a:t>
            </a:r>
          </a:p>
        </p:txBody>
      </p:sp>
    </p:spTree>
    <p:extLst>
      <p:ext uri="{BB962C8B-B14F-4D97-AF65-F5344CB8AC3E}">
        <p14:creationId xmlns:p14="http://schemas.microsoft.com/office/powerpoint/2010/main" val="23701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cap="none" dirty="0" err="1" smtClean="0"/>
              <a:t>hader</a:t>
            </a:r>
            <a:r>
              <a:rPr lang="en-US" dirty="0" smtClean="0"/>
              <a:t> </a:t>
            </a:r>
            <a:r>
              <a:rPr lang="en-US" cap="none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cap="none" dirty="0" err="1" smtClean="0"/>
              <a:t>hader</a:t>
            </a:r>
            <a:r>
              <a:rPr lang="en-US" dirty="0" smtClean="0"/>
              <a:t> P</a:t>
            </a:r>
            <a:r>
              <a:rPr lang="en-US" cap="none" dirty="0" smtClean="0"/>
              <a:t>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38696"/>
          </a:xfrm>
        </p:spPr>
        <p:txBody>
          <a:bodyPr>
            <a:normAutofit/>
          </a:bodyPr>
          <a:lstStyle/>
          <a:p>
            <a:r>
              <a:rPr lang="en-US" dirty="0" smtClean="0"/>
              <a:t>2 main types are configurable: </a:t>
            </a:r>
          </a:p>
          <a:p>
            <a:pPr lvl="1"/>
            <a:r>
              <a:rPr lang="en-US" dirty="0" smtClean="0"/>
              <a:t>Vertex </a:t>
            </a:r>
            <a:r>
              <a:rPr lang="en-US" dirty="0" err="1" smtClean="0"/>
              <a:t>Shader</a:t>
            </a:r>
            <a:r>
              <a:rPr lang="en-US" dirty="0" smtClean="0"/>
              <a:t>: calculates and clips the vertex coordinates on your screen (3D </a:t>
            </a:r>
            <a:r>
              <a:rPr lang="en-US" dirty="0" smtClean="0">
                <a:sym typeface="Wingdings" panose="05000000000000000000" pitchFamily="2" charset="2"/>
              </a:rPr>
              <a:t> 2D), called for each vertex (3 times per triangle).</a:t>
            </a:r>
            <a:endParaRPr lang="en-US" dirty="0" smtClean="0"/>
          </a:p>
          <a:p>
            <a:pPr lvl="1"/>
            <a:r>
              <a:rPr lang="en-US" dirty="0" smtClean="0"/>
              <a:t>Fragment </a:t>
            </a:r>
            <a:r>
              <a:rPr lang="en-US" dirty="0" err="1" smtClean="0"/>
              <a:t>Shader</a:t>
            </a:r>
            <a:r>
              <a:rPr lang="en-US" dirty="0" smtClean="0"/>
              <a:t>: calculates the color of the pixel. Called for each pixel (as many times as pixels in the rendered shape).</a:t>
            </a:r>
          </a:p>
          <a:p>
            <a:r>
              <a:rPr lang="en-US" dirty="0" smtClean="0"/>
              <a:t>Both </a:t>
            </a:r>
            <a:r>
              <a:rPr lang="en-US" dirty="0" err="1" smtClean="0"/>
              <a:t>shadres</a:t>
            </a:r>
            <a:r>
              <a:rPr lang="en-US" dirty="0" smtClean="0"/>
              <a:t> are written, compiled and attached to one </a:t>
            </a:r>
            <a:r>
              <a:rPr lang="en-US" dirty="0" err="1" smtClean="0"/>
              <a:t>Shader</a:t>
            </a:r>
            <a:r>
              <a:rPr lang="en-US" dirty="0" smtClean="0"/>
              <a:t> Program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46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GLSL </a:t>
            </a:r>
            <a:r>
              <a:rPr lang="en-US" cap="none" dirty="0"/>
              <a:t>T</a:t>
            </a:r>
            <a:r>
              <a:rPr lang="en-US" cap="none" dirty="0" smtClean="0"/>
              <a:t>ypes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C: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smtClean="0"/>
              <a:t>float, double</a:t>
            </a:r>
            <a:r>
              <a:rPr lang="en-US" dirty="0"/>
              <a:t>, </a:t>
            </a:r>
            <a:r>
              <a:rPr lang="en-US" dirty="0" err="1"/>
              <a:t>uint</a:t>
            </a:r>
            <a:r>
              <a:rPr lang="en-US" dirty="0"/>
              <a:t> and bool.</a:t>
            </a:r>
            <a:endParaRPr lang="en-US" dirty="0" smtClean="0"/>
          </a:p>
          <a:p>
            <a:r>
              <a:rPr lang="fr-FR" dirty="0" err="1" smtClean="0"/>
              <a:t>Additional</a:t>
            </a:r>
            <a:r>
              <a:rPr lang="fr-FR" dirty="0" smtClean="0"/>
              <a:t> 2 types</a:t>
            </a:r>
          </a:p>
          <a:p>
            <a:pPr lvl="1"/>
            <a:r>
              <a:rPr lang="fr-FR" dirty="0" err="1" smtClean="0"/>
              <a:t>vector</a:t>
            </a:r>
            <a:endParaRPr lang="fr-FR" dirty="0" smtClean="0"/>
          </a:p>
          <a:p>
            <a:pPr lvl="1"/>
            <a:r>
              <a:rPr lang="fr-FR" dirty="0" smtClean="0"/>
              <a:t>matrix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93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GLSL T</a:t>
            </a:r>
            <a:r>
              <a:rPr lang="en-US" cap="none" dirty="0" smtClean="0"/>
              <a:t>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vector</a:t>
            </a:r>
            <a:r>
              <a:rPr lang="fr-FR" dirty="0" smtClean="0"/>
              <a:t>: </a:t>
            </a:r>
            <a:r>
              <a:rPr lang="en-US" dirty="0"/>
              <a:t>1,2,3 or 4 component container for any of the basic </a:t>
            </a:r>
            <a:r>
              <a:rPr lang="en-US" dirty="0" smtClean="0"/>
              <a:t>types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en-US" dirty="0"/>
              <a:t>n represents the number of </a:t>
            </a:r>
            <a:r>
              <a:rPr lang="en-US" dirty="0" smtClean="0"/>
              <a:t>components)</a:t>
            </a:r>
          </a:p>
          <a:p>
            <a:pPr lvl="1"/>
            <a:r>
              <a:rPr lang="en-US" dirty="0" err="1"/>
              <a:t>vecn</a:t>
            </a:r>
            <a:r>
              <a:rPr lang="en-US" dirty="0"/>
              <a:t>: the default vector of n floats.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bvecn</a:t>
            </a:r>
            <a:r>
              <a:rPr lang="en-US" dirty="0"/>
              <a:t>: a vector of n </a:t>
            </a:r>
            <a:r>
              <a:rPr lang="en-US" dirty="0" err="1"/>
              <a:t>booleans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ivecn</a:t>
            </a:r>
            <a:r>
              <a:rPr lang="en-US" dirty="0"/>
              <a:t>: a vector of n integers.</a:t>
            </a:r>
          </a:p>
          <a:p>
            <a:pPr lvl="1"/>
            <a:r>
              <a:rPr lang="en-US" dirty="0" err="1" smtClean="0"/>
              <a:t>uvecn</a:t>
            </a:r>
            <a:r>
              <a:rPr lang="en-US" dirty="0"/>
              <a:t>: a vector of n unsigned integers.</a:t>
            </a:r>
          </a:p>
          <a:p>
            <a:pPr lvl="1"/>
            <a:r>
              <a:rPr lang="en-US" dirty="0" err="1" smtClean="0"/>
              <a:t>dvecn</a:t>
            </a:r>
            <a:r>
              <a:rPr lang="en-US" dirty="0"/>
              <a:t>: a vector of n double components.</a:t>
            </a:r>
            <a:endParaRPr lang="fr-FR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9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Shader</a:t>
            </a:r>
            <a:r>
              <a:rPr lang="en-US" cap="none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72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#version </a:t>
            </a:r>
            <a:r>
              <a:rPr lang="en-US" dirty="0" err="1"/>
              <a:t>version_number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layout (location = 0) in </a:t>
            </a:r>
            <a:r>
              <a:rPr lang="en-US" dirty="0"/>
              <a:t>type </a:t>
            </a:r>
            <a:r>
              <a:rPr lang="en-US" dirty="0" err="1"/>
              <a:t>in_variable_name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layout (location = </a:t>
            </a:r>
            <a:r>
              <a:rPr lang="en-US" dirty="0" smtClean="0"/>
              <a:t>1) </a:t>
            </a:r>
            <a:r>
              <a:rPr lang="en-US" dirty="0"/>
              <a:t>in type </a:t>
            </a:r>
            <a:r>
              <a:rPr lang="en-US" dirty="0" err="1"/>
              <a:t>in_variable_name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out type </a:t>
            </a:r>
            <a:r>
              <a:rPr lang="en-US" dirty="0" err="1"/>
              <a:t>out_variable_name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uniform type </a:t>
            </a:r>
            <a:r>
              <a:rPr lang="en-US" dirty="0" err="1"/>
              <a:t>uniform_name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// process input(s) and do some weird graphics stuff</a:t>
            </a:r>
          </a:p>
          <a:p>
            <a:pPr marL="457200" lvl="1" indent="0">
              <a:buNone/>
            </a:pPr>
            <a:r>
              <a:rPr lang="en-US" dirty="0" err="1" smtClean="0"/>
              <a:t>out_variable_name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weird_stuff_we_processed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13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cap="none" dirty="0" smtClean="0"/>
              <a:t>ertex </a:t>
            </a:r>
            <a:r>
              <a:rPr lang="en-US" dirty="0" err="1" smtClean="0"/>
              <a:t>S</a:t>
            </a:r>
            <a:r>
              <a:rPr lang="en-US" cap="none" dirty="0" err="1" smtClean="0"/>
              <a:t>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input variable is also known as a </a:t>
            </a:r>
            <a:r>
              <a:rPr lang="en-US" dirty="0" smtClean="0"/>
              <a:t>vertex attribute.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16 vertex </a:t>
            </a:r>
            <a:r>
              <a:rPr lang="fr-FR" dirty="0" err="1"/>
              <a:t>attributes</a:t>
            </a:r>
            <a:r>
              <a:rPr lang="fr-FR" dirty="0"/>
              <a:t> </a:t>
            </a:r>
            <a:r>
              <a:rPr lang="fr-FR" dirty="0" smtClean="0"/>
              <a:t>are </a:t>
            </a:r>
            <a:r>
              <a:rPr lang="fr-FR" dirty="0" err="1" smtClean="0"/>
              <a:t>available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vertex.</a:t>
            </a:r>
          </a:p>
          <a:p>
            <a:r>
              <a:rPr lang="fr-FR" dirty="0" err="1" smtClean="0"/>
              <a:t>Each</a:t>
            </a:r>
            <a:r>
              <a:rPr lang="fr-FR" dirty="0" smtClean="0"/>
              <a:t> vertex </a:t>
            </a:r>
            <a:r>
              <a:rPr lang="fr-FR" dirty="0" err="1" smtClean="0"/>
              <a:t>attribute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contain</a:t>
            </a:r>
            <a:r>
              <a:rPr lang="fr-FR" dirty="0" smtClean="0"/>
              <a:t> up to 4 components (</a:t>
            </a:r>
            <a:r>
              <a:rPr lang="fr-FR" dirty="0" err="1" smtClean="0"/>
              <a:t>float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…)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parameters</a:t>
            </a:r>
            <a:r>
              <a:rPr lang="fr-FR" dirty="0" smtClean="0"/>
              <a:t> (Vertex </a:t>
            </a:r>
            <a:r>
              <a:rPr lang="fr-FR" dirty="0" err="1" smtClean="0"/>
              <a:t>Shader</a:t>
            </a:r>
            <a:r>
              <a:rPr lang="fr-FR" dirty="0" smtClean="0"/>
              <a:t>) are </a:t>
            </a:r>
            <a:r>
              <a:rPr lang="fr-FR" dirty="0" err="1" smtClean="0"/>
              <a:t>passed</a:t>
            </a:r>
            <a:r>
              <a:rPr lang="fr-FR" dirty="0" smtClean="0"/>
              <a:t> to Fragment </a:t>
            </a:r>
            <a:r>
              <a:rPr lang="fr-FR" dirty="0" err="1" smtClean="0"/>
              <a:t>shader</a:t>
            </a:r>
            <a:r>
              <a:rPr lang="fr-FR" dirty="0" smtClean="0"/>
              <a:t> (input)</a:t>
            </a:r>
          </a:p>
          <a:p>
            <a:r>
              <a:rPr lang="fr-FR" dirty="0" err="1"/>
              <a:t>l</a:t>
            </a:r>
            <a:r>
              <a:rPr lang="fr-FR" dirty="0" err="1" smtClean="0"/>
              <a:t>ayout</a:t>
            </a:r>
            <a:r>
              <a:rPr lang="fr-FR" dirty="0" smtClean="0"/>
              <a:t> (location = </a:t>
            </a:r>
            <a:r>
              <a:rPr lang="fr-FR" dirty="0" err="1" smtClean="0"/>
              <a:t>idx</a:t>
            </a:r>
            <a:r>
              <a:rPr lang="fr-FR" dirty="0" smtClean="0"/>
              <a:t>): </a:t>
            </a:r>
            <a:r>
              <a:rPr lang="fr-FR" dirty="0" err="1" smtClean="0"/>
              <a:t>is</a:t>
            </a:r>
            <a:r>
              <a:rPr lang="fr-FR" dirty="0" smtClean="0"/>
              <a:t> the index of the vertex </a:t>
            </a:r>
            <a:r>
              <a:rPr lang="fr-FR" dirty="0" err="1" smtClean="0"/>
              <a:t>attribute</a:t>
            </a:r>
            <a:r>
              <a:rPr lang="fr-FR" dirty="0" smtClean="0"/>
              <a:t> in the input buffer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1896</TotalTime>
  <Words>1009</Words>
  <Application>Microsoft Office PowerPoint</Application>
  <PresentationFormat>Widescreen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Tw Cen MT</vt:lpstr>
      <vt:lpstr>Wingdings</vt:lpstr>
      <vt:lpstr>Circuit</vt:lpstr>
      <vt:lpstr>Computer Graphics Lecture 4 Introduction To Modern OPengl</vt:lpstr>
      <vt:lpstr>OpenGL Pipline</vt:lpstr>
      <vt:lpstr>OpenGL Pipline</vt:lpstr>
      <vt:lpstr>Shader</vt:lpstr>
      <vt:lpstr>Shader and Shader Program</vt:lpstr>
      <vt:lpstr>GLSL Types</vt:lpstr>
      <vt:lpstr>GLSL Types</vt:lpstr>
      <vt:lpstr>Shader Syntax</vt:lpstr>
      <vt:lpstr>Vertex Shader</vt:lpstr>
      <vt:lpstr>Vertex Shader Sample</vt:lpstr>
      <vt:lpstr>Fragment Shader</vt:lpstr>
      <vt:lpstr>Vertex Buffer Object</vt:lpstr>
      <vt:lpstr>Vertex Buffer Object</vt:lpstr>
      <vt:lpstr>Vertex Buffer Object</vt:lpstr>
      <vt:lpstr>Vertex Buffer Object and Vertex Shader Input</vt:lpstr>
      <vt:lpstr>Vertex Buffer Object and Vertex Shader Input</vt:lpstr>
      <vt:lpstr>Vertex Buffer Object and Vertex Shader Input</vt:lpstr>
      <vt:lpstr>Vertex Buffer Object Drawing</vt:lpstr>
      <vt:lpstr>Element Buffer Object (EBO)</vt:lpstr>
      <vt:lpstr>Vertex Shader and Fragment Shader</vt:lpstr>
      <vt:lpstr>Uniforms</vt:lpstr>
      <vt:lpstr>Unifroms</vt:lpstr>
      <vt:lpstr>Shader Creation</vt:lpstr>
      <vt:lpstr>Shader Creation</vt:lpstr>
      <vt:lpstr>Shader Program Creation</vt:lpstr>
      <vt:lpstr>Shader Program Creation</vt:lpstr>
      <vt:lpstr>Shader Program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</dc:creator>
  <cp:lastModifiedBy>Bassem</cp:lastModifiedBy>
  <cp:revision>196</cp:revision>
  <dcterms:created xsi:type="dcterms:W3CDTF">2018-11-08T00:38:02Z</dcterms:created>
  <dcterms:modified xsi:type="dcterms:W3CDTF">2018-12-25T14:08:11Z</dcterms:modified>
</cp:coreProperties>
</file>