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0" r:id="rId8"/>
    <p:sldId id="267" r:id="rId9"/>
    <p:sldId id="269" r:id="rId10"/>
    <p:sldId id="260" r:id="rId11"/>
    <p:sldId id="285" r:id="rId12"/>
    <p:sldId id="284" r:id="rId13"/>
    <p:sldId id="261" r:id="rId14"/>
    <p:sldId id="262" r:id="rId15"/>
    <p:sldId id="263" r:id="rId16"/>
    <p:sldId id="264" r:id="rId17"/>
    <p:sldId id="265" r:id="rId18"/>
    <p:sldId id="266" r:id="rId19"/>
    <p:sldId id="287" r:id="rId20"/>
    <p:sldId id="273" r:id="rId21"/>
    <p:sldId id="276" r:id="rId22"/>
    <p:sldId id="288" r:id="rId23"/>
    <p:sldId id="274" r:id="rId24"/>
    <p:sldId id="289" r:id="rId25"/>
    <p:sldId id="275" r:id="rId26"/>
    <p:sldId id="279" r:id="rId27"/>
    <p:sldId id="277" r:id="rId28"/>
    <p:sldId id="281" r:id="rId29"/>
    <p:sldId id="278" r:id="rId30"/>
    <p:sldId id="280" r:id="rId31"/>
    <p:sldId id="283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2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B0C6-940A-4575-AE40-3C2C01C0DB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12" Type="http://schemas.openxmlformats.org/officeDocument/2006/relationships/image" Target="../media/image31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mp"/><Relationship Id="rId11" Type="http://schemas.openxmlformats.org/officeDocument/2006/relationships/image" Target="../media/image30.tmp"/><Relationship Id="rId5" Type="http://schemas.openxmlformats.org/officeDocument/2006/relationships/image" Target="../media/image24.tmp"/><Relationship Id="rId10" Type="http://schemas.openxmlformats.org/officeDocument/2006/relationships/image" Target="../media/image29.tmp"/><Relationship Id="rId4" Type="http://schemas.openxmlformats.org/officeDocument/2006/relationships/image" Target="../media/image23.tmp"/><Relationship Id="rId9" Type="http://schemas.openxmlformats.org/officeDocument/2006/relationships/image" Target="../media/image28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Graphics</a:t>
            </a:r>
            <a:br>
              <a:rPr lang="en-US" dirty="0" smtClean="0"/>
            </a:br>
            <a:r>
              <a:rPr lang="en-US" dirty="0" smtClean="0"/>
              <a:t>Lecture 5</a:t>
            </a:r>
            <a:br>
              <a:rPr lang="en-US" dirty="0" smtClean="0"/>
            </a:br>
            <a:r>
              <a:rPr lang="en-US" dirty="0" smtClean="0"/>
              <a:t>Going 3d - </a:t>
            </a:r>
            <a:r>
              <a:rPr lang="en-US" dirty="0" err="1" smtClean="0"/>
              <a:t>mvp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cap="none" dirty="0" smtClean="0"/>
              <a:t>Bassem </a:t>
            </a:r>
            <a:r>
              <a:rPr lang="en-US" cap="none" dirty="0" err="1" smtClean="0"/>
              <a:t>Adas</a:t>
            </a:r>
            <a:r>
              <a:rPr lang="en-US" cap="none" dirty="0" smtClean="0"/>
              <a:t>,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Coordinate </a:t>
            </a:r>
            <a:r>
              <a:rPr lang="en-US" cap="none" dirty="0" smtClean="0"/>
              <a:t>Systems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convention, OpenGL is a right-handed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26" y="2880859"/>
            <a:ext cx="452500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Coordinate </a:t>
            </a:r>
            <a:r>
              <a:rPr lang="en-US" cap="none" dirty="0" smtClean="0"/>
              <a:t>Systems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expects all vertices to be in Normalized </a:t>
            </a:r>
            <a:r>
              <a:rPr lang="en-US" dirty="0"/>
              <a:t>Device Coordinates (NDC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Everything outside this range won’t be visible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" t="2938" b="-2938"/>
          <a:stretch/>
        </p:blipFill>
        <p:spPr>
          <a:xfrm>
            <a:off x="4762783" y="3371491"/>
            <a:ext cx="2663256" cy="26673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/>
          <a:stretch/>
        </p:blipFill>
        <p:spPr>
          <a:xfrm>
            <a:off x="7892894" y="3371491"/>
            <a:ext cx="268766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Coordinate </a:t>
            </a:r>
            <a:r>
              <a:rPr lang="en-US" cap="none" dirty="0" smtClean="0"/>
              <a:t>Systems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total of 5 different coordinate </a:t>
            </a:r>
            <a:r>
              <a:rPr lang="en-US" dirty="0" smtClean="0"/>
              <a:t>systems: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/>
              <a:t>space (or Object space)</a:t>
            </a:r>
          </a:p>
          <a:p>
            <a:pPr lvl="1"/>
            <a:r>
              <a:rPr lang="en-US" dirty="0"/>
              <a:t>World space</a:t>
            </a:r>
          </a:p>
          <a:p>
            <a:pPr lvl="1"/>
            <a:r>
              <a:rPr lang="en-US" dirty="0"/>
              <a:t>View space (or Eye space)</a:t>
            </a:r>
          </a:p>
          <a:p>
            <a:pPr lvl="1"/>
            <a:r>
              <a:rPr lang="en-US" dirty="0"/>
              <a:t>Clip space</a:t>
            </a:r>
          </a:p>
          <a:p>
            <a:pPr lvl="1"/>
            <a:r>
              <a:rPr lang="en-US" dirty="0"/>
              <a:t>Screen space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7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</a:t>
            </a:r>
            <a:r>
              <a:rPr lang="en-US" cap="none" dirty="0" smtClean="0"/>
              <a:t>ocal </a:t>
            </a:r>
            <a:r>
              <a:rPr lang="en-US" cap="none" dirty="0"/>
              <a:t>S</a:t>
            </a:r>
            <a:r>
              <a:rPr lang="en-US" cap="none" dirty="0" smtClean="0"/>
              <a:t>pace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space is the coordinate space that is local to your </a:t>
            </a:r>
            <a:r>
              <a:rPr lang="en-US" dirty="0" smtClean="0"/>
              <a:t>object.</a:t>
            </a:r>
            <a:endParaRPr lang="en-US" dirty="0" smtClean="0"/>
          </a:p>
          <a:p>
            <a:r>
              <a:rPr lang="en-US" dirty="0" smtClean="0"/>
              <a:t>i.e</a:t>
            </a:r>
            <a:r>
              <a:rPr lang="en-US" dirty="0"/>
              <a:t>. where your object begins </a:t>
            </a:r>
            <a:r>
              <a:rPr lang="en-US" dirty="0" smtClean="0"/>
              <a:t>in.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2941819"/>
            <a:ext cx="15242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orld </a:t>
            </a:r>
            <a:r>
              <a:rPr lang="en-US" cap="none" dirty="0"/>
              <a:t>S</a:t>
            </a:r>
            <a:r>
              <a:rPr lang="en-US" cap="none" dirty="0" smtClean="0"/>
              <a:t>pace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orld-space </a:t>
            </a:r>
            <a:r>
              <a:rPr lang="en-US" dirty="0"/>
              <a:t>coordinates </a:t>
            </a:r>
            <a:r>
              <a:rPr lang="en-US" dirty="0" smtClean="0"/>
              <a:t>are </a:t>
            </a:r>
            <a:r>
              <a:rPr lang="en-US" dirty="0"/>
              <a:t>coordinates in respect of a larger </a:t>
            </a:r>
            <a:r>
              <a:rPr lang="en-US" dirty="0" smtClean="0"/>
              <a:t>world.</a:t>
            </a:r>
            <a:endParaRPr lang="en-US" dirty="0" smtClean="0"/>
          </a:p>
          <a:p>
            <a:r>
              <a:rPr lang="en-US" dirty="0"/>
              <a:t>These coordinates are relative to a global origin of the world, together with many other objects also placed relative to the world's </a:t>
            </a:r>
            <a:r>
              <a:rPr lang="en-US" dirty="0" smtClean="0"/>
              <a:t>origin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74" y="4457493"/>
            <a:ext cx="151468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</a:t>
            </a:r>
            <a:r>
              <a:rPr lang="en-US" cap="none" dirty="0" smtClean="0"/>
              <a:t>iew </a:t>
            </a:r>
            <a:r>
              <a:rPr lang="en-US" cap="none" dirty="0"/>
              <a:t>S</a:t>
            </a:r>
            <a:r>
              <a:rPr lang="en-US" cap="none" dirty="0" smtClean="0"/>
              <a:t>pace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Eye space</a:t>
            </a:r>
            <a:r>
              <a:rPr lang="en-US" dirty="0" smtClean="0"/>
              <a:t>, </a:t>
            </a:r>
            <a:r>
              <a:rPr lang="en-US" dirty="0" smtClean="0"/>
              <a:t>or </a:t>
            </a:r>
            <a:r>
              <a:rPr lang="en-US" dirty="0"/>
              <a:t>camera </a:t>
            </a:r>
            <a:r>
              <a:rPr lang="en-US" dirty="0"/>
              <a:t>space: the space as seen from the camera's point of </a:t>
            </a:r>
            <a:r>
              <a:rPr lang="en-US" dirty="0" smtClean="0"/>
              <a:t>view.</a:t>
            </a:r>
            <a:endParaRPr lang="en-US" dirty="0"/>
          </a:p>
          <a:p>
            <a:r>
              <a:rPr lang="en-US" dirty="0" smtClean="0"/>
              <a:t>It is </a:t>
            </a:r>
            <a:r>
              <a:rPr lang="en-US" dirty="0"/>
              <a:t>the result of transforming your world-space coordinates to coordinates that are in front of the user's </a:t>
            </a:r>
            <a:r>
              <a:rPr lang="en-US" dirty="0" smtClean="0"/>
              <a:t>view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67" y="4653053"/>
            <a:ext cx="148610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</a:t>
            </a:r>
            <a:r>
              <a:rPr lang="en-US" cap="none" dirty="0" smtClean="0"/>
              <a:t>lip </a:t>
            </a:r>
            <a:r>
              <a:rPr lang="en-US" cap="none" dirty="0"/>
              <a:t>S</a:t>
            </a:r>
            <a:r>
              <a:rPr lang="en-US" cap="none" dirty="0" smtClean="0"/>
              <a:t>pace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Clip coordinates are processed to the -1.0 and 1.0 range and determine which vertices will end up on the screen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coordinate that falls outside this range is </a:t>
            </a:r>
            <a:r>
              <a:rPr lang="en-US" i="1" dirty="0">
                <a:solidFill>
                  <a:srgbClr val="FF0000"/>
                </a:solidFill>
              </a:rPr>
              <a:t>clipped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remaining coordinates will end up as fragments visible on your screen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79" y="4882577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</a:t>
            </a:r>
            <a:r>
              <a:rPr lang="en-US" cap="none" dirty="0" smtClean="0"/>
              <a:t>creen </a:t>
            </a:r>
            <a:r>
              <a:rPr lang="en-US" cap="none" dirty="0"/>
              <a:t>S</a:t>
            </a:r>
            <a:r>
              <a:rPr lang="en-US" cap="none" dirty="0" smtClean="0"/>
              <a:t>pace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 coordinates are transformed </a:t>
            </a:r>
            <a:r>
              <a:rPr lang="en-US" dirty="0"/>
              <a:t>from -1.0 and 1.0 to the coordinate range defined by </a:t>
            </a:r>
            <a:r>
              <a:rPr lang="en-US" dirty="0" err="1"/>
              <a:t>glViewport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process is called the </a:t>
            </a:r>
            <a:r>
              <a:rPr lang="en-US" i="1" dirty="0"/>
              <a:t>viewport </a:t>
            </a:r>
            <a:r>
              <a:rPr lang="en-US" i="1" dirty="0" smtClean="0"/>
              <a:t>transform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resulting coordinates are then sent to the rasterizer to turn them into fragments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859" y="4568984"/>
            <a:ext cx="150516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cap="none" dirty="0" smtClean="0"/>
              <a:t>oordinate</a:t>
            </a:r>
            <a:r>
              <a:rPr lang="en-US" dirty="0" smtClean="0"/>
              <a:t> S</a:t>
            </a:r>
            <a:r>
              <a:rPr lang="en-US" cap="none" dirty="0" smtClean="0"/>
              <a:t>ystems</a:t>
            </a:r>
            <a:r>
              <a:rPr lang="en-US" dirty="0" smtClean="0"/>
              <a:t> – 3D </a:t>
            </a:r>
            <a:r>
              <a:rPr lang="en-US" cap="none" dirty="0"/>
              <a:t>P</a:t>
            </a:r>
            <a:r>
              <a:rPr lang="en-US" cap="none" dirty="0" smtClean="0"/>
              <a:t>ipeline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0" y="2063835"/>
            <a:ext cx="8404999" cy="4217818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797423" y="2401887"/>
            <a:ext cx="216784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3D </a:t>
            </a:r>
            <a:r>
              <a:rPr lang="en-US" dirty="0" smtClean="0"/>
              <a:t>in the world to 2D on the screen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9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cap="none" dirty="0" smtClean="0"/>
              <a:t>oordinate</a:t>
            </a:r>
            <a:r>
              <a:rPr lang="en-US" dirty="0" smtClean="0"/>
              <a:t> S</a:t>
            </a:r>
            <a:r>
              <a:rPr lang="en-US" cap="none" dirty="0" smtClean="0"/>
              <a:t>ystems</a:t>
            </a:r>
            <a:r>
              <a:rPr lang="en-US" dirty="0" smtClean="0"/>
              <a:t> – 3D </a:t>
            </a:r>
            <a:r>
              <a:rPr lang="en-US" cap="none" dirty="0"/>
              <a:t>P</a:t>
            </a:r>
            <a:r>
              <a:rPr lang="en-US" cap="none" dirty="0" smtClean="0"/>
              <a:t>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6" y="2623882"/>
            <a:ext cx="1495634" cy="171473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20" y="3109724"/>
            <a:ext cx="371527" cy="37152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7" y="2828697"/>
            <a:ext cx="876422" cy="93358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27" y="3089073"/>
            <a:ext cx="371527" cy="37152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96" y="2663071"/>
            <a:ext cx="1486107" cy="169568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3089072"/>
            <a:ext cx="371527" cy="37152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30" y="2934692"/>
            <a:ext cx="866896" cy="981212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26" y="3133973"/>
            <a:ext cx="371527" cy="371527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72" y="4699345"/>
            <a:ext cx="1533739" cy="1714739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0" b="31244"/>
          <a:stretch/>
        </p:blipFill>
        <p:spPr>
          <a:xfrm>
            <a:off x="4052763" y="4994569"/>
            <a:ext cx="911124" cy="700837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83" y="5689768"/>
            <a:ext cx="1066949" cy="304843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95" y="4673104"/>
            <a:ext cx="1495634" cy="1743318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29" y="5224481"/>
            <a:ext cx="1267002" cy="714475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3" y="4672441"/>
            <a:ext cx="1533739" cy="1790950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51" y="5257116"/>
            <a:ext cx="371527" cy="371527"/>
          </a:xfrm>
          <a:prstGeom prst="rect">
            <a:avLst/>
          </a:prstGeom>
        </p:spPr>
      </p:pic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95" y="5237440"/>
            <a:ext cx="37152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Legacy Transformation is changed internally into matrix multiplication</a:t>
            </a:r>
          </a:p>
          <a:p>
            <a:pPr lvl="1"/>
            <a:r>
              <a:rPr lang="en-US" dirty="0" smtClean="0"/>
              <a:t>Multiply each point (vertex coordinates) by transformation matrix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err="1" smtClean="0"/>
              <a:t>glTranslatef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T_x</a:t>
            </a:r>
            <a:r>
              <a:rPr lang="en-US" dirty="0"/>
              <a:t>, </a:t>
            </a:r>
            <a:r>
              <a:rPr lang="en-US" dirty="0" err="1"/>
              <a:t>T_y</a:t>
            </a:r>
            <a:r>
              <a:rPr lang="en-US" dirty="0"/>
              <a:t>, </a:t>
            </a:r>
            <a:r>
              <a:rPr lang="en-US" dirty="0" err="1"/>
              <a:t>T_z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DIY! (Modern OpenGL)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21" y="3138602"/>
            <a:ext cx="4110990" cy="1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</a:t>
            </a:r>
            <a:r>
              <a:rPr lang="en-US" cap="none" dirty="0" smtClean="0"/>
              <a:t>odel </a:t>
            </a:r>
            <a:r>
              <a:rPr lang="en-US" cap="none" dirty="0"/>
              <a:t>M</a:t>
            </a:r>
            <a:r>
              <a:rPr lang="en-US" cap="none" dirty="0" smtClean="0"/>
              <a:t>atrix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coordinates of your object are transformed from local to world space; this is accomplished with the </a:t>
            </a:r>
            <a:r>
              <a:rPr lang="en-US" i="1" dirty="0">
                <a:solidFill>
                  <a:srgbClr val="FF0000"/>
                </a:solidFill>
              </a:rPr>
              <a:t>model</a:t>
            </a:r>
            <a:r>
              <a:rPr lang="en-US" i="1" dirty="0"/>
              <a:t> matrix.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matrix is a transformation matrix that translates, scales and/or rotates your object to place it in the world at a location/orientation they belong to.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= translate * rotate * scale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94" y="4652806"/>
            <a:ext cx="1495634" cy="171473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28" y="5138648"/>
            <a:ext cx="371527" cy="37152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55" y="4857621"/>
            <a:ext cx="876422" cy="93358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235" y="5117997"/>
            <a:ext cx="371527" cy="37152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304" y="4691995"/>
            <a:ext cx="148610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</a:t>
            </a:r>
            <a:r>
              <a:rPr lang="en-US" cap="none" dirty="0" smtClean="0"/>
              <a:t>iew </a:t>
            </a:r>
            <a:r>
              <a:rPr lang="en-US" cap="none" dirty="0"/>
              <a:t>M</a:t>
            </a:r>
            <a:r>
              <a:rPr lang="en-US" cap="none" dirty="0" smtClean="0"/>
              <a:t>atrix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3366" y="2447679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 matrix is </a:t>
            </a:r>
            <a:r>
              <a:rPr lang="en-US" dirty="0" smtClean="0"/>
              <a:t>the result from a combination of translations and rotations to translate/rotate the scene so that certain items are transformed to the front of the camera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53" y="4014791"/>
            <a:ext cx="1486107" cy="169568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32" y="4440792"/>
            <a:ext cx="371527" cy="37152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87" y="4286412"/>
            <a:ext cx="866896" cy="98121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83" y="4485693"/>
            <a:ext cx="371527" cy="37152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10" y="3919648"/>
            <a:ext cx="1533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</a:t>
            </a:r>
            <a:r>
              <a:rPr lang="en-US" cap="none" dirty="0" smtClean="0"/>
              <a:t>iew </a:t>
            </a:r>
            <a:r>
              <a:rPr lang="en-US" cap="none" dirty="0"/>
              <a:t>M</a:t>
            </a:r>
            <a:r>
              <a:rPr lang="en-US" cap="none" dirty="0" smtClean="0"/>
              <a:t>atrix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43" y="2051296"/>
            <a:ext cx="7116168" cy="43344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3366" y="2447679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</a:t>
            </a:r>
            <a:r>
              <a:rPr lang="en-US" cap="none" dirty="0" smtClean="0"/>
              <a:t>rojection Matrix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transform vertex coordinates from view to clip-space we define a so called projection matrix that specifies a range of coordinates e.g. -1000 and 1000 in each dimension</a:t>
            </a:r>
            <a:r>
              <a:rPr lang="en-US" dirty="0" smtClean="0"/>
              <a:t>.</a:t>
            </a:r>
          </a:p>
          <a:p>
            <a:r>
              <a:rPr lang="en-US" dirty="0"/>
              <a:t>The projection matrix then transforms coordinates within this specified range to normalized device coordinates (-1.0, 1.0</a:t>
            </a:r>
            <a:r>
              <a:rPr lang="en-US" dirty="0" smtClean="0"/>
              <a:t>)</a:t>
            </a:r>
          </a:p>
          <a:p>
            <a:r>
              <a:rPr lang="en-US" dirty="0"/>
              <a:t>All coordinates outside this range will not be mapped between -1.0 and 1.0 and therefore be clipped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55" y="5140923"/>
            <a:ext cx="1533739" cy="171473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0" b="31244"/>
          <a:stretch/>
        </p:blipFill>
        <p:spPr>
          <a:xfrm>
            <a:off x="8912146" y="5436147"/>
            <a:ext cx="911124" cy="70083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66" y="6131346"/>
            <a:ext cx="1066949" cy="3048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78" y="5114682"/>
            <a:ext cx="1495634" cy="174331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734" y="5698694"/>
            <a:ext cx="371527" cy="37152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8" y="5679018"/>
            <a:ext cx="37152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rojection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Projection</a:t>
            </a:r>
          </a:p>
          <a:p>
            <a:pPr lvl="1"/>
            <a:r>
              <a:rPr lang="en-US" dirty="0" smtClean="0"/>
              <a:t>Orthographic</a:t>
            </a:r>
            <a:endParaRPr lang="en-US" dirty="0" smtClean="0"/>
          </a:p>
          <a:p>
            <a:pPr lvl="1"/>
            <a:r>
              <a:rPr lang="en-US" dirty="0" smtClean="0"/>
              <a:t>Perspective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cap="none" dirty="0" smtClean="0"/>
              <a:t>rthographic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52" y="2658079"/>
            <a:ext cx="4096322" cy="2724530"/>
          </a:xfrm>
        </p:spPr>
      </p:pic>
      <p:sp>
        <p:nvSpPr>
          <p:cNvPr id="3" name="Rectangle 2"/>
          <p:cNvSpPr/>
          <p:nvPr/>
        </p:nvSpPr>
        <p:spPr>
          <a:xfrm>
            <a:off x="893974" y="2192917"/>
            <a:ext cx="6682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 err="1"/>
              <a:t>ortho</a:t>
            </a:r>
            <a:r>
              <a:rPr lang="en-US" dirty="0"/>
              <a:t>(0.0f, 800.0f, 0.0f, 600.0f, 0.1f, 100.0f);</a:t>
            </a:r>
          </a:p>
        </p:txBody>
      </p:sp>
    </p:spTree>
    <p:extLst>
      <p:ext uri="{BB962C8B-B14F-4D97-AF65-F5344CB8AC3E}">
        <p14:creationId xmlns:p14="http://schemas.microsoft.com/office/powerpoint/2010/main" val="39389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erspective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82" y="3220493"/>
            <a:ext cx="5401429" cy="3296110"/>
          </a:xfrm>
        </p:spPr>
      </p:pic>
      <p:sp>
        <p:nvSpPr>
          <p:cNvPr id="3" name="Rectangle 2"/>
          <p:cNvSpPr/>
          <p:nvPr/>
        </p:nvSpPr>
        <p:spPr>
          <a:xfrm>
            <a:off x="784361" y="2470947"/>
            <a:ext cx="10263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glm</a:t>
            </a:r>
            <a:r>
              <a:rPr lang="en-US" dirty="0"/>
              <a:t>::mat4 </a:t>
            </a:r>
            <a:r>
              <a:rPr lang="en-US" dirty="0" err="1"/>
              <a:t>proj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::perspective(</a:t>
            </a:r>
            <a:r>
              <a:rPr lang="en-US" dirty="0" err="1"/>
              <a:t>glm</a:t>
            </a:r>
            <a:r>
              <a:rPr lang="en-US" dirty="0"/>
              <a:t>::radians(45.0f), (float)width/(float)height,</a:t>
            </a:r>
          </a:p>
          <a:p>
            <a:r>
              <a:rPr lang="en-US" dirty="0"/>
              <a:t>0.1f, 100.0f);</a:t>
            </a:r>
          </a:p>
        </p:txBody>
      </p:sp>
    </p:spTree>
    <p:extLst>
      <p:ext uri="{BB962C8B-B14F-4D97-AF65-F5344CB8AC3E}">
        <p14:creationId xmlns:p14="http://schemas.microsoft.com/office/powerpoint/2010/main" val="5117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643051"/>
            <a:ext cx="8715436" cy="4651387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3" y="2006320"/>
            <a:ext cx="7744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643051"/>
            <a:ext cx="8715436" cy="465138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en-US" sz="2800" dirty="0"/>
              <a:t>		Orthographic			</a:t>
            </a:r>
            <a:r>
              <a:rPr lang="en-US" sz="2800" dirty="0" smtClean="0"/>
              <a:t>Perspective</a:t>
            </a: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70" y="2357430"/>
            <a:ext cx="2686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29" y="2285992"/>
            <a:ext cx="26193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5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643051"/>
            <a:ext cx="8715436" cy="465138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en-US" sz="2800" dirty="0"/>
              <a:t>		Orthographic			</a:t>
            </a:r>
            <a:r>
              <a:rPr lang="en-US" sz="2800" dirty="0" smtClean="0"/>
              <a:t>Perspective</a:t>
            </a: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en-US" sz="28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3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2357430"/>
            <a:ext cx="4096998" cy="3071834"/>
          </a:xfrm>
          <a:prstGeom prst="rect">
            <a:avLst/>
          </a:prstGeom>
          <a:noFill/>
        </p:spPr>
      </p:pic>
      <p:pic>
        <p:nvPicPr>
          <p:cNvPr id="2054" name="Picture 6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2802" y="2357430"/>
            <a:ext cx="4094812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0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Transformations </a:t>
            </a:r>
            <a:r>
              <a:rPr lang="en-US" dirty="0" smtClean="0"/>
              <a:t>(</a:t>
            </a:r>
            <a:r>
              <a:rPr lang="en-US" cap="none" dirty="0"/>
              <a:t>C</a:t>
            </a:r>
            <a:r>
              <a:rPr lang="en-US" cap="none" dirty="0" smtClean="0"/>
              <a:t>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err="1" smtClean="0"/>
              <a:t>glScalef</a:t>
            </a:r>
            <a:r>
              <a:rPr lang="en-US" dirty="0" smtClean="0"/>
              <a:t> (S_1, S_2, S_3)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54" y="2774423"/>
            <a:ext cx="327705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643051"/>
            <a:ext cx="8715436" cy="465138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en-US" sz="2800" dirty="0"/>
              <a:t>					</a:t>
            </a: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ar-SY" sz="2800" dirty="0"/>
          </a:p>
          <a:p>
            <a:pPr algn="r" rtl="1">
              <a:buNone/>
            </a:pPr>
            <a:endParaRPr lang="en-US" sz="28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33" y="1664642"/>
            <a:ext cx="739243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clip = projection * view * model * local</a:t>
            </a:r>
          </a:p>
          <a:p>
            <a:endParaRPr lang="en-US" dirty="0"/>
          </a:p>
          <a:p>
            <a:r>
              <a:rPr lang="en-US" dirty="0" err="1"/>
              <a:t>glViewport</a:t>
            </a:r>
            <a:r>
              <a:rPr lang="en-US" dirty="0"/>
              <a:t>(</a:t>
            </a:r>
            <a:r>
              <a:rPr lang="en-US" dirty="0" err="1"/>
              <a:t>x,y,width,height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OpenGL </a:t>
            </a:r>
            <a:r>
              <a:rPr lang="en-US" dirty="0"/>
              <a:t>then uses the parameters from </a:t>
            </a:r>
            <a:r>
              <a:rPr lang="en-US" dirty="0" err="1"/>
              <a:t>glViewPort</a:t>
            </a:r>
            <a:r>
              <a:rPr lang="en-US" dirty="0"/>
              <a:t> to map the normalized-device coordinates to </a:t>
            </a:r>
            <a:r>
              <a:rPr lang="en-US" i="1" dirty="0"/>
              <a:t>screen coordinates</a:t>
            </a:r>
            <a:r>
              <a:rPr lang="en-US" dirty="0"/>
              <a:t> where each coordinate corresponds to a point on your screen (in our case a 800x600 screen). This process is called the </a:t>
            </a:r>
            <a:r>
              <a:rPr lang="en-US" i="1" dirty="0"/>
              <a:t>viewport transform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3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Z-buffer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stores all its depth information in a z-buffer, also known as a depth buffer</a:t>
            </a:r>
            <a:r>
              <a:rPr lang="en-US" dirty="0" smtClean="0"/>
              <a:t>.</a:t>
            </a:r>
          </a:p>
          <a:p>
            <a:r>
              <a:rPr lang="en-US" dirty="0"/>
              <a:t>whenever the fragment wants to output its color, OpenGL compares its depth values with the z-buffer and if the current fragment is behind the other fragment it is discarded, otherwise overwritten.</a:t>
            </a:r>
          </a:p>
          <a:p>
            <a:r>
              <a:rPr lang="en-US" dirty="0" err="1" smtClean="0"/>
              <a:t>glEnable</a:t>
            </a:r>
            <a:r>
              <a:rPr lang="en-US" dirty="0" smtClean="0"/>
              <a:t>(GL_DEPTH_TEST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err="1"/>
              <a:t>glClear</a:t>
            </a:r>
            <a:r>
              <a:rPr lang="en-US" dirty="0"/>
              <a:t>(GL_COLOR_BUFFER_BIT | GL_DEPTH_BUFFER_BIT);</a:t>
            </a:r>
          </a:p>
        </p:txBody>
      </p:sp>
    </p:spTree>
    <p:extLst>
      <p:ext uri="{BB962C8B-B14F-4D97-AF65-F5344CB8AC3E}">
        <p14:creationId xmlns:p14="http://schemas.microsoft.com/office/powerpoint/2010/main" val="39566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Transformations </a:t>
            </a:r>
            <a:r>
              <a:rPr lang="en-US" dirty="0" smtClean="0"/>
              <a:t>(</a:t>
            </a:r>
            <a:r>
              <a:rPr lang="en-US" cap="none" dirty="0"/>
              <a:t>C</a:t>
            </a:r>
            <a:r>
              <a:rPr lang="en-US" cap="none" dirty="0" smtClean="0"/>
              <a:t>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Examples: </a:t>
            </a:r>
          </a:p>
          <a:p>
            <a:pPr lvl="1"/>
            <a:r>
              <a:rPr lang="en-US" dirty="0" err="1" smtClean="0"/>
              <a:t>glRotatef</a:t>
            </a:r>
            <a:r>
              <a:rPr lang="en-US" dirty="0" smtClean="0"/>
              <a:t> (theta, 1.0f, 0.0f, 0.0f)</a:t>
            </a:r>
          </a:p>
          <a:p>
            <a:pPr lvl="1"/>
            <a:r>
              <a:rPr lang="en-US" dirty="0" err="1"/>
              <a:t>glRotatef</a:t>
            </a:r>
            <a:r>
              <a:rPr lang="en-US" dirty="0"/>
              <a:t> (theta, </a:t>
            </a:r>
            <a:r>
              <a:rPr lang="en-US" dirty="0" smtClean="0"/>
              <a:t>0.0f</a:t>
            </a:r>
            <a:r>
              <a:rPr lang="en-US" dirty="0"/>
              <a:t>, </a:t>
            </a:r>
            <a:r>
              <a:rPr lang="en-US" dirty="0" smtClean="0"/>
              <a:t>1.0f</a:t>
            </a:r>
            <a:r>
              <a:rPr lang="en-US" dirty="0"/>
              <a:t>, 0.0f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glRotatef</a:t>
            </a:r>
            <a:r>
              <a:rPr lang="en-US" dirty="0"/>
              <a:t> (theta, </a:t>
            </a:r>
            <a:r>
              <a:rPr lang="en-US" dirty="0" smtClean="0"/>
              <a:t>0.0f</a:t>
            </a:r>
            <a:r>
              <a:rPr lang="en-US" dirty="0"/>
              <a:t>, 0.0f, </a:t>
            </a:r>
            <a:r>
              <a:rPr lang="en-US" dirty="0" smtClean="0"/>
              <a:t>1.0f)</a:t>
            </a:r>
          </a:p>
          <a:p>
            <a:pPr lvl="1"/>
            <a:r>
              <a:rPr lang="en-US" dirty="0" smtClean="0"/>
              <a:t>All together</a:t>
            </a:r>
            <a:r>
              <a:rPr lang="en-US" dirty="0"/>
              <a:t>! (</a:t>
            </a:r>
            <a:r>
              <a:rPr lang="en-US" dirty="0" err="1"/>
              <a:t>Rx,Ry,Rz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73" y="2019815"/>
            <a:ext cx="4210638" cy="113363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r="3594"/>
          <a:stretch/>
        </p:blipFill>
        <p:spPr>
          <a:xfrm>
            <a:off x="6832441" y="3218612"/>
            <a:ext cx="4219302" cy="120984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41" y="4492557"/>
            <a:ext cx="4182059" cy="105742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20" y="5653270"/>
            <a:ext cx="703995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Transformations - Combining Matrices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68880"/>
            <a:ext cx="9069387" cy="4180114"/>
          </a:xfrm>
        </p:spPr>
        <p:txBody>
          <a:bodyPr>
            <a:normAutofit/>
          </a:bodyPr>
          <a:lstStyle/>
          <a:p>
            <a:r>
              <a:rPr lang="en-US" dirty="0"/>
              <a:t>All Transformations are relative to start of the coordinate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Applying multiple transformations by matrix multiplication</a:t>
            </a:r>
          </a:p>
          <a:p>
            <a:r>
              <a:rPr lang="en-US" dirty="0" smtClean="0"/>
              <a:t>Order of transformations is Important</a:t>
            </a:r>
          </a:p>
          <a:p>
            <a:r>
              <a:rPr lang="en-US" dirty="0" smtClean="0"/>
              <a:t>The Order is reversed (last matrix to be multiplied, is the first to apply)</a:t>
            </a:r>
          </a:p>
          <a:p>
            <a:pPr lvl="1"/>
            <a:r>
              <a:rPr lang="en-US" dirty="0" smtClean="0"/>
              <a:t>Translate to (-x1, -y1)</a:t>
            </a:r>
          </a:p>
          <a:p>
            <a:pPr lvl="1"/>
            <a:r>
              <a:rPr lang="en-US" dirty="0" smtClean="0"/>
              <a:t>Rotate by theta</a:t>
            </a:r>
          </a:p>
          <a:p>
            <a:pPr lvl="1"/>
            <a:r>
              <a:rPr lang="en-US" dirty="0" smtClean="0"/>
              <a:t>Translate to (x1, y1)</a:t>
            </a:r>
            <a:endParaRPr lang="en-US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lum bright="-24000" contrast="42000"/>
          </a:blip>
          <a:srcRect r="64861" b="58563"/>
          <a:stretch>
            <a:fillRect/>
          </a:stretch>
        </p:blipFill>
        <p:spPr bwMode="auto">
          <a:xfrm>
            <a:off x="6094412" y="5278071"/>
            <a:ext cx="320042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51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Transformations - </a:t>
            </a:r>
            <a:r>
              <a:rPr lang="en-US" cap="none" dirty="0"/>
              <a:t>Combining Matrices</a:t>
            </a:r>
            <a:r>
              <a:rPr lang="en-US" cap="none" dirty="0" smtClean="0"/>
              <a:t> </a:t>
            </a:r>
            <a:r>
              <a:rPr lang="en-US" dirty="0"/>
              <a:t>(</a:t>
            </a:r>
            <a:r>
              <a:rPr lang="en-US" cap="none" dirty="0"/>
              <a:t>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71744"/>
            <a:ext cx="9069387" cy="38576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488590" y="3143248"/>
            <a:ext cx="57240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676882">
            <a:off x="4988920" y="3143248"/>
            <a:ext cx="57240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204292" y="3356768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676882">
            <a:off x="8750482" y="3143248"/>
            <a:ext cx="57240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88590" y="5000636"/>
            <a:ext cx="57240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89052" y="5000636"/>
            <a:ext cx="57240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60622" y="528638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7204292" y="5214156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8844281">
            <a:off x="8370313" y="4333450"/>
            <a:ext cx="57240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60622" y="342900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45978" y="342900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4489648" y="3356768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5648" y="3429000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989318" y="3356768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1989318" y="5214156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45648" y="528638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5978" y="528638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4489648" y="5214156"/>
            <a:ext cx="157084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Transformations - </a:t>
            </a:r>
            <a:r>
              <a:rPr lang="en-US" cap="none" dirty="0"/>
              <a:t>Combining </a:t>
            </a:r>
            <a:r>
              <a:rPr lang="en-US" cap="none" dirty="0" smtClean="0"/>
              <a:t>Matrices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Rotate object around it’s </a:t>
            </a:r>
            <a:r>
              <a:rPr lang="en-US" dirty="0" smtClean="0"/>
              <a:t>beginning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lum bright="-24000" contrast="42000"/>
          </a:blip>
          <a:srcRect t="9210" b="2132"/>
          <a:stretch>
            <a:fillRect/>
          </a:stretch>
        </p:blipFill>
        <p:spPr bwMode="auto">
          <a:xfrm>
            <a:off x="4514909" y="3356809"/>
            <a:ext cx="653250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lum bright="-24000" contrast="42000"/>
          </a:blip>
          <a:srcRect r="64861" b="58563"/>
          <a:stretch>
            <a:fillRect/>
          </a:stretch>
        </p:blipFill>
        <p:spPr bwMode="auto">
          <a:xfrm>
            <a:off x="1055915" y="3749718"/>
            <a:ext cx="320042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62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GLM stands for Open</a:t>
            </a:r>
            <a:r>
              <a:rPr lang="en-US" b="1" dirty="0"/>
              <a:t>GL</a:t>
            </a:r>
            <a:r>
              <a:rPr lang="en-US" dirty="0"/>
              <a:t> </a:t>
            </a:r>
            <a:r>
              <a:rPr lang="en-US" b="1" dirty="0" smtClean="0"/>
              <a:t>M</a:t>
            </a:r>
            <a:r>
              <a:rPr lang="en-US" dirty="0" smtClean="0"/>
              <a:t>athematics</a:t>
            </a:r>
          </a:p>
          <a:p>
            <a:r>
              <a:rPr lang="en-US" dirty="0"/>
              <a:t>a </a:t>
            </a:r>
            <a:r>
              <a:rPr lang="en-US" i="1" dirty="0"/>
              <a:t>header-only</a:t>
            </a:r>
            <a:r>
              <a:rPr lang="en-US" dirty="0"/>
              <a:t> </a:t>
            </a:r>
            <a:r>
              <a:rPr lang="en-US" dirty="0" smtClean="0"/>
              <a:t>library (just configure include path)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#include &lt;</a:t>
            </a:r>
            <a:r>
              <a:rPr lang="en-US" dirty="0" err="1"/>
              <a:t>glm</a:t>
            </a:r>
            <a:r>
              <a:rPr lang="en-US" dirty="0"/>
              <a:t>/glm.hpp&gt;</a:t>
            </a:r>
          </a:p>
          <a:p>
            <a:pPr marL="457200" lvl="1" indent="0">
              <a:buNone/>
            </a:pPr>
            <a:r>
              <a:rPr lang="en-US" dirty="0"/>
              <a:t>#include &lt;</a:t>
            </a:r>
            <a:r>
              <a:rPr lang="en-US" dirty="0" err="1"/>
              <a:t>glm</a:t>
            </a:r>
            <a:r>
              <a:rPr lang="en-US" dirty="0"/>
              <a:t>/</a:t>
            </a:r>
            <a:r>
              <a:rPr lang="en-US" dirty="0" err="1"/>
              <a:t>gtc</a:t>
            </a:r>
            <a:r>
              <a:rPr lang="en-US" dirty="0"/>
              <a:t>/matrix_transform.hpp&gt;</a:t>
            </a:r>
          </a:p>
          <a:p>
            <a:pPr marL="457200" lvl="1" indent="0">
              <a:buNone/>
            </a:pPr>
            <a:r>
              <a:rPr lang="en-US" dirty="0"/>
              <a:t>#include &lt;</a:t>
            </a:r>
            <a:r>
              <a:rPr lang="en-US" dirty="0" err="1"/>
              <a:t>glm</a:t>
            </a:r>
            <a:r>
              <a:rPr lang="en-US" dirty="0"/>
              <a:t>/</a:t>
            </a:r>
            <a:r>
              <a:rPr lang="en-US" dirty="0" err="1"/>
              <a:t>gtc</a:t>
            </a:r>
            <a:r>
              <a:rPr lang="en-US" dirty="0"/>
              <a:t>/type_ptr.hpp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66" y="971986"/>
            <a:ext cx="124794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glm</a:t>
            </a:r>
            <a:r>
              <a:rPr lang="en-US" dirty="0"/>
              <a:t>::mat4 </a:t>
            </a:r>
            <a:r>
              <a:rPr lang="en-US" dirty="0" smtClean="0"/>
              <a:t>trans</a:t>
            </a:r>
            <a:r>
              <a:rPr lang="en-US" dirty="0" smtClean="0">
                <a:solidFill>
                  <a:srgbClr val="FF0000"/>
                </a:solidFill>
              </a:rPr>
              <a:t>(1.0f)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//initializes the new matrix with the identity matrix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trans = </a:t>
            </a:r>
            <a:r>
              <a:rPr lang="en-US" dirty="0" err="1"/>
              <a:t>glm</a:t>
            </a:r>
            <a:r>
              <a:rPr lang="en-US" dirty="0"/>
              <a:t>::rotate(trans, </a:t>
            </a:r>
            <a:r>
              <a:rPr lang="en-US" dirty="0" err="1"/>
              <a:t>glm</a:t>
            </a:r>
            <a:r>
              <a:rPr lang="en-US" dirty="0"/>
              <a:t>::radians(90.0f), </a:t>
            </a:r>
            <a:r>
              <a:rPr lang="en-US" dirty="0" err="1"/>
              <a:t>glm</a:t>
            </a:r>
            <a:r>
              <a:rPr lang="en-US" dirty="0"/>
              <a:t>::vec3(0.0, 0.0, 1.0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/>
              <a:t>trans = </a:t>
            </a:r>
            <a:r>
              <a:rPr lang="en-US" dirty="0" err="1"/>
              <a:t>glm</a:t>
            </a:r>
            <a:r>
              <a:rPr lang="en-US" dirty="0"/>
              <a:t>::translate(trans, </a:t>
            </a:r>
            <a:r>
              <a:rPr lang="en-US" dirty="0" err="1"/>
              <a:t>glm</a:t>
            </a:r>
            <a:r>
              <a:rPr lang="en-US" dirty="0"/>
              <a:t>::vec3(1.0f, 1.0f, 0.0f));</a:t>
            </a:r>
          </a:p>
          <a:p>
            <a:pPr marL="0" indent="0">
              <a:buNone/>
            </a:pPr>
            <a:r>
              <a:rPr lang="en-US" dirty="0"/>
              <a:t>trans = </a:t>
            </a:r>
            <a:r>
              <a:rPr lang="en-US" dirty="0" err="1"/>
              <a:t>glm</a:t>
            </a:r>
            <a:r>
              <a:rPr lang="en-US" dirty="0"/>
              <a:t>::scale(trans, </a:t>
            </a:r>
            <a:r>
              <a:rPr lang="en-US" dirty="0" err="1"/>
              <a:t>glm</a:t>
            </a:r>
            <a:r>
              <a:rPr lang="en-US" dirty="0"/>
              <a:t>::vec3(0.5, 0.5, 0.5));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59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6060</TotalTime>
  <Words>864</Words>
  <Application>Microsoft Office PowerPoint</Application>
  <PresentationFormat>Widescreen</PresentationFormat>
  <Paragraphs>142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Tw Cen MT</vt:lpstr>
      <vt:lpstr>Circuit</vt:lpstr>
      <vt:lpstr>Computer Graphics Lecture 5 Going 3d - mvp</vt:lpstr>
      <vt:lpstr>Transformations</vt:lpstr>
      <vt:lpstr>Transformations (Cont.)</vt:lpstr>
      <vt:lpstr>Transformations (Cont.)</vt:lpstr>
      <vt:lpstr>Transformations - Combining Matrices</vt:lpstr>
      <vt:lpstr>Transformations - Combining Matrices (Cont.)</vt:lpstr>
      <vt:lpstr>Transformations - Combining Matrices (Cont.)</vt:lpstr>
      <vt:lpstr>GLM</vt:lpstr>
      <vt:lpstr>GLM</vt:lpstr>
      <vt:lpstr>Coordinate Systems (1)</vt:lpstr>
      <vt:lpstr>Coordinate Systems (2)</vt:lpstr>
      <vt:lpstr>Coordinate Systems (3)</vt:lpstr>
      <vt:lpstr>Local Space</vt:lpstr>
      <vt:lpstr>World Space</vt:lpstr>
      <vt:lpstr>View Space</vt:lpstr>
      <vt:lpstr>Clip Space</vt:lpstr>
      <vt:lpstr>Screen Space</vt:lpstr>
      <vt:lpstr>Coordinate Systems – 3D Pipeline</vt:lpstr>
      <vt:lpstr>Coordinate Systems – 3D Pipeline</vt:lpstr>
      <vt:lpstr>Model Matrix</vt:lpstr>
      <vt:lpstr>View Matrix</vt:lpstr>
      <vt:lpstr>View Matrix</vt:lpstr>
      <vt:lpstr>Projection Matrix</vt:lpstr>
      <vt:lpstr>Projection Matrix</vt:lpstr>
      <vt:lpstr>Orthographic</vt:lpstr>
      <vt:lpstr>Perspective</vt:lpstr>
      <vt:lpstr>projection</vt:lpstr>
      <vt:lpstr>projection</vt:lpstr>
      <vt:lpstr>projection</vt:lpstr>
      <vt:lpstr>projection</vt:lpstr>
      <vt:lpstr>Clipping</vt:lpstr>
      <vt:lpstr>Z-buffer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</dc:creator>
  <cp:lastModifiedBy>Bassem</cp:lastModifiedBy>
  <cp:revision>195</cp:revision>
  <dcterms:created xsi:type="dcterms:W3CDTF">2018-11-08T00:38:02Z</dcterms:created>
  <dcterms:modified xsi:type="dcterms:W3CDTF">2018-11-29T07:00:52Z</dcterms:modified>
</cp:coreProperties>
</file>