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6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6" r:id="rId18"/>
    <p:sldId id="272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</a:t>
            </a:r>
            <a:r>
              <a:rPr lang="en-US" dirty="0"/>
              <a:t>Graphics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cap="none" dirty="0" smtClean="0"/>
              <a:t>Bassem </a:t>
            </a:r>
            <a:r>
              <a:rPr lang="en-US" cap="none" dirty="0" err="1" smtClean="0"/>
              <a:t>Adas</a:t>
            </a:r>
            <a:r>
              <a:rPr lang="en-US" cap="none" dirty="0" smtClean="0"/>
              <a:t>,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b="1" dirty="0"/>
              <a:t>Euler angles</a:t>
            </a:r>
          </a:p>
          <a:p>
            <a:pPr lvl="1"/>
            <a:r>
              <a:rPr lang="en-US" dirty="0"/>
              <a:t>pitch: is the angle that depicts how much we're looking up or down</a:t>
            </a:r>
            <a:endParaRPr lang="en-US" dirty="0" smtClean="0"/>
          </a:p>
          <a:p>
            <a:pPr lvl="1"/>
            <a:r>
              <a:rPr lang="en-US" dirty="0"/>
              <a:t>yaw: represents the magnitude we're looking to the left or to the right</a:t>
            </a:r>
            <a:endParaRPr lang="en-US" dirty="0" smtClean="0"/>
          </a:p>
          <a:p>
            <a:pPr lvl="1"/>
            <a:r>
              <a:rPr lang="en-US" dirty="0"/>
              <a:t>roll: represents how much we </a:t>
            </a:r>
            <a:r>
              <a:rPr lang="en-US" i="1" dirty="0"/>
              <a:t>roll</a:t>
            </a:r>
            <a:r>
              <a:rPr lang="en-US" dirty="0"/>
              <a:t> as mostly used in space-flight </a:t>
            </a:r>
            <a:r>
              <a:rPr lang="en-US" dirty="0" smtClean="0"/>
              <a:t>cameras</a:t>
            </a:r>
          </a:p>
          <a:p>
            <a:r>
              <a:rPr lang="en-US" dirty="0"/>
              <a:t>Each of the Euler angles are represented by a single value and with the combination of all 3 of them we can calculate any rotation vector in 3D.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1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pitch: is the angle that depicts how much we're looking up or down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54" y="3287427"/>
            <a:ext cx="301984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yaw: represents the magnitude we're looking to the left or to the right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24" y="3414663"/>
            <a:ext cx="255305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roll: represents how much we </a:t>
            </a:r>
            <a:r>
              <a:rPr lang="en-US" i="1" dirty="0"/>
              <a:t>roll</a:t>
            </a:r>
            <a:r>
              <a:rPr lang="en-US" dirty="0"/>
              <a:t> as mostly used in space-flight cameras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4" y="3363382"/>
            <a:ext cx="287695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smtClean="0"/>
              <a:t>yaw = 0</a:t>
            </a:r>
          </a:p>
          <a:p>
            <a:pPr lvl="1"/>
            <a:r>
              <a:rPr lang="en-US" dirty="0" smtClean="0"/>
              <a:t>x = cos(pitch)</a:t>
            </a:r>
          </a:p>
          <a:p>
            <a:pPr lvl="1"/>
            <a:r>
              <a:rPr lang="en-US" dirty="0" smtClean="0"/>
              <a:t>y = sin(pitch)</a:t>
            </a:r>
          </a:p>
          <a:p>
            <a:pPr lvl="1"/>
            <a:r>
              <a:rPr lang="en-US" dirty="0" smtClean="0"/>
              <a:t>z = 0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91" y="2097088"/>
            <a:ext cx="235300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smtClean="0"/>
              <a:t>yaw = 90</a:t>
            </a:r>
          </a:p>
          <a:p>
            <a:pPr lvl="1"/>
            <a:r>
              <a:rPr lang="en-US" dirty="0" smtClean="0"/>
              <a:t>x = 0</a:t>
            </a:r>
          </a:p>
          <a:p>
            <a:pPr lvl="1"/>
            <a:r>
              <a:rPr lang="en-US" dirty="0" smtClean="0"/>
              <a:t>y = sin(pitch)</a:t>
            </a:r>
          </a:p>
          <a:p>
            <a:pPr lvl="1"/>
            <a:r>
              <a:rPr lang="en-US" dirty="0" smtClean="0"/>
              <a:t>z = cos(pitch)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6" y="2093976"/>
            <a:ext cx="235300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smtClean="0"/>
              <a:t>0 &lt; yaw &gt; 90</a:t>
            </a:r>
          </a:p>
          <a:p>
            <a:pPr lvl="1"/>
            <a:r>
              <a:rPr lang="en-US" dirty="0" smtClean="0"/>
              <a:t>x = ?</a:t>
            </a:r>
          </a:p>
          <a:p>
            <a:pPr lvl="1"/>
            <a:r>
              <a:rPr lang="en-US" dirty="0" smtClean="0"/>
              <a:t>y = sin(pitch)</a:t>
            </a:r>
          </a:p>
          <a:p>
            <a:pPr lvl="1"/>
            <a:r>
              <a:rPr lang="en-US" dirty="0" smtClean="0"/>
              <a:t>z = ?</a:t>
            </a:r>
          </a:p>
          <a:p>
            <a:r>
              <a:rPr lang="en-US" dirty="0" smtClean="0"/>
              <a:t>Proven</a:t>
            </a:r>
          </a:p>
          <a:p>
            <a:pPr lvl="1"/>
            <a:r>
              <a:rPr lang="en-US" dirty="0" smtClean="0"/>
              <a:t>x = cos(pitch) * cos(yaw)</a:t>
            </a:r>
          </a:p>
          <a:p>
            <a:pPr lvl="1"/>
            <a:r>
              <a:rPr lang="en-US" dirty="0" smtClean="0"/>
              <a:t>z = cos(pitch) * sin(yaw)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06" y="2093976"/>
            <a:ext cx="2333951" cy="221010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6" y="2093976"/>
            <a:ext cx="235300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/>
              <a:t>cos(pitch) * cos(yaw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 = sin(pitch)</a:t>
            </a:r>
          </a:p>
          <a:p>
            <a:pPr marL="0" indent="0">
              <a:buNone/>
            </a:pPr>
            <a:r>
              <a:rPr lang="en-US" dirty="0" smtClean="0"/>
              <a:t>z = cos(pitch</a:t>
            </a:r>
            <a:r>
              <a:rPr lang="en-US" dirty="0"/>
              <a:t>) * sin(yaw)</a:t>
            </a:r>
          </a:p>
          <a:p>
            <a:r>
              <a:rPr lang="en-US" dirty="0" smtClean="0"/>
              <a:t>yaw =0</a:t>
            </a:r>
          </a:p>
          <a:p>
            <a:pPr lvl="1"/>
            <a:r>
              <a:rPr lang="en-US" dirty="0" smtClean="0"/>
              <a:t>x = cos(pitch) * cos(yaw) = cos(pitch)</a:t>
            </a:r>
          </a:p>
          <a:p>
            <a:pPr lvl="1"/>
            <a:r>
              <a:rPr lang="en-US" dirty="0" smtClean="0"/>
              <a:t>z = cos(pitch) * sin(yaw) = 0</a:t>
            </a:r>
          </a:p>
          <a:p>
            <a:r>
              <a:rPr lang="en-US" dirty="0"/>
              <a:t>yaw </a:t>
            </a:r>
            <a:r>
              <a:rPr lang="en-US" dirty="0" smtClean="0"/>
              <a:t>=90</a:t>
            </a:r>
            <a:endParaRPr lang="en-US" dirty="0"/>
          </a:p>
          <a:p>
            <a:pPr lvl="1"/>
            <a:r>
              <a:rPr lang="en-US" dirty="0"/>
              <a:t>x = cos(pitch) * cos(yaw) = 0</a:t>
            </a:r>
          </a:p>
          <a:p>
            <a:pPr lvl="1"/>
            <a:r>
              <a:rPr lang="en-US" dirty="0"/>
              <a:t>z = cos(pitch) * sin(yaw) = </a:t>
            </a:r>
            <a:r>
              <a:rPr lang="en-US" dirty="0" smtClean="0"/>
              <a:t>cos(pitch)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06" y="2093976"/>
            <a:ext cx="2333951" cy="221010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6" y="2093976"/>
            <a:ext cx="235300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Look around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glm</a:t>
            </a:r>
            <a:r>
              <a:rPr lang="en-US" dirty="0" smtClean="0"/>
              <a:t> functions:</a:t>
            </a:r>
          </a:p>
          <a:p>
            <a:pPr lvl="1"/>
            <a:r>
              <a:rPr lang="en-US" dirty="0" err="1" smtClean="0"/>
              <a:t>direction.x</a:t>
            </a:r>
            <a:r>
              <a:rPr lang="en-US" dirty="0" smtClean="0"/>
              <a:t> </a:t>
            </a:r>
            <a:r>
              <a:rPr lang="en-US" dirty="0"/>
              <a:t>= cos(</a:t>
            </a:r>
            <a:r>
              <a:rPr lang="en-US" dirty="0" err="1"/>
              <a:t>glm</a:t>
            </a:r>
            <a:r>
              <a:rPr lang="en-US" dirty="0"/>
              <a:t>::radians(pitch)) * cos(</a:t>
            </a:r>
            <a:r>
              <a:rPr lang="en-US" dirty="0" err="1"/>
              <a:t>glm</a:t>
            </a:r>
            <a:r>
              <a:rPr lang="en-US" dirty="0"/>
              <a:t>::radians(yaw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direction.y</a:t>
            </a:r>
            <a:r>
              <a:rPr lang="en-US" dirty="0" smtClean="0"/>
              <a:t> </a:t>
            </a:r>
            <a:r>
              <a:rPr lang="en-US" dirty="0"/>
              <a:t>= sin(</a:t>
            </a:r>
            <a:r>
              <a:rPr lang="en-US" dirty="0" err="1"/>
              <a:t>glm</a:t>
            </a:r>
            <a:r>
              <a:rPr lang="en-US" dirty="0"/>
              <a:t>::radians(pitch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direction.z</a:t>
            </a:r>
            <a:r>
              <a:rPr lang="en-US" dirty="0" smtClean="0"/>
              <a:t> </a:t>
            </a:r>
            <a:r>
              <a:rPr lang="en-US" dirty="0"/>
              <a:t>= cos(</a:t>
            </a:r>
            <a:r>
              <a:rPr lang="en-US" dirty="0" err="1"/>
              <a:t>glm</a:t>
            </a:r>
            <a:r>
              <a:rPr lang="en-US" dirty="0"/>
              <a:t>::radians(pitch)) * sin(</a:t>
            </a:r>
            <a:r>
              <a:rPr lang="en-US" dirty="0" err="1"/>
              <a:t>glm</a:t>
            </a:r>
            <a:r>
              <a:rPr lang="en-US" dirty="0"/>
              <a:t>::radians(yaw));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Mouse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10275524" cy="4180114"/>
          </a:xfrm>
        </p:spPr>
        <p:txBody>
          <a:bodyPr>
            <a:normAutofit/>
          </a:bodyPr>
          <a:lstStyle/>
          <a:p>
            <a:r>
              <a:rPr lang="en-US" dirty="0"/>
              <a:t>float </a:t>
            </a:r>
            <a:r>
              <a:rPr lang="en-US" dirty="0" err="1"/>
              <a:t>xoffset</a:t>
            </a:r>
            <a:r>
              <a:rPr lang="en-US" dirty="0"/>
              <a:t> = </a:t>
            </a:r>
            <a:r>
              <a:rPr lang="en-US" dirty="0" err="1"/>
              <a:t>xpos</a:t>
            </a:r>
            <a:r>
              <a:rPr lang="en-US" dirty="0"/>
              <a:t> - </a:t>
            </a:r>
            <a:r>
              <a:rPr lang="en-US" dirty="0" err="1"/>
              <a:t>lastX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yoffset</a:t>
            </a:r>
            <a:r>
              <a:rPr lang="en-US" dirty="0"/>
              <a:t> = </a:t>
            </a:r>
            <a:r>
              <a:rPr lang="en-US" dirty="0" err="1"/>
              <a:t>lastY</a:t>
            </a:r>
            <a:r>
              <a:rPr lang="en-US" dirty="0"/>
              <a:t> - </a:t>
            </a:r>
            <a:r>
              <a:rPr lang="en-US" dirty="0" err="1"/>
              <a:t>ypos</a:t>
            </a:r>
            <a:r>
              <a:rPr lang="en-US" dirty="0"/>
              <a:t>; // reversed since y-coordinates range from bottom to top</a:t>
            </a:r>
          </a:p>
          <a:p>
            <a:r>
              <a:rPr lang="en-US" dirty="0" err="1"/>
              <a:t>lastX</a:t>
            </a:r>
            <a:r>
              <a:rPr lang="en-US" dirty="0"/>
              <a:t> = </a:t>
            </a:r>
            <a:r>
              <a:rPr lang="en-US" dirty="0" err="1" smtClean="0"/>
              <a:t>xpos</a:t>
            </a:r>
            <a:r>
              <a:rPr lang="en-US" dirty="0" smtClean="0"/>
              <a:t>; </a:t>
            </a:r>
            <a:r>
              <a:rPr lang="en-US" dirty="0" err="1" smtClean="0"/>
              <a:t>lastY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ypos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float sensitivity = 0.05f;</a:t>
            </a:r>
          </a:p>
          <a:p>
            <a:pPr lvl="1"/>
            <a:r>
              <a:rPr lang="en-US" dirty="0" err="1"/>
              <a:t>xoffset</a:t>
            </a:r>
            <a:r>
              <a:rPr lang="en-US" dirty="0"/>
              <a:t> *= </a:t>
            </a:r>
            <a:r>
              <a:rPr lang="en-US" dirty="0" smtClean="0"/>
              <a:t>sensitivity; </a:t>
            </a:r>
            <a:r>
              <a:rPr lang="en-US" dirty="0" err="1" smtClean="0"/>
              <a:t>yoffset</a:t>
            </a:r>
            <a:r>
              <a:rPr lang="en-US" dirty="0" smtClean="0"/>
              <a:t> </a:t>
            </a:r>
            <a:r>
              <a:rPr lang="en-US" dirty="0"/>
              <a:t>*= sensitivity;</a:t>
            </a:r>
          </a:p>
        </p:txBody>
      </p:sp>
    </p:spTree>
    <p:extLst>
      <p:ext uri="{BB962C8B-B14F-4D97-AF65-F5344CB8AC3E}">
        <p14:creationId xmlns:p14="http://schemas.microsoft.com/office/powerpoint/2010/main" val="31198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OpenGL by itself is not familiar with the concept of a </a:t>
            </a:r>
            <a:r>
              <a:rPr lang="en-US" i="1" dirty="0" smtClean="0"/>
              <a:t>camera</a:t>
            </a:r>
          </a:p>
          <a:p>
            <a:r>
              <a:rPr lang="en-US" dirty="0"/>
              <a:t>but we can try to simulate one by moving all objects in the scene in the reverse direction, giving the illusion that </a:t>
            </a:r>
            <a:r>
              <a:rPr lang="en-US" b="1" dirty="0"/>
              <a:t>we</a:t>
            </a:r>
            <a:r>
              <a:rPr lang="en-US" dirty="0"/>
              <a:t> are </a:t>
            </a:r>
            <a:r>
              <a:rPr lang="en-US" dirty="0" smtClean="0"/>
              <a:t>moving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2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Zoom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Field of view</a:t>
            </a:r>
            <a:r>
              <a:rPr lang="en-US" dirty="0"/>
              <a:t> or </a:t>
            </a:r>
            <a:r>
              <a:rPr lang="en-US" i="1" dirty="0" err="1"/>
              <a:t>fov</a:t>
            </a:r>
            <a:r>
              <a:rPr lang="en-US" dirty="0"/>
              <a:t> defines how much we can see of the </a:t>
            </a:r>
            <a:r>
              <a:rPr lang="en-US" dirty="0" smtClean="0"/>
              <a:t>scene</a:t>
            </a:r>
          </a:p>
          <a:p>
            <a:r>
              <a:rPr lang="en-US" dirty="0"/>
              <a:t>When the field of view becomes smaller the scene's projected space gets smaller giving the illusion of zooming </a:t>
            </a:r>
            <a:r>
              <a:rPr lang="en-US" dirty="0" smtClean="0"/>
              <a:t>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Camera </a:t>
            </a:r>
            <a:r>
              <a:rPr lang="en-US" cap="none" dirty="0" smtClean="0"/>
              <a:t>Position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in world space that points to </a:t>
            </a:r>
            <a:r>
              <a:rPr lang="en-US" dirty="0" smtClean="0"/>
              <a:t>the camera’s position.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positive z-axis is going through your screen towards you so if we want </a:t>
            </a:r>
            <a:r>
              <a:rPr lang="en-US" dirty="0" smtClean="0"/>
              <a:t>the camera </a:t>
            </a:r>
            <a:r>
              <a:rPr lang="en-US" dirty="0"/>
              <a:t>to move backwards, we move along the positive z-axis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glm</a:t>
            </a:r>
            <a:r>
              <a:rPr lang="en-US" dirty="0"/>
              <a:t>::vec3 </a:t>
            </a:r>
            <a:r>
              <a:rPr lang="en-US" dirty="0" err="1"/>
              <a:t>cameraPos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::vec3(0.0f, 0.0f, 3.0f);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7180" r="2854"/>
          <a:stretch/>
        </p:blipFill>
        <p:spPr>
          <a:xfrm>
            <a:off x="8516982" y="4049485"/>
            <a:ext cx="2769326" cy="24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Camera </a:t>
            </a:r>
            <a:r>
              <a:rPr lang="en-US" cap="none" dirty="0" smtClean="0"/>
              <a:t>Direction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468880"/>
            <a:ext cx="8303032" cy="41801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camera </a:t>
            </a:r>
            <a:r>
              <a:rPr lang="en-US" dirty="0" smtClean="0"/>
              <a:t>points </a:t>
            </a:r>
            <a:r>
              <a:rPr lang="en-US" dirty="0"/>
              <a:t>to </a:t>
            </a:r>
            <a:r>
              <a:rPr lang="en-US" dirty="0" smtClean="0"/>
              <a:t>the camera target:</a:t>
            </a:r>
          </a:p>
          <a:p>
            <a:pPr lvl="1"/>
            <a:r>
              <a:rPr lang="en-US" i="1" dirty="0"/>
              <a:t>usually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origin of </a:t>
            </a:r>
            <a:r>
              <a:rPr lang="en-US" dirty="0" smtClean="0"/>
              <a:t>the scene: </a:t>
            </a:r>
            <a:r>
              <a:rPr lang="en-US" dirty="0"/>
              <a:t>(0,0,0)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camera points towards the negative z direction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want the direction vector to point towards the camera's positive </a:t>
            </a:r>
            <a:r>
              <a:rPr lang="en-US" dirty="0" smtClean="0"/>
              <a:t>z-axis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the subtraction order </a:t>
            </a:r>
            <a:r>
              <a:rPr lang="en-US" dirty="0" smtClean="0"/>
              <a:t>around (the difference between the position and target)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name direction vector is not the best chosen name, since it is actually pointing in the reverse direction of what it is targeting. 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Look Vector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1" y="4187145"/>
            <a:ext cx="261974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Camera </a:t>
            </a:r>
            <a:r>
              <a:rPr lang="en-US" cap="none" dirty="0" smtClean="0"/>
              <a:t>Direction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glm</a:t>
            </a:r>
            <a:r>
              <a:rPr lang="en-US" dirty="0"/>
              <a:t>::vec3 </a:t>
            </a:r>
            <a:r>
              <a:rPr lang="en-US" dirty="0" err="1"/>
              <a:t>cameraTarget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::vec3(0.0f, 0.0f, 0.0f);</a:t>
            </a:r>
          </a:p>
          <a:p>
            <a:pPr marL="0" indent="0">
              <a:buNone/>
            </a:pPr>
            <a:r>
              <a:rPr lang="en-US" dirty="0" err="1" smtClean="0"/>
              <a:t>glm</a:t>
            </a:r>
            <a:r>
              <a:rPr lang="en-US" dirty="0"/>
              <a:t>::vec3 </a:t>
            </a:r>
            <a:r>
              <a:rPr lang="en-US" dirty="0" err="1"/>
              <a:t>cameraDirection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::normalize(</a:t>
            </a:r>
            <a:r>
              <a:rPr lang="en-US" dirty="0" err="1"/>
              <a:t>cameraPos</a:t>
            </a:r>
            <a:r>
              <a:rPr lang="en-US" dirty="0"/>
              <a:t> - </a:t>
            </a:r>
            <a:r>
              <a:rPr lang="en-US" dirty="0" err="1"/>
              <a:t>cameraTarget</a:t>
            </a:r>
            <a:r>
              <a:rPr lang="en-US" dirty="0" smtClean="0"/>
              <a:t>);</a:t>
            </a:r>
          </a:p>
          <a:p>
            <a:r>
              <a:rPr lang="en-US" i="1" dirty="0">
                <a:solidFill>
                  <a:srgbClr val="FF0000"/>
                </a:solidFill>
              </a:rPr>
              <a:t>The name direction vector is not the best chosen name, since it is actually pointing in the reverse direction of what it is targeting. 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Look Vector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37" y="4086411"/>
            <a:ext cx="261974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axis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the positive x-axis of the camera </a:t>
            </a:r>
            <a:r>
              <a:rPr lang="en-US" dirty="0" smtClean="0"/>
              <a:t>space</a:t>
            </a:r>
          </a:p>
          <a:p>
            <a:r>
              <a:rPr lang="en-US" dirty="0"/>
              <a:t>To get the </a:t>
            </a:r>
            <a:r>
              <a:rPr lang="en-US" i="1" dirty="0"/>
              <a:t>right</a:t>
            </a:r>
            <a:r>
              <a:rPr lang="en-US" dirty="0"/>
              <a:t> vector we use a little trick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an </a:t>
            </a:r>
            <a:r>
              <a:rPr lang="en-US" i="1" dirty="0"/>
              <a:t>up</a:t>
            </a:r>
            <a:r>
              <a:rPr lang="en-US" dirty="0"/>
              <a:t> vector that points upwards (in world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do a cross product on the up vector and the direction </a:t>
            </a:r>
            <a:r>
              <a:rPr lang="en-US" dirty="0" smtClean="0"/>
              <a:t>vector</a:t>
            </a:r>
          </a:p>
          <a:p>
            <a:pPr lvl="1"/>
            <a:r>
              <a:rPr lang="en-US" dirty="0"/>
              <a:t>we will get a vector that points in the positive x-axis's direction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44" y="3672527"/>
            <a:ext cx="270547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axis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glm</a:t>
            </a:r>
            <a:r>
              <a:rPr lang="en-US" dirty="0"/>
              <a:t>::vec3 up = </a:t>
            </a:r>
            <a:r>
              <a:rPr lang="en-US" dirty="0" err="1"/>
              <a:t>glm</a:t>
            </a:r>
            <a:r>
              <a:rPr lang="en-US" dirty="0"/>
              <a:t>::vec3(0.0f, 1.0f, 0.0f); </a:t>
            </a:r>
          </a:p>
          <a:p>
            <a:pPr marL="0" indent="0">
              <a:buNone/>
            </a:pPr>
            <a:r>
              <a:rPr lang="en-US" dirty="0" err="1"/>
              <a:t>glm</a:t>
            </a:r>
            <a:r>
              <a:rPr lang="en-US" dirty="0"/>
              <a:t>::vec3 </a:t>
            </a:r>
            <a:r>
              <a:rPr lang="en-US" dirty="0" err="1"/>
              <a:t>cameraRight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::normalize(</a:t>
            </a:r>
            <a:r>
              <a:rPr lang="en-US" dirty="0" err="1"/>
              <a:t>glm</a:t>
            </a:r>
            <a:r>
              <a:rPr lang="en-US" dirty="0"/>
              <a:t>::cross(up, </a:t>
            </a:r>
            <a:r>
              <a:rPr lang="en-US" dirty="0" err="1"/>
              <a:t>cameraDirection</a:t>
            </a:r>
            <a:r>
              <a:rPr lang="en-US" dirty="0"/>
              <a:t>));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44" y="3672527"/>
            <a:ext cx="270547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Up </a:t>
            </a:r>
            <a:r>
              <a:rPr lang="en-US" cap="none" dirty="0" smtClean="0"/>
              <a:t>Axis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the vector that points in the camera's positive </a:t>
            </a:r>
            <a:r>
              <a:rPr lang="en-US" dirty="0" smtClean="0"/>
              <a:t>y-axis</a:t>
            </a:r>
          </a:p>
          <a:p>
            <a:r>
              <a:rPr lang="en-US" dirty="0"/>
              <a:t>the cross product of the right and direction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r>
              <a:rPr lang="en-US" dirty="0" err="1"/>
              <a:t>glm</a:t>
            </a:r>
            <a:r>
              <a:rPr lang="en-US" dirty="0"/>
              <a:t>::vec3 </a:t>
            </a:r>
            <a:r>
              <a:rPr lang="en-US" dirty="0" err="1"/>
              <a:t>cameraUp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::cross(</a:t>
            </a:r>
            <a:r>
              <a:rPr lang="en-US" dirty="0" err="1"/>
              <a:t>cameraDirection</a:t>
            </a:r>
            <a:r>
              <a:rPr lang="en-US" dirty="0"/>
              <a:t>, </a:t>
            </a:r>
            <a:r>
              <a:rPr lang="en-US" dirty="0" err="1"/>
              <a:t>cameraRight</a:t>
            </a:r>
            <a:r>
              <a:rPr lang="en-US" dirty="0"/>
              <a:t>);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14" y="4095938"/>
            <a:ext cx="270547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::</a:t>
            </a:r>
            <a:r>
              <a:rPr lang="en-US" dirty="0" err="1" smtClean="0"/>
              <a:t>lookAt</a:t>
            </a:r>
            <a:r>
              <a:rPr lang="en-US" dirty="0" smtClean="0"/>
              <a:t>(eye</a:t>
            </a:r>
            <a:r>
              <a:rPr lang="en-US" dirty="0"/>
              <a:t>, center, up</a:t>
            </a:r>
            <a:r>
              <a:rPr lang="en-US" dirty="0" smtClean="0"/>
              <a:t>) = </a:t>
            </a:r>
            <a:r>
              <a:rPr lang="en-US" dirty="0" err="1" smtClean="0"/>
              <a:t>lookAt</a:t>
            </a:r>
            <a:r>
              <a:rPr lang="en-US" dirty="0" smtClean="0"/>
              <a:t>(position, target, </a:t>
            </a:r>
            <a:r>
              <a:rPr lang="en-US" dirty="0"/>
              <a:t>up)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glm</a:t>
            </a:r>
            <a:r>
              <a:rPr lang="en-US" dirty="0"/>
              <a:t>::mat4 view;</a:t>
            </a:r>
          </a:p>
          <a:p>
            <a:pPr marL="0" indent="0">
              <a:buNone/>
            </a:pPr>
            <a:r>
              <a:rPr lang="en-US" dirty="0"/>
              <a:t>view = 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 err="1"/>
              <a:t>lookAt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::vec3(0.0f, 0.0f, 3.0f), </a:t>
            </a:r>
            <a:r>
              <a:rPr lang="en-US" dirty="0" smtClean="0"/>
              <a:t>	  </a:t>
            </a:r>
            <a:r>
              <a:rPr lang="en-US" dirty="0"/>
              <a:t>		   </a:t>
            </a:r>
            <a:r>
              <a:rPr lang="en-US" dirty="0" smtClean="0"/>
              <a:t>		      </a:t>
            </a:r>
            <a:r>
              <a:rPr lang="en-US" dirty="0" err="1" smtClean="0"/>
              <a:t>glm</a:t>
            </a:r>
            <a:r>
              <a:rPr lang="en-US" dirty="0"/>
              <a:t>::vec3(0.0f, 0.0f, 0.0f),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err="1" smtClean="0"/>
              <a:t>glm</a:t>
            </a:r>
            <a:r>
              <a:rPr lang="en-US" dirty="0"/>
              <a:t>::vec3(0.0f, 1.0f, 0.0f));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29" y="5267676"/>
            <a:ext cx="466790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6695</TotalTime>
  <Words>748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Computer Graphics Lecture 6 Camera</vt:lpstr>
      <vt:lpstr>Prologue</vt:lpstr>
      <vt:lpstr>Camera Position</vt:lpstr>
      <vt:lpstr>Camera Direction</vt:lpstr>
      <vt:lpstr>Camera Direction</vt:lpstr>
      <vt:lpstr>Right axis</vt:lpstr>
      <vt:lpstr>Right axis</vt:lpstr>
      <vt:lpstr>Up Axis</vt:lpstr>
      <vt:lpstr>Look At</vt:lpstr>
      <vt:lpstr>Look around</vt:lpstr>
      <vt:lpstr>Look around</vt:lpstr>
      <vt:lpstr>Look around</vt:lpstr>
      <vt:lpstr>Look around</vt:lpstr>
      <vt:lpstr>Look around</vt:lpstr>
      <vt:lpstr>Look around</vt:lpstr>
      <vt:lpstr>Look around</vt:lpstr>
      <vt:lpstr>Look around</vt:lpstr>
      <vt:lpstr>Look around</vt:lpstr>
      <vt:lpstr>Mouse input</vt:lpstr>
      <vt:lpstr>Zoom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</dc:creator>
  <cp:lastModifiedBy>Bassem</cp:lastModifiedBy>
  <cp:revision>114</cp:revision>
  <dcterms:created xsi:type="dcterms:W3CDTF">2018-11-08T00:38:02Z</dcterms:created>
  <dcterms:modified xsi:type="dcterms:W3CDTF">2018-12-05T13:51:35Z</dcterms:modified>
</cp:coreProperties>
</file>