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74" r:id="rId3"/>
    <p:sldId id="276" r:id="rId4"/>
    <p:sldId id="284" r:id="rId5"/>
    <p:sldId id="285" r:id="rId6"/>
    <p:sldId id="286" r:id="rId7"/>
    <p:sldId id="287" r:id="rId8"/>
    <p:sldId id="288" r:id="rId9"/>
    <p:sldId id="289" r:id="rId10"/>
    <p:sldId id="275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2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B0C6-940A-4575-AE40-3C2C01C0DB81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7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Graphics</a:t>
            </a:r>
            <a:br>
              <a:rPr lang="en-US" dirty="0" smtClean="0"/>
            </a:br>
            <a:r>
              <a:rPr lang="en-US" dirty="0" smtClean="0"/>
              <a:t>Lecture 7</a:t>
            </a:r>
            <a:br>
              <a:rPr lang="en-US" dirty="0" smtClean="0"/>
            </a:br>
            <a:r>
              <a:rPr lang="en-US" dirty="0" smtClean="0"/>
              <a:t>Textures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cap="none" dirty="0" smtClean="0"/>
              <a:t>Bassem </a:t>
            </a:r>
            <a:r>
              <a:rPr lang="en-US" cap="none" dirty="0" err="1" smtClean="0"/>
              <a:t>Adas</a:t>
            </a:r>
            <a:r>
              <a:rPr lang="en-US" cap="none" dirty="0" smtClean="0"/>
              <a:t>,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Generating a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texture</a:t>
            </a:r>
            <a:r>
              <a:rPr lang="en-US" dirty="0" smtClean="0"/>
              <a:t>; //</a:t>
            </a:r>
            <a:r>
              <a:rPr lang="en-US" dirty="0" err="1" smtClean="0"/>
              <a:t>GLuint</a:t>
            </a:r>
            <a:r>
              <a:rPr lang="en-US" dirty="0" smtClean="0"/>
              <a:t> texture;</a:t>
            </a:r>
            <a:endParaRPr lang="en-US" dirty="0"/>
          </a:p>
          <a:p>
            <a:r>
              <a:rPr lang="en-US" dirty="0" err="1"/>
              <a:t>glGenTextures</a:t>
            </a:r>
            <a:r>
              <a:rPr lang="en-US" dirty="0"/>
              <a:t>(1, &amp;texture</a:t>
            </a:r>
            <a:r>
              <a:rPr lang="en-US" dirty="0" smtClean="0"/>
              <a:t>);</a:t>
            </a:r>
          </a:p>
          <a:p>
            <a:r>
              <a:rPr lang="en-US" dirty="0" err="1"/>
              <a:t>glBindTexture</a:t>
            </a:r>
            <a:r>
              <a:rPr lang="en-US" dirty="0"/>
              <a:t>(GL_TEXTURE_2D, texture); </a:t>
            </a:r>
            <a:endParaRPr lang="en-US" dirty="0" smtClean="0"/>
          </a:p>
          <a:p>
            <a:r>
              <a:rPr lang="en-US" dirty="0"/>
              <a:t>glTexImage2D(GL_TEXTURE_2D, 0, GL_RGB, width, height, 0, GL_RGB, GL_UNSIGNED_BYTE, data);</a:t>
            </a:r>
          </a:p>
          <a:p>
            <a:r>
              <a:rPr lang="en-US" dirty="0" err="1" smtClean="0"/>
              <a:t>glGenerateMipmap</a:t>
            </a:r>
            <a:r>
              <a:rPr lang="en-US" dirty="0" smtClean="0"/>
              <a:t>(GL_TEXTURE_2D);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8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textures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float vertices[] = {</a:t>
            </a:r>
          </a:p>
          <a:p>
            <a:pPr marL="457200" lvl="1" indent="0">
              <a:buNone/>
            </a:pPr>
            <a:r>
              <a:rPr lang="en-US" dirty="0"/>
              <a:t>    // positions          // colors           // texture </a:t>
            </a:r>
            <a:r>
              <a:rPr lang="en-US" dirty="0" err="1"/>
              <a:t>coords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0.5f,  0.5f, 0.0f,   1.0f, 0.0f, 0.0f,   1.0f, 1.0f,   // top right</a:t>
            </a:r>
          </a:p>
          <a:p>
            <a:pPr marL="457200" lvl="1" indent="0">
              <a:buNone/>
            </a:pPr>
            <a:r>
              <a:rPr lang="en-US" dirty="0"/>
              <a:t>     0.5f, -0.5f, 0.0f,   0.0f, 1.0f, 0.0f,   1.0f, 0.0f,   // bottom right</a:t>
            </a:r>
          </a:p>
          <a:p>
            <a:pPr marL="457200" lvl="1" indent="0">
              <a:buNone/>
            </a:pPr>
            <a:r>
              <a:rPr lang="en-US" dirty="0"/>
              <a:t>    -0.5f, -0.5f, 0.0f,   0.0f, 0.0f, 1.0f,   0.0f, 0.0f,   // bottom left</a:t>
            </a:r>
          </a:p>
          <a:p>
            <a:pPr marL="457200" lvl="1" indent="0">
              <a:buNone/>
            </a:pPr>
            <a:r>
              <a:rPr lang="en-US" dirty="0"/>
              <a:t>    -0.5f,  0.5f, 0.0f,   1.0f, 1.0f, 0.0f,   0.0f, 1.0f    // top left 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49953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glVertexAttribPointer</a:t>
            </a:r>
            <a:r>
              <a:rPr lang="en-US" dirty="0"/>
              <a:t>(2, 2, GL_FLOAT, GL_FALSE, 8 * </a:t>
            </a:r>
            <a:r>
              <a:rPr lang="en-US" dirty="0" err="1"/>
              <a:t>sizeof</a:t>
            </a:r>
            <a:r>
              <a:rPr lang="en-US" dirty="0"/>
              <a:t>(float), (void*)(6 * </a:t>
            </a:r>
            <a:r>
              <a:rPr lang="en-US" dirty="0" err="1"/>
              <a:t>sizeof</a:t>
            </a:r>
            <a:r>
              <a:rPr lang="en-US" dirty="0"/>
              <a:t>(float)));</a:t>
            </a:r>
          </a:p>
          <a:p>
            <a:pPr marL="457200" lvl="1" indent="0">
              <a:buNone/>
            </a:pPr>
            <a:r>
              <a:rPr lang="en-US" dirty="0" err="1"/>
              <a:t>glEnableVertexAttribArray</a:t>
            </a:r>
            <a:r>
              <a:rPr lang="en-US" dirty="0"/>
              <a:t>(2);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76" y="3445849"/>
            <a:ext cx="758295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59429"/>
            <a:ext cx="10449953" cy="4794067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2900" dirty="0" smtClean="0"/>
              <a:t>#</a:t>
            </a:r>
            <a:r>
              <a:rPr lang="en-US" sz="2900" dirty="0"/>
              <a:t>version 330 core</a:t>
            </a:r>
          </a:p>
          <a:p>
            <a:pPr marL="457200" lvl="1" indent="0">
              <a:buNone/>
            </a:pPr>
            <a:r>
              <a:rPr lang="en-US" sz="2900" dirty="0"/>
              <a:t>layout (location = 0) in vec3 </a:t>
            </a:r>
            <a:r>
              <a:rPr lang="en-US" sz="2900" dirty="0" err="1"/>
              <a:t>aPos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r>
              <a:rPr lang="en-US" sz="2900" dirty="0"/>
              <a:t>layout (location = 1) in vec3 </a:t>
            </a:r>
            <a:r>
              <a:rPr lang="en-US" sz="2900" dirty="0" err="1"/>
              <a:t>aColor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r>
              <a:rPr lang="en-US" sz="2900" dirty="0"/>
              <a:t>layout (location = 2) in vec2 </a:t>
            </a:r>
            <a:r>
              <a:rPr lang="en-US" sz="2900" dirty="0" err="1"/>
              <a:t>aTexCoord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out vec3 </a:t>
            </a:r>
            <a:r>
              <a:rPr lang="en-US" sz="2900" dirty="0" err="1"/>
              <a:t>ourColor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r>
              <a:rPr lang="en-US" sz="2900" dirty="0"/>
              <a:t>out vec2 </a:t>
            </a:r>
            <a:r>
              <a:rPr lang="en-US" sz="2900" dirty="0" err="1"/>
              <a:t>TexCoord</a:t>
            </a:r>
            <a:r>
              <a:rPr lang="en-US" sz="2900" dirty="0" smtClean="0"/>
              <a:t>;</a:t>
            </a:r>
          </a:p>
          <a:p>
            <a:pPr marL="457200" lvl="1" indent="0">
              <a:buNone/>
            </a:pPr>
            <a:endParaRPr lang="en-US" sz="2900" dirty="0" smtClean="0"/>
          </a:p>
          <a:p>
            <a:pPr marL="457200" lvl="1" indent="0">
              <a:buNone/>
            </a:pPr>
            <a:r>
              <a:rPr lang="en-US" sz="2900" dirty="0" smtClean="0"/>
              <a:t>void </a:t>
            </a:r>
            <a:r>
              <a:rPr lang="en-US" sz="2900" dirty="0"/>
              <a:t>main()</a:t>
            </a:r>
          </a:p>
          <a:p>
            <a:pPr marL="457200" lvl="1" indent="0">
              <a:buNone/>
            </a:pP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gl_Position</a:t>
            </a:r>
            <a:r>
              <a:rPr lang="en-US" sz="2900" dirty="0"/>
              <a:t> = vec4(</a:t>
            </a:r>
            <a:r>
              <a:rPr lang="en-US" sz="2900" dirty="0" err="1"/>
              <a:t>aPos</a:t>
            </a:r>
            <a:r>
              <a:rPr lang="en-US" sz="2900" dirty="0"/>
              <a:t>, 1.0);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ourColor</a:t>
            </a:r>
            <a:r>
              <a:rPr lang="en-US" sz="2900" dirty="0"/>
              <a:t> = </a:t>
            </a:r>
            <a:r>
              <a:rPr lang="en-US" sz="2900" dirty="0" err="1"/>
              <a:t>aColor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TexCoord</a:t>
            </a:r>
            <a:r>
              <a:rPr lang="en-US" sz="2900" dirty="0"/>
              <a:t> = </a:t>
            </a:r>
            <a:r>
              <a:rPr lang="en-US" sz="2900" dirty="0" err="1"/>
              <a:t>aTexCoord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r>
              <a:rPr lang="en-US" sz="2900" dirty="0"/>
              <a:t>}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6830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59429"/>
            <a:ext cx="10449953" cy="4794067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sz="2900" dirty="0"/>
              <a:t>#version 330 core</a:t>
            </a:r>
          </a:p>
          <a:p>
            <a:pPr marL="457200" lvl="1" indent="0">
              <a:buNone/>
            </a:pPr>
            <a:r>
              <a:rPr lang="en-US" sz="2900" dirty="0"/>
              <a:t>out vec4 </a:t>
            </a:r>
            <a:r>
              <a:rPr lang="en-US" sz="2900" dirty="0" err="1"/>
              <a:t>FragColor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r>
              <a:rPr lang="en-US" sz="2900" dirty="0"/>
              <a:t>  </a:t>
            </a:r>
          </a:p>
          <a:p>
            <a:pPr marL="457200" lvl="1" indent="0">
              <a:buNone/>
            </a:pPr>
            <a:r>
              <a:rPr lang="en-US" sz="2900" dirty="0"/>
              <a:t>in vec3 </a:t>
            </a:r>
            <a:r>
              <a:rPr lang="en-US" sz="2900" dirty="0" err="1"/>
              <a:t>ourColor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r>
              <a:rPr lang="en-US" sz="2900" dirty="0"/>
              <a:t>in vec2 </a:t>
            </a:r>
            <a:r>
              <a:rPr lang="en-US" sz="2900" dirty="0" err="1"/>
              <a:t>TexCoord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uniform sampler2D </a:t>
            </a:r>
            <a:r>
              <a:rPr lang="en-US" sz="2900" dirty="0" err="1"/>
              <a:t>ourTexture</a:t>
            </a:r>
            <a:r>
              <a:rPr lang="en-US" sz="2900" dirty="0"/>
              <a:t>;</a:t>
            </a:r>
          </a:p>
          <a:p>
            <a:pPr marL="457200" lvl="1" indent="0">
              <a:buNone/>
            </a:pPr>
            <a:endParaRPr lang="en-US" sz="2900" dirty="0"/>
          </a:p>
          <a:p>
            <a:pPr marL="457200" lvl="1" indent="0">
              <a:buNone/>
            </a:pPr>
            <a:r>
              <a:rPr lang="en-US" sz="2900" dirty="0"/>
              <a:t>void main()</a:t>
            </a:r>
          </a:p>
          <a:p>
            <a:pPr marL="457200" lvl="1" indent="0">
              <a:buNone/>
            </a:pPr>
            <a:r>
              <a:rPr lang="en-US" sz="2900" dirty="0"/>
              <a:t>{</a:t>
            </a:r>
          </a:p>
          <a:p>
            <a:pPr marL="457200" lvl="1" indent="0">
              <a:buNone/>
            </a:pPr>
            <a:r>
              <a:rPr lang="en-US" sz="2900" dirty="0"/>
              <a:t>    </a:t>
            </a:r>
            <a:r>
              <a:rPr lang="en-US" sz="2900" dirty="0" err="1"/>
              <a:t>FragColor</a:t>
            </a:r>
            <a:r>
              <a:rPr lang="en-US" sz="2900" dirty="0"/>
              <a:t> = texture(</a:t>
            </a:r>
            <a:r>
              <a:rPr lang="en-US" sz="2900" dirty="0" err="1"/>
              <a:t>ourTexture</a:t>
            </a:r>
            <a:r>
              <a:rPr lang="en-US" sz="2900" dirty="0"/>
              <a:t>, </a:t>
            </a:r>
            <a:r>
              <a:rPr lang="en-US" sz="2900" dirty="0" err="1"/>
              <a:t>TexCoord</a:t>
            </a:r>
            <a:r>
              <a:rPr lang="en-US" sz="2900" dirty="0"/>
              <a:t>);</a:t>
            </a:r>
          </a:p>
          <a:p>
            <a:pPr marL="457200" lvl="1" indent="0">
              <a:buNone/>
            </a:pPr>
            <a:r>
              <a:rPr lang="en-US" sz="2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77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49953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glBindTexture</a:t>
            </a:r>
            <a:r>
              <a:rPr lang="en-US" dirty="0"/>
              <a:t>(GL_TEXTURE_2D, texture);</a:t>
            </a:r>
          </a:p>
          <a:p>
            <a:pPr marL="457200" lvl="1" indent="0">
              <a:buNone/>
            </a:pPr>
            <a:r>
              <a:rPr lang="en-US" dirty="0" err="1"/>
              <a:t>glBindVertexArray</a:t>
            </a:r>
            <a:r>
              <a:rPr lang="en-US" dirty="0"/>
              <a:t>(VAO);</a:t>
            </a:r>
          </a:p>
          <a:p>
            <a:pPr marL="457200" lvl="1" indent="0">
              <a:buNone/>
            </a:pPr>
            <a:r>
              <a:rPr lang="en-US" dirty="0" err="1"/>
              <a:t>glDrawElements</a:t>
            </a:r>
            <a:r>
              <a:rPr lang="en-US" dirty="0"/>
              <a:t>(GL_TRIANGLES, 6, GL_UNSIGNED_INT, 0);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986" y="1753078"/>
            <a:ext cx="304842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49953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FragColor</a:t>
            </a:r>
            <a:r>
              <a:rPr lang="en-US" dirty="0"/>
              <a:t> = texture(</a:t>
            </a:r>
            <a:r>
              <a:rPr lang="en-US" dirty="0" err="1"/>
              <a:t>ourTexture</a:t>
            </a:r>
            <a:r>
              <a:rPr lang="en-US" dirty="0"/>
              <a:t>, </a:t>
            </a:r>
            <a:r>
              <a:rPr lang="en-US" dirty="0" err="1"/>
              <a:t>TexCoord</a:t>
            </a:r>
            <a:r>
              <a:rPr lang="en-US" dirty="0"/>
              <a:t>) * vec4(</a:t>
            </a:r>
            <a:r>
              <a:rPr lang="en-US" dirty="0" err="1"/>
              <a:t>ourColor</a:t>
            </a:r>
            <a:r>
              <a:rPr lang="en-US" dirty="0"/>
              <a:t>, 1.0);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91" y="3345302"/>
            <a:ext cx="281979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texture is a 2D image (even 1D and 3D textures exist) used to add detail to an </a:t>
            </a:r>
            <a:r>
              <a:rPr lang="en-US" dirty="0" smtClean="0"/>
              <a:t>object</a:t>
            </a:r>
          </a:p>
          <a:p>
            <a:r>
              <a:rPr lang="en-US" dirty="0"/>
              <a:t>think of a texture as a piece of paper with a nice brick image (for example) on it neatly folded over your 3D house so it looks like your house has a stone exterior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0" t="13271" r="6055" b="7483"/>
          <a:stretch/>
        </p:blipFill>
        <p:spPr>
          <a:xfrm>
            <a:off x="7733211" y="4359978"/>
            <a:ext cx="2873828" cy="23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vertex should </a:t>
            </a:r>
            <a:r>
              <a:rPr lang="en-US" dirty="0" smtClean="0"/>
              <a:t>have </a:t>
            </a:r>
            <a:r>
              <a:rPr lang="en-US" dirty="0"/>
              <a:t>a texture coordinate associated with them that specifies what part of the texture image to </a:t>
            </a:r>
            <a:r>
              <a:rPr lang="en-US" i="1" dirty="0">
                <a:solidFill>
                  <a:srgbClr val="FF0000"/>
                </a:solidFill>
              </a:rPr>
              <a:t>sample </a:t>
            </a:r>
            <a:r>
              <a:rPr lang="en-US" i="1" dirty="0" smtClean="0">
                <a:solidFill>
                  <a:srgbClr val="FF0000"/>
                </a:solidFill>
              </a:rPr>
              <a:t>from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Texture coordinates range from 0 to 1 in the x and y </a:t>
            </a:r>
            <a:r>
              <a:rPr lang="en-US" dirty="0" smtClean="0"/>
              <a:t>axis.</a:t>
            </a:r>
            <a:endParaRPr lang="en-US" dirty="0" smtClean="0"/>
          </a:p>
          <a:p>
            <a:r>
              <a:rPr lang="en-US" dirty="0"/>
              <a:t>Retrieving the texture color using texture coordinates is called </a:t>
            </a:r>
            <a:r>
              <a:rPr lang="en-US" i="1" dirty="0" smtClean="0">
                <a:solidFill>
                  <a:srgbClr val="FF0000"/>
                </a:solidFill>
              </a:rPr>
              <a:t>sampling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Texture coordinates </a:t>
            </a:r>
            <a:endParaRPr lang="en-US" dirty="0" smtClean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at (0,0) for the lower left corner of a texture image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(1,1) for the upper right corner of a texture image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 triangle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float </a:t>
            </a:r>
            <a:r>
              <a:rPr lang="en-US" dirty="0" err="1"/>
              <a:t>texCoords</a:t>
            </a:r>
            <a:r>
              <a:rPr lang="en-US" dirty="0"/>
              <a:t>[] = {</a:t>
            </a:r>
          </a:p>
          <a:p>
            <a:pPr marL="457200" lvl="1" indent="0">
              <a:buNone/>
            </a:pPr>
            <a:r>
              <a:rPr lang="en-US" dirty="0"/>
              <a:t>    0.0f, 0.0f,  // lower-left corner  </a:t>
            </a:r>
          </a:p>
          <a:p>
            <a:pPr marL="457200" lvl="1" indent="0">
              <a:buNone/>
            </a:pPr>
            <a:r>
              <a:rPr lang="en-US" dirty="0"/>
              <a:t>    1.0f, 0.0f,  // lower-right corner</a:t>
            </a:r>
          </a:p>
          <a:p>
            <a:pPr marL="457200" lvl="1" indent="0">
              <a:buNone/>
            </a:pPr>
            <a:r>
              <a:rPr lang="en-US" dirty="0"/>
              <a:t>    0.5f, 1.0f   // top-center corner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27" y="2921953"/>
            <a:ext cx="328658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GL_REPEAT: The default behavior for textures. Repeats the texture image.</a:t>
            </a:r>
          </a:p>
          <a:p>
            <a:r>
              <a:rPr lang="en-US" dirty="0"/>
              <a:t> GL_MIRRORED_REPEAT: Same as GL_REPEAT but mirrors the image with each repeat.</a:t>
            </a:r>
          </a:p>
          <a:p>
            <a:r>
              <a:rPr lang="en-US" dirty="0"/>
              <a:t> GL_CLAMP_TO_EDGE: Clamps the coordinates between 0 and 1. The result is that higher </a:t>
            </a:r>
            <a:r>
              <a:rPr lang="en-US" dirty="0" smtClean="0"/>
              <a:t>coordinates become </a:t>
            </a:r>
            <a:r>
              <a:rPr lang="en-US" dirty="0"/>
              <a:t>clamped to the edge, resulting in a stretched edge pattern.</a:t>
            </a:r>
          </a:p>
          <a:p>
            <a:r>
              <a:rPr lang="en-US" dirty="0"/>
              <a:t> GL_CLAMP_TO_BORDER: Coordinates outside the range are now given a user-specified border 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35" y="3201612"/>
            <a:ext cx="1857634" cy="215295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43" y="3239717"/>
            <a:ext cx="2000529" cy="211484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96" y="3268296"/>
            <a:ext cx="1991003" cy="210531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923" y="3239717"/>
            <a:ext cx="1857634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 aforementioned options can be set per coordinate axis (s, </a:t>
            </a:r>
            <a:r>
              <a:rPr lang="en-US" dirty="0" smtClean="0"/>
              <a:t>t, r) equivalent </a:t>
            </a:r>
            <a:r>
              <a:rPr lang="en-US" dirty="0"/>
              <a:t>to </a:t>
            </a:r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/>
              <a:t>) with the </a:t>
            </a:r>
            <a:r>
              <a:rPr lang="en-US" dirty="0" err="1"/>
              <a:t>glTexParameter</a:t>
            </a:r>
            <a:r>
              <a:rPr lang="en-US" dirty="0"/>
              <a:t>* </a:t>
            </a:r>
            <a:r>
              <a:rPr lang="en-US" dirty="0" smtClean="0"/>
              <a:t>function:</a:t>
            </a:r>
          </a:p>
          <a:p>
            <a:pPr lvl="1"/>
            <a:r>
              <a:rPr lang="en-US" dirty="0" err="1"/>
              <a:t>glTexParameteri</a:t>
            </a:r>
            <a:r>
              <a:rPr lang="en-US" dirty="0"/>
              <a:t>(GL_TEXTURE_2D, GL_TEXTURE_WRAP_S, GL_MIRRORED_REPEAT);</a:t>
            </a:r>
          </a:p>
          <a:p>
            <a:pPr lvl="1"/>
            <a:r>
              <a:rPr lang="en-US" dirty="0" err="1"/>
              <a:t>glTexParameteri</a:t>
            </a:r>
            <a:r>
              <a:rPr lang="en-US" dirty="0"/>
              <a:t>(GL_TEXTURE_2D, GL_TEXTURE_WRAP_T, GL_MIRRORED_REPEAT);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Loading Image (</a:t>
            </a:r>
            <a:r>
              <a:rPr lang="en-US" b="1" dirty="0" err="1" smtClean="0"/>
              <a:t>stb_image.h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49953" cy="3798616"/>
          </a:xfrm>
        </p:spPr>
        <p:txBody>
          <a:bodyPr>
            <a:normAutofit/>
          </a:bodyPr>
          <a:lstStyle/>
          <a:p>
            <a:r>
              <a:rPr lang="en-US" dirty="0" err="1"/>
              <a:t>stb_image.h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a very popular single header image loading library that is able to load most popular file formats and is easy to integrate in your project(s</a:t>
            </a:r>
            <a:r>
              <a:rPr lang="en-US" dirty="0" smtClean="0"/>
              <a:t>)</a:t>
            </a:r>
          </a:p>
          <a:p>
            <a:r>
              <a:rPr lang="en-US" dirty="0"/>
              <a:t>Download and Copy </a:t>
            </a:r>
            <a:r>
              <a:rPr lang="en-US" dirty="0" err="1" smtClean="0"/>
              <a:t>stb_image.h</a:t>
            </a:r>
            <a:r>
              <a:rPr lang="en-US" dirty="0" smtClean="0"/>
              <a:t> to your project. (single file), then use it just like that: </a:t>
            </a:r>
            <a:endParaRPr lang="en-US" dirty="0"/>
          </a:p>
          <a:p>
            <a:pPr lvl="1"/>
            <a:r>
              <a:rPr lang="en-US" dirty="0"/>
              <a:t>#define STB_IMAGE_IMPLEMENTATION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stb_image.h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STB_IMAGE_IMPLEMENTATION the preprocessor modifies the header file such that it only contains the relevant definition source code, effectively turning the header file into a .</a:t>
            </a:r>
            <a:r>
              <a:rPr lang="en-US" dirty="0" err="1"/>
              <a:t>cpp</a:t>
            </a:r>
            <a:r>
              <a:rPr lang="en-US" dirty="0"/>
              <a:t> </a:t>
            </a:r>
            <a:r>
              <a:rPr lang="en-US" dirty="0" smtClean="0"/>
              <a:t>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Loading Image (</a:t>
            </a:r>
            <a:r>
              <a:rPr lang="en-US" b="1" dirty="0" err="1" smtClean="0"/>
              <a:t>stb_image.h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449953" cy="379861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#</a:t>
            </a:r>
            <a:r>
              <a:rPr lang="en-US" dirty="0"/>
              <a:t>define STB_IMAGE_IMPLEMENTATION</a:t>
            </a:r>
          </a:p>
          <a:p>
            <a:pPr lvl="1"/>
            <a:r>
              <a:rPr lang="en-US" dirty="0"/>
              <a:t>#include "</a:t>
            </a:r>
            <a:r>
              <a:rPr lang="en-US" dirty="0" err="1" smtClean="0"/>
              <a:t>stb_image.h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stbi_set_flip_vertically_on_load</a:t>
            </a:r>
            <a:r>
              <a:rPr lang="en-US" dirty="0"/>
              <a:t>(true</a:t>
            </a:r>
            <a:r>
              <a:rPr lang="en-US" dirty="0" smtClean="0"/>
              <a:t>); // image coordinates to clip/screen </a:t>
            </a:r>
            <a:r>
              <a:rPr lang="en-US" dirty="0" err="1" smtClean="0"/>
              <a:t>coords</a:t>
            </a:r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width, height, </a:t>
            </a:r>
            <a:r>
              <a:rPr lang="en-US" dirty="0" err="1"/>
              <a:t>nrChannels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unsigned char *data = </a:t>
            </a:r>
            <a:r>
              <a:rPr lang="en-US" dirty="0" err="1"/>
              <a:t>stbi_load</a:t>
            </a:r>
            <a:r>
              <a:rPr lang="en-US" dirty="0"/>
              <a:t>("container.jpg", &amp;width, &amp;height, &amp;</a:t>
            </a:r>
            <a:r>
              <a:rPr lang="en-US" dirty="0" err="1"/>
              <a:t>nrChannels</a:t>
            </a:r>
            <a:r>
              <a:rPr lang="en-US" dirty="0"/>
              <a:t>, 0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/>
              <a:t>stbi_image_free</a:t>
            </a:r>
            <a:r>
              <a:rPr lang="en-US" dirty="0"/>
              <a:t>(data);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2817</TotalTime>
  <Words>727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Computer Graphics Lecture 7 Textures</vt:lpstr>
      <vt:lpstr>Textures</vt:lpstr>
      <vt:lpstr>Textures</vt:lpstr>
      <vt:lpstr>Textures</vt:lpstr>
      <vt:lpstr>Texture Wrapping</vt:lpstr>
      <vt:lpstr>Texture Wrapping</vt:lpstr>
      <vt:lpstr>Texture Wrapping</vt:lpstr>
      <vt:lpstr>Loading Image (stb_image.h)</vt:lpstr>
      <vt:lpstr>Loading Image (stb_image.h)</vt:lpstr>
      <vt:lpstr>Generating a texture</vt:lpstr>
      <vt:lpstr>Applying textures</vt:lpstr>
      <vt:lpstr>Applying textures</vt:lpstr>
      <vt:lpstr>Applying textures</vt:lpstr>
      <vt:lpstr>Applying textures</vt:lpstr>
      <vt:lpstr>Applying textures</vt:lpstr>
      <vt:lpstr>Applying textures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</dc:creator>
  <cp:lastModifiedBy>Bassem</cp:lastModifiedBy>
  <cp:revision>70</cp:revision>
  <dcterms:created xsi:type="dcterms:W3CDTF">2018-11-08T00:38:02Z</dcterms:created>
  <dcterms:modified xsi:type="dcterms:W3CDTF">2018-12-06T08:51:08Z</dcterms:modified>
</cp:coreProperties>
</file>