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74" r:id="rId3"/>
    <p:sldId id="275" r:id="rId4"/>
    <p:sldId id="276" r:id="rId5"/>
    <p:sldId id="277" r:id="rId6"/>
    <p:sldId id="278" r:id="rId7"/>
    <p:sldId id="279" r:id="rId8"/>
    <p:sldId id="280" r:id="rId9"/>
    <p:sldId id="281" r:id="rId10"/>
    <p:sldId id="286" r:id="rId11"/>
    <p:sldId id="287" r:id="rId12"/>
    <p:sldId id="288" r:id="rId13"/>
    <p:sldId id="289" r:id="rId14"/>
    <p:sldId id="300" r:id="rId15"/>
    <p:sldId id="282" r:id="rId16"/>
    <p:sldId id="283" r:id="rId17"/>
    <p:sldId id="291" r:id="rId18"/>
    <p:sldId id="285" r:id="rId19"/>
    <p:sldId id="305" r:id="rId20"/>
    <p:sldId id="284" r:id="rId21"/>
    <p:sldId id="292" r:id="rId22"/>
    <p:sldId id="302" r:id="rId23"/>
    <p:sldId id="294" r:id="rId24"/>
    <p:sldId id="295" r:id="rId25"/>
    <p:sldId id="296" r:id="rId26"/>
    <p:sldId id="306" r:id="rId27"/>
    <p:sldId id="290" r:id="rId28"/>
    <p:sldId id="293" r:id="rId29"/>
    <p:sldId id="297" r:id="rId30"/>
    <p:sldId id="298" r:id="rId31"/>
    <p:sldId id="299" r:id="rId32"/>
    <p:sldId id="303" r:id="rId33"/>
    <p:sldId id="304" r:id="rId34"/>
    <p:sldId id="30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00EB0C6-940A-4575-AE40-3C2C01C0DB81}" type="datetimeFigureOut">
              <a:rPr lang="en-US" smtClean="0"/>
              <a:t>12/20/2018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CE3D798-AA25-4060-9036-DE550B7E2C41}" type="slidenum">
              <a:rPr lang="en-US" smtClean="0"/>
              <a:t>‹#›</a:t>
            </a:fld>
            <a:endParaRPr lang="en-US"/>
          </a:p>
        </p:txBody>
      </p:sp>
    </p:spTree>
    <p:extLst>
      <p:ext uri="{BB962C8B-B14F-4D97-AF65-F5344CB8AC3E}">
        <p14:creationId xmlns:p14="http://schemas.microsoft.com/office/powerpoint/2010/main" val="3898437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0EB0C6-940A-4575-AE40-3C2C01C0DB81}" type="datetimeFigureOut">
              <a:rPr lang="en-US" smtClean="0"/>
              <a:t>12/20/2018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3D798-AA25-4060-9036-DE550B7E2C41}" type="slidenum">
              <a:rPr lang="en-US" smtClean="0"/>
              <a:t>‹#›</a:t>
            </a:fld>
            <a:endParaRPr lang="en-US"/>
          </a:p>
        </p:txBody>
      </p:sp>
    </p:spTree>
    <p:extLst>
      <p:ext uri="{BB962C8B-B14F-4D97-AF65-F5344CB8AC3E}">
        <p14:creationId xmlns:p14="http://schemas.microsoft.com/office/powerpoint/2010/main" val="3545030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0EB0C6-940A-4575-AE40-3C2C01C0DB81}" type="datetimeFigureOut">
              <a:rPr lang="en-US" smtClean="0"/>
              <a:t>12/20/2018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3D798-AA25-4060-9036-DE550B7E2C41}" type="slidenum">
              <a:rPr lang="en-US" smtClean="0"/>
              <a:t>‹#›</a:t>
            </a:fld>
            <a:endParaRPr lang="en-US"/>
          </a:p>
        </p:txBody>
      </p:sp>
    </p:spTree>
    <p:extLst>
      <p:ext uri="{BB962C8B-B14F-4D97-AF65-F5344CB8AC3E}">
        <p14:creationId xmlns:p14="http://schemas.microsoft.com/office/powerpoint/2010/main" val="3379304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0EB0C6-940A-4575-AE40-3C2C01C0DB81}" type="datetimeFigureOut">
              <a:rPr lang="en-US" smtClean="0"/>
              <a:t>12/20/2018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3D798-AA25-4060-9036-DE550B7E2C41}"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29286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0EB0C6-940A-4575-AE40-3C2C01C0DB81}" type="datetimeFigureOut">
              <a:rPr lang="en-US" smtClean="0"/>
              <a:t>12/20/2018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3D798-AA25-4060-9036-DE550B7E2C41}" type="slidenum">
              <a:rPr lang="en-US" smtClean="0"/>
              <a:t>‹#›</a:t>
            </a:fld>
            <a:endParaRPr lang="en-US"/>
          </a:p>
        </p:txBody>
      </p:sp>
    </p:spTree>
    <p:extLst>
      <p:ext uri="{BB962C8B-B14F-4D97-AF65-F5344CB8AC3E}">
        <p14:creationId xmlns:p14="http://schemas.microsoft.com/office/powerpoint/2010/main" val="3331986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00EB0C6-940A-4575-AE40-3C2C01C0DB81}" type="datetimeFigureOut">
              <a:rPr lang="en-US" smtClean="0"/>
              <a:t>12/20/2018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E3D798-AA25-4060-9036-DE550B7E2C41}" type="slidenum">
              <a:rPr lang="en-US" smtClean="0"/>
              <a:t>‹#›</a:t>
            </a:fld>
            <a:endParaRPr lang="en-US"/>
          </a:p>
        </p:txBody>
      </p:sp>
    </p:spTree>
    <p:extLst>
      <p:ext uri="{BB962C8B-B14F-4D97-AF65-F5344CB8AC3E}">
        <p14:creationId xmlns:p14="http://schemas.microsoft.com/office/powerpoint/2010/main" val="7102257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00EB0C6-940A-4575-AE40-3C2C01C0DB81}" type="datetimeFigureOut">
              <a:rPr lang="en-US" smtClean="0"/>
              <a:t>12/20/2018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E3D798-AA25-4060-9036-DE550B7E2C41}" type="slidenum">
              <a:rPr lang="en-US" smtClean="0"/>
              <a:t>‹#›</a:t>
            </a:fld>
            <a:endParaRPr lang="en-US"/>
          </a:p>
        </p:txBody>
      </p:sp>
    </p:spTree>
    <p:extLst>
      <p:ext uri="{BB962C8B-B14F-4D97-AF65-F5344CB8AC3E}">
        <p14:creationId xmlns:p14="http://schemas.microsoft.com/office/powerpoint/2010/main" val="500536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0EB0C6-940A-4575-AE40-3C2C01C0DB81}" type="datetimeFigureOut">
              <a:rPr lang="en-US" smtClean="0"/>
              <a:t>12/20/2018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3D798-AA25-4060-9036-DE550B7E2C41}" type="slidenum">
              <a:rPr lang="en-US" smtClean="0"/>
              <a:t>‹#›</a:t>
            </a:fld>
            <a:endParaRPr lang="en-US"/>
          </a:p>
        </p:txBody>
      </p:sp>
    </p:spTree>
    <p:extLst>
      <p:ext uri="{BB962C8B-B14F-4D97-AF65-F5344CB8AC3E}">
        <p14:creationId xmlns:p14="http://schemas.microsoft.com/office/powerpoint/2010/main" val="1282300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0EB0C6-940A-4575-AE40-3C2C01C0DB81}" type="datetimeFigureOut">
              <a:rPr lang="en-US" smtClean="0"/>
              <a:t>12/20/2018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3D798-AA25-4060-9036-DE550B7E2C41}" type="slidenum">
              <a:rPr lang="en-US" smtClean="0"/>
              <a:t>‹#›</a:t>
            </a:fld>
            <a:endParaRPr lang="en-US"/>
          </a:p>
        </p:txBody>
      </p:sp>
    </p:spTree>
    <p:extLst>
      <p:ext uri="{BB962C8B-B14F-4D97-AF65-F5344CB8AC3E}">
        <p14:creationId xmlns:p14="http://schemas.microsoft.com/office/powerpoint/2010/main" val="1663597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0EB0C6-940A-4575-AE40-3C2C01C0DB81}" type="datetimeFigureOut">
              <a:rPr lang="en-US" smtClean="0"/>
              <a:t>12/20/2018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3D798-AA25-4060-9036-DE550B7E2C41}" type="slidenum">
              <a:rPr lang="en-US" smtClean="0"/>
              <a:t>‹#›</a:t>
            </a:fld>
            <a:endParaRPr lang="en-US"/>
          </a:p>
        </p:txBody>
      </p:sp>
    </p:spTree>
    <p:extLst>
      <p:ext uri="{BB962C8B-B14F-4D97-AF65-F5344CB8AC3E}">
        <p14:creationId xmlns:p14="http://schemas.microsoft.com/office/powerpoint/2010/main" val="1608076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0EB0C6-940A-4575-AE40-3C2C01C0DB81}" type="datetimeFigureOut">
              <a:rPr lang="en-US" smtClean="0"/>
              <a:t>12/20/2018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3D798-AA25-4060-9036-DE550B7E2C41}" type="slidenum">
              <a:rPr lang="en-US" smtClean="0"/>
              <a:t>‹#›</a:t>
            </a:fld>
            <a:endParaRPr lang="en-US"/>
          </a:p>
        </p:txBody>
      </p:sp>
    </p:spTree>
    <p:extLst>
      <p:ext uri="{BB962C8B-B14F-4D97-AF65-F5344CB8AC3E}">
        <p14:creationId xmlns:p14="http://schemas.microsoft.com/office/powerpoint/2010/main" val="919087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00EB0C6-940A-4575-AE40-3C2C01C0DB81}" type="datetimeFigureOut">
              <a:rPr lang="en-US" smtClean="0"/>
              <a:t>12/20/2018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3D798-AA25-4060-9036-DE550B7E2C41}" type="slidenum">
              <a:rPr lang="en-US" smtClean="0"/>
              <a:t>‹#›</a:t>
            </a:fld>
            <a:endParaRPr lang="en-US"/>
          </a:p>
        </p:txBody>
      </p:sp>
    </p:spTree>
    <p:extLst>
      <p:ext uri="{BB962C8B-B14F-4D97-AF65-F5344CB8AC3E}">
        <p14:creationId xmlns:p14="http://schemas.microsoft.com/office/powerpoint/2010/main" val="3411691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00EB0C6-940A-4575-AE40-3C2C01C0DB81}" type="datetimeFigureOut">
              <a:rPr lang="en-US" smtClean="0"/>
              <a:t>12/20/2018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E3D798-AA25-4060-9036-DE550B7E2C41}" type="slidenum">
              <a:rPr lang="en-US" smtClean="0"/>
              <a:t>‹#›</a:t>
            </a:fld>
            <a:endParaRPr lang="en-US"/>
          </a:p>
        </p:txBody>
      </p:sp>
    </p:spTree>
    <p:extLst>
      <p:ext uri="{BB962C8B-B14F-4D97-AF65-F5344CB8AC3E}">
        <p14:creationId xmlns:p14="http://schemas.microsoft.com/office/powerpoint/2010/main" val="855166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00EB0C6-940A-4575-AE40-3C2C01C0DB81}" type="datetimeFigureOut">
              <a:rPr lang="en-US" smtClean="0"/>
              <a:t>12/20/2018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E3D798-AA25-4060-9036-DE550B7E2C41}" type="slidenum">
              <a:rPr lang="en-US" smtClean="0"/>
              <a:t>‹#›</a:t>
            </a:fld>
            <a:endParaRPr lang="en-US"/>
          </a:p>
        </p:txBody>
      </p:sp>
    </p:spTree>
    <p:extLst>
      <p:ext uri="{BB962C8B-B14F-4D97-AF65-F5344CB8AC3E}">
        <p14:creationId xmlns:p14="http://schemas.microsoft.com/office/powerpoint/2010/main" val="3203565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0EB0C6-940A-4575-AE40-3C2C01C0DB81}" type="datetimeFigureOut">
              <a:rPr lang="en-US" smtClean="0"/>
              <a:t>12/20/2018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E3D798-AA25-4060-9036-DE550B7E2C41}" type="slidenum">
              <a:rPr lang="en-US" smtClean="0"/>
              <a:t>‹#›</a:t>
            </a:fld>
            <a:endParaRPr lang="en-US"/>
          </a:p>
        </p:txBody>
      </p:sp>
    </p:spTree>
    <p:extLst>
      <p:ext uri="{BB962C8B-B14F-4D97-AF65-F5344CB8AC3E}">
        <p14:creationId xmlns:p14="http://schemas.microsoft.com/office/powerpoint/2010/main" val="596792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0EB0C6-940A-4575-AE40-3C2C01C0DB81}" type="datetimeFigureOut">
              <a:rPr lang="en-US" smtClean="0"/>
              <a:t>12/20/2018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3D798-AA25-4060-9036-DE550B7E2C41}" type="slidenum">
              <a:rPr lang="en-US" smtClean="0"/>
              <a:t>‹#›</a:t>
            </a:fld>
            <a:endParaRPr lang="en-US"/>
          </a:p>
        </p:txBody>
      </p:sp>
    </p:spTree>
    <p:extLst>
      <p:ext uri="{BB962C8B-B14F-4D97-AF65-F5344CB8AC3E}">
        <p14:creationId xmlns:p14="http://schemas.microsoft.com/office/powerpoint/2010/main" val="993104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0EB0C6-940A-4575-AE40-3C2C01C0DB81}" type="datetimeFigureOut">
              <a:rPr lang="en-US" smtClean="0"/>
              <a:t>12/20/2018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3D798-AA25-4060-9036-DE550B7E2C41}" type="slidenum">
              <a:rPr lang="en-US" smtClean="0"/>
              <a:t>‹#›</a:t>
            </a:fld>
            <a:endParaRPr lang="en-US"/>
          </a:p>
        </p:txBody>
      </p:sp>
    </p:spTree>
    <p:extLst>
      <p:ext uri="{BB962C8B-B14F-4D97-AF65-F5344CB8AC3E}">
        <p14:creationId xmlns:p14="http://schemas.microsoft.com/office/powerpoint/2010/main" val="1563004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00EB0C6-940A-4575-AE40-3C2C01C0DB81}" type="datetimeFigureOut">
              <a:rPr lang="en-US" smtClean="0"/>
              <a:t>12/20/2018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CE3D798-AA25-4060-9036-DE550B7E2C41}" type="slidenum">
              <a:rPr lang="en-US" smtClean="0"/>
              <a:t>‹#›</a:t>
            </a:fld>
            <a:endParaRPr lang="en-US"/>
          </a:p>
        </p:txBody>
      </p:sp>
    </p:spTree>
    <p:extLst>
      <p:ext uri="{BB962C8B-B14F-4D97-AF65-F5344CB8AC3E}">
        <p14:creationId xmlns:p14="http://schemas.microsoft.com/office/powerpoint/2010/main" val="3722270372"/>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Computer Graphics</a:t>
            </a:r>
            <a:br>
              <a:rPr lang="en-US" dirty="0" smtClean="0"/>
            </a:br>
            <a:r>
              <a:rPr lang="en-US" dirty="0" smtClean="0"/>
              <a:t>Lecture 8</a:t>
            </a:r>
            <a:br>
              <a:rPr lang="en-US" dirty="0" smtClean="0"/>
            </a:br>
            <a:r>
              <a:rPr lang="en-US" dirty="0" smtClean="0"/>
              <a:t>lighting</a:t>
            </a:r>
            <a:endParaRPr lang="en-US" dirty="0"/>
          </a:p>
        </p:txBody>
      </p:sp>
      <p:sp>
        <p:nvSpPr>
          <p:cNvPr id="3" name="Subtitle 2"/>
          <p:cNvSpPr>
            <a:spLocks noGrp="1"/>
          </p:cNvSpPr>
          <p:nvPr>
            <p:ph type="subTitle" idx="1"/>
          </p:nvPr>
        </p:nvSpPr>
        <p:spPr/>
        <p:txBody>
          <a:bodyPr/>
          <a:lstStyle/>
          <a:p>
            <a:pPr algn="ctr"/>
            <a:endParaRPr lang="en-US" dirty="0" smtClean="0"/>
          </a:p>
          <a:p>
            <a:pPr algn="ctr"/>
            <a:r>
              <a:rPr lang="en-US" cap="none" dirty="0" smtClean="0"/>
              <a:t>Bassem </a:t>
            </a:r>
            <a:r>
              <a:rPr lang="en-US" cap="none" dirty="0" err="1" smtClean="0"/>
              <a:t>Adas</a:t>
            </a:r>
            <a:r>
              <a:rPr lang="en-US" cap="none" dirty="0" smtClean="0"/>
              <a:t>, ME</a:t>
            </a:r>
            <a:endParaRPr lang="en-US" dirty="0"/>
          </a:p>
        </p:txBody>
      </p:sp>
    </p:spTree>
    <p:extLst>
      <p:ext uri="{BB962C8B-B14F-4D97-AF65-F5344CB8AC3E}">
        <p14:creationId xmlns:p14="http://schemas.microsoft.com/office/powerpoint/2010/main" val="22270476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Color – </a:t>
            </a:r>
            <a:r>
              <a:rPr lang="en-US" cap="none" dirty="0" err="1" smtClean="0"/>
              <a:t>Passin</a:t>
            </a:r>
            <a:r>
              <a:rPr lang="en-US" cap="none" dirty="0" smtClean="0"/>
              <a:t> </a:t>
            </a:r>
            <a:r>
              <a:rPr lang="en-US" cap="none" dirty="0" err="1" smtClean="0"/>
              <a:t>Unifroms</a:t>
            </a:r>
            <a:r>
              <a:rPr lang="en-US" cap="none" dirty="0" smtClean="0"/>
              <a:t> (1)</a:t>
            </a:r>
            <a:endParaRPr lang="en-US" dirty="0"/>
          </a:p>
        </p:txBody>
      </p:sp>
      <p:sp>
        <p:nvSpPr>
          <p:cNvPr id="3" name="Content Placeholder 2"/>
          <p:cNvSpPr>
            <a:spLocks noGrp="1"/>
          </p:cNvSpPr>
          <p:nvPr>
            <p:ph idx="1"/>
          </p:nvPr>
        </p:nvSpPr>
        <p:spPr/>
        <p:txBody>
          <a:bodyPr>
            <a:normAutofit/>
          </a:bodyPr>
          <a:lstStyle/>
          <a:p>
            <a:pPr marL="0" indent="0">
              <a:buNone/>
            </a:pPr>
            <a:r>
              <a:rPr lang="en-US" dirty="0" err="1"/>
              <a:t>GLuint</a:t>
            </a:r>
            <a:r>
              <a:rPr lang="en-US" dirty="0"/>
              <a:t> </a:t>
            </a:r>
            <a:r>
              <a:rPr lang="en-US" dirty="0" err="1"/>
              <a:t>lightColorLocation</a:t>
            </a:r>
            <a:r>
              <a:rPr lang="en-US" dirty="0"/>
              <a:t> = </a:t>
            </a:r>
            <a:r>
              <a:rPr lang="en-US" dirty="0" err="1"/>
              <a:t>glGetUniformLocation</a:t>
            </a:r>
            <a:r>
              <a:rPr lang="en-US" dirty="0"/>
              <a:t>(</a:t>
            </a:r>
            <a:r>
              <a:rPr lang="en-US" dirty="0" err="1"/>
              <a:t>pId</a:t>
            </a:r>
            <a:r>
              <a:rPr lang="en-US" dirty="0"/>
              <a:t>, "</a:t>
            </a:r>
            <a:r>
              <a:rPr lang="en-US" dirty="0" err="1"/>
              <a:t>lightColor</a:t>
            </a:r>
            <a:r>
              <a:rPr lang="en-US" dirty="0" smtClean="0"/>
              <a:t>");</a:t>
            </a:r>
          </a:p>
          <a:p>
            <a:pPr marL="0" indent="0">
              <a:buNone/>
            </a:pPr>
            <a:r>
              <a:rPr lang="en-US" dirty="0" err="1"/>
              <a:t>GLuint</a:t>
            </a:r>
            <a:r>
              <a:rPr lang="en-US" dirty="0"/>
              <a:t> </a:t>
            </a:r>
            <a:r>
              <a:rPr lang="en-US" dirty="0" err="1" smtClean="0"/>
              <a:t>objectColorLocation</a:t>
            </a:r>
            <a:r>
              <a:rPr lang="en-US" dirty="0" smtClean="0"/>
              <a:t> </a:t>
            </a:r>
            <a:r>
              <a:rPr lang="en-US" dirty="0"/>
              <a:t>= </a:t>
            </a:r>
            <a:r>
              <a:rPr lang="en-US" dirty="0" err="1"/>
              <a:t>glGetUniformLocation</a:t>
            </a:r>
            <a:r>
              <a:rPr lang="en-US" dirty="0"/>
              <a:t>(</a:t>
            </a:r>
            <a:r>
              <a:rPr lang="en-US" dirty="0" err="1"/>
              <a:t>pId</a:t>
            </a:r>
            <a:r>
              <a:rPr lang="en-US" dirty="0"/>
              <a:t>, "</a:t>
            </a:r>
            <a:r>
              <a:rPr lang="en-US" dirty="0" err="1"/>
              <a:t>lightColor</a:t>
            </a:r>
            <a:r>
              <a:rPr lang="en-US" dirty="0"/>
              <a:t>");</a:t>
            </a:r>
            <a:endParaRPr lang="en-US" dirty="0" smtClean="0"/>
          </a:p>
          <a:p>
            <a:pPr marL="0" indent="0">
              <a:buNone/>
            </a:pPr>
            <a:r>
              <a:rPr lang="en-US" dirty="0" smtClean="0"/>
              <a:t>glUniform3f(</a:t>
            </a:r>
            <a:r>
              <a:rPr lang="en-US" dirty="0" err="1" smtClean="0"/>
              <a:t>lightColorLocation</a:t>
            </a:r>
            <a:r>
              <a:rPr lang="en-US" dirty="0"/>
              <a:t>, 1.0f, </a:t>
            </a:r>
            <a:r>
              <a:rPr lang="en-US" dirty="0" smtClean="0"/>
              <a:t>0.5f</a:t>
            </a:r>
            <a:r>
              <a:rPr lang="en-US" dirty="0"/>
              <a:t>, </a:t>
            </a:r>
            <a:r>
              <a:rPr lang="en-US" dirty="0" smtClean="0"/>
              <a:t>0.31f);</a:t>
            </a:r>
          </a:p>
          <a:p>
            <a:pPr marL="0" indent="0">
              <a:buNone/>
            </a:pPr>
            <a:r>
              <a:rPr lang="en-US" dirty="0" smtClean="0"/>
              <a:t>glUniform3f(</a:t>
            </a:r>
            <a:r>
              <a:rPr lang="en-US" dirty="0" err="1"/>
              <a:t>objectColorLocation</a:t>
            </a:r>
            <a:r>
              <a:rPr lang="en-US" dirty="0" smtClean="0"/>
              <a:t>, </a:t>
            </a:r>
            <a:r>
              <a:rPr lang="en-US" dirty="0"/>
              <a:t>1.0f, 1.0f, 1.0f);</a:t>
            </a:r>
            <a:endParaRPr lang="en-US" dirty="0" smtClean="0"/>
          </a:p>
        </p:txBody>
      </p:sp>
    </p:spTree>
    <p:extLst>
      <p:ext uri="{BB962C8B-B14F-4D97-AF65-F5344CB8AC3E}">
        <p14:creationId xmlns:p14="http://schemas.microsoft.com/office/powerpoint/2010/main" val="26407718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Color - </a:t>
            </a:r>
            <a:r>
              <a:rPr lang="en-US" cap="none" dirty="0" err="1"/>
              <a:t>Passin</a:t>
            </a:r>
            <a:r>
              <a:rPr lang="en-US" cap="none" dirty="0"/>
              <a:t> </a:t>
            </a:r>
            <a:r>
              <a:rPr lang="en-US" cap="none" dirty="0" err="1"/>
              <a:t>Unifroms</a:t>
            </a:r>
            <a:r>
              <a:rPr lang="en-US" cap="none" dirty="0"/>
              <a:t> </a:t>
            </a:r>
            <a:r>
              <a:rPr lang="en-US" cap="none" dirty="0" smtClean="0"/>
              <a:t>(2)</a:t>
            </a:r>
            <a:endParaRPr lang="en-US" dirty="0"/>
          </a:p>
        </p:txBody>
      </p:sp>
      <p:sp>
        <p:nvSpPr>
          <p:cNvPr id="3" name="Content Placeholder 2"/>
          <p:cNvSpPr>
            <a:spLocks noGrp="1"/>
          </p:cNvSpPr>
          <p:nvPr>
            <p:ph idx="1"/>
          </p:nvPr>
        </p:nvSpPr>
        <p:spPr/>
        <p:txBody>
          <a:bodyPr>
            <a:normAutofit/>
          </a:bodyPr>
          <a:lstStyle/>
          <a:p>
            <a:pPr marL="0" indent="0">
              <a:buNone/>
            </a:pPr>
            <a:r>
              <a:rPr lang="en-US" dirty="0" err="1"/>
              <a:t>GLuint</a:t>
            </a:r>
            <a:r>
              <a:rPr lang="en-US" dirty="0"/>
              <a:t> </a:t>
            </a:r>
            <a:r>
              <a:rPr lang="en-US" dirty="0" err="1"/>
              <a:t>lightColorLocation</a:t>
            </a:r>
            <a:r>
              <a:rPr lang="en-US" dirty="0"/>
              <a:t> = </a:t>
            </a:r>
            <a:r>
              <a:rPr lang="en-US" dirty="0" err="1"/>
              <a:t>glGetUniformLocation</a:t>
            </a:r>
            <a:r>
              <a:rPr lang="en-US" dirty="0"/>
              <a:t>(</a:t>
            </a:r>
            <a:r>
              <a:rPr lang="en-US" dirty="0" err="1"/>
              <a:t>pId</a:t>
            </a:r>
            <a:r>
              <a:rPr lang="en-US" dirty="0"/>
              <a:t>, "</a:t>
            </a:r>
            <a:r>
              <a:rPr lang="en-US" dirty="0" err="1"/>
              <a:t>lightColor</a:t>
            </a:r>
            <a:r>
              <a:rPr lang="en-US" dirty="0" smtClean="0"/>
              <a:t>");</a:t>
            </a:r>
          </a:p>
          <a:p>
            <a:pPr marL="0" indent="0">
              <a:buNone/>
            </a:pPr>
            <a:r>
              <a:rPr lang="en-US" dirty="0" err="1" smtClean="0"/>
              <a:t>glm</a:t>
            </a:r>
            <a:r>
              <a:rPr lang="en-US" dirty="0"/>
              <a:t>::vec3 </a:t>
            </a:r>
            <a:r>
              <a:rPr lang="en-US" dirty="0" err="1"/>
              <a:t>lightColor</a:t>
            </a:r>
            <a:r>
              <a:rPr lang="en-US" dirty="0"/>
              <a:t>(1.0f, 1.0f, 1.0f); </a:t>
            </a:r>
            <a:endParaRPr lang="ar-SY" dirty="0" smtClean="0"/>
          </a:p>
          <a:p>
            <a:pPr marL="0" indent="0">
              <a:buNone/>
            </a:pPr>
            <a:r>
              <a:rPr lang="en-US" dirty="0"/>
              <a:t>glUniform3fv(</a:t>
            </a:r>
            <a:r>
              <a:rPr lang="en-US" dirty="0" err="1"/>
              <a:t>lightColorLocation</a:t>
            </a:r>
            <a:r>
              <a:rPr lang="en-US" dirty="0"/>
              <a:t>, 1, </a:t>
            </a:r>
            <a:r>
              <a:rPr lang="en-US" dirty="0" err="1"/>
              <a:t>glm</a:t>
            </a:r>
            <a:r>
              <a:rPr lang="en-US" dirty="0"/>
              <a:t>::</a:t>
            </a:r>
            <a:r>
              <a:rPr lang="en-US" dirty="0" err="1"/>
              <a:t>value_ptr</a:t>
            </a:r>
            <a:r>
              <a:rPr lang="en-US" dirty="0"/>
              <a:t>(</a:t>
            </a:r>
            <a:r>
              <a:rPr lang="en-US" dirty="0" err="1"/>
              <a:t>lightColor</a:t>
            </a:r>
            <a:r>
              <a:rPr lang="en-US" dirty="0"/>
              <a:t>)); </a:t>
            </a:r>
            <a:endParaRPr lang="ar-SY" dirty="0" smtClean="0"/>
          </a:p>
          <a:p>
            <a:pPr marL="0" indent="0">
              <a:buNone/>
            </a:pPr>
            <a:r>
              <a:rPr lang="en-US" dirty="0" smtClean="0">
                <a:solidFill>
                  <a:srgbClr val="FF0000"/>
                </a:solidFill>
              </a:rPr>
              <a:t>OR</a:t>
            </a:r>
            <a:endParaRPr lang="ar-SY" dirty="0">
              <a:solidFill>
                <a:srgbClr val="FF0000"/>
              </a:solidFill>
            </a:endParaRPr>
          </a:p>
          <a:p>
            <a:pPr marL="0" indent="0">
              <a:buNone/>
            </a:pPr>
            <a:r>
              <a:rPr lang="en-US" dirty="0"/>
              <a:t>glUniform3fv(</a:t>
            </a:r>
            <a:r>
              <a:rPr lang="en-US" dirty="0" err="1"/>
              <a:t>lightColorLocation</a:t>
            </a:r>
            <a:r>
              <a:rPr lang="en-US" dirty="0"/>
              <a:t>, 1, &amp;</a:t>
            </a:r>
            <a:r>
              <a:rPr lang="en-US" dirty="0" err="1"/>
              <a:t>lightColor</a:t>
            </a:r>
            <a:r>
              <a:rPr lang="en-US" dirty="0"/>
              <a:t>[0]);</a:t>
            </a:r>
            <a:endParaRPr lang="en-US" dirty="0" smtClean="0"/>
          </a:p>
        </p:txBody>
      </p:sp>
    </p:spTree>
    <p:extLst>
      <p:ext uri="{BB962C8B-B14F-4D97-AF65-F5344CB8AC3E}">
        <p14:creationId xmlns:p14="http://schemas.microsoft.com/office/powerpoint/2010/main" val="17759858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Color </a:t>
            </a:r>
            <a:r>
              <a:rPr lang="en-US" cap="none" dirty="0" smtClean="0"/>
              <a:t>– VBO </a:t>
            </a:r>
            <a:r>
              <a:rPr lang="en-US" cap="none" dirty="0" err="1" smtClean="0"/>
              <a:t>Embeded</a:t>
            </a:r>
            <a:r>
              <a:rPr lang="en-US" cap="none" dirty="0" smtClean="0"/>
              <a:t> Colors (1)</a:t>
            </a:r>
            <a:endParaRPr lang="en-US" dirty="0"/>
          </a:p>
        </p:txBody>
      </p:sp>
      <p:sp>
        <p:nvSpPr>
          <p:cNvPr id="3" name="Content Placeholder 2"/>
          <p:cNvSpPr>
            <a:spLocks noGrp="1"/>
          </p:cNvSpPr>
          <p:nvPr>
            <p:ph idx="1"/>
          </p:nvPr>
        </p:nvSpPr>
        <p:spPr/>
        <p:txBody>
          <a:bodyPr>
            <a:normAutofit/>
          </a:bodyPr>
          <a:lstStyle/>
          <a:p>
            <a:r>
              <a:rPr lang="en-US" dirty="0" smtClean="0"/>
              <a:t>The colors are set in the VBO</a:t>
            </a:r>
          </a:p>
          <a:p>
            <a:pPr lvl="1"/>
            <a:r>
              <a:rPr lang="en-US" dirty="0" err="1"/>
              <a:t>glVertexAttribPointer</a:t>
            </a:r>
            <a:r>
              <a:rPr lang="en-US" dirty="0"/>
              <a:t>(1, 3, GL_FLOAT, GL_FALSE, (3 + 3) * </a:t>
            </a:r>
            <a:r>
              <a:rPr lang="en-US" dirty="0" err="1"/>
              <a:t>sizeof</a:t>
            </a:r>
            <a:r>
              <a:rPr lang="en-US" dirty="0"/>
              <a:t>(</a:t>
            </a:r>
            <a:r>
              <a:rPr lang="en-US" dirty="0" err="1"/>
              <a:t>GLfloat</a:t>
            </a:r>
            <a:r>
              <a:rPr lang="en-US" dirty="0"/>
              <a:t>), (void*)(3 * </a:t>
            </a:r>
            <a:r>
              <a:rPr lang="en-US" dirty="0" err="1"/>
              <a:t>sizeof</a:t>
            </a:r>
            <a:r>
              <a:rPr lang="en-US" dirty="0"/>
              <a:t>(</a:t>
            </a:r>
            <a:r>
              <a:rPr lang="en-US" dirty="0" err="1"/>
              <a:t>GLfloat</a:t>
            </a:r>
            <a:r>
              <a:rPr lang="en-US" dirty="0"/>
              <a:t>)));</a:t>
            </a:r>
            <a:endParaRPr lang="en-US" dirty="0" smtClean="0"/>
          </a:p>
          <a:p>
            <a:r>
              <a:rPr lang="en-US" dirty="0" smtClean="0"/>
              <a:t>The light might be passed by uniform</a:t>
            </a:r>
          </a:p>
          <a:p>
            <a:pPr lvl="1"/>
            <a:r>
              <a:rPr lang="en-US" dirty="0" err="1" smtClean="0"/>
              <a:t>GLuint</a:t>
            </a:r>
            <a:r>
              <a:rPr lang="en-US" dirty="0" smtClean="0"/>
              <a:t> </a:t>
            </a:r>
            <a:r>
              <a:rPr lang="en-US" dirty="0" err="1"/>
              <a:t>lightColorLocation</a:t>
            </a:r>
            <a:r>
              <a:rPr lang="en-US" dirty="0"/>
              <a:t> = </a:t>
            </a:r>
            <a:r>
              <a:rPr lang="en-US" dirty="0" err="1"/>
              <a:t>glGetUniformLocation</a:t>
            </a:r>
            <a:r>
              <a:rPr lang="en-US" dirty="0"/>
              <a:t>(</a:t>
            </a:r>
            <a:r>
              <a:rPr lang="en-US" dirty="0" err="1"/>
              <a:t>pId</a:t>
            </a:r>
            <a:r>
              <a:rPr lang="en-US" dirty="0"/>
              <a:t>, "</a:t>
            </a:r>
            <a:r>
              <a:rPr lang="en-US" dirty="0" err="1"/>
              <a:t>lightColor</a:t>
            </a:r>
            <a:r>
              <a:rPr lang="en-US" dirty="0" smtClean="0"/>
              <a:t>");</a:t>
            </a:r>
          </a:p>
          <a:p>
            <a:pPr lvl="1"/>
            <a:r>
              <a:rPr lang="en-US" dirty="0" err="1" smtClean="0"/>
              <a:t>glm</a:t>
            </a:r>
            <a:r>
              <a:rPr lang="en-US" dirty="0"/>
              <a:t>::vec3 </a:t>
            </a:r>
            <a:r>
              <a:rPr lang="en-US" dirty="0" err="1"/>
              <a:t>lightColor</a:t>
            </a:r>
            <a:r>
              <a:rPr lang="en-US" dirty="0"/>
              <a:t>(1.0f, 1.0f, 1.0f); </a:t>
            </a:r>
            <a:endParaRPr lang="ar-SY" dirty="0" smtClean="0"/>
          </a:p>
        </p:txBody>
      </p:sp>
    </p:spTree>
    <p:extLst>
      <p:ext uri="{BB962C8B-B14F-4D97-AF65-F5344CB8AC3E}">
        <p14:creationId xmlns:p14="http://schemas.microsoft.com/office/powerpoint/2010/main" val="7352767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Color </a:t>
            </a:r>
            <a:r>
              <a:rPr lang="en-US" cap="none" dirty="0" smtClean="0"/>
              <a:t>– </a:t>
            </a:r>
            <a:r>
              <a:rPr lang="en-US" cap="none" dirty="0"/>
              <a:t>VBO </a:t>
            </a:r>
            <a:r>
              <a:rPr lang="en-US" cap="none" dirty="0" err="1"/>
              <a:t>Embeded</a:t>
            </a:r>
            <a:r>
              <a:rPr lang="en-US" cap="none" dirty="0"/>
              <a:t> Colors </a:t>
            </a:r>
            <a:r>
              <a:rPr lang="en-US" cap="none" dirty="0" smtClean="0"/>
              <a:t>(2)</a:t>
            </a:r>
            <a:endParaRPr lang="en-US" dirty="0"/>
          </a:p>
        </p:txBody>
      </p:sp>
      <p:sp>
        <p:nvSpPr>
          <p:cNvPr id="3" name="Content Placeholder 2"/>
          <p:cNvSpPr>
            <a:spLocks noGrp="1"/>
          </p:cNvSpPr>
          <p:nvPr>
            <p:ph idx="1"/>
          </p:nvPr>
        </p:nvSpPr>
        <p:spPr/>
        <p:txBody>
          <a:bodyPr>
            <a:normAutofit lnSpcReduction="10000"/>
          </a:bodyPr>
          <a:lstStyle/>
          <a:p>
            <a:r>
              <a:rPr lang="en-US" dirty="0" smtClean="0"/>
              <a:t>Vertex </a:t>
            </a:r>
            <a:r>
              <a:rPr lang="en-US" dirty="0" err="1" smtClean="0"/>
              <a:t>Shader</a:t>
            </a:r>
            <a:endParaRPr lang="en-US" dirty="0"/>
          </a:p>
          <a:p>
            <a:pPr lvl="1"/>
            <a:r>
              <a:rPr lang="en-US" dirty="0" smtClean="0"/>
              <a:t>layout </a:t>
            </a:r>
            <a:r>
              <a:rPr lang="en-US" dirty="0"/>
              <a:t>(location = 0) in vec3 position</a:t>
            </a:r>
            <a:r>
              <a:rPr lang="en-US" dirty="0" smtClean="0"/>
              <a:t>;</a:t>
            </a:r>
            <a:endParaRPr lang="en-US" dirty="0"/>
          </a:p>
          <a:p>
            <a:pPr lvl="1"/>
            <a:r>
              <a:rPr lang="en-US" dirty="0" smtClean="0"/>
              <a:t>layout </a:t>
            </a:r>
            <a:r>
              <a:rPr lang="en-US" dirty="0"/>
              <a:t>(location = 1) in vec3 </a:t>
            </a:r>
            <a:r>
              <a:rPr lang="en-US" dirty="0" err="1"/>
              <a:t>vertexColor</a:t>
            </a:r>
            <a:r>
              <a:rPr lang="en-US" dirty="0" smtClean="0"/>
              <a:t>;</a:t>
            </a:r>
            <a:endParaRPr lang="en-US" dirty="0"/>
          </a:p>
          <a:p>
            <a:pPr lvl="1"/>
            <a:r>
              <a:rPr lang="en-US" dirty="0" smtClean="0"/>
              <a:t>out </a:t>
            </a:r>
            <a:r>
              <a:rPr lang="en-US" dirty="0"/>
              <a:t>vec3 color</a:t>
            </a:r>
            <a:r>
              <a:rPr lang="en-US" dirty="0" smtClean="0"/>
              <a:t>;</a:t>
            </a:r>
          </a:p>
          <a:p>
            <a:r>
              <a:rPr lang="en-US" dirty="0" smtClean="0"/>
              <a:t>Fragment </a:t>
            </a:r>
            <a:r>
              <a:rPr lang="en-US" dirty="0" err="1" smtClean="0"/>
              <a:t>Shader</a:t>
            </a:r>
            <a:endParaRPr lang="en-US" dirty="0" smtClean="0"/>
          </a:p>
          <a:p>
            <a:pPr lvl="1"/>
            <a:r>
              <a:rPr lang="en-US" dirty="0" smtClean="0"/>
              <a:t>out </a:t>
            </a:r>
            <a:r>
              <a:rPr lang="en-US" dirty="0"/>
              <a:t>vec4 </a:t>
            </a:r>
            <a:r>
              <a:rPr lang="en-US" dirty="0" err="1"/>
              <a:t>FragColor</a:t>
            </a:r>
            <a:r>
              <a:rPr lang="en-US" dirty="0" smtClean="0"/>
              <a:t>;</a:t>
            </a:r>
            <a:endParaRPr lang="en-US" dirty="0"/>
          </a:p>
          <a:p>
            <a:pPr lvl="1"/>
            <a:r>
              <a:rPr lang="en-US" dirty="0" smtClean="0"/>
              <a:t>in </a:t>
            </a:r>
            <a:r>
              <a:rPr lang="en-US" dirty="0"/>
              <a:t>vec3 color</a:t>
            </a:r>
            <a:r>
              <a:rPr lang="en-US" dirty="0" smtClean="0"/>
              <a:t>;</a:t>
            </a:r>
            <a:endParaRPr lang="en-US" dirty="0"/>
          </a:p>
          <a:p>
            <a:pPr lvl="1"/>
            <a:r>
              <a:rPr lang="en-US" dirty="0" smtClean="0"/>
              <a:t>uniform </a:t>
            </a:r>
            <a:r>
              <a:rPr lang="en-US" dirty="0"/>
              <a:t>vec3 </a:t>
            </a:r>
            <a:r>
              <a:rPr lang="en-US" dirty="0" err="1"/>
              <a:t>lightColor</a:t>
            </a:r>
            <a:r>
              <a:rPr lang="en-US" dirty="0" smtClean="0"/>
              <a:t>;</a:t>
            </a:r>
          </a:p>
          <a:p>
            <a:pPr marL="914400" lvl="2" indent="0">
              <a:buNone/>
            </a:pPr>
            <a:endParaRPr lang="ar-SY" dirty="0" smtClean="0"/>
          </a:p>
        </p:txBody>
      </p:sp>
    </p:spTree>
    <p:extLst>
      <p:ext uri="{BB962C8B-B14F-4D97-AF65-F5344CB8AC3E}">
        <p14:creationId xmlns:p14="http://schemas.microsoft.com/office/powerpoint/2010/main" val="2818560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Colors – Demo</a:t>
            </a:r>
            <a:endParaRPr lang="en-US" dirty="0"/>
          </a:p>
        </p:txBody>
      </p:sp>
      <p:sp>
        <p:nvSpPr>
          <p:cNvPr id="3" name="Content Placeholder 2"/>
          <p:cNvSpPr>
            <a:spLocks noGrp="1"/>
          </p:cNvSpPr>
          <p:nvPr>
            <p:ph idx="1"/>
          </p:nvPr>
        </p:nvSpPr>
        <p:spPr>
          <a:xfrm>
            <a:off x="1141412" y="2249487"/>
            <a:ext cx="9204371" cy="3541714"/>
          </a:xfrm>
        </p:spPr>
        <p:txBody>
          <a:bodyPr>
            <a:normAutofit/>
          </a:bodyPr>
          <a:lstStyle/>
          <a:p>
            <a:pPr marL="0" indent="0" algn="ctr">
              <a:buNone/>
            </a:pPr>
            <a:r>
              <a:rPr lang="en-US" sz="6600" dirty="0" smtClean="0"/>
              <a:t>Guys, let’s dive into</a:t>
            </a:r>
            <a:endParaRPr lang="ar-SY" sz="6600" dirty="0" smtClean="0"/>
          </a:p>
        </p:txBody>
      </p:sp>
      <p:sp>
        <p:nvSpPr>
          <p:cNvPr id="4" name="Content Placeholder 2"/>
          <p:cNvSpPr txBox="1">
            <a:spLocks/>
          </p:cNvSpPr>
          <p:nvPr/>
        </p:nvSpPr>
        <p:spPr>
          <a:xfrm>
            <a:off x="9000310" y="2353990"/>
            <a:ext cx="1907177" cy="186531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6600" dirty="0" smtClean="0"/>
              <a:t>C++</a:t>
            </a:r>
            <a:endParaRPr lang="ar-SY" sz="6600" dirty="0" smtClean="0"/>
          </a:p>
        </p:txBody>
      </p:sp>
    </p:spTree>
    <p:extLst>
      <p:ext uri="{BB962C8B-B14F-4D97-AF65-F5344CB8AC3E}">
        <p14:creationId xmlns:p14="http://schemas.microsoft.com/office/powerpoint/2010/main" val="260166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iterate type="lt">
                                    <p:tmPct val="0"/>
                                  </p:iterate>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19" presetClass="emph" presetSubtype="0" fill="hold" grpId="1" nodeType="afterEffect">
                                  <p:stCondLst>
                                    <p:cond delay="0"/>
                                  </p:stCondLst>
                                  <p:iterate type="lt">
                                    <p:tmPct val="0"/>
                                  </p:iterate>
                                  <p:childTnLst>
                                    <p:animClr clrSpc="rgb" dir="cw">
                                      <p:cBhvr override="childStyle">
                                        <p:cTn id="14" dur="500" fill="hold"/>
                                        <p:tgtEl>
                                          <p:spTgt spid="4"/>
                                        </p:tgtEl>
                                        <p:attrNameLst>
                                          <p:attrName>style.color</p:attrName>
                                        </p:attrNameLst>
                                      </p:cBhvr>
                                      <p:to>
                                        <a:schemeClr val="accent2"/>
                                      </p:to>
                                    </p:animClr>
                                    <p:animClr clrSpc="rgb" dir="cw">
                                      <p:cBhvr>
                                        <p:cTn id="15" dur="500" fill="hold"/>
                                        <p:tgtEl>
                                          <p:spTgt spid="4"/>
                                        </p:tgtEl>
                                        <p:attrNameLst>
                                          <p:attrName>fillcolor</p:attrName>
                                        </p:attrNameLst>
                                      </p:cBhvr>
                                      <p:to>
                                        <a:schemeClr val="accent2"/>
                                      </p:to>
                                    </p:animClr>
                                    <p:set>
                                      <p:cBhvr>
                                        <p:cTn id="16" dur="500" fill="hold"/>
                                        <p:tgtEl>
                                          <p:spTgt spid="4"/>
                                        </p:tgtEl>
                                        <p:attrNameLst>
                                          <p:attrName>fill.type</p:attrName>
                                        </p:attrNameLst>
                                      </p:cBhvr>
                                      <p:to>
                                        <p:strVal val="solid"/>
                                      </p:to>
                                    </p:set>
                                    <p:set>
                                      <p:cBhvr>
                                        <p:cTn id="17" dur="500" fill="hold"/>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4"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Basic Lighting</a:t>
            </a:r>
            <a:endParaRPr lang="en-US" dirty="0"/>
          </a:p>
        </p:txBody>
      </p:sp>
      <p:sp>
        <p:nvSpPr>
          <p:cNvPr id="3" name="Content Placeholder 2"/>
          <p:cNvSpPr>
            <a:spLocks noGrp="1"/>
          </p:cNvSpPr>
          <p:nvPr>
            <p:ph idx="1"/>
          </p:nvPr>
        </p:nvSpPr>
        <p:spPr/>
        <p:txBody>
          <a:bodyPr>
            <a:normAutofit/>
          </a:bodyPr>
          <a:lstStyle/>
          <a:p>
            <a:r>
              <a:rPr lang="en-US" dirty="0" err="1"/>
              <a:t>Phong</a:t>
            </a:r>
            <a:r>
              <a:rPr lang="en-US" dirty="0"/>
              <a:t> lighting </a:t>
            </a:r>
            <a:r>
              <a:rPr lang="en-US" dirty="0" smtClean="0"/>
              <a:t>model:</a:t>
            </a:r>
          </a:p>
          <a:p>
            <a:pPr lvl="1"/>
            <a:r>
              <a:rPr lang="en-US" dirty="0"/>
              <a:t>Ambient </a:t>
            </a:r>
            <a:r>
              <a:rPr lang="en-US" dirty="0" smtClean="0"/>
              <a:t>lighting</a:t>
            </a:r>
          </a:p>
          <a:p>
            <a:pPr lvl="1"/>
            <a:r>
              <a:rPr lang="en-US" dirty="0"/>
              <a:t>Diffuse </a:t>
            </a:r>
            <a:r>
              <a:rPr lang="en-US" dirty="0" smtClean="0"/>
              <a:t>lighting</a:t>
            </a:r>
          </a:p>
          <a:p>
            <a:pPr lvl="1"/>
            <a:r>
              <a:rPr lang="en-US" dirty="0" smtClean="0"/>
              <a:t>Specular Lighting</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7142" y="4200520"/>
            <a:ext cx="8154538" cy="2010056"/>
          </a:xfrm>
          <a:prstGeom prst="rect">
            <a:avLst/>
          </a:prstGeom>
        </p:spPr>
      </p:pic>
    </p:spTree>
    <p:extLst>
      <p:ext uri="{BB962C8B-B14F-4D97-AF65-F5344CB8AC3E}">
        <p14:creationId xmlns:p14="http://schemas.microsoft.com/office/powerpoint/2010/main" val="7077278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Ambient </a:t>
            </a:r>
            <a:r>
              <a:rPr lang="en-US" cap="none" dirty="0"/>
              <a:t>L</a:t>
            </a:r>
            <a:r>
              <a:rPr lang="en-US" cap="none" dirty="0" smtClean="0"/>
              <a:t>ighting (1)</a:t>
            </a:r>
            <a:endParaRPr lang="en-US" dirty="0"/>
          </a:p>
        </p:txBody>
      </p:sp>
      <p:sp>
        <p:nvSpPr>
          <p:cNvPr id="3" name="Content Placeholder 2"/>
          <p:cNvSpPr>
            <a:spLocks noGrp="1"/>
          </p:cNvSpPr>
          <p:nvPr>
            <p:ph idx="1"/>
          </p:nvPr>
        </p:nvSpPr>
        <p:spPr/>
        <p:txBody>
          <a:bodyPr>
            <a:normAutofit/>
          </a:bodyPr>
          <a:lstStyle/>
          <a:p>
            <a:r>
              <a:rPr lang="en-US" dirty="0"/>
              <a:t>E</a:t>
            </a:r>
            <a:r>
              <a:rPr lang="en-US" dirty="0" smtClean="0"/>
              <a:t>ven </a:t>
            </a:r>
            <a:r>
              <a:rPr lang="en-US" dirty="0"/>
              <a:t>when it is dark there is usually still some light somewhere in the world (</a:t>
            </a:r>
            <a:r>
              <a:rPr lang="en-US" dirty="0" smtClean="0"/>
              <a:t>the moon</a:t>
            </a:r>
            <a:r>
              <a:rPr lang="en-US" dirty="0"/>
              <a:t>, a distant light) so objects are almost never completely dark. To simulate this we use an </a:t>
            </a:r>
            <a:r>
              <a:rPr lang="en-US" dirty="0" smtClean="0"/>
              <a:t>ambient lighting </a:t>
            </a:r>
            <a:r>
              <a:rPr lang="en-US" dirty="0"/>
              <a:t>constant that always gives the object some color.</a:t>
            </a:r>
            <a:endParaRPr lang="en-US" dirty="0" smtClean="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8767" y="4272908"/>
            <a:ext cx="2095792" cy="2048161"/>
          </a:xfrm>
          <a:prstGeom prst="rect">
            <a:avLst/>
          </a:prstGeom>
        </p:spPr>
      </p:pic>
    </p:spTree>
    <p:extLst>
      <p:ext uri="{BB962C8B-B14F-4D97-AF65-F5344CB8AC3E}">
        <p14:creationId xmlns:p14="http://schemas.microsoft.com/office/powerpoint/2010/main" val="437717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Ambient </a:t>
            </a:r>
            <a:r>
              <a:rPr lang="en-US" cap="none" dirty="0"/>
              <a:t>L</a:t>
            </a:r>
            <a:r>
              <a:rPr lang="en-US" cap="none" dirty="0" smtClean="0"/>
              <a:t>ighting (2)</a:t>
            </a:r>
            <a:endParaRPr lang="en-US" dirty="0"/>
          </a:p>
        </p:txBody>
      </p:sp>
      <p:sp>
        <p:nvSpPr>
          <p:cNvPr id="3" name="Content Placeholder 2"/>
          <p:cNvSpPr>
            <a:spLocks noGrp="1"/>
          </p:cNvSpPr>
          <p:nvPr>
            <p:ph idx="1"/>
          </p:nvPr>
        </p:nvSpPr>
        <p:spPr/>
        <p:txBody>
          <a:bodyPr>
            <a:normAutofit/>
          </a:bodyPr>
          <a:lstStyle/>
          <a:p>
            <a:r>
              <a:rPr lang="en-US" dirty="0"/>
              <a:t>Light usually does not come from a single light source, but from many light sources scattered all around us</a:t>
            </a:r>
            <a:r>
              <a:rPr lang="en-US" dirty="0" smtClean="0"/>
              <a:t>.</a:t>
            </a:r>
          </a:p>
          <a:p>
            <a:r>
              <a:rPr lang="en-US" dirty="0"/>
              <a:t>One of the properties of light is that it can scatter and bounce in many directions reaching spots that aren't in its direct vicinity; light can thus </a:t>
            </a:r>
            <a:r>
              <a:rPr lang="en-US" i="1" dirty="0"/>
              <a:t>reflect</a:t>
            </a:r>
            <a:r>
              <a:rPr lang="en-US" dirty="0"/>
              <a:t> on other surfaces and have an indirect impact on the lighting of an </a:t>
            </a:r>
            <a:r>
              <a:rPr lang="en-US" dirty="0" smtClean="0"/>
              <a:t>object.</a:t>
            </a:r>
          </a:p>
          <a:p>
            <a:r>
              <a:rPr lang="en-US" dirty="0"/>
              <a:t>Algorithms that take this into consideration are called </a:t>
            </a:r>
            <a:r>
              <a:rPr lang="en-US" dirty="0">
                <a:solidFill>
                  <a:srgbClr val="FF0000"/>
                </a:solidFill>
              </a:rPr>
              <a:t>global illumination </a:t>
            </a:r>
            <a:r>
              <a:rPr lang="en-US" dirty="0"/>
              <a:t>algorithms (a very simplistic model of global </a:t>
            </a:r>
            <a:r>
              <a:rPr lang="en-US" dirty="0" smtClean="0"/>
              <a:t>illumination is </a:t>
            </a:r>
            <a:r>
              <a:rPr lang="en-US" dirty="0" smtClean="0">
                <a:solidFill>
                  <a:srgbClr val="FF0000"/>
                </a:solidFill>
              </a:rPr>
              <a:t>ambient lighting</a:t>
            </a:r>
            <a:r>
              <a:rPr lang="en-US" dirty="0" smtClean="0"/>
              <a:t>).</a:t>
            </a:r>
          </a:p>
          <a:p>
            <a:endParaRPr lang="en-US" dirty="0" smtClean="0"/>
          </a:p>
        </p:txBody>
      </p:sp>
    </p:spTree>
    <p:extLst>
      <p:ext uri="{BB962C8B-B14F-4D97-AF65-F5344CB8AC3E}">
        <p14:creationId xmlns:p14="http://schemas.microsoft.com/office/powerpoint/2010/main" val="2992105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Ambient </a:t>
            </a:r>
            <a:r>
              <a:rPr lang="en-US" cap="none" dirty="0"/>
              <a:t>L</a:t>
            </a:r>
            <a:r>
              <a:rPr lang="en-US" cap="none" dirty="0" smtClean="0"/>
              <a:t>ighting (3)</a:t>
            </a:r>
            <a:endParaRPr lang="en-US" dirty="0"/>
          </a:p>
        </p:txBody>
      </p:sp>
      <p:sp>
        <p:nvSpPr>
          <p:cNvPr id="3" name="Content Placeholder 2"/>
          <p:cNvSpPr>
            <a:spLocks noGrp="1"/>
          </p:cNvSpPr>
          <p:nvPr>
            <p:ph idx="1"/>
          </p:nvPr>
        </p:nvSpPr>
        <p:spPr/>
        <p:txBody>
          <a:bodyPr>
            <a:normAutofit fontScale="92500" lnSpcReduction="10000"/>
          </a:bodyPr>
          <a:lstStyle/>
          <a:p>
            <a:r>
              <a:rPr lang="en-US" dirty="0"/>
              <a:t>We take the light's color, multiply it with a small constant </a:t>
            </a:r>
            <a:r>
              <a:rPr lang="en-US" i="1" dirty="0">
                <a:solidFill>
                  <a:srgbClr val="FF0000"/>
                </a:solidFill>
              </a:rPr>
              <a:t>ambient </a:t>
            </a:r>
            <a:r>
              <a:rPr lang="en-US" i="1" dirty="0" smtClean="0">
                <a:solidFill>
                  <a:srgbClr val="FF0000"/>
                </a:solidFill>
              </a:rPr>
              <a:t>factor </a:t>
            </a:r>
            <a:r>
              <a:rPr lang="en-US" dirty="0"/>
              <a:t>(fragment </a:t>
            </a:r>
            <a:r>
              <a:rPr lang="en-US" dirty="0" err="1"/>
              <a:t>shader</a:t>
            </a:r>
            <a:r>
              <a:rPr lang="en-US" dirty="0"/>
              <a:t>):</a:t>
            </a:r>
          </a:p>
          <a:p>
            <a:pPr marL="457200" lvl="1" indent="0">
              <a:buNone/>
            </a:pPr>
            <a:r>
              <a:rPr lang="en-US" dirty="0" smtClean="0"/>
              <a:t>void </a:t>
            </a:r>
            <a:r>
              <a:rPr lang="en-US" dirty="0"/>
              <a:t>main()</a:t>
            </a:r>
          </a:p>
          <a:p>
            <a:pPr marL="457200" lvl="1" indent="0">
              <a:buNone/>
            </a:pPr>
            <a:r>
              <a:rPr lang="en-US" dirty="0"/>
              <a:t>{</a:t>
            </a:r>
          </a:p>
          <a:p>
            <a:pPr marL="914400" lvl="2" indent="0">
              <a:buNone/>
            </a:pPr>
            <a:r>
              <a:rPr lang="en-US" dirty="0"/>
              <a:t> </a:t>
            </a:r>
            <a:r>
              <a:rPr lang="en-US" dirty="0" smtClean="0"/>
              <a:t>float </a:t>
            </a:r>
            <a:r>
              <a:rPr lang="en-US" dirty="0" err="1">
                <a:solidFill>
                  <a:srgbClr val="FF0000"/>
                </a:solidFill>
              </a:rPr>
              <a:t>ambientStrength</a:t>
            </a:r>
            <a:r>
              <a:rPr lang="en-US" dirty="0"/>
              <a:t> = 0.1;</a:t>
            </a:r>
          </a:p>
          <a:p>
            <a:pPr marL="914400" lvl="2" indent="0">
              <a:buNone/>
            </a:pPr>
            <a:r>
              <a:rPr lang="en-US" dirty="0" smtClean="0"/>
              <a:t> vec3 </a:t>
            </a:r>
            <a:r>
              <a:rPr lang="en-US" dirty="0"/>
              <a:t>ambient = </a:t>
            </a:r>
            <a:r>
              <a:rPr lang="en-US" dirty="0" err="1"/>
              <a:t>ambientStrength</a:t>
            </a:r>
            <a:r>
              <a:rPr lang="en-US" dirty="0"/>
              <a:t> * </a:t>
            </a:r>
            <a:r>
              <a:rPr lang="en-US" dirty="0" err="1"/>
              <a:t>lightColor</a:t>
            </a:r>
            <a:r>
              <a:rPr lang="en-US" dirty="0"/>
              <a:t>;</a:t>
            </a:r>
          </a:p>
          <a:p>
            <a:pPr marL="914400" lvl="2" indent="0">
              <a:buNone/>
            </a:pPr>
            <a:r>
              <a:rPr lang="en-US" dirty="0" smtClean="0"/>
              <a:t> vec3 </a:t>
            </a:r>
            <a:r>
              <a:rPr lang="en-US" dirty="0"/>
              <a:t>result = ambient * </a:t>
            </a:r>
            <a:r>
              <a:rPr lang="en-US" dirty="0" err="1"/>
              <a:t>objectColor</a:t>
            </a:r>
            <a:r>
              <a:rPr lang="en-US" dirty="0"/>
              <a:t>;</a:t>
            </a:r>
          </a:p>
          <a:p>
            <a:pPr marL="914400" lvl="2" indent="0">
              <a:buNone/>
            </a:pPr>
            <a:r>
              <a:rPr lang="en-US" dirty="0" smtClean="0"/>
              <a:t> </a:t>
            </a:r>
            <a:r>
              <a:rPr lang="en-US" dirty="0" err="1" smtClean="0"/>
              <a:t>FragColor</a:t>
            </a:r>
            <a:r>
              <a:rPr lang="en-US" dirty="0" smtClean="0"/>
              <a:t> </a:t>
            </a:r>
            <a:r>
              <a:rPr lang="en-US" dirty="0"/>
              <a:t>= vec4(result, 1.0);</a:t>
            </a:r>
          </a:p>
          <a:p>
            <a:pPr marL="457200" lvl="1" indent="0">
              <a:buNone/>
            </a:pPr>
            <a:r>
              <a:rPr lang="en-US" dirty="0"/>
              <a:t>}</a:t>
            </a:r>
            <a:endParaRPr lang="en-US" dirty="0" smtClean="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3453" y="3423822"/>
            <a:ext cx="2095792" cy="2048161"/>
          </a:xfrm>
          <a:prstGeom prst="rect">
            <a:avLst/>
          </a:prstGeom>
        </p:spPr>
      </p:pic>
    </p:spTree>
    <p:extLst>
      <p:ext uri="{BB962C8B-B14F-4D97-AF65-F5344CB8AC3E}">
        <p14:creationId xmlns:p14="http://schemas.microsoft.com/office/powerpoint/2010/main" val="34989441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Ambient Lighting – Demo</a:t>
            </a:r>
            <a:endParaRPr lang="en-US" dirty="0"/>
          </a:p>
        </p:txBody>
      </p:sp>
      <p:sp>
        <p:nvSpPr>
          <p:cNvPr id="3" name="Content Placeholder 2"/>
          <p:cNvSpPr>
            <a:spLocks noGrp="1"/>
          </p:cNvSpPr>
          <p:nvPr>
            <p:ph idx="1"/>
          </p:nvPr>
        </p:nvSpPr>
        <p:spPr>
          <a:xfrm>
            <a:off x="1141412" y="2249487"/>
            <a:ext cx="9204371" cy="3541714"/>
          </a:xfrm>
        </p:spPr>
        <p:txBody>
          <a:bodyPr>
            <a:normAutofit/>
          </a:bodyPr>
          <a:lstStyle/>
          <a:p>
            <a:pPr marL="0" indent="0" algn="ctr">
              <a:buNone/>
            </a:pPr>
            <a:r>
              <a:rPr lang="en-US" sz="6600" dirty="0" smtClean="0"/>
              <a:t>Guys, let’s dive into</a:t>
            </a:r>
            <a:endParaRPr lang="ar-SY" sz="6600" dirty="0" smtClean="0"/>
          </a:p>
        </p:txBody>
      </p:sp>
      <p:sp>
        <p:nvSpPr>
          <p:cNvPr id="4" name="Content Placeholder 2"/>
          <p:cNvSpPr txBox="1">
            <a:spLocks/>
          </p:cNvSpPr>
          <p:nvPr/>
        </p:nvSpPr>
        <p:spPr>
          <a:xfrm>
            <a:off x="9000310" y="2353990"/>
            <a:ext cx="1907177" cy="186531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6600" dirty="0" smtClean="0"/>
              <a:t>C++</a:t>
            </a:r>
            <a:endParaRPr lang="ar-SY" sz="6600" dirty="0" smtClean="0"/>
          </a:p>
        </p:txBody>
      </p:sp>
    </p:spTree>
    <p:extLst>
      <p:ext uri="{BB962C8B-B14F-4D97-AF65-F5344CB8AC3E}">
        <p14:creationId xmlns:p14="http://schemas.microsoft.com/office/powerpoint/2010/main" val="1815394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iterate type="lt">
                                    <p:tmPct val="0"/>
                                  </p:iterate>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19" presetClass="emph" presetSubtype="0" fill="hold" grpId="1" nodeType="afterEffect">
                                  <p:stCondLst>
                                    <p:cond delay="0"/>
                                  </p:stCondLst>
                                  <p:iterate type="lt">
                                    <p:tmPct val="0"/>
                                  </p:iterate>
                                  <p:childTnLst>
                                    <p:animClr clrSpc="rgb" dir="cw">
                                      <p:cBhvr override="childStyle">
                                        <p:cTn id="14" dur="500" fill="hold"/>
                                        <p:tgtEl>
                                          <p:spTgt spid="4"/>
                                        </p:tgtEl>
                                        <p:attrNameLst>
                                          <p:attrName>style.color</p:attrName>
                                        </p:attrNameLst>
                                      </p:cBhvr>
                                      <p:to>
                                        <a:schemeClr val="accent2"/>
                                      </p:to>
                                    </p:animClr>
                                    <p:animClr clrSpc="rgb" dir="cw">
                                      <p:cBhvr>
                                        <p:cTn id="15" dur="500" fill="hold"/>
                                        <p:tgtEl>
                                          <p:spTgt spid="4"/>
                                        </p:tgtEl>
                                        <p:attrNameLst>
                                          <p:attrName>fillcolor</p:attrName>
                                        </p:attrNameLst>
                                      </p:cBhvr>
                                      <p:to>
                                        <a:schemeClr val="accent2"/>
                                      </p:to>
                                    </p:animClr>
                                    <p:set>
                                      <p:cBhvr>
                                        <p:cTn id="16" dur="500" fill="hold"/>
                                        <p:tgtEl>
                                          <p:spTgt spid="4"/>
                                        </p:tgtEl>
                                        <p:attrNameLst>
                                          <p:attrName>fill.type</p:attrName>
                                        </p:attrNameLst>
                                      </p:cBhvr>
                                      <p:to>
                                        <p:strVal val="solid"/>
                                      </p:to>
                                    </p:set>
                                    <p:set>
                                      <p:cBhvr>
                                        <p:cTn id="17" dur="500" fill="hold"/>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Color</a:t>
            </a:r>
            <a:endParaRPr lang="en-US" dirty="0"/>
          </a:p>
        </p:txBody>
      </p:sp>
      <p:sp>
        <p:nvSpPr>
          <p:cNvPr id="3" name="Content Placeholder 2"/>
          <p:cNvSpPr>
            <a:spLocks noGrp="1"/>
          </p:cNvSpPr>
          <p:nvPr>
            <p:ph idx="1"/>
          </p:nvPr>
        </p:nvSpPr>
        <p:spPr/>
        <p:txBody>
          <a:bodyPr>
            <a:normAutofit/>
          </a:bodyPr>
          <a:lstStyle/>
          <a:p>
            <a:r>
              <a:rPr lang="en-US" dirty="0"/>
              <a:t> </a:t>
            </a:r>
            <a:r>
              <a:rPr lang="en-US" dirty="0" smtClean="0"/>
              <a:t>Color is composed of three components</a:t>
            </a:r>
          </a:p>
          <a:p>
            <a:pPr lvl="1"/>
            <a:r>
              <a:rPr lang="en-US" dirty="0" smtClean="0"/>
              <a:t>R</a:t>
            </a:r>
          </a:p>
          <a:p>
            <a:pPr lvl="1"/>
            <a:r>
              <a:rPr lang="en-US" dirty="0" smtClean="0"/>
              <a:t>G</a:t>
            </a:r>
          </a:p>
          <a:p>
            <a:pPr lvl="1"/>
            <a:r>
              <a:rPr lang="en-US" dirty="0" smtClean="0"/>
              <a:t>B</a:t>
            </a:r>
          </a:p>
          <a:p>
            <a:r>
              <a:rPr lang="en-US" dirty="0" smtClean="0"/>
              <a:t>Alpha: and additional component for transparency/opaque</a:t>
            </a:r>
            <a:r>
              <a:rPr lang="en-US" dirty="0"/>
              <a:t>.</a:t>
            </a:r>
            <a:endParaRPr lang="en-US" dirty="0" smtClean="0"/>
          </a:p>
          <a:p>
            <a:r>
              <a:rPr lang="en-US" dirty="0" err="1"/>
              <a:t>glm</a:t>
            </a:r>
            <a:r>
              <a:rPr lang="en-US" dirty="0"/>
              <a:t>::vec3 coral(1.0f, 0.5f, 0.31f);</a:t>
            </a:r>
            <a:endParaRPr lang="en-US" dirty="0" smtClean="0"/>
          </a:p>
          <a:p>
            <a:endParaRPr lang="en-US" dirty="0" smtClean="0"/>
          </a:p>
        </p:txBody>
      </p:sp>
    </p:spTree>
    <p:extLst>
      <p:ext uri="{BB962C8B-B14F-4D97-AF65-F5344CB8AC3E}">
        <p14:creationId xmlns:p14="http://schemas.microsoft.com/office/powerpoint/2010/main" val="3084209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smtClean="0"/>
              <a:t>Difuse</a:t>
            </a:r>
            <a:r>
              <a:rPr lang="en-US" cap="none" dirty="0" smtClean="0"/>
              <a:t> </a:t>
            </a:r>
            <a:r>
              <a:rPr lang="en-US" cap="none" dirty="0" smtClean="0"/>
              <a:t>L</a:t>
            </a:r>
            <a:r>
              <a:rPr lang="en-US" cap="none" dirty="0" smtClean="0"/>
              <a:t>ighting (1)</a:t>
            </a:r>
            <a:endParaRPr lang="en-US" dirty="0"/>
          </a:p>
        </p:txBody>
      </p:sp>
      <p:sp>
        <p:nvSpPr>
          <p:cNvPr id="3" name="Content Placeholder 2"/>
          <p:cNvSpPr>
            <a:spLocks noGrp="1"/>
          </p:cNvSpPr>
          <p:nvPr>
            <p:ph idx="1"/>
          </p:nvPr>
        </p:nvSpPr>
        <p:spPr/>
        <p:txBody>
          <a:bodyPr>
            <a:normAutofit/>
          </a:bodyPr>
          <a:lstStyle/>
          <a:p>
            <a:r>
              <a:rPr lang="en-US" dirty="0" smtClean="0"/>
              <a:t>Simulates </a:t>
            </a:r>
            <a:r>
              <a:rPr lang="en-US" dirty="0"/>
              <a:t>the directional impact a light object has on an object. This is the most visually significant component of the lighting model. The more a part of an object faces the light source, the brighter it becomes</a:t>
            </a:r>
            <a:r>
              <a:rPr lang="en-US" dirty="0" smtClean="0"/>
              <a:t>.</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0228" y="3702522"/>
            <a:ext cx="2340811" cy="2679242"/>
          </a:xfrm>
          <a:prstGeom prst="rect">
            <a:avLst/>
          </a:prstGeom>
        </p:spPr>
      </p:pic>
    </p:spTree>
    <p:extLst>
      <p:ext uri="{BB962C8B-B14F-4D97-AF65-F5344CB8AC3E}">
        <p14:creationId xmlns:p14="http://schemas.microsoft.com/office/powerpoint/2010/main" val="42092535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smtClean="0"/>
              <a:t>Difuse</a:t>
            </a:r>
            <a:r>
              <a:rPr lang="en-US" cap="none" dirty="0" smtClean="0"/>
              <a:t> </a:t>
            </a:r>
            <a:r>
              <a:rPr lang="en-US" cap="none" dirty="0"/>
              <a:t>Lighting </a:t>
            </a:r>
            <a:r>
              <a:rPr lang="en-US" cap="none" dirty="0" smtClean="0"/>
              <a:t>(2)</a:t>
            </a:r>
            <a:endParaRPr lang="en-US" dirty="0"/>
          </a:p>
        </p:txBody>
      </p:sp>
      <p:sp>
        <p:nvSpPr>
          <p:cNvPr id="3" name="Content Placeholder 2"/>
          <p:cNvSpPr>
            <a:spLocks noGrp="1"/>
          </p:cNvSpPr>
          <p:nvPr>
            <p:ph idx="1"/>
          </p:nvPr>
        </p:nvSpPr>
        <p:spPr>
          <a:xfrm>
            <a:off x="1141412" y="2249487"/>
            <a:ext cx="7532325" cy="3541714"/>
          </a:xfrm>
        </p:spPr>
        <p:txBody>
          <a:bodyPr>
            <a:normAutofit fontScale="92500" lnSpcReduction="20000"/>
          </a:bodyPr>
          <a:lstStyle/>
          <a:p>
            <a:r>
              <a:rPr lang="en-US" dirty="0"/>
              <a:t>If the light ray is perpendicular to the object's surface the light has the greatest </a:t>
            </a:r>
            <a:r>
              <a:rPr lang="en-US" dirty="0" smtClean="0"/>
              <a:t>impact</a:t>
            </a:r>
          </a:p>
          <a:p>
            <a:r>
              <a:rPr lang="en-US" dirty="0"/>
              <a:t>We then need to measure at what angle the light ray touches the fragment</a:t>
            </a:r>
            <a:r>
              <a:rPr lang="en-US" dirty="0" smtClean="0"/>
              <a:t>.</a:t>
            </a:r>
          </a:p>
          <a:p>
            <a:r>
              <a:rPr lang="en-US" dirty="0"/>
              <a:t>To measure the angle between the light ray and the fragment we use something called a </a:t>
            </a:r>
            <a:r>
              <a:rPr lang="en-US" dirty="0">
                <a:solidFill>
                  <a:srgbClr val="FF0000"/>
                </a:solidFill>
              </a:rPr>
              <a:t>normal vector </a:t>
            </a:r>
            <a:r>
              <a:rPr lang="en-US" dirty="0"/>
              <a:t>that is a vector perpendicular to the fragment's surface</a:t>
            </a:r>
            <a:endParaRPr lang="en-US" b="1" dirty="0" smtClean="0"/>
          </a:p>
          <a:p>
            <a:r>
              <a:rPr lang="en-US" dirty="0"/>
              <a:t>The angle between the two vectors can then easily be calculated with the </a:t>
            </a:r>
            <a:r>
              <a:rPr lang="en-US" dirty="0">
                <a:solidFill>
                  <a:srgbClr val="FF0000"/>
                </a:solidFill>
              </a:rPr>
              <a:t>dot product</a:t>
            </a:r>
            <a:endParaRPr lang="en-US" dirty="0" smtClean="0">
              <a:solidFill>
                <a:srgbClr val="FF0000"/>
              </a:solidFill>
            </a:endParaRPr>
          </a:p>
        </p:txBody>
      </p:sp>
      <p:pic>
        <p:nvPicPr>
          <p:cNvPr id="5" name="Picture 4" descr="Screen Clipping"/>
          <p:cNvPicPr>
            <a:picLocks noChangeAspect="1"/>
          </p:cNvPicPr>
          <p:nvPr/>
        </p:nvPicPr>
        <p:blipFill rotWithShape="1">
          <a:blip r:embed="rId2">
            <a:extLst>
              <a:ext uri="{28A0092B-C50C-407E-A947-70E740481C1C}">
                <a14:useLocalDpi xmlns:a14="http://schemas.microsoft.com/office/drawing/2010/main" val="0"/>
              </a:ext>
            </a:extLst>
          </a:blip>
          <a:srcRect l="11294" t="6507" r="9058"/>
          <a:stretch/>
        </p:blipFill>
        <p:spPr>
          <a:xfrm>
            <a:off x="8477794" y="2097088"/>
            <a:ext cx="3566160" cy="3331029"/>
          </a:xfrm>
          <a:prstGeom prst="rect">
            <a:avLst/>
          </a:prstGeom>
        </p:spPr>
      </p:pic>
    </p:spTree>
    <p:extLst>
      <p:ext uri="{BB962C8B-B14F-4D97-AF65-F5344CB8AC3E}">
        <p14:creationId xmlns:p14="http://schemas.microsoft.com/office/powerpoint/2010/main" val="13046602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smtClean="0"/>
              <a:t>Difuse</a:t>
            </a:r>
            <a:r>
              <a:rPr lang="en-US" cap="none" dirty="0" smtClean="0"/>
              <a:t> </a:t>
            </a:r>
            <a:r>
              <a:rPr lang="en-US" cap="none" dirty="0"/>
              <a:t>Lighting </a:t>
            </a:r>
            <a:r>
              <a:rPr lang="en-US" cap="none" dirty="0" smtClean="0"/>
              <a:t>(3)</a:t>
            </a:r>
            <a:endParaRPr lang="en-US" dirty="0"/>
          </a:p>
        </p:txBody>
      </p:sp>
      <p:sp>
        <p:nvSpPr>
          <p:cNvPr id="3" name="Content Placeholder 2"/>
          <p:cNvSpPr>
            <a:spLocks noGrp="1"/>
          </p:cNvSpPr>
          <p:nvPr>
            <p:ph idx="1"/>
          </p:nvPr>
        </p:nvSpPr>
        <p:spPr>
          <a:xfrm>
            <a:off x="1141412" y="2249487"/>
            <a:ext cx="7532325" cy="3541714"/>
          </a:xfrm>
        </p:spPr>
        <p:txBody>
          <a:bodyPr>
            <a:normAutofit/>
          </a:bodyPr>
          <a:lstStyle/>
          <a:p>
            <a:r>
              <a:rPr lang="en-US" dirty="0"/>
              <a:t>to calculate diffuse </a:t>
            </a:r>
            <a:r>
              <a:rPr lang="en-US" dirty="0" smtClean="0"/>
              <a:t>lighting we need:</a:t>
            </a:r>
          </a:p>
          <a:p>
            <a:pPr lvl="1"/>
            <a:r>
              <a:rPr lang="en-US" dirty="0"/>
              <a:t>Normal vector: a vector that is perpendicular to the vertex' </a:t>
            </a:r>
            <a:r>
              <a:rPr lang="en-US" dirty="0" smtClean="0"/>
              <a:t>surface (a unit vector)</a:t>
            </a:r>
          </a:p>
          <a:p>
            <a:pPr lvl="1"/>
            <a:r>
              <a:rPr lang="en-US" dirty="0"/>
              <a:t>The directed light ray: a direction vector that is the difference vector between the light's position and the fragment's position.</a:t>
            </a:r>
          </a:p>
          <a:p>
            <a:pPr lvl="1"/>
            <a:endParaRPr lang="en-US" dirty="0"/>
          </a:p>
        </p:txBody>
      </p:sp>
      <p:pic>
        <p:nvPicPr>
          <p:cNvPr id="5" name="Picture 4" descr="Screen Clipping"/>
          <p:cNvPicPr>
            <a:picLocks noChangeAspect="1"/>
          </p:cNvPicPr>
          <p:nvPr/>
        </p:nvPicPr>
        <p:blipFill rotWithShape="1">
          <a:blip r:embed="rId2">
            <a:extLst>
              <a:ext uri="{28A0092B-C50C-407E-A947-70E740481C1C}">
                <a14:useLocalDpi xmlns:a14="http://schemas.microsoft.com/office/drawing/2010/main" val="0"/>
              </a:ext>
            </a:extLst>
          </a:blip>
          <a:srcRect l="11294" t="6507" r="9058"/>
          <a:stretch/>
        </p:blipFill>
        <p:spPr>
          <a:xfrm>
            <a:off x="8477794" y="2097088"/>
            <a:ext cx="3566160" cy="3331029"/>
          </a:xfrm>
          <a:prstGeom prst="rect">
            <a:avLst/>
          </a:prstGeom>
        </p:spPr>
      </p:pic>
    </p:spTree>
    <p:extLst>
      <p:ext uri="{BB962C8B-B14F-4D97-AF65-F5344CB8AC3E}">
        <p14:creationId xmlns:p14="http://schemas.microsoft.com/office/powerpoint/2010/main" val="28863198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smtClean="0"/>
              <a:t>Difuse</a:t>
            </a:r>
            <a:r>
              <a:rPr lang="en-US" cap="none" dirty="0" smtClean="0"/>
              <a:t> </a:t>
            </a:r>
            <a:r>
              <a:rPr lang="en-US" cap="none" dirty="0"/>
              <a:t>Lighting </a:t>
            </a:r>
            <a:r>
              <a:rPr lang="en-US" cap="none" dirty="0" smtClean="0"/>
              <a:t>(4)</a:t>
            </a:r>
            <a:endParaRPr lang="en-US" dirty="0"/>
          </a:p>
        </p:txBody>
      </p:sp>
      <p:sp>
        <p:nvSpPr>
          <p:cNvPr id="3" name="Content Placeholder 2"/>
          <p:cNvSpPr>
            <a:spLocks noGrp="1"/>
          </p:cNvSpPr>
          <p:nvPr>
            <p:ph idx="1"/>
          </p:nvPr>
        </p:nvSpPr>
        <p:spPr>
          <a:xfrm>
            <a:off x="1141412" y="2249486"/>
            <a:ext cx="9073742" cy="4033747"/>
          </a:xfrm>
        </p:spPr>
        <p:txBody>
          <a:bodyPr>
            <a:normAutofit fontScale="92500" lnSpcReduction="10000"/>
          </a:bodyPr>
          <a:lstStyle/>
          <a:p>
            <a:pPr marL="457200" lvl="1" indent="0">
              <a:buNone/>
            </a:pPr>
            <a:r>
              <a:rPr lang="en-US" b="1" dirty="0"/>
              <a:t>#version 330 core</a:t>
            </a:r>
          </a:p>
          <a:p>
            <a:pPr marL="457200" lvl="1" indent="0">
              <a:buNone/>
            </a:pPr>
            <a:r>
              <a:rPr lang="en-US" b="1" dirty="0"/>
              <a:t>layout (location = 0) in vec3 </a:t>
            </a:r>
            <a:r>
              <a:rPr lang="en-US" b="1" dirty="0" err="1"/>
              <a:t>aPos</a:t>
            </a:r>
            <a:r>
              <a:rPr lang="en-US" b="1" dirty="0"/>
              <a:t>;</a:t>
            </a:r>
          </a:p>
          <a:p>
            <a:pPr marL="457200" lvl="1" indent="0">
              <a:buNone/>
            </a:pPr>
            <a:r>
              <a:rPr lang="en-US" b="1" dirty="0"/>
              <a:t>layout (location = 1) in vec3 </a:t>
            </a:r>
            <a:r>
              <a:rPr lang="en-US" b="1" dirty="0" err="1"/>
              <a:t>aNormal</a:t>
            </a:r>
            <a:r>
              <a:rPr lang="en-US" b="1" dirty="0" smtClean="0"/>
              <a:t>;</a:t>
            </a:r>
          </a:p>
          <a:p>
            <a:pPr marL="457200" lvl="1" indent="0">
              <a:buNone/>
            </a:pPr>
            <a:endParaRPr lang="en-US" b="1" dirty="0" smtClean="0"/>
          </a:p>
          <a:p>
            <a:pPr marL="457200" lvl="1" indent="0">
              <a:buNone/>
            </a:pPr>
            <a:r>
              <a:rPr lang="en-US" dirty="0"/>
              <a:t>out vec3 Normal</a:t>
            </a:r>
            <a:r>
              <a:rPr lang="en-US" dirty="0" smtClean="0"/>
              <a:t>;</a:t>
            </a:r>
            <a:endParaRPr lang="en-US" dirty="0"/>
          </a:p>
          <a:p>
            <a:pPr marL="457200" lvl="1" indent="0">
              <a:buNone/>
            </a:pPr>
            <a:r>
              <a:rPr lang="en-US" dirty="0"/>
              <a:t>void main()</a:t>
            </a:r>
          </a:p>
          <a:p>
            <a:pPr marL="457200" lvl="1" indent="0">
              <a:buNone/>
            </a:pPr>
            <a:r>
              <a:rPr lang="en-US" dirty="0"/>
              <a:t>{</a:t>
            </a:r>
          </a:p>
          <a:p>
            <a:pPr marL="457200" lvl="1" indent="0">
              <a:buNone/>
            </a:pPr>
            <a:r>
              <a:rPr lang="en-US" dirty="0"/>
              <a:t>    </a:t>
            </a:r>
            <a:r>
              <a:rPr lang="en-US" dirty="0" err="1"/>
              <a:t>gl_Position</a:t>
            </a:r>
            <a:r>
              <a:rPr lang="en-US" dirty="0"/>
              <a:t> = projection * view * model * vec4(</a:t>
            </a:r>
            <a:r>
              <a:rPr lang="en-US" dirty="0" err="1"/>
              <a:t>aPos</a:t>
            </a:r>
            <a:r>
              <a:rPr lang="en-US" dirty="0"/>
              <a:t>, 1.0);</a:t>
            </a:r>
          </a:p>
          <a:p>
            <a:pPr marL="457200" lvl="1" indent="0">
              <a:buNone/>
            </a:pPr>
            <a:r>
              <a:rPr lang="en-US" dirty="0"/>
              <a:t>    Normal = </a:t>
            </a:r>
            <a:r>
              <a:rPr lang="en-US" dirty="0" err="1"/>
              <a:t>aNormal</a:t>
            </a:r>
            <a:r>
              <a:rPr lang="en-US" dirty="0"/>
              <a:t>;</a:t>
            </a:r>
          </a:p>
          <a:p>
            <a:pPr marL="457200" lvl="1" indent="0">
              <a:buNone/>
            </a:pPr>
            <a:r>
              <a:rPr lang="en-US" dirty="0"/>
              <a:t>}</a:t>
            </a:r>
            <a:endParaRPr lang="en-US" dirty="0" smtClean="0"/>
          </a:p>
        </p:txBody>
      </p:sp>
    </p:spTree>
    <p:extLst>
      <p:ext uri="{BB962C8B-B14F-4D97-AF65-F5344CB8AC3E}">
        <p14:creationId xmlns:p14="http://schemas.microsoft.com/office/powerpoint/2010/main" val="22318022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smtClean="0"/>
              <a:t>Difuse</a:t>
            </a:r>
            <a:r>
              <a:rPr lang="en-US" cap="none" dirty="0" smtClean="0"/>
              <a:t> </a:t>
            </a:r>
            <a:r>
              <a:rPr lang="en-US" cap="none" dirty="0"/>
              <a:t>Lighting </a:t>
            </a:r>
            <a:r>
              <a:rPr lang="en-US" cap="none" dirty="0" smtClean="0"/>
              <a:t>(5)</a:t>
            </a:r>
            <a:endParaRPr lang="en-US" dirty="0"/>
          </a:p>
        </p:txBody>
      </p:sp>
      <p:sp>
        <p:nvSpPr>
          <p:cNvPr id="3" name="Content Placeholder 2"/>
          <p:cNvSpPr>
            <a:spLocks noGrp="1"/>
          </p:cNvSpPr>
          <p:nvPr>
            <p:ph idx="1"/>
          </p:nvPr>
        </p:nvSpPr>
        <p:spPr>
          <a:xfrm>
            <a:off x="1141411" y="1789611"/>
            <a:ext cx="9478691" cy="5068389"/>
          </a:xfrm>
        </p:spPr>
        <p:txBody>
          <a:bodyPr>
            <a:normAutofit fontScale="70000" lnSpcReduction="20000"/>
          </a:bodyPr>
          <a:lstStyle/>
          <a:p>
            <a:pPr marL="0" indent="0">
              <a:buNone/>
            </a:pPr>
            <a:r>
              <a:rPr lang="en-US" b="1" dirty="0"/>
              <a:t>#version 330 core</a:t>
            </a:r>
          </a:p>
          <a:p>
            <a:pPr marL="0" indent="0">
              <a:buNone/>
            </a:pPr>
            <a:r>
              <a:rPr lang="en-US" b="1" dirty="0"/>
              <a:t>out </a:t>
            </a:r>
            <a:r>
              <a:rPr lang="en-US" b="1" dirty="0" smtClean="0"/>
              <a:t>vec4 </a:t>
            </a:r>
            <a:r>
              <a:rPr lang="en-US" b="1" dirty="0" err="1"/>
              <a:t>FragColor</a:t>
            </a:r>
            <a:r>
              <a:rPr lang="en-US" b="1" dirty="0"/>
              <a:t>; </a:t>
            </a:r>
            <a:endParaRPr lang="en-US" b="1" dirty="0" smtClean="0"/>
          </a:p>
          <a:p>
            <a:pPr marL="0" indent="0">
              <a:buNone/>
            </a:pPr>
            <a:r>
              <a:rPr lang="en-US" dirty="0"/>
              <a:t>in vec3 Normal;  </a:t>
            </a:r>
            <a:r>
              <a:rPr lang="en-US" dirty="0" smtClean="0"/>
              <a:t>in </a:t>
            </a:r>
            <a:r>
              <a:rPr lang="en-US" dirty="0"/>
              <a:t>vec3 </a:t>
            </a:r>
            <a:r>
              <a:rPr lang="en-US" dirty="0" err="1"/>
              <a:t>FragPos</a:t>
            </a:r>
            <a:r>
              <a:rPr lang="en-US" dirty="0"/>
              <a:t>; </a:t>
            </a:r>
            <a:endParaRPr lang="en-US" dirty="0" smtClean="0"/>
          </a:p>
          <a:p>
            <a:pPr marL="0" indent="0">
              <a:buNone/>
            </a:pPr>
            <a:r>
              <a:rPr lang="en-US" dirty="0"/>
              <a:t>uniform vec3 </a:t>
            </a:r>
            <a:r>
              <a:rPr lang="en-US" dirty="0" err="1"/>
              <a:t>lightPos</a:t>
            </a:r>
            <a:r>
              <a:rPr lang="en-US" dirty="0"/>
              <a:t>; </a:t>
            </a:r>
            <a:r>
              <a:rPr lang="en-US" dirty="0" smtClean="0"/>
              <a:t>uniform </a:t>
            </a:r>
            <a:r>
              <a:rPr lang="en-US" dirty="0"/>
              <a:t>vec3 </a:t>
            </a:r>
            <a:r>
              <a:rPr lang="en-US" dirty="0" err="1" smtClean="0"/>
              <a:t>lightColor</a:t>
            </a:r>
            <a:r>
              <a:rPr lang="en-US" dirty="0" smtClean="0"/>
              <a:t>; uniform </a:t>
            </a:r>
            <a:r>
              <a:rPr lang="en-US" dirty="0"/>
              <a:t>vec3 </a:t>
            </a:r>
            <a:r>
              <a:rPr lang="en-US" dirty="0" err="1"/>
              <a:t>objectColor</a:t>
            </a:r>
            <a:r>
              <a:rPr lang="en-US" dirty="0" smtClean="0"/>
              <a:t>;</a:t>
            </a:r>
          </a:p>
          <a:p>
            <a:pPr marL="0" indent="0">
              <a:buNone/>
            </a:pPr>
            <a:r>
              <a:rPr lang="en-US" dirty="0"/>
              <a:t>void main()</a:t>
            </a:r>
          </a:p>
          <a:p>
            <a:pPr marL="0" indent="0">
              <a:buNone/>
            </a:pPr>
            <a:r>
              <a:rPr lang="en-US" dirty="0" smtClean="0"/>
              <a:t>{ </a:t>
            </a:r>
            <a:endParaRPr lang="en-US" dirty="0"/>
          </a:p>
          <a:p>
            <a:pPr marL="0" indent="0">
              <a:buNone/>
            </a:pPr>
            <a:r>
              <a:rPr lang="en-US" dirty="0"/>
              <a:t>    float </a:t>
            </a:r>
            <a:r>
              <a:rPr lang="en-US" dirty="0" err="1"/>
              <a:t>ambientStrength</a:t>
            </a:r>
            <a:r>
              <a:rPr lang="en-US" dirty="0"/>
              <a:t> = 0.1</a:t>
            </a:r>
            <a:r>
              <a:rPr lang="en-US" dirty="0" smtClean="0"/>
              <a:t>;    </a:t>
            </a:r>
            <a:r>
              <a:rPr lang="en-US" dirty="0"/>
              <a:t>vec3 </a:t>
            </a:r>
            <a:r>
              <a:rPr lang="en-US" dirty="0">
                <a:solidFill>
                  <a:srgbClr val="FF0000"/>
                </a:solidFill>
              </a:rPr>
              <a:t>ambient</a:t>
            </a:r>
            <a:r>
              <a:rPr lang="en-US" dirty="0"/>
              <a:t> = </a:t>
            </a:r>
            <a:r>
              <a:rPr lang="en-US" dirty="0" err="1"/>
              <a:t>ambientStrength</a:t>
            </a:r>
            <a:r>
              <a:rPr lang="en-US" dirty="0"/>
              <a:t> * </a:t>
            </a:r>
            <a:r>
              <a:rPr lang="en-US" dirty="0" err="1"/>
              <a:t>lightColor</a:t>
            </a:r>
            <a:r>
              <a:rPr lang="en-US" dirty="0" smtClean="0"/>
              <a:t>;</a:t>
            </a:r>
          </a:p>
          <a:p>
            <a:pPr marL="0" indent="0">
              <a:buNone/>
            </a:pPr>
            <a:r>
              <a:rPr lang="en-US" dirty="0"/>
              <a:t> // diffuse </a:t>
            </a:r>
          </a:p>
          <a:p>
            <a:pPr marL="0" indent="0">
              <a:buNone/>
            </a:pPr>
            <a:r>
              <a:rPr lang="en-US" dirty="0"/>
              <a:t>    vec3 norm = normalize(Normal</a:t>
            </a:r>
            <a:r>
              <a:rPr lang="en-US" dirty="0" smtClean="0"/>
              <a:t>);     </a:t>
            </a:r>
            <a:r>
              <a:rPr lang="en-US" dirty="0"/>
              <a:t>vec3 </a:t>
            </a:r>
            <a:r>
              <a:rPr lang="en-US" dirty="0" err="1"/>
              <a:t>lightDir</a:t>
            </a:r>
            <a:r>
              <a:rPr lang="en-US" dirty="0"/>
              <a:t> = normalize(</a:t>
            </a:r>
            <a:r>
              <a:rPr lang="en-US" dirty="0" err="1"/>
              <a:t>lightPos</a:t>
            </a:r>
            <a:r>
              <a:rPr lang="en-US" dirty="0"/>
              <a:t> - </a:t>
            </a:r>
            <a:r>
              <a:rPr lang="en-US" dirty="0" err="1"/>
              <a:t>FragPos</a:t>
            </a:r>
            <a:r>
              <a:rPr lang="en-US" dirty="0"/>
              <a:t>);</a:t>
            </a:r>
          </a:p>
          <a:p>
            <a:pPr marL="0" indent="0">
              <a:buNone/>
            </a:pPr>
            <a:r>
              <a:rPr lang="en-US" dirty="0"/>
              <a:t>    float diff = max(dot(norm, </a:t>
            </a:r>
            <a:r>
              <a:rPr lang="en-US" dirty="0" err="1"/>
              <a:t>lightDir</a:t>
            </a:r>
            <a:r>
              <a:rPr lang="en-US" dirty="0"/>
              <a:t>), 0.0);</a:t>
            </a:r>
          </a:p>
          <a:p>
            <a:pPr marL="0" indent="0">
              <a:buNone/>
            </a:pPr>
            <a:r>
              <a:rPr lang="en-US" dirty="0"/>
              <a:t>    vec3 </a:t>
            </a:r>
            <a:r>
              <a:rPr lang="en-US" dirty="0">
                <a:solidFill>
                  <a:srgbClr val="FF0000"/>
                </a:solidFill>
              </a:rPr>
              <a:t>diffuse</a:t>
            </a:r>
            <a:r>
              <a:rPr lang="en-US" dirty="0"/>
              <a:t> = diff * </a:t>
            </a:r>
            <a:r>
              <a:rPr lang="en-US" dirty="0" err="1"/>
              <a:t>lightColor</a:t>
            </a:r>
            <a:r>
              <a:rPr lang="en-US" dirty="0" smtClean="0"/>
              <a:t>;</a:t>
            </a:r>
          </a:p>
          <a:p>
            <a:pPr marL="0" indent="0">
              <a:buNone/>
            </a:pPr>
            <a:r>
              <a:rPr lang="en-US" dirty="0"/>
              <a:t>  </a:t>
            </a:r>
            <a:r>
              <a:rPr lang="en-US" dirty="0" smtClean="0"/>
              <a:t>  vec3 </a:t>
            </a:r>
            <a:r>
              <a:rPr lang="en-US" dirty="0"/>
              <a:t>result = </a:t>
            </a:r>
            <a:r>
              <a:rPr lang="en-US" dirty="0">
                <a:solidFill>
                  <a:srgbClr val="FF0000"/>
                </a:solidFill>
              </a:rPr>
              <a:t>(ambient + diffuse) </a:t>
            </a:r>
            <a:r>
              <a:rPr lang="en-US" dirty="0"/>
              <a:t>* </a:t>
            </a:r>
            <a:r>
              <a:rPr lang="en-US" dirty="0" err="1"/>
              <a:t>objectColor</a:t>
            </a:r>
            <a:r>
              <a:rPr lang="en-US" dirty="0"/>
              <a:t>;</a:t>
            </a:r>
          </a:p>
          <a:p>
            <a:pPr marL="0" indent="0">
              <a:buNone/>
            </a:pPr>
            <a:r>
              <a:rPr lang="en-US" dirty="0"/>
              <a:t>    </a:t>
            </a:r>
            <a:r>
              <a:rPr lang="en-US" dirty="0" err="1"/>
              <a:t>FragColor</a:t>
            </a:r>
            <a:r>
              <a:rPr lang="en-US" dirty="0"/>
              <a:t> = vec4(result, 1.0</a:t>
            </a:r>
            <a:r>
              <a:rPr lang="en-US" dirty="0" smtClean="0"/>
              <a:t>);   }</a:t>
            </a:r>
            <a:endParaRPr lang="en-US" dirty="0"/>
          </a:p>
          <a:p>
            <a:pPr marL="0" indent="0">
              <a:buNone/>
            </a:pPr>
            <a:endParaRPr lang="en-US" dirty="0" smtClean="0"/>
          </a:p>
        </p:txBody>
      </p:sp>
      <p:pic>
        <p:nvPicPr>
          <p:cNvPr id="6" name="Picture 5" descr="Screen Clipping"/>
          <p:cNvPicPr>
            <a:picLocks noChangeAspect="1"/>
          </p:cNvPicPr>
          <p:nvPr/>
        </p:nvPicPr>
        <p:blipFill rotWithShape="1">
          <a:blip r:embed="rId2">
            <a:extLst>
              <a:ext uri="{28A0092B-C50C-407E-A947-70E740481C1C}">
                <a14:useLocalDpi xmlns:a14="http://schemas.microsoft.com/office/drawing/2010/main" val="0"/>
              </a:ext>
            </a:extLst>
          </a:blip>
          <a:srcRect l="11294" t="6507" r="9058"/>
          <a:stretch/>
        </p:blipFill>
        <p:spPr>
          <a:xfrm>
            <a:off x="8255726" y="631581"/>
            <a:ext cx="3566160" cy="3331029"/>
          </a:xfrm>
          <a:prstGeom prst="rect">
            <a:avLst/>
          </a:prstGeom>
        </p:spPr>
      </p:pic>
    </p:spTree>
    <p:extLst>
      <p:ext uri="{BB962C8B-B14F-4D97-AF65-F5344CB8AC3E}">
        <p14:creationId xmlns:p14="http://schemas.microsoft.com/office/powerpoint/2010/main" val="28197300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smtClean="0"/>
              <a:t>Difuse</a:t>
            </a:r>
            <a:r>
              <a:rPr lang="en-US" cap="none" dirty="0" smtClean="0"/>
              <a:t> </a:t>
            </a:r>
            <a:r>
              <a:rPr lang="en-US" cap="none" dirty="0"/>
              <a:t>Lighting </a:t>
            </a:r>
            <a:r>
              <a:rPr lang="en-US" cap="none" dirty="0" smtClean="0"/>
              <a:t>(6)</a:t>
            </a:r>
            <a:endParaRPr lang="en-US" dirty="0"/>
          </a:p>
        </p:txBody>
      </p:sp>
      <p:sp>
        <p:nvSpPr>
          <p:cNvPr id="3" name="Content Placeholder 2"/>
          <p:cNvSpPr>
            <a:spLocks noGrp="1"/>
          </p:cNvSpPr>
          <p:nvPr>
            <p:ph idx="1"/>
          </p:nvPr>
        </p:nvSpPr>
        <p:spPr>
          <a:xfrm>
            <a:off x="1141412" y="2249486"/>
            <a:ext cx="9073742" cy="4033747"/>
          </a:xfrm>
        </p:spPr>
        <p:txBody>
          <a:bodyPr>
            <a:normAutofit fontScale="92500" lnSpcReduction="20000"/>
          </a:bodyPr>
          <a:lstStyle/>
          <a:p>
            <a:pPr marL="457200" lvl="1" indent="0">
              <a:buNone/>
            </a:pPr>
            <a:r>
              <a:rPr lang="en-US" b="1" dirty="0"/>
              <a:t>#version 330 core</a:t>
            </a:r>
          </a:p>
          <a:p>
            <a:pPr marL="457200" lvl="1" indent="0">
              <a:buNone/>
            </a:pPr>
            <a:r>
              <a:rPr lang="en-US" b="1" dirty="0"/>
              <a:t>layout (location = 0) in vec3 </a:t>
            </a:r>
            <a:r>
              <a:rPr lang="en-US" b="1" dirty="0" err="1"/>
              <a:t>aPos</a:t>
            </a:r>
            <a:r>
              <a:rPr lang="en-US" b="1" dirty="0"/>
              <a:t>;</a:t>
            </a:r>
          </a:p>
          <a:p>
            <a:pPr marL="457200" lvl="1" indent="0">
              <a:buNone/>
            </a:pPr>
            <a:r>
              <a:rPr lang="en-US" b="1" dirty="0"/>
              <a:t>layout (location = 1) in vec3 </a:t>
            </a:r>
            <a:r>
              <a:rPr lang="en-US" b="1" dirty="0" err="1"/>
              <a:t>aNormal</a:t>
            </a:r>
            <a:r>
              <a:rPr lang="en-US" b="1" dirty="0" smtClean="0"/>
              <a:t>;</a:t>
            </a:r>
          </a:p>
          <a:p>
            <a:pPr marL="457200" lvl="1" indent="0">
              <a:buNone/>
            </a:pPr>
            <a:endParaRPr lang="en-US" b="1" dirty="0" smtClean="0"/>
          </a:p>
          <a:p>
            <a:pPr marL="457200" lvl="1" indent="0">
              <a:buNone/>
            </a:pPr>
            <a:r>
              <a:rPr lang="en-US" dirty="0"/>
              <a:t>out vec3 Normal</a:t>
            </a:r>
            <a:r>
              <a:rPr lang="en-US" dirty="0" smtClean="0"/>
              <a:t>;</a:t>
            </a:r>
            <a:endParaRPr lang="en-US" dirty="0"/>
          </a:p>
          <a:p>
            <a:pPr marL="457200" lvl="1" indent="0">
              <a:buNone/>
            </a:pPr>
            <a:r>
              <a:rPr lang="en-US" dirty="0"/>
              <a:t>void main()</a:t>
            </a:r>
          </a:p>
          <a:p>
            <a:pPr marL="457200" lvl="1" indent="0">
              <a:buNone/>
            </a:pPr>
            <a:r>
              <a:rPr lang="en-US" dirty="0"/>
              <a:t>{</a:t>
            </a:r>
          </a:p>
          <a:p>
            <a:pPr marL="457200" lvl="1" indent="0">
              <a:buNone/>
            </a:pPr>
            <a:r>
              <a:rPr lang="en-US" dirty="0"/>
              <a:t>    </a:t>
            </a:r>
            <a:r>
              <a:rPr lang="en-US" dirty="0" err="1"/>
              <a:t>gl_Position</a:t>
            </a:r>
            <a:r>
              <a:rPr lang="en-US" dirty="0"/>
              <a:t> = projection * view * model * vec4(</a:t>
            </a:r>
            <a:r>
              <a:rPr lang="en-US" dirty="0" err="1"/>
              <a:t>aPos</a:t>
            </a:r>
            <a:r>
              <a:rPr lang="en-US" dirty="0"/>
              <a:t>, 1.0);</a:t>
            </a:r>
          </a:p>
          <a:p>
            <a:pPr marL="457200" lvl="1" indent="0">
              <a:buNone/>
            </a:pPr>
            <a:r>
              <a:rPr lang="en-US" dirty="0"/>
              <a:t>    Normal = </a:t>
            </a:r>
            <a:r>
              <a:rPr lang="en-US" dirty="0">
                <a:solidFill>
                  <a:srgbClr val="FF0000"/>
                </a:solidFill>
              </a:rPr>
              <a:t>mat3(transpose(inverse(model))) * </a:t>
            </a:r>
            <a:r>
              <a:rPr lang="en-US" dirty="0" err="1">
                <a:solidFill>
                  <a:srgbClr val="FF0000"/>
                </a:solidFill>
              </a:rPr>
              <a:t>aNormal</a:t>
            </a:r>
            <a:r>
              <a:rPr lang="en-US" dirty="0" smtClean="0">
                <a:solidFill>
                  <a:srgbClr val="FF0000"/>
                </a:solidFill>
              </a:rPr>
              <a:t>; </a:t>
            </a:r>
            <a:r>
              <a:rPr lang="en-US" dirty="0" smtClean="0">
                <a:solidFill>
                  <a:srgbClr val="92D050"/>
                </a:solidFill>
              </a:rPr>
              <a:t>//to avoid non uniform scaling and translate</a:t>
            </a:r>
            <a:endParaRPr lang="en-US" dirty="0">
              <a:solidFill>
                <a:srgbClr val="92D050"/>
              </a:solidFill>
            </a:endParaRPr>
          </a:p>
          <a:p>
            <a:pPr marL="457200" lvl="1" indent="0">
              <a:buNone/>
            </a:pPr>
            <a:r>
              <a:rPr lang="en-US" dirty="0"/>
              <a:t>}</a:t>
            </a:r>
            <a:endParaRPr lang="en-US" dirty="0" smtClean="0"/>
          </a:p>
        </p:txBody>
      </p:sp>
    </p:spTree>
    <p:extLst>
      <p:ext uri="{BB962C8B-B14F-4D97-AF65-F5344CB8AC3E}">
        <p14:creationId xmlns:p14="http://schemas.microsoft.com/office/powerpoint/2010/main" val="37148232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Diffuse Lighting – Demo</a:t>
            </a:r>
            <a:endParaRPr lang="en-US" dirty="0"/>
          </a:p>
        </p:txBody>
      </p:sp>
      <p:sp>
        <p:nvSpPr>
          <p:cNvPr id="3" name="Content Placeholder 2"/>
          <p:cNvSpPr>
            <a:spLocks noGrp="1"/>
          </p:cNvSpPr>
          <p:nvPr>
            <p:ph idx="1"/>
          </p:nvPr>
        </p:nvSpPr>
        <p:spPr>
          <a:xfrm>
            <a:off x="1141412" y="2249487"/>
            <a:ext cx="9204371" cy="3541714"/>
          </a:xfrm>
        </p:spPr>
        <p:txBody>
          <a:bodyPr>
            <a:normAutofit/>
          </a:bodyPr>
          <a:lstStyle/>
          <a:p>
            <a:pPr marL="0" indent="0" algn="ctr">
              <a:buNone/>
            </a:pPr>
            <a:r>
              <a:rPr lang="en-US" sz="6600" dirty="0" smtClean="0"/>
              <a:t>Guys, let’s dive into</a:t>
            </a:r>
            <a:endParaRPr lang="ar-SY" sz="6600" dirty="0" smtClean="0"/>
          </a:p>
        </p:txBody>
      </p:sp>
      <p:sp>
        <p:nvSpPr>
          <p:cNvPr id="4" name="Content Placeholder 2"/>
          <p:cNvSpPr txBox="1">
            <a:spLocks/>
          </p:cNvSpPr>
          <p:nvPr/>
        </p:nvSpPr>
        <p:spPr>
          <a:xfrm>
            <a:off x="9000310" y="2353990"/>
            <a:ext cx="1907177" cy="186531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6600" dirty="0" smtClean="0"/>
              <a:t>C++</a:t>
            </a:r>
            <a:endParaRPr lang="ar-SY" sz="6600" dirty="0" smtClean="0"/>
          </a:p>
        </p:txBody>
      </p:sp>
    </p:spTree>
    <p:extLst>
      <p:ext uri="{BB962C8B-B14F-4D97-AF65-F5344CB8AC3E}">
        <p14:creationId xmlns:p14="http://schemas.microsoft.com/office/powerpoint/2010/main" val="42545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iterate type="lt">
                                    <p:tmPct val="0"/>
                                  </p:iterate>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19" presetClass="emph" presetSubtype="0" fill="hold" grpId="1" nodeType="afterEffect">
                                  <p:stCondLst>
                                    <p:cond delay="0"/>
                                  </p:stCondLst>
                                  <p:iterate type="lt">
                                    <p:tmPct val="0"/>
                                  </p:iterate>
                                  <p:childTnLst>
                                    <p:animClr clrSpc="rgb" dir="cw">
                                      <p:cBhvr override="childStyle">
                                        <p:cTn id="14" dur="500" fill="hold"/>
                                        <p:tgtEl>
                                          <p:spTgt spid="4"/>
                                        </p:tgtEl>
                                        <p:attrNameLst>
                                          <p:attrName>style.color</p:attrName>
                                        </p:attrNameLst>
                                      </p:cBhvr>
                                      <p:to>
                                        <a:schemeClr val="accent2"/>
                                      </p:to>
                                    </p:animClr>
                                    <p:animClr clrSpc="rgb" dir="cw">
                                      <p:cBhvr>
                                        <p:cTn id="15" dur="500" fill="hold"/>
                                        <p:tgtEl>
                                          <p:spTgt spid="4"/>
                                        </p:tgtEl>
                                        <p:attrNameLst>
                                          <p:attrName>fillcolor</p:attrName>
                                        </p:attrNameLst>
                                      </p:cBhvr>
                                      <p:to>
                                        <a:schemeClr val="accent2"/>
                                      </p:to>
                                    </p:animClr>
                                    <p:set>
                                      <p:cBhvr>
                                        <p:cTn id="16" dur="500" fill="hold"/>
                                        <p:tgtEl>
                                          <p:spTgt spid="4"/>
                                        </p:tgtEl>
                                        <p:attrNameLst>
                                          <p:attrName>fill.type</p:attrName>
                                        </p:attrNameLst>
                                      </p:cBhvr>
                                      <p:to>
                                        <p:strVal val="solid"/>
                                      </p:to>
                                    </p:set>
                                    <p:set>
                                      <p:cBhvr>
                                        <p:cTn id="17" dur="500" fill="hold"/>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4"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a:r>
            <a:r>
              <a:rPr lang="en-US" cap="none" dirty="0" smtClean="0"/>
              <a:t>pecular </a:t>
            </a:r>
            <a:r>
              <a:rPr lang="en-US" cap="none" dirty="0"/>
              <a:t>Lighting (1)</a:t>
            </a:r>
            <a:endParaRPr lang="en-US" dirty="0"/>
          </a:p>
        </p:txBody>
      </p:sp>
      <p:sp>
        <p:nvSpPr>
          <p:cNvPr id="3" name="Content Placeholder 2"/>
          <p:cNvSpPr>
            <a:spLocks noGrp="1"/>
          </p:cNvSpPr>
          <p:nvPr>
            <p:ph idx="1"/>
          </p:nvPr>
        </p:nvSpPr>
        <p:spPr/>
        <p:txBody>
          <a:bodyPr>
            <a:normAutofit/>
          </a:bodyPr>
          <a:lstStyle/>
          <a:p>
            <a:r>
              <a:rPr lang="en-US" dirty="0" smtClean="0"/>
              <a:t>Simulates </a:t>
            </a:r>
            <a:r>
              <a:rPr lang="en-US" dirty="0"/>
              <a:t>the bright spot of a light that appears on shiny objects. Specular highlights are often more inclined to the color of the light than the color of the object.</a:t>
            </a:r>
            <a:endParaRPr lang="en-US" dirty="0" smtClean="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4678" y="4020344"/>
            <a:ext cx="2067213" cy="2124371"/>
          </a:xfrm>
          <a:prstGeom prst="rect">
            <a:avLst/>
          </a:prstGeom>
        </p:spPr>
      </p:pic>
    </p:spTree>
    <p:extLst>
      <p:ext uri="{BB962C8B-B14F-4D97-AF65-F5344CB8AC3E}">
        <p14:creationId xmlns:p14="http://schemas.microsoft.com/office/powerpoint/2010/main" val="36708814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a:r>
            <a:r>
              <a:rPr lang="en-US" cap="none" dirty="0" smtClean="0"/>
              <a:t>pecular </a:t>
            </a:r>
            <a:r>
              <a:rPr lang="en-US" cap="none" dirty="0"/>
              <a:t>Lighting </a:t>
            </a:r>
            <a:r>
              <a:rPr lang="en-US" cap="none" dirty="0" smtClean="0"/>
              <a:t>(2)</a:t>
            </a:r>
            <a:endParaRPr lang="en-US" dirty="0"/>
          </a:p>
        </p:txBody>
      </p:sp>
      <p:sp>
        <p:nvSpPr>
          <p:cNvPr id="3" name="Content Placeholder 2"/>
          <p:cNvSpPr>
            <a:spLocks noGrp="1"/>
          </p:cNvSpPr>
          <p:nvPr>
            <p:ph idx="1"/>
          </p:nvPr>
        </p:nvSpPr>
        <p:spPr>
          <a:xfrm>
            <a:off x="1141414" y="2249487"/>
            <a:ext cx="6687592" cy="3541714"/>
          </a:xfrm>
        </p:spPr>
        <p:txBody>
          <a:bodyPr>
            <a:normAutofit/>
          </a:bodyPr>
          <a:lstStyle/>
          <a:p>
            <a:r>
              <a:rPr lang="en-US" dirty="0" smtClean="0"/>
              <a:t>Specular </a:t>
            </a:r>
            <a:r>
              <a:rPr lang="en-US" dirty="0"/>
              <a:t>lighting is based on the light's direction vector and the object's normal vectors, but this time it is also based on the view </a:t>
            </a:r>
            <a:r>
              <a:rPr lang="en-US" dirty="0" smtClean="0"/>
              <a:t>direction</a:t>
            </a:r>
          </a:p>
          <a:p>
            <a:r>
              <a:rPr lang="en-US" dirty="0"/>
              <a:t>Specular lighting is based on the reflective properties of light</a:t>
            </a:r>
            <a:endParaRPr lang="en-US" dirty="0" smtClean="0"/>
          </a:p>
        </p:txBody>
      </p:sp>
      <p:pic>
        <p:nvPicPr>
          <p:cNvPr id="4" name="Picture 3" descr="Screen Clipping"/>
          <p:cNvPicPr>
            <a:picLocks noChangeAspect="1"/>
          </p:cNvPicPr>
          <p:nvPr/>
        </p:nvPicPr>
        <p:blipFill rotWithShape="1">
          <a:blip r:embed="rId2">
            <a:extLst>
              <a:ext uri="{28A0092B-C50C-407E-A947-70E740481C1C}">
                <a14:useLocalDpi xmlns:a14="http://schemas.microsoft.com/office/drawing/2010/main" val="0"/>
              </a:ext>
            </a:extLst>
          </a:blip>
          <a:srcRect l="10081" t="5937" r="2011"/>
          <a:stretch/>
        </p:blipFill>
        <p:spPr>
          <a:xfrm>
            <a:off x="7829005" y="2430938"/>
            <a:ext cx="4362995" cy="3360263"/>
          </a:xfrm>
          <a:prstGeom prst="rect">
            <a:avLst/>
          </a:prstGeom>
        </p:spPr>
      </p:pic>
    </p:spTree>
    <p:extLst>
      <p:ext uri="{BB962C8B-B14F-4D97-AF65-F5344CB8AC3E}">
        <p14:creationId xmlns:p14="http://schemas.microsoft.com/office/powerpoint/2010/main" val="7888897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a:r>
            <a:r>
              <a:rPr lang="en-US" cap="none" dirty="0" smtClean="0"/>
              <a:t>pecular </a:t>
            </a:r>
            <a:r>
              <a:rPr lang="en-US" cap="none" dirty="0"/>
              <a:t>Lighting </a:t>
            </a:r>
            <a:r>
              <a:rPr lang="en-US" cap="none" dirty="0" smtClean="0"/>
              <a:t>(3)</a:t>
            </a:r>
            <a:endParaRPr lang="en-US" dirty="0"/>
          </a:p>
        </p:txBody>
      </p:sp>
      <p:sp>
        <p:nvSpPr>
          <p:cNvPr id="3" name="Content Placeholder 2"/>
          <p:cNvSpPr>
            <a:spLocks noGrp="1"/>
          </p:cNvSpPr>
          <p:nvPr>
            <p:ph idx="1"/>
          </p:nvPr>
        </p:nvSpPr>
        <p:spPr>
          <a:xfrm>
            <a:off x="1141412" y="1815738"/>
            <a:ext cx="9905999" cy="5042262"/>
          </a:xfrm>
        </p:spPr>
        <p:txBody>
          <a:bodyPr>
            <a:normAutofit fontScale="85000" lnSpcReduction="20000"/>
          </a:bodyPr>
          <a:lstStyle/>
          <a:p>
            <a:pPr marL="0" indent="0">
              <a:buNone/>
            </a:pPr>
            <a:r>
              <a:rPr lang="en-US" dirty="0"/>
              <a:t>#version 330 core</a:t>
            </a:r>
          </a:p>
          <a:p>
            <a:pPr marL="0" indent="0">
              <a:buNone/>
            </a:pPr>
            <a:r>
              <a:rPr lang="en-US" dirty="0"/>
              <a:t>layout (location = 0) in vec3 </a:t>
            </a:r>
            <a:r>
              <a:rPr lang="en-US" dirty="0" err="1" smtClean="0"/>
              <a:t>aPos</a:t>
            </a:r>
            <a:r>
              <a:rPr lang="en-US" dirty="0" smtClean="0"/>
              <a:t>; </a:t>
            </a:r>
          </a:p>
          <a:p>
            <a:pPr marL="0" indent="0">
              <a:buNone/>
            </a:pPr>
            <a:r>
              <a:rPr lang="en-US" dirty="0" smtClean="0"/>
              <a:t>layout </a:t>
            </a:r>
            <a:r>
              <a:rPr lang="en-US" dirty="0"/>
              <a:t>(location = 1) in vec3 </a:t>
            </a:r>
            <a:r>
              <a:rPr lang="en-US" dirty="0" err="1"/>
              <a:t>aNormal</a:t>
            </a:r>
            <a:r>
              <a:rPr lang="en-US" dirty="0"/>
              <a:t>;</a:t>
            </a:r>
          </a:p>
          <a:p>
            <a:pPr marL="0" indent="0">
              <a:buNone/>
            </a:pPr>
            <a:r>
              <a:rPr lang="en-US" dirty="0" smtClean="0"/>
              <a:t>out </a:t>
            </a:r>
            <a:r>
              <a:rPr lang="en-US" dirty="0"/>
              <a:t>vec3 </a:t>
            </a:r>
            <a:r>
              <a:rPr lang="en-US" dirty="0" err="1" smtClean="0"/>
              <a:t>FragPos</a:t>
            </a:r>
            <a:r>
              <a:rPr lang="en-US" dirty="0" smtClean="0"/>
              <a:t>; out </a:t>
            </a:r>
            <a:r>
              <a:rPr lang="en-US" dirty="0"/>
              <a:t>vec3 Normal</a:t>
            </a:r>
            <a:r>
              <a:rPr lang="en-US" dirty="0" smtClean="0"/>
              <a:t>;</a:t>
            </a:r>
            <a:endParaRPr lang="en-US" dirty="0"/>
          </a:p>
          <a:p>
            <a:pPr marL="0" indent="0">
              <a:buNone/>
            </a:pPr>
            <a:r>
              <a:rPr lang="en-US" dirty="0"/>
              <a:t>uniform mat4 </a:t>
            </a:r>
            <a:r>
              <a:rPr lang="en-US" dirty="0" smtClean="0"/>
              <a:t>model; uniform </a:t>
            </a:r>
            <a:r>
              <a:rPr lang="en-US" dirty="0"/>
              <a:t>mat4 </a:t>
            </a:r>
            <a:r>
              <a:rPr lang="en-US" dirty="0" smtClean="0"/>
              <a:t>view; uniform </a:t>
            </a:r>
            <a:r>
              <a:rPr lang="en-US" dirty="0"/>
              <a:t>mat4 projection</a:t>
            </a:r>
            <a:r>
              <a:rPr lang="en-US" dirty="0" smtClean="0"/>
              <a:t>;</a:t>
            </a:r>
            <a:endParaRPr lang="en-US" dirty="0"/>
          </a:p>
          <a:p>
            <a:pPr marL="0" indent="0">
              <a:buNone/>
            </a:pPr>
            <a:r>
              <a:rPr lang="en-US" dirty="0"/>
              <a:t>void main()</a:t>
            </a:r>
          </a:p>
          <a:p>
            <a:pPr marL="0" indent="0">
              <a:buNone/>
            </a:pPr>
            <a:r>
              <a:rPr lang="en-US" dirty="0"/>
              <a:t>{</a:t>
            </a:r>
          </a:p>
          <a:p>
            <a:pPr marL="0" indent="0">
              <a:buNone/>
            </a:pPr>
            <a:r>
              <a:rPr lang="en-US" dirty="0"/>
              <a:t>    </a:t>
            </a:r>
            <a:r>
              <a:rPr lang="en-US" dirty="0" err="1"/>
              <a:t>FragPos</a:t>
            </a:r>
            <a:r>
              <a:rPr lang="en-US" dirty="0"/>
              <a:t> = vec3(model * vec4(</a:t>
            </a:r>
            <a:r>
              <a:rPr lang="en-US" dirty="0" err="1"/>
              <a:t>aPos</a:t>
            </a:r>
            <a:r>
              <a:rPr lang="en-US" dirty="0"/>
              <a:t>, 1.0));</a:t>
            </a:r>
          </a:p>
          <a:p>
            <a:pPr marL="0" indent="0">
              <a:buNone/>
            </a:pPr>
            <a:r>
              <a:rPr lang="en-US" dirty="0"/>
              <a:t>    Normal = mat3(transpose(inverse(model))) * </a:t>
            </a:r>
            <a:r>
              <a:rPr lang="en-US" dirty="0" err="1"/>
              <a:t>aNormal</a:t>
            </a:r>
            <a:r>
              <a:rPr lang="en-US" dirty="0"/>
              <a:t>;  </a:t>
            </a:r>
          </a:p>
          <a:p>
            <a:pPr marL="0" indent="0">
              <a:buNone/>
            </a:pPr>
            <a:r>
              <a:rPr lang="en-US" dirty="0"/>
              <a:t>    </a:t>
            </a:r>
            <a:r>
              <a:rPr lang="en-US" dirty="0" err="1"/>
              <a:t>gl_Position</a:t>
            </a:r>
            <a:r>
              <a:rPr lang="en-US" dirty="0"/>
              <a:t> = projection * view * vec4(</a:t>
            </a:r>
            <a:r>
              <a:rPr lang="en-US" dirty="0" err="1"/>
              <a:t>FragPos</a:t>
            </a:r>
            <a:r>
              <a:rPr lang="en-US" dirty="0"/>
              <a:t>, 1.0);</a:t>
            </a:r>
          </a:p>
          <a:p>
            <a:pPr marL="0" indent="0">
              <a:buNone/>
            </a:pPr>
            <a:r>
              <a:rPr lang="en-US" dirty="0"/>
              <a:t>}</a:t>
            </a:r>
            <a:endParaRPr lang="en-US" dirty="0" smtClean="0"/>
          </a:p>
        </p:txBody>
      </p:sp>
    </p:spTree>
    <p:extLst>
      <p:ext uri="{BB962C8B-B14F-4D97-AF65-F5344CB8AC3E}">
        <p14:creationId xmlns:p14="http://schemas.microsoft.com/office/powerpoint/2010/main" val="757994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Color</a:t>
            </a:r>
            <a:endParaRPr lang="en-US" dirty="0"/>
          </a:p>
        </p:txBody>
      </p:sp>
      <p:sp>
        <p:nvSpPr>
          <p:cNvPr id="3" name="Content Placeholder 2"/>
          <p:cNvSpPr>
            <a:spLocks noGrp="1"/>
          </p:cNvSpPr>
          <p:nvPr>
            <p:ph idx="1"/>
          </p:nvPr>
        </p:nvSpPr>
        <p:spPr/>
        <p:txBody>
          <a:bodyPr>
            <a:normAutofit fontScale="92500" lnSpcReduction="20000"/>
          </a:bodyPr>
          <a:lstStyle/>
          <a:p>
            <a:r>
              <a:rPr lang="en-US" dirty="0"/>
              <a:t> The colors </a:t>
            </a:r>
            <a:r>
              <a:rPr lang="en-US" dirty="0" smtClean="0"/>
              <a:t>in </a:t>
            </a:r>
            <a:r>
              <a:rPr lang="en-US" dirty="0"/>
              <a:t>real life are not the colors the objects actually have, </a:t>
            </a:r>
            <a:endParaRPr lang="en-US" dirty="0" smtClean="0"/>
          </a:p>
          <a:p>
            <a:pPr lvl="1"/>
            <a:r>
              <a:rPr lang="en-US" dirty="0" smtClean="0"/>
              <a:t>but </a:t>
            </a:r>
            <a:r>
              <a:rPr lang="en-US" dirty="0"/>
              <a:t>are the colors reflected from the object; </a:t>
            </a:r>
            <a:endParaRPr lang="en-US" dirty="0" smtClean="0"/>
          </a:p>
          <a:p>
            <a:pPr lvl="1"/>
            <a:r>
              <a:rPr lang="en-US" dirty="0" smtClean="0"/>
              <a:t>the </a:t>
            </a:r>
            <a:r>
              <a:rPr lang="en-US" dirty="0"/>
              <a:t>colors that are not absorbed (rejected) by the objects are the colors we perceive of them. </a:t>
            </a:r>
            <a:endParaRPr lang="en-US" dirty="0" smtClean="0"/>
          </a:p>
          <a:p>
            <a:r>
              <a:rPr lang="en-US" dirty="0" smtClean="0"/>
              <a:t>For </a:t>
            </a:r>
            <a:r>
              <a:rPr lang="en-US" dirty="0"/>
              <a:t>example, the light of the sun is perceived as a white light that is the combined sum of many different </a:t>
            </a:r>
            <a:r>
              <a:rPr lang="en-US" dirty="0" smtClean="0"/>
              <a:t>colors. </a:t>
            </a:r>
          </a:p>
          <a:p>
            <a:r>
              <a:rPr lang="en-US" dirty="0" smtClean="0"/>
              <a:t>So </a:t>
            </a:r>
            <a:r>
              <a:rPr lang="en-US" dirty="0"/>
              <a:t>if we would shine the white light on a blue toy, it absorbs all the white color's sub-colors except the blue color. Since the toy does not absorb the blue value, it is reflected and this reflected light enters our eye, making it look like the toy has a blue color. </a:t>
            </a:r>
            <a:endParaRPr lang="en-US" dirty="0" smtClean="0"/>
          </a:p>
          <a:p>
            <a:endParaRPr lang="en-US" dirty="0" smtClean="0"/>
          </a:p>
        </p:txBody>
      </p:sp>
    </p:spTree>
    <p:extLst>
      <p:ext uri="{BB962C8B-B14F-4D97-AF65-F5344CB8AC3E}">
        <p14:creationId xmlns:p14="http://schemas.microsoft.com/office/powerpoint/2010/main" val="35353898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a:r>
            <a:r>
              <a:rPr lang="en-US" cap="none" dirty="0" smtClean="0"/>
              <a:t>pecular </a:t>
            </a:r>
            <a:r>
              <a:rPr lang="en-US" cap="none" dirty="0"/>
              <a:t>Lighting </a:t>
            </a:r>
            <a:r>
              <a:rPr lang="en-US" cap="none" dirty="0" smtClean="0"/>
              <a:t>(3)</a:t>
            </a:r>
            <a:endParaRPr lang="en-US" dirty="0"/>
          </a:p>
        </p:txBody>
      </p:sp>
      <p:sp>
        <p:nvSpPr>
          <p:cNvPr id="3" name="Content Placeholder 2"/>
          <p:cNvSpPr>
            <a:spLocks noGrp="1"/>
          </p:cNvSpPr>
          <p:nvPr>
            <p:ph idx="1"/>
          </p:nvPr>
        </p:nvSpPr>
        <p:spPr>
          <a:xfrm>
            <a:off x="1141412" y="1815738"/>
            <a:ext cx="9905999" cy="5042262"/>
          </a:xfrm>
        </p:spPr>
        <p:txBody>
          <a:bodyPr>
            <a:normAutofit fontScale="92500" lnSpcReduction="10000"/>
          </a:bodyPr>
          <a:lstStyle/>
          <a:p>
            <a:pPr marL="0" indent="0">
              <a:buNone/>
            </a:pPr>
            <a:r>
              <a:rPr lang="en-US" dirty="0"/>
              <a:t>#version 330 core</a:t>
            </a:r>
          </a:p>
          <a:p>
            <a:pPr marL="0" indent="0">
              <a:buNone/>
            </a:pPr>
            <a:r>
              <a:rPr lang="en-US" dirty="0"/>
              <a:t>out vec4 </a:t>
            </a:r>
            <a:r>
              <a:rPr lang="en-US" dirty="0" err="1"/>
              <a:t>FragColor</a:t>
            </a:r>
            <a:r>
              <a:rPr lang="en-US" dirty="0"/>
              <a:t>;</a:t>
            </a:r>
          </a:p>
          <a:p>
            <a:pPr marL="0" indent="0">
              <a:buNone/>
            </a:pPr>
            <a:endParaRPr lang="en-US" dirty="0"/>
          </a:p>
          <a:p>
            <a:pPr marL="0" indent="0">
              <a:buNone/>
            </a:pPr>
            <a:r>
              <a:rPr lang="en-US" dirty="0"/>
              <a:t>in vec3 Normal;  </a:t>
            </a:r>
          </a:p>
          <a:p>
            <a:pPr marL="0" indent="0">
              <a:buNone/>
            </a:pPr>
            <a:r>
              <a:rPr lang="en-US" dirty="0"/>
              <a:t>in vec3 </a:t>
            </a:r>
            <a:r>
              <a:rPr lang="en-US" dirty="0" err="1"/>
              <a:t>FragPos</a:t>
            </a:r>
            <a:r>
              <a:rPr lang="en-US" dirty="0"/>
              <a:t>;  </a:t>
            </a:r>
          </a:p>
          <a:p>
            <a:pPr marL="0" indent="0">
              <a:buNone/>
            </a:pPr>
            <a:r>
              <a:rPr lang="en-US" dirty="0"/>
              <a:t>  </a:t>
            </a:r>
          </a:p>
          <a:p>
            <a:pPr marL="0" indent="0">
              <a:buNone/>
            </a:pPr>
            <a:r>
              <a:rPr lang="en-US" dirty="0"/>
              <a:t>uniform vec3 </a:t>
            </a:r>
            <a:r>
              <a:rPr lang="en-US" dirty="0" err="1"/>
              <a:t>lightPos</a:t>
            </a:r>
            <a:r>
              <a:rPr lang="en-US" dirty="0"/>
              <a:t>; </a:t>
            </a:r>
          </a:p>
          <a:p>
            <a:pPr marL="0" indent="0">
              <a:buNone/>
            </a:pPr>
            <a:r>
              <a:rPr lang="en-US" dirty="0"/>
              <a:t>uniform vec3 </a:t>
            </a:r>
            <a:r>
              <a:rPr lang="en-US" dirty="0" err="1"/>
              <a:t>viewPos</a:t>
            </a:r>
            <a:r>
              <a:rPr lang="en-US" dirty="0"/>
              <a:t>; </a:t>
            </a:r>
          </a:p>
          <a:p>
            <a:pPr marL="0" indent="0">
              <a:buNone/>
            </a:pPr>
            <a:r>
              <a:rPr lang="en-US" dirty="0"/>
              <a:t>uniform vec3 </a:t>
            </a:r>
            <a:r>
              <a:rPr lang="en-US" dirty="0" err="1"/>
              <a:t>lightColor</a:t>
            </a:r>
            <a:r>
              <a:rPr lang="en-US" dirty="0"/>
              <a:t>;</a:t>
            </a:r>
          </a:p>
          <a:p>
            <a:pPr marL="0" indent="0">
              <a:buNone/>
            </a:pPr>
            <a:r>
              <a:rPr lang="en-US" dirty="0"/>
              <a:t>uniform vec3 </a:t>
            </a:r>
            <a:r>
              <a:rPr lang="en-US" dirty="0" err="1"/>
              <a:t>objectColor</a:t>
            </a:r>
            <a:r>
              <a:rPr lang="en-US" dirty="0"/>
              <a:t>;</a:t>
            </a:r>
            <a:endParaRPr lang="en-US" dirty="0" smtClean="0"/>
          </a:p>
        </p:txBody>
      </p:sp>
    </p:spTree>
    <p:extLst>
      <p:ext uri="{BB962C8B-B14F-4D97-AF65-F5344CB8AC3E}">
        <p14:creationId xmlns:p14="http://schemas.microsoft.com/office/powerpoint/2010/main" val="28528624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a:r>
            <a:r>
              <a:rPr lang="en-US" cap="none" dirty="0" smtClean="0"/>
              <a:t>pecular </a:t>
            </a:r>
            <a:r>
              <a:rPr lang="en-US" cap="none" dirty="0"/>
              <a:t>Lighting </a:t>
            </a:r>
            <a:r>
              <a:rPr lang="en-US" cap="none" dirty="0" smtClean="0"/>
              <a:t>(4)</a:t>
            </a:r>
            <a:endParaRPr lang="en-US" dirty="0"/>
          </a:p>
        </p:txBody>
      </p:sp>
      <p:sp>
        <p:nvSpPr>
          <p:cNvPr id="3" name="Content Placeholder 2"/>
          <p:cNvSpPr>
            <a:spLocks noGrp="1"/>
          </p:cNvSpPr>
          <p:nvPr>
            <p:ph idx="1"/>
          </p:nvPr>
        </p:nvSpPr>
        <p:spPr>
          <a:xfrm>
            <a:off x="1141412" y="1815738"/>
            <a:ext cx="9905999" cy="5042262"/>
          </a:xfrm>
        </p:spPr>
        <p:txBody>
          <a:bodyPr>
            <a:normAutofit fontScale="70000" lnSpcReduction="20000"/>
          </a:bodyPr>
          <a:lstStyle/>
          <a:p>
            <a:pPr marL="0" indent="0">
              <a:buNone/>
            </a:pPr>
            <a:r>
              <a:rPr lang="en-US" dirty="0"/>
              <a:t>void main</a:t>
            </a:r>
            <a:r>
              <a:rPr lang="en-US" dirty="0" smtClean="0"/>
              <a:t>(){</a:t>
            </a:r>
            <a:endParaRPr lang="en-US" dirty="0"/>
          </a:p>
          <a:p>
            <a:pPr marL="0" indent="0">
              <a:buNone/>
            </a:pPr>
            <a:r>
              <a:rPr lang="en-US" dirty="0"/>
              <a:t>    float </a:t>
            </a:r>
            <a:r>
              <a:rPr lang="en-US" dirty="0" err="1"/>
              <a:t>ambientStrength</a:t>
            </a:r>
            <a:r>
              <a:rPr lang="en-US" dirty="0"/>
              <a:t> = </a:t>
            </a:r>
            <a:r>
              <a:rPr lang="en-US" dirty="0" smtClean="0"/>
              <a:t>0.1;			vec3 </a:t>
            </a:r>
            <a:r>
              <a:rPr lang="en-US" dirty="0">
                <a:solidFill>
                  <a:srgbClr val="FF0000"/>
                </a:solidFill>
              </a:rPr>
              <a:t>ambient</a:t>
            </a:r>
            <a:r>
              <a:rPr lang="en-US" dirty="0"/>
              <a:t> = </a:t>
            </a:r>
            <a:r>
              <a:rPr lang="en-US" dirty="0" err="1"/>
              <a:t>ambientStrength</a:t>
            </a:r>
            <a:r>
              <a:rPr lang="en-US" dirty="0"/>
              <a:t> * </a:t>
            </a:r>
            <a:r>
              <a:rPr lang="en-US" dirty="0" err="1"/>
              <a:t>lightColor</a:t>
            </a:r>
            <a:r>
              <a:rPr lang="en-US" dirty="0" smtClean="0"/>
              <a:t>; </a:t>
            </a:r>
          </a:p>
          <a:p>
            <a:pPr marL="0" indent="0">
              <a:buNone/>
            </a:pPr>
            <a:r>
              <a:rPr lang="en-US" dirty="0" smtClean="0"/>
              <a:t>    vec3 </a:t>
            </a:r>
            <a:r>
              <a:rPr lang="en-US" dirty="0"/>
              <a:t>norm = normalize(Normal</a:t>
            </a:r>
            <a:r>
              <a:rPr lang="en-US" dirty="0" smtClean="0"/>
              <a:t>);     		vec3 </a:t>
            </a:r>
            <a:r>
              <a:rPr lang="en-US" dirty="0" err="1"/>
              <a:t>lightDir</a:t>
            </a:r>
            <a:r>
              <a:rPr lang="en-US" dirty="0"/>
              <a:t> = normalize(</a:t>
            </a:r>
            <a:r>
              <a:rPr lang="en-US" dirty="0" err="1"/>
              <a:t>lightPos</a:t>
            </a:r>
            <a:r>
              <a:rPr lang="en-US" dirty="0"/>
              <a:t> - </a:t>
            </a:r>
            <a:r>
              <a:rPr lang="en-US" dirty="0" err="1"/>
              <a:t>FragPos</a:t>
            </a:r>
            <a:r>
              <a:rPr lang="en-US" dirty="0" smtClean="0"/>
              <a:t>);            </a:t>
            </a:r>
          </a:p>
          <a:p>
            <a:pPr marL="0" indent="0">
              <a:buNone/>
            </a:pPr>
            <a:r>
              <a:rPr lang="en-US" dirty="0"/>
              <a:t> </a:t>
            </a:r>
            <a:r>
              <a:rPr lang="en-US" dirty="0" smtClean="0"/>
              <a:t>   float </a:t>
            </a:r>
            <a:r>
              <a:rPr lang="en-US" dirty="0"/>
              <a:t>diff</a:t>
            </a:r>
            <a:r>
              <a:rPr lang="en-US" dirty="0"/>
              <a:t> = max(dot(norm, </a:t>
            </a:r>
            <a:r>
              <a:rPr lang="en-US" dirty="0" err="1"/>
              <a:t>lightDir</a:t>
            </a:r>
            <a:r>
              <a:rPr lang="en-US" dirty="0"/>
              <a:t>), 0.0</a:t>
            </a:r>
            <a:r>
              <a:rPr lang="en-US" dirty="0" smtClean="0"/>
              <a:t>);    	vec3 </a:t>
            </a:r>
            <a:r>
              <a:rPr lang="en-US" dirty="0">
                <a:solidFill>
                  <a:srgbClr val="FF0000"/>
                </a:solidFill>
              </a:rPr>
              <a:t>diffuse</a:t>
            </a:r>
            <a:r>
              <a:rPr lang="en-US" dirty="0"/>
              <a:t> = diff * </a:t>
            </a:r>
            <a:r>
              <a:rPr lang="en-US" dirty="0" err="1"/>
              <a:t>lightColor</a:t>
            </a:r>
            <a:r>
              <a:rPr lang="en-US" dirty="0"/>
              <a:t>;</a:t>
            </a:r>
          </a:p>
          <a:p>
            <a:pPr marL="0" indent="0">
              <a:buNone/>
            </a:pPr>
            <a:r>
              <a:rPr lang="en-US" dirty="0">
                <a:solidFill>
                  <a:srgbClr val="00B050"/>
                </a:solidFill>
              </a:rPr>
              <a:t>    </a:t>
            </a:r>
            <a:r>
              <a:rPr lang="en-US" dirty="0" smtClean="0">
                <a:solidFill>
                  <a:srgbClr val="00B050"/>
                </a:solidFill>
              </a:rPr>
              <a:t>// </a:t>
            </a:r>
            <a:r>
              <a:rPr lang="en-US" dirty="0">
                <a:solidFill>
                  <a:srgbClr val="00B050"/>
                </a:solidFill>
              </a:rPr>
              <a:t>specular</a:t>
            </a:r>
          </a:p>
          <a:p>
            <a:pPr marL="0" indent="0">
              <a:buNone/>
            </a:pPr>
            <a:r>
              <a:rPr lang="en-US" dirty="0"/>
              <a:t>    float </a:t>
            </a:r>
            <a:r>
              <a:rPr lang="en-US" dirty="0" err="1"/>
              <a:t>specularStrength</a:t>
            </a:r>
            <a:r>
              <a:rPr lang="en-US" dirty="0"/>
              <a:t> = 0.5; //</a:t>
            </a:r>
            <a:r>
              <a:rPr lang="en-US" dirty="0">
                <a:solidFill>
                  <a:srgbClr val="00B050"/>
                </a:solidFill>
              </a:rPr>
              <a:t>specular intensity   </a:t>
            </a:r>
            <a:endParaRPr lang="en-US" dirty="0" smtClean="0">
              <a:solidFill>
                <a:srgbClr val="00B050"/>
              </a:solidFill>
            </a:endParaRPr>
          </a:p>
          <a:p>
            <a:pPr marL="0" indent="0">
              <a:buNone/>
            </a:pPr>
            <a:r>
              <a:rPr lang="en-US" dirty="0"/>
              <a:t> </a:t>
            </a:r>
            <a:r>
              <a:rPr lang="en-US" dirty="0" smtClean="0"/>
              <a:t>  vec3 </a:t>
            </a:r>
            <a:r>
              <a:rPr lang="en-US" dirty="0" err="1"/>
              <a:t>viewDir</a:t>
            </a:r>
            <a:r>
              <a:rPr lang="en-US" dirty="0"/>
              <a:t> = normalize(</a:t>
            </a:r>
            <a:r>
              <a:rPr lang="en-US" dirty="0" err="1"/>
              <a:t>viewPos</a:t>
            </a:r>
            <a:r>
              <a:rPr lang="en-US" dirty="0"/>
              <a:t> - </a:t>
            </a:r>
            <a:r>
              <a:rPr lang="en-US" dirty="0" err="1"/>
              <a:t>FragPos</a:t>
            </a:r>
            <a:r>
              <a:rPr lang="en-US" dirty="0"/>
              <a:t>);</a:t>
            </a:r>
          </a:p>
          <a:p>
            <a:pPr marL="0" indent="0">
              <a:buNone/>
            </a:pPr>
            <a:r>
              <a:rPr lang="en-US" dirty="0"/>
              <a:t>   </a:t>
            </a:r>
            <a:r>
              <a:rPr lang="en-US" dirty="0" smtClean="0"/>
              <a:t>vec3 </a:t>
            </a:r>
            <a:r>
              <a:rPr lang="en-US" dirty="0" err="1"/>
              <a:t>reflectDir</a:t>
            </a:r>
            <a:r>
              <a:rPr lang="en-US" dirty="0"/>
              <a:t> = reflect(-</a:t>
            </a:r>
            <a:r>
              <a:rPr lang="en-US" dirty="0" err="1"/>
              <a:t>lightDir</a:t>
            </a:r>
            <a:r>
              <a:rPr lang="en-US" dirty="0"/>
              <a:t>, norm);  </a:t>
            </a:r>
            <a:r>
              <a:rPr lang="en-US" dirty="0" smtClean="0"/>
              <a:t>    </a:t>
            </a:r>
          </a:p>
          <a:p>
            <a:pPr marL="0" indent="0">
              <a:buNone/>
            </a:pPr>
            <a:r>
              <a:rPr lang="en-US" dirty="0"/>
              <a:t> </a:t>
            </a:r>
            <a:r>
              <a:rPr lang="en-US" dirty="0" smtClean="0"/>
              <a:t>  float </a:t>
            </a:r>
            <a:r>
              <a:rPr lang="en-US" dirty="0"/>
              <a:t>spec = pow(max(dot(</a:t>
            </a:r>
            <a:r>
              <a:rPr lang="en-US" dirty="0" err="1"/>
              <a:t>viewDir</a:t>
            </a:r>
            <a:r>
              <a:rPr lang="en-US" dirty="0"/>
              <a:t>, </a:t>
            </a:r>
            <a:r>
              <a:rPr lang="en-US" dirty="0" err="1"/>
              <a:t>reflectDir</a:t>
            </a:r>
            <a:r>
              <a:rPr lang="en-US" dirty="0"/>
              <a:t>), 0.0), 32);</a:t>
            </a:r>
          </a:p>
          <a:p>
            <a:pPr marL="0" indent="0">
              <a:buNone/>
            </a:pPr>
            <a:r>
              <a:rPr lang="en-US" dirty="0"/>
              <a:t>   </a:t>
            </a:r>
            <a:r>
              <a:rPr lang="en-US" dirty="0" smtClean="0"/>
              <a:t>vec3 </a:t>
            </a:r>
            <a:r>
              <a:rPr lang="en-US" dirty="0">
                <a:solidFill>
                  <a:srgbClr val="FF0000"/>
                </a:solidFill>
              </a:rPr>
              <a:t>specular</a:t>
            </a:r>
            <a:r>
              <a:rPr lang="en-US" dirty="0"/>
              <a:t> = </a:t>
            </a:r>
            <a:r>
              <a:rPr lang="en-US" dirty="0" err="1"/>
              <a:t>specularStrength</a:t>
            </a:r>
            <a:r>
              <a:rPr lang="en-US" dirty="0"/>
              <a:t> * spec * </a:t>
            </a:r>
            <a:r>
              <a:rPr lang="en-US" dirty="0" err="1"/>
              <a:t>lightColor</a:t>
            </a:r>
            <a:r>
              <a:rPr lang="en-US" dirty="0"/>
              <a:t>;  </a:t>
            </a:r>
            <a:r>
              <a:rPr lang="en-US" dirty="0" smtClean="0"/>
              <a:t>    </a:t>
            </a:r>
          </a:p>
          <a:p>
            <a:pPr marL="0" indent="0">
              <a:buNone/>
            </a:pPr>
            <a:r>
              <a:rPr lang="en-US" dirty="0"/>
              <a:t> </a:t>
            </a:r>
            <a:r>
              <a:rPr lang="en-US" dirty="0" smtClean="0"/>
              <a:t>  vec3 </a:t>
            </a:r>
            <a:r>
              <a:rPr lang="en-US" dirty="0"/>
              <a:t>result = </a:t>
            </a:r>
            <a:r>
              <a:rPr lang="en-US" dirty="0">
                <a:solidFill>
                  <a:srgbClr val="FF0000"/>
                </a:solidFill>
              </a:rPr>
              <a:t>(ambient + diffuse + specular) </a:t>
            </a:r>
            <a:r>
              <a:rPr lang="en-US" dirty="0"/>
              <a:t>* </a:t>
            </a:r>
            <a:r>
              <a:rPr lang="en-US" dirty="0" err="1"/>
              <a:t>objectColor</a:t>
            </a:r>
            <a:r>
              <a:rPr lang="en-US" dirty="0" smtClean="0"/>
              <a:t>;   </a:t>
            </a:r>
          </a:p>
          <a:p>
            <a:pPr marL="0" indent="0">
              <a:buNone/>
            </a:pPr>
            <a:r>
              <a:rPr lang="en-US" dirty="0"/>
              <a:t> </a:t>
            </a:r>
            <a:r>
              <a:rPr lang="en-US" dirty="0" smtClean="0"/>
              <a:t>  </a:t>
            </a:r>
            <a:r>
              <a:rPr lang="en-US" dirty="0" err="1"/>
              <a:t>FragColor</a:t>
            </a:r>
            <a:r>
              <a:rPr lang="en-US" dirty="0"/>
              <a:t> = vec4(result, 1.0);</a:t>
            </a:r>
          </a:p>
          <a:p>
            <a:pPr marL="0" indent="0">
              <a:buNone/>
            </a:pPr>
            <a:r>
              <a:rPr lang="en-US" dirty="0"/>
              <a:t>} </a:t>
            </a:r>
            <a:endParaRPr lang="en-US" dirty="0" smtClean="0"/>
          </a:p>
        </p:txBody>
      </p:sp>
      <p:pic>
        <p:nvPicPr>
          <p:cNvPr id="4" name="Picture 3" descr="Screen Clipping"/>
          <p:cNvPicPr>
            <a:picLocks noChangeAspect="1"/>
          </p:cNvPicPr>
          <p:nvPr/>
        </p:nvPicPr>
        <p:blipFill rotWithShape="1">
          <a:blip r:embed="rId2">
            <a:extLst>
              <a:ext uri="{28A0092B-C50C-407E-A947-70E740481C1C}">
                <a14:useLocalDpi xmlns:a14="http://schemas.microsoft.com/office/drawing/2010/main" val="0"/>
              </a:ext>
            </a:extLst>
          </a:blip>
          <a:srcRect l="10081" t="5937" r="2011"/>
          <a:stretch/>
        </p:blipFill>
        <p:spPr>
          <a:xfrm>
            <a:off x="7254239" y="3294308"/>
            <a:ext cx="4362995" cy="3360263"/>
          </a:xfrm>
          <a:prstGeom prst="rect">
            <a:avLst/>
          </a:prstGeom>
        </p:spPr>
      </p:pic>
    </p:spTree>
    <p:extLst>
      <p:ext uri="{BB962C8B-B14F-4D97-AF65-F5344CB8AC3E}">
        <p14:creationId xmlns:p14="http://schemas.microsoft.com/office/powerpoint/2010/main" val="41337879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a:r>
            <a:r>
              <a:rPr lang="en-US" cap="none" dirty="0" smtClean="0"/>
              <a:t>pecular </a:t>
            </a:r>
            <a:r>
              <a:rPr lang="en-US" cap="none" dirty="0"/>
              <a:t>Lighting </a:t>
            </a:r>
            <a:r>
              <a:rPr lang="en-US" cap="none" dirty="0" smtClean="0"/>
              <a:t>(5)</a:t>
            </a:r>
            <a:endParaRPr lang="en-US" dirty="0"/>
          </a:p>
        </p:txBody>
      </p:sp>
      <p:sp>
        <p:nvSpPr>
          <p:cNvPr id="3" name="Content Placeholder 2"/>
          <p:cNvSpPr>
            <a:spLocks noGrp="1"/>
          </p:cNvSpPr>
          <p:nvPr>
            <p:ph idx="1"/>
          </p:nvPr>
        </p:nvSpPr>
        <p:spPr>
          <a:xfrm>
            <a:off x="1141412" y="2249487"/>
            <a:ext cx="10654348" cy="3541714"/>
          </a:xfrm>
        </p:spPr>
        <p:txBody>
          <a:bodyPr>
            <a:normAutofit/>
          </a:bodyPr>
          <a:lstStyle/>
          <a:p>
            <a:r>
              <a:rPr lang="en-US" dirty="0" smtClean="0"/>
              <a:t>Specular intensity: a </a:t>
            </a:r>
            <a:r>
              <a:rPr lang="en-US" dirty="0"/>
              <a:t>value to give the specular highlight a medium-bright color so that it doesn't have too much of an </a:t>
            </a:r>
            <a:r>
              <a:rPr lang="en-US" dirty="0" smtClean="0"/>
              <a:t>impact.</a:t>
            </a:r>
          </a:p>
          <a:p>
            <a:r>
              <a:rPr lang="en-US" dirty="0"/>
              <a:t>If we would set this to 1.0f we'd get a really bright specular component which is a bit too much for a coral </a:t>
            </a:r>
            <a:r>
              <a:rPr lang="en-US" dirty="0" smtClean="0"/>
              <a:t>cube. </a:t>
            </a:r>
            <a:endParaRPr lang="en-US" dirty="0" smtClean="0"/>
          </a:p>
        </p:txBody>
      </p:sp>
    </p:spTree>
    <p:extLst>
      <p:ext uri="{BB962C8B-B14F-4D97-AF65-F5344CB8AC3E}">
        <p14:creationId xmlns:p14="http://schemas.microsoft.com/office/powerpoint/2010/main" val="13033844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a:r>
            <a:r>
              <a:rPr lang="en-US" cap="none" dirty="0" smtClean="0"/>
              <a:t>pecular </a:t>
            </a:r>
            <a:r>
              <a:rPr lang="en-US" cap="none" dirty="0"/>
              <a:t>Lighting </a:t>
            </a:r>
            <a:r>
              <a:rPr lang="en-US" cap="none" dirty="0" smtClean="0"/>
              <a:t>(6)</a:t>
            </a:r>
            <a:endParaRPr lang="en-US" dirty="0"/>
          </a:p>
        </p:txBody>
      </p:sp>
      <p:sp>
        <p:nvSpPr>
          <p:cNvPr id="3" name="Content Placeholder 2"/>
          <p:cNvSpPr>
            <a:spLocks noGrp="1"/>
          </p:cNvSpPr>
          <p:nvPr>
            <p:ph idx="1"/>
          </p:nvPr>
        </p:nvSpPr>
        <p:spPr>
          <a:xfrm>
            <a:off x="1141412" y="2249487"/>
            <a:ext cx="4841377" cy="3541714"/>
          </a:xfrm>
        </p:spPr>
        <p:txBody>
          <a:bodyPr>
            <a:normAutofit/>
          </a:bodyPr>
          <a:lstStyle/>
          <a:p>
            <a:r>
              <a:rPr lang="en-US" dirty="0"/>
              <a:t>This 32 value is the shininess value of the highlight. The higher the shininess value of an object, the more it properly reflects the light instead of scattering it all around and thus the smaller the highlight becomes. </a:t>
            </a:r>
            <a:endParaRPr lang="en-US" dirty="0" smtClean="0"/>
          </a:p>
        </p:txBody>
      </p:sp>
      <p:pic>
        <p:nvPicPr>
          <p:cNvPr id="4" name="Picture 3" descr="Screen Clipping"/>
          <p:cNvPicPr>
            <a:picLocks noChangeAspect="1"/>
          </p:cNvPicPr>
          <p:nvPr/>
        </p:nvPicPr>
        <p:blipFill rotWithShape="1">
          <a:blip r:embed="rId2">
            <a:extLst>
              <a:ext uri="{28A0092B-C50C-407E-A947-70E740481C1C}">
                <a14:useLocalDpi xmlns:a14="http://schemas.microsoft.com/office/drawing/2010/main" val="0"/>
              </a:ext>
            </a:extLst>
          </a:blip>
          <a:srcRect t="4578" b="3206"/>
          <a:stretch/>
        </p:blipFill>
        <p:spPr>
          <a:xfrm>
            <a:off x="5702526" y="2097088"/>
            <a:ext cx="6325483" cy="3513910"/>
          </a:xfrm>
          <a:prstGeom prst="rect">
            <a:avLst/>
          </a:prstGeom>
        </p:spPr>
      </p:pic>
    </p:spTree>
    <p:extLst>
      <p:ext uri="{BB962C8B-B14F-4D97-AF65-F5344CB8AC3E}">
        <p14:creationId xmlns:p14="http://schemas.microsoft.com/office/powerpoint/2010/main" val="16825825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Specular </a:t>
            </a:r>
            <a:r>
              <a:rPr lang="en-US" cap="none" dirty="0" smtClean="0"/>
              <a:t>Lighting – Demo</a:t>
            </a:r>
            <a:endParaRPr lang="en-US" dirty="0"/>
          </a:p>
        </p:txBody>
      </p:sp>
      <p:sp>
        <p:nvSpPr>
          <p:cNvPr id="3" name="Content Placeholder 2"/>
          <p:cNvSpPr>
            <a:spLocks noGrp="1"/>
          </p:cNvSpPr>
          <p:nvPr>
            <p:ph idx="1"/>
          </p:nvPr>
        </p:nvSpPr>
        <p:spPr>
          <a:xfrm>
            <a:off x="1141412" y="2249487"/>
            <a:ext cx="9204371" cy="3541714"/>
          </a:xfrm>
        </p:spPr>
        <p:txBody>
          <a:bodyPr>
            <a:normAutofit/>
          </a:bodyPr>
          <a:lstStyle/>
          <a:p>
            <a:pPr marL="0" indent="0" algn="ctr">
              <a:buNone/>
            </a:pPr>
            <a:r>
              <a:rPr lang="en-US" sz="6600" dirty="0" smtClean="0"/>
              <a:t>Guys, let’s dive into</a:t>
            </a:r>
            <a:endParaRPr lang="ar-SY" sz="6600" dirty="0" smtClean="0"/>
          </a:p>
        </p:txBody>
      </p:sp>
      <p:sp>
        <p:nvSpPr>
          <p:cNvPr id="4" name="Content Placeholder 2"/>
          <p:cNvSpPr txBox="1">
            <a:spLocks/>
          </p:cNvSpPr>
          <p:nvPr/>
        </p:nvSpPr>
        <p:spPr>
          <a:xfrm>
            <a:off x="9000310" y="2353990"/>
            <a:ext cx="1907177" cy="186531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6600" dirty="0" smtClean="0"/>
              <a:t>C++</a:t>
            </a:r>
            <a:endParaRPr lang="ar-SY" sz="6600" dirty="0" smtClean="0"/>
          </a:p>
        </p:txBody>
      </p:sp>
    </p:spTree>
    <p:extLst>
      <p:ext uri="{BB962C8B-B14F-4D97-AF65-F5344CB8AC3E}">
        <p14:creationId xmlns:p14="http://schemas.microsoft.com/office/powerpoint/2010/main" val="3325094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iterate type="lt">
                                    <p:tmPct val="0"/>
                                  </p:iterate>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19" presetClass="emph" presetSubtype="0" fill="hold" grpId="1" nodeType="afterEffect">
                                  <p:stCondLst>
                                    <p:cond delay="0"/>
                                  </p:stCondLst>
                                  <p:iterate type="lt">
                                    <p:tmPct val="0"/>
                                  </p:iterate>
                                  <p:childTnLst>
                                    <p:animClr clrSpc="rgb" dir="cw">
                                      <p:cBhvr override="childStyle">
                                        <p:cTn id="14" dur="500" fill="hold"/>
                                        <p:tgtEl>
                                          <p:spTgt spid="4"/>
                                        </p:tgtEl>
                                        <p:attrNameLst>
                                          <p:attrName>style.color</p:attrName>
                                        </p:attrNameLst>
                                      </p:cBhvr>
                                      <p:to>
                                        <a:schemeClr val="accent2"/>
                                      </p:to>
                                    </p:animClr>
                                    <p:animClr clrSpc="rgb" dir="cw">
                                      <p:cBhvr>
                                        <p:cTn id="15" dur="500" fill="hold"/>
                                        <p:tgtEl>
                                          <p:spTgt spid="4"/>
                                        </p:tgtEl>
                                        <p:attrNameLst>
                                          <p:attrName>fillcolor</p:attrName>
                                        </p:attrNameLst>
                                      </p:cBhvr>
                                      <p:to>
                                        <a:schemeClr val="accent2"/>
                                      </p:to>
                                    </p:animClr>
                                    <p:set>
                                      <p:cBhvr>
                                        <p:cTn id="16" dur="500" fill="hold"/>
                                        <p:tgtEl>
                                          <p:spTgt spid="4"/>
                                        </p:tgtEl>
                                        <p:attrNameLst>
                                          <p:attrName>fill.type</p:attrName>
                                        </p:attrNameLst>
                                      </p:cBhvr>
                                      <p:to>
                                        <p:strVal val="solid"/>
                                      </p:to>
                                    </p:set>
                                    <p:set>
                                      <p:cBhvr>
                                        <p:cTn id="17" dur="500" fill="hold"/>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Color</a:t>
            </a:r>
            <a:endParaRPr lang="en-US" dirty="0"/>
          </a:p>
        </p:txBody>
      </p:sp>
      <p:sp>
        <p:nvSpPr>
          <p:cNvPr id="3" name="Content Placeholder 2"/>
          <p:cNvSpPr>
            <a:spLocks noGrp="1"/>
          </p:cNvSpPr>
          <p:nvPr>
            <p:ph idx="1"/>
          </p:nvPr>
        </p:nvSpPr>
        <p:spPr/>
        <p:txBody>
          <a:bodyPr>
            <a:normAutofit/>
          </a:bodyPr>
          <a:lstStyle/>
          <a:p>
            <a:r>
              <a:rPr lang="en-US" dirty="0"/>
              <a:t> You can see that the white sunlight is actually a collection of all the visible colors and the object absorbs a large portion of those colors. It only reflects those colors that represent the object's color and the combination of those is what we perceive (in this case a coral color). </a:t>
            </a:r>
            <a:endParaRPr lang="en-US" dirty="0" smtClean="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4503" y="3552364"/>
            <a:ext cx="4363059" cy="3305636"/>
          </a:xfrm>
          <a:prstGeom prst="rect">
            <a:avLst/>
          </a:prstGeom>
        </p:spPr>
      </p:pic>
    </p:spTree>
    <p:extLst>
      <p:ext uri="{BB962C8B-B14F-4D97-AF65-F5344CB8AC3E}">
        <p14:creationId xmlns:p14="http://schemas.microsoft.com/office/powerpoint/2010/main" val="31650354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Color</a:t>
            </a:r>
            <a:endParaRPr lang="en-US" dirty="0"/>
          </a:p>
        </p:txBody>
      </p:sp>
      <p:sp>
        <p:nvSpPr>
          <p:cNvPr id="3" name="Content Placeholder 2"/>
          <p:cNvSpPr>
            <a:spLocks noGrp="1"/>
          </p:cNvSpPr>
          <p:nvPr>
            <p:ph idx="1"/>
          </p:nvPr>
        </p:nvSpPr>
        <p:spPr/>
        <p:txBody>
          <a:bodyPr>
            <a:normAutofit/>
          </a:bodyPr>
          <a:lstStyle/>
          <a:p>
            <a:r>
              <a:rPr lang="en-US" dirty="0"/>
              <a:t>the toy's color </a:t>
            </a:r>
            <a:r>
              <a:rPr lang="en-US" i="1" dirty="0"/>
              <a:t>absorbs</a:t>
            </a:r>
            <a:r>
              <a:rPr lang="en-US" dirty="0"/>
              <a:t> a large portion of the white light, but reflects several red, green and blue values based on its own color value</a:t>
            </a:r>
            <a:endParaRPr lang="en-US" dirty="0" smtClean="0"/>
          </a:p>
          <a:p>
            <a:pPr lvl="1"/>
            <a:r>
              <a:rPr lang="en-US" dirty="0" err="1" smtClean="0"/>
              <a:t>glm</a:t>
            </a:r>
            <a:r>
              <a:rPr lang="en-US" dirty="0"/>
              <a:t>::vec3 </a:t>
            </a:r>
            <a:r>
              <a:rPr lang="en-US" dirty="0" err="1"/>
              <a:t>lightColor</a:t>
            </a:r>
            <a:r>
              <a:rPr lang="en-US" dirty="0"/>
              <a:t>(1.0f, 1.0f, 1.0f);</a:t>
            </a:r>
          </a:p>
          <a:p>
            <a:pPr lvl="1"/>
            <a:r>
              <a:rPr lang="en-US" dirty="0" err="1"/>
              <a:t>glm</a:t>
            </a:r>
            <a:r>
              <a:rPr lang="en-US" dirty="0"/>
              <a:t>::vec3 </a:t>
            </a:r>
            <a:r>
              <a:rPr lang="en-US" dirty="0" err="1"/>
              <a:t>toyColor</a:t>
            </a:r>
            <a:r>
              <a:rPr lang="en-US" dirty="0"/>
              <a:t>(1.0f, 0.5f, 0.31f);</a:t>
            </a:r>
          </a:p>
          <a:p>
            <a:pPr lvl="1"/>
            <a:r>
              <a:rPr lang="en-US" dirty="0" err="1"/>
              <a:t>glm</a:t>
            </a:r>
            <a:r>
              <a:rPr lang="en-US" dirty="0"/>
              <a:t>::vec3 result = </a:t>
            </a:r>
            <a:r>
              <a:rPr lang="en-US" dirty="0" err="1"/>
              <a:t>lightColor</a:t>
            </a:r>
            <a:r>
              <a:rPr lang="en-US" dirty="0"/>
              <a:t> * </a:t>
            </a:r>
            <a:r>
              <a:rPr lang="en-US" dirty="0" err="1"/>
              <a:t>toyColor</a:t>
            </a:r>
            <a:r>
              <a:rPr lang="en-US" dirty="0"/>
              <a:t>; // = (1.0f, 0.5f, 0.31f);</a:t>
            </a:r>
            <a:endParaRPr lang="en-US" dirty="0" smtClean="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0197" y="2936127"/>
            <a:ext cx="3478551" cy="2635496"/>
          </a:xfrm>
          <a:prstGeom prst="rect">
            <a:avLst/>
          </a:prstGeom>
        </p:spPr>
      </p:pic>
    </p:spTree>
    <p:extLst>
      <p:ext uri="{BB962C8B-B14F-4D97-AF65-F5344CB8AC3E}">
        <p14:creationId xmlns:p14="http://schemas.microsoft.com/office/powerpoint/2010/main" val="929032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Color</a:t>
            </a:r>
            <a:endParaRPr lang="en-US" dirty="0"/>
          </a:p>
        </p:txBody>
      </p:sp>
      <p:sp>
        <p:nvSpPr>
          <p:cNvPr id="3" name="Content Placeholder 2"/>
          <p:cNvSpPr>
            <a:spLocks noGrp="1"/>
          </p:cNvSpPr>
          <p:nvPr>
            <p:ph idx="1"/>
          </p:nvPr>
        </p:nvSpPr>
        <p:spPr/>
        <p:txBody>
          <a:bodyPr>
            <a:normAutofit/>
          </a:bodyPr>
          <a:lstStyle/>
          <a:p>
            <a:r>
              <a:rPr lang="en-US" dirty="0"/>
              <a:t>We can thus define an object's color as </a:t>
            </a:r>
            <a:r>
              <a:rPr lang="en-US" i="1" dirty="0"/>
              <a:t>the amount of each color component it reflects from a light </a:t>
            </a:r>
            <a:r>
              <a:rPr lang="en-US" i="1" dirty="0" smtClean="0"/>
              <a:t>source</a:t>
            </a:r>
            <a:r>
              <a:rPr lang="en-US" dirty="0" smtClean="0"/>
              <a:t>:</a:t>
            </a:r>
          </a:p>
          <a:p>
            <a:pPr lvl="1"/>
            <a:r>
              <a:rPr lang="en-US" dirty="0" err="1" smtClean="0"/>
              <a:t>glm</a:t>
            </a:r>
            <a:r>
              <a:rPr lang="en-US" dirty="0"/>
              <a:t>::vec3 </a:t>
            </a:r>
            <a:r>
              <a:rPr lang="en-US" dirty="0" err="1"/>
              <a:t>lightColor</a:t>
            </a:r>
            <a:r>
              <a:rPr lang="en-US" dirty="0"/>
              <a:t>(0.0f, 1.0f, 0.0f);</a:t>
            </a:r>
          </a:p>
          <a:p>
            <a:pPr lvl="1"/>
            <a:r>
              <a:rPr lang="en-US" dirty="0" err="1"/>
              <a:t>glm</a:t>
            </a:r>
            <a:r>
              <a:rPr lang="en-US" dirty="0"/>
              <a:t>::vec3 </a:t>
            </a:r>
            <a:r>
              <a:rPr lang="en-US" dirty="0" err="1"/>
              <a:t>toyColor</a:t>
            </a:r>
            <a:r>
              <a:rPr lang="en-US" dirty="0"/>
              <a:t>(1.0f, 0.5f, 0.31f);</a:t>
            </a:r>
          </a:p>
          <a:p>
            <a:pPr lvl="1"/>
            <a:r>
              <a:rPr lang="en-US" dirty="0" err="1"/>
              <a:t>glm</a:t>
            </a:r>
            <a:r>
              <a:rPr lang="en-US" dirty="0"/>
              <a:t>::vec3 result = </a:t>
            </a:r>
            <a:r>
              <a:rPr lang="en-US" dirty="0" err="1"/>
              <a:t>lightColor</a:t>
            </a:r>
            <a:r>
              <a:rPr lang="en-US" dirty="0"/>
              <a:t> * </a:t>
            </a:r>
            <a:r>
              <a:rPr lang="en-US" dirty="0" err="1"/>
              <a:t>toyColor</a:t>
            </a:r>
            <a:r>
              <a:rPr lang="en-US" dirty="0"/>
              <a:t>; // = (0.0f, 0.5f, 0.0f);</a:t>
            </a:r>
            <a:endParaRPr lang="en-US" dirty="0" smtClean="0"/>
          </a:p>
        </p:txBody>
      </p:sp>
    </p:spTree>
    <p:extLst>
      <p:ext uri="{BB962C8B-B14F-4D97-AF65-F5344CB8AC3E}">
        <p14:creationId xmlns:p14="http://schemas.microsoft.com/office/powerpoint/2010/main" val="3474220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Color</a:t>
            </a:r>
            <a:endParaRPr lang="en-US" dirty="0"/>
          </a:p>
        </p:txBody>
      </p:sp>
      <p:sp>
        <p:nvSpPr>
          <p:cNvPr id="3" name="Content Placeholder 2"/>
          <p:cNvSpPr>
            <a:spLocks noGrp="1"/>
          </p:cNvSpPr>
          <p:nvPr>
            <p:ph idx="1"/>
          </p:nvPr>
        </p:nvSpPr>
        <p:spPr/>
        <p:txBody>
          <a:bodyPr>
            <a:normAutofit/>
          </a:bodyPr>
          <a:lstStyle/>
          <a:p>
            <a:r>
              <a:rPr lang="en-US" dirty="0" smtClean="0"/>
              <a:t>Another </a:t>
            </a:r>
            <a:r>
              <a:rPr lang="en-US" dirty="0"/>
              <a:t>example with a dark olive-green light:</a:t>
            </a:r>
            <a:endParaRPr lang="en-US" dirty="0" smtClean="0"/>
          </a:p>
          <a:p>
            <a:pPr lvl="1"/>
            <a:r>
              <a:rPr lang="en-US" dirty="0" err="1" smtClean="0"/>
              <a:t>glm</a:t>
            </a:r>
            <a:r>
              <a:rPr lang="en-US" dirty="0"/>
              <a:t>::vec3 </a:t>
            </a:r>
            <a:r>
              <a:rPr lang="en-US" dirty="0" err="1"/>
              <a:t>lightColor</a:t>
            </a:r>
            <a:r>
              <a:rPr lang="en-US" dirty="0"/>
              <a:t>(0.33f, 0.42f, 0.18f);</a:t>
            </a:r>
          </a:p>
          <a:p>
            <a:pPr lvl="1"/>
            <a:r>
              <a:rPr lang="en-US" dirty="0" err="1"/>
              <a:t>glm</a:t>
            </a:r>
            <a:r>
              <a:rPr lang="en-US" dirty="0"/>
              <a:t>::vec3 </a:t>
            </a:r>
            <a:r>
              <a:rPr lang="en-US" dirty="0" err="1"/>
              <a:t>toyColor</a:t>
            </a:r>
            <a:r>
              <a:rPr lang="en-US" dirty="0"/>
              <a:t>(1.0f, 0.5f, 0.31f);</a:t>
            </a:r>
          </a:p>
          <a:p>
            <a:pPr lvl="1"/>
            <a:r>
              <a:rPr lang="en-US" dirty="0" err="1"/>
              <a:t>glm</a:t>
            </a:r>
            <a:r>
              <a:rPr lang="en-US" dirty="0"/>
              <a:t>::vec3 result = </a:t>
            </a:r>
            <a:r>
              <a:rPr lang="en-US" dirty="0" err="1"/>
              <a:t>lightColor</a:t>
            </a:r>
            <a:r>
              <a:rPr lang="en-US" dirty="0"/>
              <a:t> * </a:t>
            </a:r>
            <a:r>
              <a:rPr lang="en-US" dirty="0" err="1"/>
              <a:t>toyColor</a:t>
            </a:r>
            <a:r>
              <a:rPr lang="en-US" dirty="0"/>
              <a:t>; // = (0.33f, 0.21f, 0.06f</a:t>
            </a:r>
            <a:r>
              <a:rPr lang="en-US" dirty="0" smtClean="0"/>
              <a:t>)</a:t>
            </a:r>
          </a:p>
          <a:p>
            <a:r>
              <a:rPr lang="en-US" dirty="0" smtClean="0"/>
              <a:t>We </a:t>
            </a:r>
            <a:r>
              <a:rPr lang="en-US" dirty="0"/>
              <a:t>can get unexpected colors from objects by using different light colors. </a:t>
            </a:r>
            <a:endParaRPr lang="en-US" dirty="0" smtClean="0"/>
          </a:p>
          <a:p>
            <a:r>
              <a:rPr lang="en-US" dirty="0" smtClean="0"/>
              <a:t>It's </a:t>
            </a:r>
            <a:r>
              <a:rPr lang="en-US" dirty="0"/>
              <a:t>not hard to get creative with </a:t>
            </a:r>
            <a:r>
              <a:rPr lang="en-US" dirty="0" smtClean="0"/>
              <a:t>colors!</a:t>
            </a:r>
          </a:p>
        </p:txBody>
      </p:sp>
    </p:spTree>
    <p:extLst>
      <p:ext uri="{BB962C8B-B14F-4D97-AF65-F5344CB8AC3E}">
        <p14:creationId xmlns:p14="http://schemas.microsoft.com/office/powerpoint/2010/main" val="18787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Color – Vertex </a:t>
            </a:r>
            <a:r>
              <a:rPr lang="en-US" cap="none" dirty="0" err="1" smtClean="0"/>
              <a:t>Shader</a:t>
            </a:r>
            <a:endParaRPr lang="en-US" dirty="0"/>
          </a:p>
        </p:txBody>
      </p:sp>
      <p:sp>
        <p:nvSpPr>
          <p:cNvPr id="3" name="Content Placeholder 2"/>
          <p:cNvSpPr>
            <a:spLocks noGrp="1"/>
          </p:cNvSpPr>
          <p:nvPr>
            <p:ph idx="1"/>
          </p:nvPr>
        </p:nvSpPr>
        <p:spPr>
          <a:xfrm>
            <a:off x="1141412" y="2249487"/>
            <a:ext cx="9905999" cy="4229690"/>
          </a:xfrm>
        </p:spPr>
        <p:txBody>
          <a:bodyPr>
            <a:normAutofit fontScale="77500" lnSpcReduction="20000"/>
          </a:bodyPr>
          <a:lstStyle/>
          <a:p>
            <a:pPr marL="0" indent="0">
              <a:buNone/>
            </a:pPr>
            <a:r>
              <a:rPr lang="en-US" dirty="0"/>
              <a:t>#version 330 core</a:t>
            </a:r>
          </a:p>
          <a:p>
            <a:pPr marL="0" indent="0">
              <a:buNone/>
            </a:pPr>
            <a:r>
              <a:rPr lang="en-US" dirty="0"/>
              <a:t>layout (location = 0) in vec3 </a:t>
            </a:r>
            <a:r>
              <a:rPr lang="en-US" dirty="0" err="1"/>
              <a:t>aPos</a:t>
            </a:r>
            <a:r>
              <a:rPr lang="en-US" dirty="0" smtClean="0"/>
              <a:t>;</a:t>
            </a:r>
          </a:p>
          <a:p>
            <a:pPr marL="0" indent="0">
              <a:buNone/>
            </a:pPr>
            <a:endParaRPr lang="en-US" dirty="0"/>
          </a:p>
          <a:p>
            <a:pPr marL="0" indent="0">
              <a:buNone/>
            </a:pPr>
            <a:r>
              <a:rPr lang="en-US" dirty="0"/>
              <a:t>uniform mat4 model;</a:t>
            </a:r>
          </a:p>
          <a:p>
            <a:pPr marL="0" indent="0">
              <a:buNone/>
            </a:pPr>
            <a:r>
              <a:rPr lang="en-US" dirty="0"/>
              <a:t>uniform mat4 view;</a:t>
            </a:r>
          </a:p>
          <a:p>
            <a:pPr marL="0" indent="0">
              <a:buNone/>
            </a:pPr>
            <a:r>
              <a:rPr lang="en-US" dirty="0"/>
              <a:t>uniform mat4 projection</a:t>
            </a:r>
            <a:r>
              <a:rPr lang="en-US" dirty="0" smtClean="0"/>
              <a:t>;</a:t>
            </a:r>
            <a:endParaRPr lang="en-US" dirty="0"/>
          </a:p>
          <a:p>
            <a:pPr marL="0" indent="0">
              <a:buNone/>
            </a:pPr>
            <a:r>
              <a:rPr lang="en-US" dirty="0"/>
              <a:t>void main()</a:t>
            </a:r>
          </a:p>
          <a:p>
            <a:pPr marL="0" indent="0">
              <a:buNone/>
            </a:pPr>
            <a:r>
              <a:rPr lang="en-US" dirty="0"/>
              <a:t>{</a:t>
            </a:r>
          </a:p>
          <a:p>
            <a:pPr marL="0" indent="0">
              <a:buNone/>
            </a:pPr>
            <a:r>
              <a:rPr lang="en-US" dirty="0"/>
              <a:t>    </a:t>
            </a:r>
            <a:r>
              <a:rPr lang="en-US" dirty="0" err="1"/>
              <a:t>gl_Position</a:t>
            </a:r>
            <a:r>
              <a:rPr lang="en-US" dirty="0"/>
              <a:t> = projection * view * model * vec4(</a:t>
            </a:r>
            <a:r>
              <a:rPr lang="en-US" dirty="0" err="1"/>
              <a:t>aPos</a:t>
            </a:r>
            <a:r>
              <a:rPr lang="en-US" dirty="0"/>
              <a:t>, 1.0);</a:t>
            </a:r>
          </a:p>
          <a:p>
            <a:pPr marL="0" indent="0">
              <a:buNone/>
            </a:pPr>
            <a:r>
              <a:rPr lang="en-US" dirty="0"/>
              <a:t>} </a:t>
            </a:r>
            <a:endParaRPr lang="en-US" dirty="0" smtClean="0"/>
          </a:p>
        </p:txBody>
      </p:sp>
    </p:spTree>
    <p:extLst>
      <p:ext uri="{BB962C8B-B14F-4D97-AF65-F5344CB8AC3E}">
        <p14:creationId xmlns:p14="http://schemas.microsoft.com/office/powerpoint/2010/main" val="13609520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Color - Fragment </a:t>
            </a:r>
            <a:r>
              <a:rPr lang="en-US" cap="none" dirty="0" err="1"/>
              <a:t>Shader</a:t>
            </a:r>
            <a:endParaRPr lang="en-US" dirty="0"/>
          </a:p>
        </p:txBody>
      </p:sp>
      <p:sp>
        <p:nvSpPr>
          <p:cNvPr id="3" name="Content Placeholder 2"/>
          <p:cNvSpPr>
            <a:spLocks noGrp="1"/>
          </p:cNvSpPr>
          <p:nvPr>
            <p:ph idx="1"/>
          </p:nvPr>
        </p:nvSpPr>
        <p:spPr>
          <a:xfrm>
            <a:off x="1141412" y="2249487"/>
            <a:ext cx="9905999" cy="4321130"/>
          </a:xfrm>
        </p:spPr>
        <p:txBody>
          <a:bodyPr>
            <a:normAutofit fontScale="85000" lnSpcReduction="20000"/>
          </a:bodyPr>
          <a:lstStyle/>
          <a:p>
            <a:pPr marL="0" indent="0">
              <a:buNone/>
            </a:pPr>
            <a:r>
              <a:rPr lang="en-US" dirty="0"/>
              <a:t>#version 330 core</a:t>
            </a:r>
          </a:p>
          <a:p>
            <a:pPr marL="0" indent="0">
              <a:buNone/>
            </a:pPr>
            <a:r>
              <a:rPr lang="en-US" dirty="0"/>
              <a:t>out vec4 </a:t>
            </a:r>
            <a:r>
              <a:rPr lang="en-US" dirty="0" err="1"/>
              <a:t>FragColor</a:t>
            </a:r>
            <a:r>
              <a:rPr lang="en-US" dirty="0"/>
              <a:t>;</a:t>
            </a:r>
          </a:p>
          <a:p>
            <a:pPr marL="0" indent="0">
              <a:buNone/>
            </a:pPr>
            <a:r>
              <a:rPr lang="en-US" dirty="0"/>
              <a:t>  </a:t>
            </a:r>
          </a:p>
          <a:p>
            <a:pPr marL="0" indent="0">
              <a:buNone/>
            </a:pPr>
            <a:r>
              <a:rPr lang="en-US" dirty="0"/>
              <a:t>uniform vec3 </a:t>
            </a:r>
            <a:r>
              <a:rPr lang="en-US" dirty="0" err="1"/>
              <a:t>objectColor</a:t>
            </a:r>
            <a:r>
              <a:rPr lang="en-US" dirty="0"/>
              <a:t>;</a:t>
            </a:r>
          </a:p>
          <a:p>
            <a:pPr marL="0" indent="0">
              <a:buNone/>
            </a:pPr>
            <a:r>
              <a:rPr lang="en-US" dirty="0"/>
              <a:t>uniform vec3 </a:t>
            </a:r>
            <a:r>
              <a:rPr lang="en-US" dirty="0" err="1"/>
              <a:t>lightColor</a:t>
            </a:r>
            <a:r>
              <a:rPr lang="en-US" dirty="0"/>
              <a:t>;</a:t>
            </a:r>
          </a:p>
          <a:p>
            <a:endParaRPr lang="en-US" dirty="0"/>
          </a:p>
          <a:p>
            <a:pPr marL="0" indent="0">
              <a:buNone/>
            </a:pPr>
            <a:r>
              <a:rPr lang="en-US" dirty="0"/>
              <a:t>void main()</a:t>
            </a:r>
          </a:p>
          <a:p>
            <a:pPr marL="0" indent="0">
              <a:buNone/>
            </a:pPr>
            <a:r>
              <a:rPr lang="en-US" dirty="0"/>
              <a:t>{</a:t>
            </a:r>
          </a:p>
          <a:p>
            <a:pPr marL="0" indent="0">
              <a:buNone/>
            </a:pPr>
            <a:r>
              <a:rPr lang="en-US" dirty="0"/>
              <a:t>    </a:t>
            </a:r>
            <a:r>
              <a:rPr lang="en-US" dirty="0" err="1"/>
              <a:t>FragColor</a:t>
            </a:r>
            <a:r>
              <a:rPr lang="en-US" dirty="0"/>
              <a:t> = vec4(</a:t>
            </a:r>
            <a:r>
              <a:rPr lang="en-US" dirty="0" err="1"/>
              <a:t>lightColor</a:t>
            </a:r>
            <a:r>
              <a:rPr lang="en-US" dirty="0"/>
              <a:t> * </a:t>
            </a:r>
            <a:r>
              <a:rPr lang="en-US" dirty="0" err="1"/>
              <a:t>objectColor</a:t>
            </a:r>
            <a:r>
              <a:rPr lang="en-US" dirty="0"/>
              <a:t>, 1.0);</a:t>
            </a:r>
          </a:p>
          <a:p>
            <a:pPr marL="0" indent="0">
              <a:buNone/>
            </a:pPr>
            <a:r>
              <a:rPr lang="en-US" dirty="0"/>
              <a:t>}</a:t>
            </a:r>
            <a:endParaRPr lang="en-US" dirty="0" smtClean="0"/>
          </a:p>
        </p:txBody>
      </p:sp>
    </p:spTree>
    <p:extLst>
      <p:ext uri="{BB962C8B-B14F-4D97-AF65-F5344CB8AC3E}">
        <p14:creationId xmlns:p14="http://schemas.microsoft.com/office/powerpoint/2010/main" val="37454276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2562</TotalTime>
  <Words>1650</Words>
  <Application>Microsoft Office PowerPoint</Application>
  <PresentationFormat>Widescreen</PresentationFormat>
  <Paragraphs>209</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Trebuchet MS</vt:lpstr>
      <vt:lpstr>Tw Cen MT</vt:lpstr>
      <vt:lpstr>Circuit</vt:lpstr>
      <vt:lpstr>Computer Graphics Lecture 8 lighting</vt:lpstr>
      <vt:lpstr>Color</vt:lpstr>
      <vt:lpstr>Color</vt:lpstr>
      <vt:lpstr>Color</vt:lpstr>
      <vt:lpstr>Color</vt:lpstr>
      <vt:lpstr>Color</vt:lpstr>
      <vt:lpstr>Color</vt:lpstr>
      <vt:lpstr>Color – Vertex Shader</vt:lpstr>
      <vt:lpstr>Color - Fragment Shader</vt:lpstr>
      <vt:lpstr>Color – Passin Unifroms (1)</vt:lpstr>
      <vt:lpstr>Color - Passin Unifroms (2)</vt:lpstr>
      <vt:lpstr>Color – VBO Embeded Colors (1)</vt:lpstr>
      <vt:lpstr>Color – VBO Embeded Colors (2)</vt:lpstr>
      <vt:lpstr>Colors – Demo</vt:lpstr>
      <vt:lpstr>Basic Lighting</vt:lpstr>
      <vt:lpstr>Ambient Lighting (1)</vt:lpstr>
      <vt:lpstr>Ambient Lighting (2)</vt:lpstr>
      <vt:lpstr>Ambient Lighting (3)</vt:lpstr>
      <vt:lpstr>Ambient Lighting – Demo</vt:lpstr>
      <vt:lpstr>Difuse Lighting (1)</vt:lpstr>
      <vt:lpstr>Difuse Lighting (2)</vt:lpstr>
      <vt:lpstr>Difuse Lighting (3)</vt:lpstr>
      <vt:lpstr>Difuse Lighting (4)</vt:lpstr>
      <vt:lpstr>Difuse Lighting (5)</vt:lpstr>
      <vt:lpstr>Difuse Lighting (6)</vt:lpstr>
      <vt:lpstr>Diffuse Lighting – Demo</vt:lpstr>
      <vt:lpstr>Specular Lighting (1)</vt:lpstr>
      <vt:lpstr>Specular Lighting (2)</vt:lpstr>
      <vt:lpstr>Specular Lighting (3)</vt:lpstr>
      <vt:lpstr>Specular Lighting (3)</vt:lpstr>
      <vt:lpstr>Specular Lighting (4)</vt:lpstr>
      <vt:lpstr>Specular Lighting (5)</vt:lpstr>
      <vt:lpstr>Specular Lighting (6)</vt:lpstr>
      <vt:lpstr>Specular Lighting –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Bassem</dc:creator>
  <cp:lastModifiedBy>Bassem</cp:lastModifiedBy>
  <cp:revision>186</cp:revision>
  <dcterms:created xsi:type="dcterms:W3CDTF">2018-11-08T00:38:02Z</dcterms:created>
  <dcterms:modified xsi:type="dcterms:W3CDTF">2018-12-20T10:29:08Z</dcterms:modified>
</cp:coreProperties>
</file>