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0709c72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0709c72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0c9f13b5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0c9f13b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0c9f13b5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0c9f13b5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0c9f13b5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0c9f13b5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0709c722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0709c722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0700e83e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0700e83e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Group Project 3: Distributed File Reading and Writing </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Cherlyn Kay Alejandro and Joecelyn Saloma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49125"/>
            <a:ext cx="7505700" cy="633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Project Purpose</a:t>
            </a:r>
            <a:endParaRPr/>
          </a:p>
        </p:txBody>
      </p:sp>
      <p:sp>
        <p:nvSpPr>
          <p:cNvPr id="135" name="Google Shape;135;p14"/>
          <p:cNvSpPr txBox="1">
            <a:spLocks noGrp="1"/>
          </p:cNvSpPr>
          <p:nvPr>
            <p:ph type="body" idx="1"/>
          </p:nvPr>
        </p:nvSpPr>
        <p:spPr>
          <a:xfrm>
            <a:off x="679850" y="1631075"/>
            <a:ext cx="3753000" cy="2199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2300"/>
              <a:t>To learn how to simulate reading and writing to files and how to achieve mutual exclusion in the distributed system. </a:t>
            </a:r>
            <a:endParaRPr sz="2300"/>
          </a:p>
        </p:txBody>
      </p:sp>
      <p:pic>
        <p:nvPicPr>
          <p:cNvPr id="136" name="Google Shape;136;p14"/>
          <p:cNvPicPr preferRelativeResize="0"/>
          <p:nvPr/>
        </p:nvPicPr>
        <p:blipFill>
          <a:blip r:embed="rId3">
            <a:alphaModFix/>
          </a:blip>
          <a:stretch>
            <a:fillRect/>
          </a:stretch>
        </p:blipFill>
        <p:spPr>
          <a:xfrm>
            <a:off x="4572000" y="1631075"/>
            <a:ext cx="4267049" cy="21995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427675"/>
            <a:ext cx="7505700" cy="5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 Framework</a:t>
            </a:r>
            <a:endParaRPr/>
          </a:p>
        </p:txBody>
      </p:sp>
      <p:sp>
        <p:nvSpPr>
          <p:cNvPr id="142" name="Google Shape;142;p15"/>
          <p:cNvSpPr txBox="1">
            <a:spLocks noGrp="1"/>
          </p:cNvSpPr>
          <p:nvPr>
            <p:ph type="body" idx="1"/>
          </p:nvPr>
        </p:nvSpPr>
        <p:spPr>
          <a:xfrm>
            <a:off x="819150" y="1210875"/>
            <a:ext cx="2170500" cy="3407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Directory Manager</a:t>
            </a:r>
            <a:endParaRPr b="1"/>
          </a:p>
          <a:p>
            <a:pPr marL="0" lvl="0" indent="0" algn="l" rtl="0">
              <a:spcBef>
                <a:spcPts val="1600"/>
              </a:spcBef>
              <a:spcAft>
                <a:spcPts val="1600"/>
              </a:spcAft>
              <a:buNone/>
            </a:pPr>
            <a:r>
              <a:rPr lang="en"/>
              <a:t>Creates all directories and files for the simulation. This includes individual directories for the controllers as well as the PCs (each folder is its own PC). This creates all of the log files for the simulation as well as the target file which we performed distributed reading and writing on.</a:t>
            </a:r>
            <a:endParaRPr/>
          </a:p>
        </p:txBody>
      </p:sp>
      <p:sp>
        <p:nvSpPr>
          <p:cNvPr id="143" name="Google Shape;143;p15"/>
          <p:cNvSpPr txBox="1">
            <a:spLocks noGrp="1"/>
          </p:cNvSpPr>
          <p:nvPr>
            <p:ph type="body" idx="1"/>
          </p:nvPr>
        </p:nvSpPr>
        <p:spPr>
          <a:xfrm>
            <a:off x="3051150" y="1210875"/>
            <a:ext cx="3041700" cy="1650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Main</a:t>
            </a:r>
            <a:endParaRPr b="1"/>
          </a:p>
          <a:p>
            <a:pPr marL="0" lvl="0" indent="0" algn="ctr" rtl="0">
              <a:spcBef>
                <a:spcPts val="1600"/>
              </a:spcBef>
              <a:spcAft>
                <a:spcPts val="1600"/>
              </a:spcAft>
              <a:buNone/>
            </a:pPr>
            <a:r>
              <a:rPr lang="en"/>
              <a:t>Primary class that configures base for simulation and starts up server and client with delays to ensure time for startup and registers shutdown handler for graceful shutdown</a:t>
            </a:r>
            <a:endParaRPr/>
          </a:p>
        </p:txBody>
      </p:sp>
      <p:sp>
        <p:nvSpPr>
          <p:cNvPr id="144" name="Google Shape;144;p15"/>
          <p:cNvSpPr txBox="1">
            <a:spLocks noGrp="1"/>
          </p:cNvSpPr>
          <p:nvPr>
            <p:ph type="body" idx="1"/>
          </p:nvPr>
        </p:nvSpPr>
        <p:spPr>
          <a:xfrm>
            <a:off x="6154300" y="1210875"/>
            <a:ext cx="2170500" cy="3407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Shutdown Handler</a:t>
            </a:r>
            <a:endParaRPr b="1"/>
          </a:p>
          <a:p>
            <a:pPr marL="0" lvl="0" indent="0" algn="l" rtl="0">
              <a:spcBef>
                <a:spcPts val="1600"/>
              </a:spcBef>
              <a:spcAft>
                <a:spcPts val="0"/>
              </a:spcAft>
              <a:buNone/>
            </a:pPr>
            <a:r>
              <a:rPr lang="en"/>
              <a:t>Handles graceful shutdown  or force kill after second shutdown request. Stores and terminates all threads on receipt of &lt;CTRL-C&gt; (sigint). Manages cleaner shutdown by allowing threads chance to complete before program stops.</a:t>
            </a:r>
            <a:endParaRPr/>
          </a:p>
          <a:p>
            <a:pPr marL="0" lvl="0" indent="0" algn="l" rtl="0">
              <a:spcBef>
                <a:spcPts val="1600"/>
              </a:spcBef>
              <a:spcAft>
                <a:spcPts val="1600"/>
              </a:spcAft>
              <a:buNone/>
            </a:pPr>
            <a:endParaRPr/>
          </a:p>
        </p:txBody>
      </p:sp>
      <p:sp>
        <p:nvSpPr>
          <p:cNvPr id="145" name="Google Shape;145;p15"/>
          <p:cNvSpPr txBox="1">
            <a:spLocks noGrp="1"/>
          </p:cNvSpPr>
          <p:nvPr>
            <p:ph type="body" idx="1"/>
          </p:nvPr>
        </p:nvSpPr>
        <p:spPr>
          <a:xfrm>
            <a:off x="3051150" y="2925375"/>
            <a:ext cx="3041700" cy="169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FileLogger</a:t>
            </a:r>
            <a:endParaRPr b="1"/>
          </a:p>
          <a:p>
            <a:pPr marL="0" lvl="0" indent="0" algn="l" rtl="0">
              <a:spcBef>
                <a:spcPts val="1600"/>
              </a:spcBef>
              <a:spcAft>
                <a:spcPts val="1600"/>
              </a:spcAft>
              <a:buNone/>
            </a:pPr>
            <a:r>
              <a:rPr lang="en"/>
              <a:t>Used to safely log all files for controller, server, serverthread, client, simulation, as well as all of the background processes and startup, initialization, and shutdown of simulation for error tracing.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427675"/>
            <a:ext cx="7505700" cy="5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 Simulation Server</a:t>
            </a:r>
            <a:endParaRPr/>
          </a:p>
        </p:txBody>
      </p:sp>
      <p:sp>
        <p:nvSpPr>
          <p:cNvPr id="151" name="Google Shape;151;p16"/>
          <p:cNvSpPr txBox="1">
            <a:spLocks noGrp="1"/>
          </p:cNvSpPr>
          <p:nvPr>
            <p:ph type="body" idx="1"/>
          </p:nvPr>
        </p:nvSpPr>
        <p:spPr>
          <a:xfrm>
            <a:off x="819150" y="1210875"/>
            <a:ext cx="3231300" cy="3227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Server</a:t>
            </a:r>
            <a:endParaRPr b="1"/>
          </a:p>
          <a:p>
            <a:pPr marL="0" lvl="0" indent="0" algn="l" rtl="0">
              <a:spcBef>
                <a:spcPts val="1600"/>
              </a:spcBef>
              <a:spcAft>
                <a:spcPts val="0"/>
              </a:spcAft>
              <a:buNone/>
            </a:pPr>
            <a:r>
              <a:rPr lang="en" sz="1100">
                <a:solidFill>
                  <a:srgbClr val="000000"/>
                </a:solidFill>
                <a:latin typeface="Arial"/>
                <a:ea typeface="Arial"/>
                <a:cs typeface="Arial"/>
                <a:sym typeface="Arial"/>
              </a:rPr>
              <a:t>All the clients connect to the server, when they connect to the server, it spawns the serverthread that manages and runs their connection. So the server waits and listens for clients, setup the serverthreads, and registers them with the shutdown handler. All the clients connect to the server, when they connect, it creates a serverthread for each individual client to manage their connection. It also creates the synchronization context for the list of server threads, allowing them to bridge client communications from one to another and passes that into it. </a:t>
            </a: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52" name="Google Shape;152;p16"/>
          <p:cNvSpPr txBox="1">
            <a:spLocks noGrp="1"/>
          </p:cNvSpPr>
          <p:nvPr>
            <p:ph type="body" idx="1"/>
          </p:nvPr>
        </p:nvSpPr>
        <p:spPr>
          <a:xfrm>
            <a:off x="4824450" y="1210875"/>
            <a:ext cx="3500400" cy="3227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ServerThread</a:t>
            </a:r>
            <a:endParaRPr b="1"/>
          </a:p>
          <a:p>
            <a:pPr marL="0" lvl="0" indent="0" algn="l" rtl="0">
              <a:spcBef>
                <a:spcPts val="1600"/>
              </a:spcBef>
              <a:spcAft>
                <a:spcPts val="0"/>
              </a:spcAft>
              <a:buNone/>
            </a:pPr>
            <a:r>
              <a:rPr lang="en" sz="1100">
                <a:solidFill>
                  <a:srgbClr val="000000"/>
                </a:solidFill>
                <a:latin typeface="Arial"/>
                <a:ea typeface="Arial"/>
                <a:cs typeface="Arial"/>
                <a:sym typeface="Arial"/>
              </a:rPr>
              <a:t>Started by the server to handle an individual client and is used to pass requests from one client to all of the others as necessary. It also responds to the clients commands for requesting reads and writes and replying to reads and writes.</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The serverthread has a synchronized context allowing for it to communicate across other serverthreads to send requests and replies for its clients and other clients.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19150" y="427675"/>
            <a:ext cx="7505700" cy="5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 Simulation Client</a:t>
            </a:r>
            <a:endParaRPr/>
          </a:p>
        </p:txBody>
      </p:sp>
      <p:sp>
        <p:nvSpPr>
          <p:cNvPr id="158" name="Google Shape;158;p17"/>
          <p:cNvSpPr txBox="1">
            <a:spLocks noGrp="1"/>
          </p:cNvSpPr>
          <p:nvPr>
            <p:ph type="body" idx="1"/>
          </p:nvPr>
        </p:nvSpPr>
        <p:spPr>
          <a:xfrm>
            <a:off x="251200" y="1073975"/>
            <a:ext cx="2813400" cy="196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Client</a:t>
            </a:r>
            <a:endParaRPr b="1"/>
          </a:p>
          <a:p>
            <a:pPr marL="0" lvl="0" indent="0" algn="l" rtl="0">
              <a:spcBef>
                <a:spcPts val="1600"/>
              </a:spcBef>
              <a:spcAft>
                <a:spcPts val="1600"/>
              </a:spcAft>
              <a:buNone/>
            </a:pPr>
            <a:r>
              <a:rPr lang="en"/>
              <a:t>Created by the main thread and is used to configure the IO and pass it to an operator thread to list and respond to other clients as well as an Instructor thread which will randomly select the things to send requests.</a:t>
            </a:r>
            <a:endParaRPr/>
          </a:p>
        </p:txBody>
      </p:sp>
      <p:sp>
        <p:nvSpPr>
          <p:cNvPr id="159" name="Google Shape;159;p17"/>
          <p:cNvSpPr txBox="1">
            <a:spLocks noGrp="1"/>
          </p:cNvSpPr>
          <p:nvPr>
            <p:ph type="body" idx="1"/>
          </p:nvPr>
        </p:nvSpPr>
        <p:spPr>
          <a:xfrm>
            <a:off x="3168250" y="1073975"/>
            <a:ext cx="2813400" cy="196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Instructor</a:t>
            </a:r>
            <a:endParaRPr b="1"/>
          </a:p>
          <a:p>
            <a:pPr marL="0" lvl="0" indent="0" algn="l" rtl="0">
              <a:spcBef>
                <a:spcPts val="1600"/>
              </a:spcBef>
              <a:spcAft>
                <a:spcPts val="1600"/>
              </a:spcAft>
              <a:buNone/>
            </a:pPr>
            <a:r>
              <a:rPr lang="en"/>
              <a:t>Instructor thread is used to send requests to read and write or idle as simulation demands, samples distribution to get instruction from list of pairs</a:t>
            </a:r>
            <a:endParaRPr/>
          </a:p>
        </p:txBody>
      </p:sp>
      <p:sp>
        <p:nvSpPr>
          <p:cNvPr id="160" name="Google Shape;160;p17"/>
          <p:cNvSpPr txBox="1">
            <a:spLocks noGrp="1"/>
          </p:cNvSpPr>
          <p:nvPr>
            <p:ph type="body" idx="1"/>
          </p:nvPr>
        </p:nvSpPr>
        <p:spPr>
          <a:xfrm>
            <a:off x="6058037" y="1073975"/>
            <a:ext cx="2813400" cy="196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Operator</a:t>
            </a:r>
            <a:endParaRPr b="1" dirty="0"/>
          </a:p>
          <a:p>
            <a:pPr marL="0" lvl="0" indent="0" algn="l" rtl="0">
              <a:spcBef>
                <a:spcPts val="1600"/>
              </a:spcBef>
              <a:spcAft>
                <a:spcPts val="1600"/>
              </a:spcAft>
              <a:buNone/>
            </a:pPr>
            <a:r>
              <a:rPr lang="en" dirty="0"/>
              <a:t>The operator is used to receive and respond to requests sent by other clients for reading and writing. It also simulates through file IO accessing the target file for partially consistent reading and writing.</a:t>
            </a:r>
            <a:endParaRPr dirty="0"/>
          </a:p>
        </p:txBody>
      </p:sp>
      <p:sp>
        <p:nvSpPr>
          <p:cNvPr id="161" name="Google Shape;161;p17"/>
          <p:cNvSpPr txBox="1">
            <a:spLocks noGrp="1"/>
          </p:cNvSpPr>
          <p:nvPr>
            <p:ph type="body" idx="1"/>
          </p:nvPr>
        </p:nvSpPr>
        <p:spPr>
          <a:xfrm>
            <a:off x="251200" y="3133600"/>
            <a:ext cx="2813400" cy="166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Distribution</a:t>
            </a:r>
            <a:endParaRPr b="1"/>
          </a:p>
          <a:p>
            <a:pPr marL="0" lvl="0" indent="0" algn="l" rtl="0">
              <a:spcBef>
                <a:spcPts val="1600"/>
              </a:spcBef>
              <a:spcAft>
                <a:spcPts val="1600"/>
              </a:spcAft>
              <a:buNone/>
            </a:pPr>
            <a:r>
              <a:rPr lang="en"/>
              <a:t>Accepts list of pairs to random sample a value from one of those pairs, following the value which is the percentage of occurrence to that value</a:t>
            </a:r>
            <a:endParaRPr/>
          </a:p>
        </p:txBody>
      </p:sp>
      <p:sp>
        <p:nvSpPr>
          <p:cNvPr id="162" name="Google Shape;162;p17"/>
          <p:cNvSpPr txBox="1">
            <a:spLocks noGrp="1"/>
          </p:cNvSpPr>
          <p:nvPr>
            <p:ph type="body" idx="1"/>
          </p:nvPr>
        </p:nvSpPr>
        <p:spPr>
          <a:xfrm>
            <a:off x="3168250" y="3133600"/>
            <a:ext cx="2813400" cy="166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Pair</a:t>
            </a:r>
            <a:endParaRPr b="1"/>
          </a:p>
          <a:p>
            <a:pPr marL="0" lvl="0" indent="0" algn="l" rtl="0">
              <a:spcBef>
                <a:spcPts val="1600"/>
              </a:spcBef>
              <a:spcAft>
                <a:spcPts val="0"/>
              </a:spcAft>
              <a:buNone/>
            </a:pPr>
            <a:r>
              <a:rPr lang="en">
                <a:solidFill>
                  <a:srgbClr val="434343"/>
                </a:solidFill>
              </a:rPr>
              <a:t>Pair is an item-value combo where the item is an element to be selected by a distribution and the value is its probability of occurrence in that discrete distribution.</a:t>
            </a:r>
            <a:endParaRPr sz="1500">
              <a:solidFill>
                <a:srgbClr val="434343"/>
              </a:solidFill>
            </a:endParaRPr>
          </a:p>
        </p:txBody>
      </p:sp>
      <p:sp>
        <p:nvSpPr>
          <p:cNvPr id="163" name="Google Shape;163;p17"/>
          <p:cNvSpPr txBox="1">
            <a:spLocks noGrp="1"/>
          </p:cNvSpPr>
          <p:nvPr>
            <p:ph type="body" idx="1"/>
          </p:nvPr>
        </p:nvSpPr>
        <p:spPr>
          <a:xfrm>
            <a:off x="6058037" y="3133600"/>
            <a:ext cx="2813400" cy="166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File IO</a:t>
            </a:r>
            <a:endParaRPr b="1"/>
          </a:p>
          <a:p>
            <a:pPr marL="0" lvl="0" indent="0" algn="l" rtl="0">
              <a:spcBef>
                <a:spcPts val="1600"/>
              </a:spcBef>
              <a:spcAft>
                <a:spcPts val="1600"/>
              </a:spcAft>
              <a:buNone/>
            </a:pPr>
            <a:r>
              <a:rPr lang="en"/>
              <a:t>Used to download, modify, upload file to simulate edit of file on remote machine and copy  and manages copies for partially consistent reading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19150" y="363400"/>
            <a:ext cx="750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 Simulation Parameters</a:t>
            </a:r>
            <a:endParaRPr/>
          </a:p>
        </p:txBody>
      </p:sp>
      <p:sp>
        <p:nvSpPr>
          <p:cNvPr id="169" name="Google Shape;169;p18"/>
          <p:cNvSpPr txBox="1">
            <a:spLocks noGrp="1"/>
          </p:cNvSpPr>
          <p:nvPr>
            <p:ph type="body" idx="1"/>
          </p:nvPr>
        </p:nvSpPr>
        <p:spPr>
          <a:xfrm>
            <a:off x="378612" y="934850"/>
            <a:ext cx="2121600" cy="3863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Command</a:t>
            </a:r>
            <a:endParaRPr b="1"/>
          </a:p>
          <a:p>
            <a:pPr marL="0" lvl="0" indent="0" algn="l" rtl="0">
              <a:spcBef>
                <a:spcPts val="1600"/>
              </a:spcBef>
              <a:spcAft>
                <a:spcPts val="0"/>
              </a:spcAft>
              <a:buNone/>
            </a:pPr>
            <a:r>
              <a:rPr lang="en"/>
              <a:t>&lt;START, STOP, REQUEST_READ, REQUEST WRITE, REPLY READ, REPLY WRITE&gt;</a:t>
            </a:r>
            <a:endParaRPr/>
          </a:p>
          <a:p>
            <a:pPr marL="0" lvl="0" indent="0" algn="l" rtl="0">
              <a:spcBef>
                <a:spcPts val="1600"/>
              </a:spcBef>
              <a:spcAft>
                <a:spcPts val="1600"/>
              </a:spcAft>
              <a:buNone/>
            </a:pPr>
            <a:r>
              <a:rPr lang="en"/>
              <a:t>Used to determine what clients are requesting as well as for the serverthread to start and stop clients. </a:t>
            </a:r>
            <a:endParaRPr/>
          </a:p>
        </p:txBody>
      </p:sp>
      <p:sp>
        <p:nvSpPr>
          <p:cNvPr id="170" name="Google Shape;170;p18"/>
          <p:cNvSpPr txBox="1">
            <a:spLocks noGrp="1"/>
          </p:cNvSpPr>
          <p:nvPr>
            <p:ph type="body" idx="1"/>
          </p:nvPr>
        </p:nvSpPr>
        <p:spPr>
          <a:xfrm>
            <a:off x="2770762" y="2791200"/>
            <a:ext cx="2872500" cy="1987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b="1" dirty="0"/>
              <a:t>Constants</a:t>
            </a:r>
            <a:endParaRPr b="1" dirty="0"/>
          </a:p>
          <a:p>
            <a:pPr marL="0" lvl="0" indent="0" algn="l" rtl="0">
              <a:spcBef>
                <a:spcPts val="0"/>
              </a:spcBef>
              <a:spcAft>
                <a:spcPts val="0"/>
              </a:spcAft>
              <a:buNone/>
            </a:pPr>
            <a:r>
              <a:rPr lang="en" dirty="0">
                <a:solidFill>
                  <a:srgbClr val="434343"/>
                </a:solidFill>
              </a:rPr>
              <a:t>&lt;Locations, addresses, names, percentages&gt;</a:t>
            </a:r>
            <a:endParaRPr dirty="0">
              <a:solidFill>
                <a:srgbClr val="434343"/>
              </a:solidFill>
            </a:endParaRPr>
          </a:p>
          <a:p>
            <a:pPr marL="0" lvl="0" indent="0" algn="l" rtl="0">
              <a:spcBef>
                <a:spcPts val="0"/>
              </a:spcBef>
              <a:spcAft>
                <a:spcPts val="0"/>
              </a:spcAft>
              <a:buNone/>
            </a:pPr>
            <a:r>
              <a:rPr lang="en" dirty="0">
                <a:solidFill>
                  <a:srgbClr val="434343"/>
                </a:solidFill>
              </a:rPr>
              <a:t>A location of all our parameters and values that is used to centralize all of the configurable parts of our simulation to be able to reconfigure and modify at will from a single location. </a:t>
            </a:r>
            <a:endParaRPr sz="1500" dirty="0">
              <a:solidFill>
                <a:srgbClr val="434343"/>
              </a:solidFill>
            </a:endParaRPr>
          </a:p>
          <a:p>
            <a:pPr marL="0" lvl="0" indent="0" algn="l" rtl="0">
              <a:spcBef>
                <a:spcPts val="0"/>
              </a:spcBef>
              <a:spcAft>
                <a:spcPts val="1600"/>
              </a:spcAft>
              <a:buNone/>
            </a:pPr>
            <a:endParaRPr dirty="0"/>
          </a:p>
        </p:txBody>
      </p:sp>
      <p:sp>
        <p:nvSpPr>
          <p:cNvPr id="171" name="Google Shape;171;p18"/>
          <p:cNvSpPr txBox="1">
            <a:spLocks noGrp="1"/>
          </p:cNvSpPr>
          <p:nvPr>
            <p:ph type="body" idx="1"/>
          </p:nvPr>
        </p:nvSpPr>
        <p:spPr>
          <a:xfrm>
            <a:off x="2770762" y="934850"/>
            <a:ext cx="2872500" cy="1767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Status</a:t>
            </a:r>
            <a:endParaRPr b="1" dirty="0"/>
          </a:p>
          <a:p>
            <a:pPr marL="0" lvl="0" indent="0" algn="l" rtl="0">
              <a:spcBef>
                <a:spcPts val="1600"/>
              </a:spcBef>
              <a:spcAft>
                <a:spcPts val="0"/>
              </a:spcAft>
              <a:buNone/>
            </a:pPr>
            <a:r>
              <a:rPr lang="en" dirty="0"/>
              <a:t>Current state of operator thread and is partially used to identify its availability</a:t>
            </a:r>
            <a:endParaRPr dirty="0"/>
          </a:p>
          <a:p>
            <a:pPr marL="0" lvl="0" indent="0" algn="l" rtl="0">
              <a:spcBef>
                <a:spcPts val="1600"/>
              </a:spcBef>
              <a:spcAft>
                <a:spcPts val="1600"/>
              </a:spcAft>
              <a:buNone/>
            </a:pPr>
            <a:r>
              <a:rPr lang="en" dirty="0"/>
              <a:t>&lt;READ, WRITE, IDLE&gt;</a:t>
            </a:r>
            <a:endParaRPr dirty="0"/>
          </a:p>
        </p:txBody>
      </p:sp>
      <p:sp>
        <p:nvSpPr>
          <p:cNvPr id="172" name="Google Shape;172;p18"/>
          <p:cNvSpPr txBox="1">
            <a:spLocks noGrp="1"/>
          </p:cNvSpPr>
          <p:nvPr>
            <p:ph type="body" idx="1"/>
          </p:nvPr>
        </p:nvSpPr>
        <p:spPr>
          <a:xfrm>
            <a:off x="5913812" y="2810150"/>
            <a:ext cx="2766000" cy="1987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Instruction</a:t>
            </a:r>
            <a:endParaRPr b="1" dirty="0"/>
          </a:p>
          <a:p>
            <a:pPr marL="0" lvl="0" indent="0" algn="l" rtl="0">
              <a:spcBef>
                <a:spcPts val="1600"/>
              </a:spcBef>
              <a:spcAft>
                <a:spcPts val="0"/>
              </a:spcAft>
              <a:buNone/>
            </a:pPr>
            <a:r>
              <a:rPr lang="en" dirty="0"/>
              <a:t>Is the type of request the instruction samples from distribution using percentages found in constants to determine next request</a:t>
            </a:r>
            <a:endParaRPr dirty="0"/>
          </a:p>
          <a:p>
            <a:pPr marL="0" lvl="0" indent="0" algn="l" rtl="0">
              <a:spcBef>
                <a:spcPts val="1600"/>
              </a:spcBef>
              <a:spcAft>
                <a:spcPts val="1600"/>
              </a:spcAft>
              <a:buNone/>
            </a:pPr>
            <a:r>
              <a:rPr lang="en" dirty="0"/>
              <a:t>&lt;READ, WRITE, IDLE&gt;</a:t>
            </a:r>
            <a:endParaRPr dirty="0"/>
          </a:p>
        </p:txBody>
      </p:sp>
      <p:sp>
        <p:nvSpPr>
          <p:cNvPr id="173" name="Google Shape;173;p18"/>
          <p:cNvSpPr txBox="1">
            <a:spLocks noGrp="1"/>
          </p:cNvSpPr>
          <p:nvPr>
            <p:ph type="body" idx="1"/>
          </p:nvPr>
        </p:nvSpPr>
        <p:spPr>
          <a:xfrm>
            <a:off x="5913812" y="934850"/>
            <a:ext cx="2766000" cy="1767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VectorClock</a:t>
            </a:r>
            <a:endParaRPr b="1" dirty="0"/>
          </a:p>
          <a:p>
            <a:pPr marL="0" lvl="0" indent="0" algn="l" rtl="0">
              <a:spcBef>
                <a:spcPts val="1600"/>
              </a:spcBef>
              <a:spcAft>
                <a:spcPts val="1600"/>
              </a:spcAft>
              <a:buNone/>
            </a:pPr>
            <a:r>
              <a:rPr lang="en" dirty="0"/>
              <a:t>Timestamp used in distributed systems to determine the ordering of events across multiple nodes.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819150" y="755000"/>
            <a:ext cx="7505700" cy="648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pic>
        <p:nvPicPr>
          <p:cNvPr id="179" name="Google Shape;179;p19"/>
          <p:cNvPicPr preferRelativeResize="0"/>
          <p:nvPr/>
        </p:nvPicPr>
        <p:blipFill>
          <a:blip r:embed="rId3">
            <a:alphaModFix/>
          </a:blip>
          <a:stretch>
            <a:fillRect/>
          </a:stretch>
        </p:blipFill>
        <p:spPr>
          <a:xfrm>
            <a:off x="2842850" y="1709600"/>
            <a:ext cx="3458301" cy="25050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735</Words>
  <Application>Microsoft Office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Nunito</vt:lpstr>
      <vt:lpstr>Calibri</vt:lpstr>
      <vt:lpstr>Shift</vt:lpstr>
      <vt:lpstr>Group Project 3: Distributed File Reading and Writing </vt:lpstr>
      <vt:lpstr>Project Purpose</vt:lpstr>
      <vt:lpstr>Solution: Framework</vt:lpstr>
      <vt:lpstr>Solution: Simulation Server</vt:lpstr>
      <vt:lpstr>Solution: Simulation Client</vt:lpstr>
      <vt:lpstr>Solution: Simulation Parameters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3: Distributed File Reading and Writing </dc:title>
  <cp:lastModifiedBy>Joecelyn Saloma</cp:lastModifiedBy>
  <cp:revision>3</cp:revision>
  <dcterms:modified xsi:type="dcterms:W3CDTF">2020-12-12T00:53:32Z</dcterms:modified>
</cp:coreProperties>
</file>