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1"/>
  </p:notesMasterIdLst>
  <p:sldIdLst>
    <p:sldId id="256" r:id="rId2"/>
    <p:sldId id="257" r:id="rId3"/>
    <p:sldId id="280" r:id="rId4"/>
    <p:sldId id="305" r:id="rId5"/>
    <p:sldId id="318" r:id="rId6"/>
    <p:sldId id="319" r:id="rId7"/>
    <p:sldId id="320" r:id="rId8"/>
    <p:sldId id="317" r:id="rId9"/>
    <p:sldId id="306" r:id="rId10"/>
    <p:sldId id="307" r:id="rId11"/>
    <p:sldId id="308" r:id="rId12"/>
    <p:sldId id="315" r:id="rId13"/>
    <p:sldId id="309" r:id="rId14"/>
    <p:sldId id="310" r:id="rId15"/>
    <p:sldId id="321" r:id="rId16"/>
    <p:sldId id="311" r:id="rId17"/>
    <p:sldId id="312" r:id="rId18"/>
    <p:sldId id="313" r:id="rId19"/>
    <p:sldId id="314" r:id="rId20"/>
    <p:sldId id="316" r:id="rId21"/>
    <p:sldId id="272" r:id="rId22"/>
    <p:sldId id="274" r:id="rId23"/>
    <p:sldId id="281" r:id="rId24"/>
    <p:sldId id="275" r:id="rId25"/>
    <p:sldId id="282" r:id="rId26"/>
    <p:sldId id="283" r:id="rId27"/>
    <p:sldId id="284" r:id="rId28"/>
    <p:sldId id="276" r:id="rId29"/>
    <p:sldId id="285" r:id="rId30"/>
    <p:sldId id="286" r:id="rId31"/>
    <p:sldId id="304" r:id="rId32"/>
    <p:sldId id="278" r:id="rId33"/>
    <p:sldId id="288" r:id="rId34"/>
    <p:sldId id="289" r:id="rId35"/>
    <p:sldId id="290" r:id="rId36"/>
    <p:sldId id="291" r:id="rId37"/>
    <p:sldId id="292" r:id="rId38"/>
    <p:sldId id="293" r:id="rId39"/>
    <p:sldId id="277" r:id="rId40"/>
    <p:sldId id="294" r:id="rId41"/>
    <p:sldId id="295" r:id="rId42"/>
    <p:sldId id="296" r:id="rId43"/>
    <p:sldId id="279" r:id="rId44"/>
    <p:sldId id="297" r:id="rId45"/>
    <p:sldId id="298" r:id="rId46"/>
    <p:sldId id="299" r:id="rId47"/>
    <p:sldId id="300" r:id="rId48"/>
    <p:sldId id="301" r:id="rId49"/>
    <p:sldId id="302" r:id="rId50"/>
    <p:sldId id="303" r:id="rId51"/>
    <p:sldId id="273" r:id="rId52"/>
    <p:sldId id="260" r:id="rId53"/>
    <p:sldId id="266" r:id="rId54"/>
    <p:sldId id="267" r:id="rId55"/>
    <p:sldId id="269" r:id="rId56"/>
    <p:sldId id="265" r:id="rId57"/>
    <p:sldId id="270" r:id="rId58"/>
    <p:sldId id="271" r:id="rId59"/>
    <p:sldId id="258"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02"/>
    <p:restoredTop sz="78848"/>
  </p:normalViewPr>
  <p:slideViewPr>
    <p:cSldViewPr snapToGrid="0">
      <p:cViewPr varScale="1">
        <p:scale>
          <a:sx n="150" d="100"/>
          <a:sy n="150" d="100"/>
        </p:scale>
        <p:origin x="352"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711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575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08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3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34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964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645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601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675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23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www</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630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354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733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582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692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429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993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122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723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61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8580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84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017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068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4661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956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515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893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47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852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64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87961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53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222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61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9253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390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4819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8833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3479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7087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949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9620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259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1711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3047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3114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9267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1374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7961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423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8582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191ecd3f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191ecd3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0549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552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832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43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0"/>
            <a:ext cx="7180800" cy="3768625"/>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a. for company</a:t>
            </a:r>
          </a:p>
          <a:p>
            <a:pPr lvl="0" algn="ctr"/>
            <a:endParaRPr lang="en-US" b="1" dirty="0">
              <a:solidFill>
                <a:srgbClr val="FFFFFF"/>
              </a:solidFill>
            </a:endParaRPr>
          </a:p>
          <a:p>
            <a:pPr lvl="0"/>
            <a:r>
              <a:rPr lang="en-US" dirty="0">
                <a:solidFill>
                  <a:srgbClr val="FFFFFF"/>
                </a:solidFill>
              </a:rPr>
              <a:t>- </a:t>
            </a:r>
            <a:r>
              <a:rPr lang="en-US" b="1" dirty="0">
                <a:solidFill>
                  <a:srgbClr val="FFFFFF"/>
                </a:solidFill>
              </a:rPr>
              <a:t>Cost</a:t>
            </a:r>
            <a:r>
              <a:rPr lang="en-US" dirty="0">
                <a:solidFill>
                  <a:srgbClr val="FFFFFF"/>
                </a:solidFill>
              </a:rPr>
              <a:t> effective</a:t>
            </a:r>
          </a:p>
          <a:p>
            <a:pPr lvl="0"/>
            <a:r>
              <a:rPr lang="en-US" b="1" dirty="0">
                <a:solidFill>
                  <a:srgbClr val="FFFFFF"/>
                </a:solidFill>
              </a:rPr>
              <a:t>- </a:t>
            </a:r>
            <a:r>
              <a:rPr lang="en-US" dirty="0">
                <a:solidFill>
                  <a:srgbClr val="FFFFFF"/>
                </a:solidFill>
              </a:rPr>
              <a:t>Vendor</a:t>
            </a:r>
            <a:r>
              <a:rPr lang="en-US" b="1" dirty="0">
                <a:solidFill>
                  <a:srgbClr val="FFFFFF"/>
                </a:solidFill>
              </a:rPr>
              <a:t> lock free</a:t>
            </a:r>
          </a:p>
          <a:p>
            <a:pPr lvl="0"/>
            <a:r>
              <a:rPr lang="en-US" dirty="0">
                <a:solidFill>
                  <a:srgbClr val="FFFFFF"/>
                </a:solidFill>
              </a:rPr>
              <a:t>- </a:t>
            </a:r>
            <a:r>
              <a:rPr lang="en-US" b="1" dirty="0">
                <a:solidFill>
                  <a:srgbClr val="FFFFFF"/>
                </a:solidFill>
              </a:rPr>
              <a:t>Security</a:t>
            </a:r>
            <a:r>
              <a:rPr lang="en-US" dirty="0">
                <a:solidFill>
                  <a:srgbClr val="FFFFFF"/>
                </a:solidFill>
              </a:rPr>
              <a:t>: you have many developers who will look your product and find bugs.</a:t>
            </a:r>
          </a:p>
          <a:p>
            <a:pPr lvl="0"/>
            <a:r>
              <a:rPr lang="en-US" dirty="0">
                <a:solidFill>
                  <a:srgbClr val="FFFFFF"/>
                </a:solidFill>
              </a:rPr>
              <a:t>- Long life: software will be maintained </a:t>
            </a:r>
          </a:p>
          <a:p>
            <a:pPr lvl="0"/>
            <a:endParaRPr lang="en-US" dirty="0">
              <a:solidFill>
                <a:srgbClr val="FFFFFF"/>
              </a:solidFill>
            </a:endParaRPr>
          </a:p>
          <a:p>
            <a:pPr lvl="0"/>
            <a:r>
              <a:rPr lang="en-US" dirty="0">
                <a:solidFill>
                  <a:srgbClr val="FFFFFF"/>
                </a:solidFill>
              </a:rPr>
              <a:t>Business opportunity:</a:t>
            </a:r>
          </a:p>
          <a:p>
            <a:pPr lvl="0"/>
            <a:endParaRPr lang="en-US" dirty="0">
              <a:solidFill>
                <a:srgbClr val="FFFFFF"/>
              </a:solidFill>
            </a:endParaRPr>
          </a:p>
          <a:p>
            <a:pPr lvl="0"/>
            <a:r>
              <a:rPr lang="en-US" dirty="0">
                <a:solidFill>
                  <a:srgbClr val="FFFFFF"/>
                </a:solidFill>
              </a:rPr>
              <a:t>- </a:t>
            </a:r>
            <a:r>
              <a:rPr lang="en-US" b="1" dirty="0">
                <a:solidFill>
                  <a:srgbClr val="FFFFFF"/>
                </a:solidFill>
              </a:rPr>
              <a:t>Dual version</a:t>
            </a:r>
            <a:r>
              <a:rPr lang="en-US" dirty="0">
                <a:solidFill>
                  <a:srgbClr val="FFFFFF"/>
                </a:solidFill>
              </a:rPr>
              <a:t>: Have an open-source core and sell closed-source features </a:t>
            </a:r>
          </a:p>
          <a:p>
            <a:pPr lvl="0"/>
            <a:r>
              <a:rPr lang="en-US" dirty="0">
                <a:solidFill>
                  <a:srgbClr val="FFFFFF"/>
                </a:solidFill>
              </a:rPr>
              <a:t>- </a:t>
            </a:r>
            <a:r>
              <a:rPr lang="en-US" b="1" dirty="0">
                <a:solidFill>
                  <a:srgbClr val="FFFFFF"/>
                </a:solidFill>
              </a:rPr>
              <a:t>Services</a:t>
            </a:r>
            <a:r>
              <a:rPr lang="en-US" dirty="0">
                <a:solidFill>
                  <a:srgbClr val="FFFFFF"/>
                </a:solidFill>
              </a:rPr>
              <a:t>: consulting, support, training</a:t>
            </a:r>
          </a:p>
          <a:p>
            <a:pPr lvl="0"/>
            <a:r>
              <a:rPr lang="en-US" dirty="0">
                <a:solidFill>
                  <a:srgbClr val="FFFFFF"/>
                </a:solidFill>
              </a:rPr>
              <a:t>- </a:t>
            </a:r>
            <a:r>
              <a:rPr lang="en-US" b="1" dirty="0">
                <a:solidFill>
                  <a:srgbClr val="FFFFFF"/>
                </a:solidFill>
              </a:rPr>
              <a:t>Subscriptions</a:t>
            </a:r>
            <a:r>
              <a:rPr lang="en-US" dirty="0">
                <a:solidFill>
                  <a:srgbClr val="FFFFFF"/>
                </a:solidFill>
              </a:rPr>
              <a:t>: usually a combination of support, extended product lifetime and guaranteed updates</a:t>
            </a:r>
          </a:p>
          <a:p>
            <a:pPr lvl="0"/>
            <a:endParaRPr lang="en-US" dirty="0">
              <a:solidFill>
                <a:srgbClr val="FFFFFF"/>
              </a:solidFill>
            </a:endParaRPr>
          </a:p>
        </p:txBody>
      </p:sp>
    </p:spTree>
    <p:extLst>
      <p:ext uri="{BB962C8B-B14F-4D97-AF65-F5344CB8AC3E}">
        <p14:creationId xmlns:p14="http://schemas.microsoft.com/office/powerpoint/2010/main" val="258669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b. for individual</a:t>
            </a:r>
          </a:p>
          <a:p>
            <a:pPr lvl="0" algn="ctr"/>
            <a:endParaRPr lang="en-US" sz="1600" b="1" dirty="0">
              <a:solidFill>
                <a:srgbClr val="00B050"/>
              </a:solidFill>
            </a:endParaRPr>
          </a:p>
          <a:p>
            <a:pPr lvl="0" algn="ctr"/>
            <a:endParaRPr lang="en-US" sz="1600" b="1" dirty="0">
              <a:solidFill>
                <a:srgbClr val="00B050"/>
              </a:solidFill>
            </a:endParaRPr>
          </a:p>
          <a:p>
            <a:pPr lvl="0" algn="ctr"/>
            <a:endParaRPr lang="en-US" b="1" dirty="0">
              <a:solidFill>
                <a:srgbClr val="FFFFFF"/>
              </a:solidFill>
            </a:endParaRPr>
          </a:p>
          <a:p>
            <a:pPr lvl="0"/>
            <a:r>
              <a:rPr lang="en-US" dirty="0">
                <a:solidFill>
                  <a:srgbClr val="FFFFFF"/>
                </a:solidFill>
              </a:rPr>
              <a:t>- want to solve problem</a:t>
            </a:r>
          </a:p>
          <a:p>
            <a:pPr lvl="0"/>
            <a:r>
              <a:rPr lang="en-US" dirty="0">
                <a:solidFill>
                  <a:srgbClr val="FFFFFF"/>
                </a:solidFill>
              </a:rPr>
              <a:t>- want to build a reputation and good resume</a:t>
            </a:r>
          </a:p>
          <a:p>
            <a:pPr lvl="0"/>
            <a:r>
              <a:rPr lang="en-US" dirty="0">
                <a:solidFill>
                  <a:srgbClr val="FFFFFF"/>
                </a:solidFill>
              </a:rPr>
              <a:t>- want to find mentors</a:t>
            </a:r>
          </a:p>
        </p:txBody>
      </p:sp>
    </p:spTree>
    <p:extLst>
      <p:ext uri="{BB962C8B-B14F-4D97-AF65-F5344CB8AC3E}">
        <p14:creationId xmlns:p14="http://schemas.microsoft.com/office/powerpoint/2010/main" val="111307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405114" y="532435"/>
            <a:ext cx="8623139" cy="3900669"/>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3 – </a:t>
            </a:r>
            <a:r>
              <a:rPr lang="en-US" sz="1800" b="1" u="sng" dirty="0">
                <a:solidFill>
                  <a:srgbClr val="00B050"/>
                </a:solidFill>
              </a:rPr>
              <a:t>Why open source my software </a:t>
            </a:r>
          </a:p>
          <a:p>
            <a:pPr lvl="0"/>
            <a:endParaRPr lang="en-US" dirty="0">
              <a:solidFill>
                <a:schemeClr val="bg1"/>
              </a:solidFill>
            </a:endParaRPr>
          </a:p>
          <a:p>
            <a:pPr marL="285750" lvl="0" indent="-285750">
              <a:buFontTx/>
              <a:buChar char="-"/>
            </a:pPr>
            <a:r>
              <a:rPr lang="en-US" b="1" dirty="0">
                <a:solidFill>
                  <a:schemeClr val="bg1"/>
                </a:solidFill>
              </a:rPr>
              <a:t>- democratize the technology: </a:t>
            </a:r>
            <a:r>
              <a:rPr lang="en-US" dirty="0">
                <a:solidFill>
                  <a:schemeClr val="bg1"/>
                </a:solidFill>
              </a:rPr>
              <a:t>the value of a technology depends on how many users it has.</a:t>
            </a:r>
          </a:p>
          <a:p>
            <a:pPr marL="285750" lvl="0" indent="-285750">
              <a:buFontTx/>
              <a:buChar char="-"/>
            </a:pPr>
            <a:endParaRPr lang="en-US" dirty="0">
              <a:solidFill>
                <a:schemeClr val="bg1"/>
              </a:solidFill>
            </a:endParaRPr>
          </a:p>
          <a:p>
            <a:pPr marL="285750" lvl="0" indent="-285750">
              <a:buFontTx/>
              <a:buChar char="-"/>
            </a:pPr>
            <a:r>
              <a:rPr lang="en-US" dirty="0">
                <a:solidFill>
                  <a:schemeClr val="bg1"/>
                </a:solidFill>
              </a:rPr>
              <a:t>- </a:t>
            </a:r>
            <a:r>
              <a:rPr lang="en-US" b="1" dirty="0">
                <a:solidFill>
                  <a:schemeClr val="bg1"/>
                </a:solidFill>
              </a:rPr>
              <a:t>Trust</a:t>
            </a:r>
            <a:r>
              <a:rPr lang="en-US" dirty="0">
                <a:solidFill>
                  <a:schemeClr val="bg1"/>
                </a:solidFill>
              </a:rPr>
              <a:t>: open source vendors are more trustworthy as they depend on trust to survive. There is a little risk for hidden trap doors as one anyone can examine the product code</a:t>
            </a:r>
          </a:p>
          <a:p>
            <a:pPr marL="285750" lvl="0" indent="-285750">
              <a:buFontTx/>
              <a:buChar char="-"/>
            </a:pPr>
            <a:endParaRPr lang="en-US" b="1" dirty="0">
              <a:solidFill>
                <a:schemeClr val="bg1"/>
              </a:solidFill>
            </a:endParaRPr>
          </a:p>
          <a:p>
            <a:pPr marL="285750" lvl="0" indent="-285750">
              <a:buFontTx/>
              <a:buChar char="-"/>
            </a:pPr>
            <a:r>
              <a:rPr lang="en-US" b="1" dirty="0">
                <a:solidFill>
                  <a:schemeClr val="bg1"/>
                </a:solidFill>
              </a:rPr>
              <a:t>- diversity :</a:t>
            </a:r>
            <a:r>
              <a:rPr lang="en-US" dirty="0">
                <a:solidFill>
                  <a:schemeClr val="bg1"/>
                </a:solidFill>
              </a:rPr>
              <a:t> there is a value of collaboration (collaboration instead of competition). don't spend your time recreating the wheel, but focus on creating new value. “</a:t>
            </a:r>
            <a:r>
              <a:rPr lang="en-US" dirty="0">
                <a:solidFill>
                  <a:schemeClr val="accent1">
                    <a:lumMod val="75000"/>
                  </a:schemeClr>
                </a:solidFill>
              </a:rPr>
              <a:t>When you stand on the shoulders of giants, you can create and innovate at higher lever</a:t>
            </a:r>
            <a:r>
              <a:rPr lang="en-US" dirty="0">
                <a:solidFill>
                  <a:schemeClr val="bg1"/>
                </a:solidFill>
              </a:rPr>
              <a:t>”</a:t>
            </a:r>
          </a:p>
          <a:p>
            <a:pPr marL="285750" lvl="0" indent="-285750">
              <a:buFontTx/>
              <a:buChar char="-"/>
            </a:pPr>
            <a:endParaRPr lang="en-US" dirty="0">
              <a:solidFill>
                <a:schemeClr val="bg1"/>
              </a:solidFill>
            </a:endParaRPr>
          </a:p>
          <a:p>
            <a:pPr marL="285750" lvl="0" indent="-285750">
              <a:buFontTx/>
              <a:buChar char="-"/>
            </a:pPr>
            <a:r>
              <a:rPr lang="en-US" b="1" dirty="0">
                <a:solidFill>
                  <a:schemeClr val="bg1"/>
                </a:solidFill>
              </a:rPr>
              <a:t>- We can get better togethe</a:t>
            </a:r>
            <a:r>
              <a:rPr lang="en-US" dirty="0">
                <a:solidFill>
                  <a:schemeClr val="bg1"/>
                </a:solidFill>
              </a:rPr>
              <a:t>r: having standard between</a:t>
            </a:r>
          </a:p>
        </p:txBody>
      </p:sp>
    </p:spTree>
    <p:extLst>
      <p:ext uri="{BB962C8B-B14F-4D97-AF65-F5344CB8AC3E}">
        <p14:creationId xmlns:p14="http://schemas.microsoft.com/office/powerpoint/2010/main" val="147072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196770" y="-1"/>
            <a:ext cx="8704162" cy="4664597"/>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4 – </a:t>
            </a:r>
            <a:r>
              <a:rPr lang="en-US" sz="1800" b="1" u="sng" dirty="0">
                <a:solidFill>
                  <a:srgbClr val="00B050"/>
                </a:solidFill>
              </a:rPr>
              <a:t>Characteristics of OSS</a:t>
            </a:r>
          </a:p>
        </p:txBody>
      </p:sp>
    </p:spTree>
    <p:extLst>
      <p:ext uri="{BB962C8B-B14F-4D97-AF65-F5344CB8AC3E}">
        <p14:creationId xmlns:p14="http://schemas.microsoft.com/office/powerpoint/2010/main" val="173122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1253067" y="1404678"/>
            <a:ext cx="6096000" cy="657743"/>
          </a:xfrm>
          <a:prstGeom prst="rect">
            <a:avLst/>
          </a:prstGeom>
          <a:noFill/>
          <a:ln>
            <a:noFill/>
          </a:ln>
        </p:spPr>
        <p:txBody>
          <a:bodyPr spcFirstLastPara="1" wrap="square" lIns="91425" tIns="91425" rIns="91425" bIns="91425" anchor="ctr" anchorCtr="0">
            <a:noAutofit/>
          </a:bodyPr>
          <a:lstStyle/>
          <a:p>
            <a:pPr lvl="0" algn="ctr"/>
            <a:r>
              <a:rPr lang="en-US" sz="1600" dirty="0">
                <a:solidFill>
                  <a:srgbClr val="00B050"/>
                </a:solidFill>
              </a:rPr>
              <a:t>a</a:t>
            </a:r>
            <a:r>
              <a:rPr lang="en-US" sz="1600" b="1" dirty="0">
                <a:solidFill>
                  <a:srgbClr val="00B050"/>
                </a:solidFill>
              </a:rPr>
              <a:t> </a:t>
            </a:r>
            <a:r>
              <a:rPr lang="en-US" sz="1600" dirty="0">
                <a:solidFill>
                  <a:srgbClr val="00B050"/>
                </a:solidFill>
              </a:rPr>
              <a:t>.git</a:t>
            </a:r>
            <a:r>
              <a:rPr lang="en-US" sz="1600" dirty="0">
                <a:solidFill>
                  <a:srgbClr val="FFFFFF"/>
                </a:solidFill>
              </a:rPr>
              <a:t> </a:t>
            </a:r>
          </a:p>
          <a:p>
            <a:pPr lvl="0" algn="ctr"/>
            <a:endParaRPr lang="en-US" sz="1600" dirty="0">
              <a:solidFill>
                <a:schemeClr val="bg1"/>
              </a:solidFill>
            </a:endParaRPr>
          </a:p>
          <a:p>
            <a:pPr algn="ctr"/>
            <a:r>
              <a:rPr lang="en-US" dirty="0">
                <a:solidFill>
                  <a:srgbClr val="FFFFFF"/>
                </a:solidFill>
              </a:rPr>
              <a:t>Git is as a tree and every tree has a different version of the project.</a:t>
            </a:r>
          </a:p>
          <a:p>
            <a:pPr lvl="0" algn="ctr"/>
            <a:endParaRPr lang="en-US" dirty="0">
              <a:solidFill>
                <a:srgbClr val="FFFFFF"/>
              </a:solidFill>
            </a:endParaRPr>
          </a:p>
          <a:p>
            <a:pPr lvl="0" algn="ctr"/>
            <a:r>
              <a:rPr lang="en-US" dirty="0">
                <a:solidFill>
                  <a:srgbClr val="FFFFFF"/>
                </a:solidFill>
              </a:rPr>
              <a:t>We can experiment ideas without risk to break the code by creating new branch, and propose merge wherever we get something. </a:t>
            </a:r>
          </a:p>
          <a:p>
            <a:pPr lvl="0" algn="ctr"/>
            <a:endParaRPr lang="en-US" dirty="0">
              <a:solidFill>
                <a:srgbClr val="FFFFFF"/>
              </a:solidFill>
            </a:endParaRPr>
          </a:p>
        </p:txBody>
      </p:sp>
      <p:pic>
        <p:nvPicPr>
          <p:cNvPr id="3" name="Picture 2">
            <a:extLst>
              <a:ext uri="{FF2B5EF4-FFF2-40B4-BE49-F238E27FC236}">
                <a16:creationId xmlns:a16="http://schemas.microsoft.com/office/drawing/2014/main" id="{CD729949-C727-884F-BB96-3BE76B89431C}"/>
              </a:ext>
            </a:extLst>
          </p:cNvPr>
          <p:cNvPicPr>
            <a:picLocks noChangeAspect="1"/>
          </p:cNvPicPr>
          <p:nvPr/>
        </p:nvPicPr>
        <p:blipFill>
          <a:blip r:embed="rId4"/>
          <a:stretch>
            <a:fillRect/>
          </a:stretch>
        </p:blipFill>
        <p:spPr>
          <a:xfrm>
            <a:off x="262465" y="2777067"/>
            <a:ext cx="4162427" cy="2132813"/>
          </a:xfrm>
          <a:prstGeom prst="rect">
            <a:avLst/>
          </a:prstGeom>
        </p:spPr>
      </p:pic>
    </p:spTree>
    <p:extLst>
      <p:ext uri="{BB962C8B-B14F-4D97-AF65-F5344CB8AC3E}">
        <p14:creationId xmlns:p14="http://schemas.microsoft.com/office/powerpoint/2010/main" val="277540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dirty="0">
                <a:solidFill>
                  <a:srgbClr val="00B050"/>
                </a:solidFill>
              </a:rPr>
              <a:t>b. </a:t>
            </a:r>
            <a:r>
              <a:rPr lang="en-US" sz="1600" dirty="0" err="1">
                <a:solidFill>
                  <a:srgbClr val="00B050"/>
                </a:solidFill>
              </a:rPr>
              <a:t>AUTHORS.md</a:t>
            </a:r>
            <a:r>
              <a:rPr lang="en-US" sz="1600" dirty="0">
                <a:solidFill>
                  <a:srgbClr val="FFFFFF"/>
                </a:solidFill>
              </a:rPr>
              <a:t> </a:t>
            </a:r>
            <a:endParaRPr lang="en-US" sz="1600" dirty="0">
              <a:solidFill>
                <a:srgbClr val="00B050"/>
              </a:solidFill>
            </a:endParaRPr>
          </a:p>
          <a:p>
            <a:pPr lvl="0" algn="ctr"/>
            <a:endParaRPr lang="en-US" b="1" dirty="0">
              <a:solidFill>
                <a:srgbClr val="FFFFFF"/>
              </a:solidFill>
            </a:endParaRPr>
          </a:p>
          <a:p>
            <a:pPr lvl="0" algn="ctr"/>
            <a:r>
              <a:rPr lang="en-US" dirty="0">
                <a:solidFill>
                  <a:srgbClr val="FFFFFF"/>
                </a:solidFill>
              </a:rPr>
              <a:t>(user, contributor, maintainer): review and merge code</a:t>
            </a:r>
          </a:p>
        </p:txBody>
      </p:sp>
    </p:spTree>
    <p:extLst>
      <p:ext uri="{BB962C8B-B14F-4D97-AF65-F5344CB8AC3E}">
        <p14:creationId xmlns:p14="http://schemas.microsoft.com/office/powerpoint/2010/main" val="152223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dirty="0">
                <a:solidFill>
                  <a:srgbClr val="00B050"/>
                </a:solidFill>
              </a:rPr>
              <a:t>c</a:t>
            </a:r>
            <a:r>
              <a:rPr lang="en-US" sz="1600" b="1" dirty="0">
                <a:solidFill>
                  <a:srgbClr val="00B050"/>
                </a:solidFill>
              </a:rPr>
              <a:t>. </a:t>
            </a:r>
            <a:r>
              <a:rPr lang="en-US" sz="1600" dirty="0" err="1">
                <a:solidFill>
                  <a:srgbClr val="00B050"/>
                </a:solidFill>
              </a:rPr>
              <a:t>README.md</a:t>
            </a:r>
            <a:r>
              <a:rPr lang="en-US" sz="1600" dirty="0">
                <a:solidFill>
                  <a:srgbClr val="00B050"/>
                </a:solidFill>
              </a:rPr>
              <a:t> </a:t>
            </a:r>
            <a:endParaRPr lang="en-US" sz="1600" b="1" dirty="0">
              <a:solidFill>
                <a:srgbClr val="00B050"/>
              </a:solidFill>
            </a:endParaRPr>
          </a:p>
          <a:p>
            <a:pPr lvl="0" algn="ctr"/>
            <a:endParaRPr lang="en-US" b="1" dirty="0">
              <a:solidFill>
                <a:srgbClr val="FFFFFF"/>
              </a:solidFill>
            </a:endParaRPr>
          </a:p>
          <a:p>
            <a:pPr lvl="0" algn="ctr"/>
            <a:r>
              <a:rPr lang="en-US" dirty="0">
                <a:solidFill>
                  <a:srgbClr val="FFFFFF"/>
                </a:solidFill>
              </a:rPr>
              <a:t>how to install and use</a:t>
            </a:r>
          </a:p>
        </p:txBody>
      </p:sp>
    </p:spTree>
    <p:extLst>
      <p:ext uri="{BB962C8B-B14F-4D97-AF65-F5344CB8AC3E}">
        <p14:creationId xmlns:p14="http://schemas.microsoft.com/office/powerpoint/2010/main" val="263746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405114" y="1185925"/>
            <a:ext cx="8542116" cy="2582700"/>
          </a:xfrm>
          <a:prstGeom prst="rect">
            <a:avLst/>
          </a:prstGeom>
          <a:noFill/>
          <a:ln>
            <a:noFill/>
          </a:ln>
        </p:spPr>
        <p:txBody>
          <a:bodyPr spcFirstLastPara="1" wrap="square" lIns="91425" tIns="91425" rIns="91425" bIns="91425" anchor="ctr" anchorCtr="0">
            <a:noAutofit/>
          </a:bodyPr>
          <a:lstStyle/>
          <a:p>
            <a:pPr lvl="0" algn="ctr"/>
            <a:r>
              <a:rPr lang="en-US" sz="1600" dirty="0">
                <a:solidFill>
                  <a:srgbClr val="00B050"/>
                </a:solidFill>
              </a:rPr>
              <a:t>d. </a:t>
            </a:r>
            <a:r>
              <a:rPr lang="en-US" sz="1600" dirty="0" err="1">
                <a:solidFill>
                  <a:srgbClr val="00B050"/>
                </a:solidFill>
              </a:rPr>
              <a:t>LICENSE.md</a:t>
            </a:r>
            <a:endParaRPr lang="en-US" sz="1600" dirty="0">
              <a:solidFill>
                <a:srgbClr val="00B050"/>
              </a:solidFill>
            </a:endParaRPr>
          </a:p>
          <a:p>
            <a:pPr lvl="0" algn="ctr"/>
            <a:endParaRPr lang="en-US" b="1" dirty="0">
              <a:solidFill>
                <a:srgbClr val="FFFFFF"/>
              </a:solidFill>
            </a:endParaRPr>
          </a:p>
          <a:p>
            <a:pPr lvl="0" algn="ctr"/>
            <a:r>
              <a:rPr lang="en-US" dirty="0">
                <a:solidFill>
                  <a:srgbClr val="FFFFFF"/>
                </a:solidFill>
              </a:rPr>
              <a:t>There are two major types of open-source licenses: </a:t>
            </a:r>
            <a:r>
              <a:rPr lang="en-US" dirty="0">
                <a:solidFill>
                  <a:schemeClr val="accent4">
                    <a:lumMod val="50000"/>
                  </a:schemeClr>
                </a:solidFill>
              </a:rPr>
              <a:t>copyleft</a:t>
            </a:r>
            <a:r>
              <a:rPr lang="en-US" dirty="0">
                <a:solidFill>
                  <a:srgbClr val="FFFFFF"/>
                </a:solidFill>
              </a:rPr>
              <a:t> (GNU GPLv3) and </a:t>
            </a:r>
            <a:r>
              <a:rPr lang="en-US" dirty="0">
                <a:solidFill>
                  <a:schemeClr val="accent4">
                    <a:lumMod val="50000"/>
                  </a:schemeClr>
                </a:solidFill>
              </a:rPr>
              <a:t>permissive </a:t>
            </a:r>
            <a:r>
              <a:rPr lang="en-US" dirty="0">
                <a:solidFill>
                  <a:schemeClr val="bg1"/>
                </a:solidFill>
              </a:rPr>
              <a:t>(MIT and Apache 2.0).</a:t>
            </a:r>
          </a:p>
          <a:p>
            <a:pPr lvl="0" algn="ctr"/>
            <a:endParaRPr lang="en-US" dirty="0">
              <a:solidFill>
                <a:schemeClr val="accent4">
                  <a:lumMod val="50000"/>
                </a:schemeClr>
              </a:solidFill>
            </a:endParaRPr>
          </a:p>
          <a:p>
            <a:pPr lvl="0" algn="ctr"/>
            <a:r>
              <a:rPr lang="en-US" dirty="0">
                <a:solidFill>
                  <a:srgbClr val="FFFFFF"/>
                </a:solidFill>
              </a:rPr>
              <a:t>Both copyleft and permissive licenses allow developers to copy, modify, and redistribute code (derivative or otherwise) freely. The most important difference between the two, however, lies in how each approaches copyright privileges.</a:t>
            </a:r>
          </a:p>
          <a:p>
            <a:pPr lvl="0" algn="ctr"/>
            <a:endParaRPr lang="en-US" dirty="0">
              <a:solidFill>
                <a:srgbClr val="FFFFFF"/>
              </a:solidFill>
            </a:endParaRPr>
          </a:p>
          <a:p>
            <a:pPr lvl="0"/>
            <a:r>
              <a:rPr lang="en-US" dirty="0">
                <a:solidFill>
                  <a:srgbClr val="FFFFFF"/>
                </a:solidFill>
              </a:rPr>
              <a:t>- Under a copyleft license, users must for example make new changes under free license.</a:t>
            </a:r>
          </a:p>
          <a:p>
            <a:pPr lvl="0"/>
            <a:r>
              <a:rPr lang="en-US" dirty="0">
                <a:solidFill>
                  <a:srgbClr val="FFFFFF"/>
                </a:solidFill>
              </a:rPr>
              <a:t>- By contrast, permissive licenses do not restrict the licenses under which these acts can be done.</a:t>
            </a:r>
          </a:p>
        </p:txBody>
      </p:sp>
    </p:spTree>
    <p:extLst>
      <p:ext uri="{BB962C8B-B14F-4D97-AF65-F5344CB8AC3E}">
        <p14:creationId xmlns:p14="http://schemas.microsoft.com/office/powerpoint/2010/main" val="276774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dirty="0">
                <a:solidFill>
                  <a:srgbClr val="00B050"/>
                </a:solidFill>
              </a:rPr>
              <a:t>e. </a:t>
            </a:r>
            <a:r>
              <a:rPr lang="en-US" sz="1600" dirty="0" err="1">
                <a:solidFill>
                  <a:srgbClr val="00B050"/>
                </a:solidFill>
              </a:rPr>
              <a:t>CONTRIBUTING.md</a:t>
            </a:r>
            <a:r>
              <a:rPr lang="en-US" sz="1600" dirty="0">
                <a:solidFill>
                  <a:srgbClr val="00B050"/>
                </a:solidFill>
              </a:rPr>
              <a:t> </a:t>
            </a:r>
          </a:p>
          <a:p>
            <a:pPr lvl="0" algn="ctr"/>
            <a:endParaRPr lang="en-US" b="1" dirty="0">
              <a:solidFill>
                <a:srgbClr val="FFFFFF"/>
              </a:solidFill>
            </a:endParaRPr>
          </a:p>
          <a:p>
            <a:r>
              <a:rPr lang="en-US" dirty="0">
                <a:solidFill>
                  <a:srgbClr val="FFFFFF"/>
                </a:solidFill>
              </a:rPr>
              <a:t>code style, </a:t>
            </a:r>
          </a:p>
          <a:p>
            <a:r>
              <a:rPr lang="en-US" dirty="0">
                <a:solidFill>
                  <a:srgbClr val="FFFFFF"/>
                </a:solidFill>
              </a:rPr>
              <a:t>Build and test your will be applying for each new code</a:t>
            </a:r>
          </a:p>
          <a:p>
            <a:endParaRPr lang="en-US" dirty="0">
              <a:solidFill>
                <a:srgbClr val="FFFFFF"/>
              </a:solidFill>
            </a:endParaRPr>
          </a:p>
          <a:p>
            <a:r>
              <a:rPr lang="en-US" dirty="0">
                <a:solidFill>
                  <a:srgbClr val="FFFFFF"/>
                </a:solidFill>
              </a:rPr>
              <a:t>There are many ways to contribute:</a:t>
            </a:r>
          </a:p>
          <a:p>
            <a:r>
              <a:rPr lang="en-US" dirty="0">
                <a:solidFill>
                  <a:srgbClr val="FFFFFF"/>
                </a:solidFill>
              </a:rPr>
              <a:t>- writing code</a:t>
            </a:r>
          </a:p>
          <a:p>
            <a:r>
              <a:rPr lang="en-US" dirty="0">
                <a:solidFill>
                  <a:srgbClr val="FFFFFF"/>
                </a:solidFill>
              </a:rPr>
              <a:t>- writing documentation</a:t>
            </a:r>
          </a:p>
          <a:p>
            <a:r>
              <a:rPr lang="en-US" dirty="0">
                <a:solidFill>
                  <a:srgbClr val="FFFFFF"/>
                </a:solidFill>
              </a:rPr>
              <a:t>- reporting bugs</a:t>
            </a:r>
          </a:p>
          <a:p>
            <a:r>
              <a:rPr lang="en-US" dirty="0">
                <a:solidFill>
                  <a:srgbClr val="FFFFFF"/>
                </a:solidFill>
              </a:rPr>
              <a:t>- Design thinking, new ideas / discussion</a:t>
            </a:r>
          </a:p>
        </p:txBody>
      </p:sp>
    </p:spTree>
    <p:extLst>
      <p:ext uri="{BB962C8B-B14F-4D97-AF65-F5344CB8AC3E}">
        <p14:creationId xmlns:p14="http://schemas.microsoft.com/office/powerpoint/2010/main" val="202361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dirty="0">
                <a:solidFill>
                  <a:srgbClr val="00B050"/>
                </a:solidFill>
              </a:rPr>
              <a:t>f. </a:t>
            </a:r>
            <a:r>
              <a:rPr lang="en-US" sz="1600" dirty="0" err="1">
                <a:solidFill>
                  <a:srgbClr val="00B050"/>
                </a:solidFill>
              </a:rPr>
              <a:t>CODE_OF_CONDUCT.md</a:t>
            </a:r>
            <a:r>
              <a:rPr lang="en-US" sz="1600" dirty="0">
                <a:solidFill>
                  <a:srgbClr val="00B050"/>
                </a:solidFill>
              </a:rPr>
              <a:t> </a:t>
            </a:r>
          </a:p>
          <a:p>
            <a:pPr lvl="0" algn="ctr"/>
            <a:endParaRPr lang="en-US" b="1" dirty="0">
              <a:solidFill>
                <a:srgbClr val="FFFFFF"/>
              </a:solidFill>
            </a:endParaRPr>
          </a:p>
          <a:p>
            <a:pPr algn="ctr"/>
            <a:r>
              <a:rPr lang="en-US" dirty="0">
                <a:solidFill>
                  <a:srgbClr val="FFFFFF"/>
                </a:solidFill>
              </a:rPr>
              <a:t>Code of Conduct</a:t>
            </a:r>
          </a:p>
        </p:txBody>
      </p:sp>
    </p:spTree>
    <p:extLst>
      <p:ext uri="{BB962C8B-B14F-4D97-AF65-F5344CB8AC3E}">
        <p14:creationId xmlns:p14="http://schemas.microsoft.com/office/powerpoint/2010/main" val="95244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b="1" dirty="0">
                <a:solidFill>
                  <a:srgbClr val="00B050"/>
                </a:solidFill>
              </a:rPr>
              <a:t>AGENDA</a:t>
            </a:r>
          </a:p>
          <a:p>
            <a:pPr lvl="0" algn="ctr"/>
            <a:endParaRPr lang="en-US" b="1" dirty="0">
              <a:solidFill>
                <a:srgbClr val="FFFFFF"/>
              </a:solidFill>
            </a:endParaRPr>
          </a:p>
          <a:p>
            <a:pPr lvl="0" algn="ctr"/>
            <a:r>
              <a:rPr lang="en-US" b="1" dirty="0">
                <a:solidFill>
                  <a:srgbClr val="FFFFFF"/>
                </a:solidFill>
              </a:rPr>
              <a:t>PART I</a:t>
            </a:r>
            <a:r>
              <a:rPr lang="en-US" dirty="0">
                <a:solidFill>
                  <a:srgbClr val="FFFFFF"/>
                </a:solidFill>
              </a:rPr>
              <a:t> : theoretical presentation</a:t>
            </a:r>
          </a:p>
          <a:p>
            <a:pPr lvl="0" algn="ctr"/>
            <a:endParaRPr lang="en-US" dirty="0">
              <a:solidFill>
                <a:srgbClr val="FFFFFF"/>
              </a:solidFill>
            </a:endParaRPr>
          </a:p>
          <a:p>
            <a:pPr lvl="0" algn="ctr"/>
            <a:r>
              <a:rPr lang="en-US" dirty="0">
                <a:solidFill>
                  <a:srgbClr val="FFFFFF"/>
                </a:solidFill>
              </a:rPr>
              <a:t>A – Open Source</a:t>
            </a:r>
          </a:p>
          <a:p>
            <a:pPr lvl="0" algn="ctr"/>
            <a:r>
              <a:rPr lang="en-US" dirty="0">
                <a:solidFill>
                  <a:srgbClr val="FFFFFF"/>
                </a:solidFill>
              </a:rPr>
              <a:t>B – Libra</a:t>
            </a:r>
          </a:p>
          <a:p>
            <a:pPr lvl="0" algn="ctr"/>
            <a:r>
              <a:rPr lang="en-US" dirty="0">
                <a:solidFill>
                  <a:srgbClr val="FFFFFF"/>
                </a:solidFill>
              </a:rPr>
              <a:t>C – </a:t>
            </a:r>
            <a:r>
              <a:rPr lang="en-US" dirty="0" err="1">
                <a:solidFill>
                  <a:srgbClr val="FFFFFF"/>
                </a:solidFill>
              </a:rPr>
              <a:t>HackotoberFest</a:t>
            </a:r>
            <a:endParaRPr lang="en-US" dirty="0">
              <a:solidFill>
                <a:srgbClr val="FFFFFF"/>
              </a:solidFill>
            </a:endParaRPr>
          </a:p>
          <a:p>
            <a:pPr lvl="0" algn="ctr"/>
            <a:endParaRPr lang="en-US" dirty="0">
              <a:solidFill>
                <a:srgbClr val="FFFFFF"/>
              </a:solidFill>
            </a:endParaRPr>
          </a:p>
          <a:p>
            <a:pPr lvl="0" algn="ctr"/>
            <a:r>
              <a:rPr lang="en-US" b="1" dirty="0">
                <a:solidFill>
                  <a:srgbClr val="FFFFFF"/>
                </a:solidFill>
              </a:rPr>
              <a:t>PART II</a:t>
            </a:r>
            <a:r>
              <a:rPr lang="en-US" dirty="0">
                <a:solidFill>
                  <a:srgbClr val="FFFFFF"/>
                </a:solidFill>
              </a:rPr>
              <a:t> : Technical presentation</a:t>
            </a:r>
            <a:endParaRPr dirty="0">
              <a:solidFill>
                <a:srgbClr val="FFFFFF"/>
              </a:solidFill>
            </a:endParaRPr>
          </a:p>
        </p:txBody>
      </p:sp>
      <p:sp>
        <p:nvSpPr>
          <p:cNvPr id="4" name="Google Shape;66;p15">
            <a:extLst>
              <a:ext uri="{FF2B5EF4-FFF2-40B4-BE49-F238E27FC236}">
                <a16:creationId xmlns:a16="http://schemas.microsoft.com/office/drawing/2014/main" id="{60E58B4B-9529-C54C-A03E-FB3B8BE30CA7}"/>
              </a:ext>
            </a:extLst>
          </p:cNvPr>
          <p:cNvSpPr txBox="1"/>
          <p:nvPr/>
        </p:nvSpPr>
        <p:spPr>
          <a:xfrm>
            <a:off x="107582" y="3768626"/>
            <a:ext cx="2068460" cy="16714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rPr>
              <a:t>Presented by:</a:t>
            </a:r>
          </a:p>
          <a:p>
            <a:pPr marL="0" lvl="0" indent="0" algn="ctr" rtl="0">
              <a:spcBef>
                <a:spcPts val="0"/>
              </a:spcBef>
              <a:spcAft>
                <a:spcPts val="0"/>
              </a:spcAft>
              <a:buNone/>
            </a:pPr>
            <a:endParaRPr lang="en" sz="1100" dirty="0">
              <a:solidFill>
                <a:srgbClr val="FFFFFF"/>
              </a:solidFill>
            </a:endParaRPr>
          </a:p>
          <a:p>
            <a:pPr marL="0" lvl="0" indent="0" algn="ctr" rtl="0">
              <a:spcBef>
                <a:spcPts val="0"/>
              </a:spcBef>
              <a:spcAft>
                <a:spcPts val="0"/>
              </a:spcAft>
              <a:buNone/>
            </a:pPr>
            <a:r>
              <a:rPr lang="en" sz="1100" dirty="0">
                <a:solidFill>
                  <a:srgbClr val="FFFFFF"/>
                </a:solidFill>
              </a:rPr>
              <a:t>Facebook Developer Circle Los Angeles</a:t>
            </a:r>
            <a:endParaRPr sz="1100"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1006997" y="532435"/>
            <a:ext cx="6632294" cy="3900669"/>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5 – </a:t>
            </a:r>
            <a:r>
              <a:rPr lang="en-US" sz="1800" b="1" u="sng" dirty="0">
                <a:solidFill>
                  <a:srgbClr val="00B050"/>
                </a:solidFill>
              </a:rPr>
              <a:t>How to start</a:t>
            </a:r>
          </a:p>
          <a:p>
            <a:pPr lvl="0" algn="ctr"/>
            <a:endParaRPr lang="en-US" sz="1800" b="1" u="sng" dirty="0">
              <a:solidFill>
                <a:srgbClr val="00B050"/>
              </a:solidFill>
            </a:endParaRPr>
          </a:p>
          <a:p>
            <a:pPr lvl="0"/>
            <a:r>
              <a:rPr lang="en-US" b="1" dirty="0">
                <a:solidFill>
                  <a:schemeClr val="bg1"/>
                </a:solidFill>
              </a:rPr>
              <a:t>- Find projec</a:t>
            </a:r>
            <a:r>
              <a:rPr lang="en-US" dirty="0">
                <a:solidFill>
                  <a:schemeClr val="bg1"/>
                </a:solidFill>
              </a:rPr>
              <a:t>t:</a:t>
            </a:r>
          </a:p>
          <a:p>
            <a:pPr lvl="0"/>
            <a:r>
              <a:rPr lang="en-US" dirty="0">
                <a:solidFill>
                  <a:schemeClr val="bg1"/>
                </a:solidFill>
              </a:rPr>
              <a:t>	- For fun</a:t>
            </a:r>
          </a:p>
          <a:p>
            <a:pPr lvl="0"/>
            <a:r>
              <a:rPr lang="en-US" dirty="0">
                <a:solidFill>
                  <a:schemeClr val="bg1"/>
                </a:solidFill>
              </a:rPr>
              <a:t>	- Fix problem</a:t>
            </a:r>
          </a:p>
          <a:p>
            <a:pPr lvl="0"/>
            <a:endParaRPr lang="en-US" dirty="0">
              <a:solidFill>
                <a:schemeClr val="bg1"/>
              </a:solidFill>
            </a:endParaRPr>
          </a:p>
          <a:p>
            <a:pPr marL="285750" lvl="0" indent="-285750">
              <a:buFontTx/>
              <a:buChar char="-"/>
            </a:pPr>
            <a:r>
              <a:rPr lang="en-US" b="1" dirty="0">
                <a:solidFill>
                  <a:schemeClr val="bg1"/>
                </a:solidFill>
              </a:rPr>
              <a:t>Discuss with maintainer</a:t>
            </a:r>
            <a:r>
              <a:rPr lang="en-US" dirty="0">
                <a:solidFill>
                  <a:schemeClr val="bg1"/>
                </a:solidFill>
              </a:rPr>
              <a:t>: ask the maintainer to manually assign it to us, so it will change the status and nobody can work on it for a period of time.</a:t>
            </a:r>
          </a:p>
          <a:p>
            <a:pPr marL="285750" lvl="0" indent="-285750">
              <a:buFontTx/>
              <a:buChar char="-"/>
            </a:pPr>
            <a:endParaRPr lang="en-US" dirty="0">
              <a:solidFill>
                <a:schemeClr val="bg1"/>
              </a:solidFill>
            </a:endParaRPr>
          </a:p>
          <a:p>
            <a:pPr lvl="0"/>
            <a:r>
              <a:rPr lang="en-US" dirty="0">
                <a:solidFill>
                  <a:schemeClr val="bg1"/>
                </a:solidFill>
              </a:rPr>
              <a:t>- </a:t>
            </a:r>
            <a:r>
              <a:rPr lang="en-US" b="1" dirty="0">
                <a:solidFill>
                  <a:schemeClr val="bg1"/>
                </a:solidFill>
              </a:rPr>
              <a:t>Implement</a:t>
            </a:r>
          </a:p>
          <a:p>
            <a:pPr lvl="0"/>
            <a:endParaRPr lang="en-US" dirty="0">
              <a:solidFill>
                <a:schemeClr val="bg1"/>
              </a:solidFill>
            </a:endParaRPr>
          </a:p>
          <a:p>
            <a:pPr lvl="0"/>
            <a:r>
              <a:rPr lang="en-US" dirty="0">
                <a:solidFill>
                  <a:schemeClr val="bg1"/>
                </a:solidFill>
              </a:rPr>
              <a:t>- </a:t>
            </a:r>
            <a:r>
              <a:rPr lang="en-US" b="1" dirty="0">
                <a:solidFill>
                  <a:schemeClr val="bg1"/>
                </a:solidFill>
              </a:rPr>
              <a:t>Submit</a:t>
            </a:r>
          </a:p>
        </p:txBody>
      </p:sp>
    </p:spTree>
    <p:extLst>
      <p:ext uri="{BB962C8B-B14F-4D97-AF65-F5344CB8AC3E}">
        <p14:creationId xmlns:p14="http://schemas.microsoft.com/office/powerpoint/2010/main" val="414869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chemeClr val="accent4">
                    <a:lumMod val="50000"/>
                  </a:schemeClr>
                </a:solidFill>
              </a:rPr>
              <a:t>#Libra</a:t>
            </a:r>
            <a:endParaRPr sz="1800" b="1" dirty="0">
              <a:solidFill>
                <a:schemeClr val="accent4">
                  <a:lumMod val="50000"/>
                </a:schemeClr>
              </a:solidFill>
            </a:endParaRPr>
          </a:p>
        </p:txBody>
      </p:sp>
    </p:spTree>
    <p:extLst>
      <p:ext uri="{BB962C8B-B14F-4D97-AF65-F5344CB8AC3E}">
        <p14:creationId xmlns:p14="http://schemas.microsoft.com/office/powerpoint/2010/main" val="256791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endParaRPr lang="en-US" b="1" dirty="0">
              <a:solidFill>
                <a:srgbClr val="FFFFFF"/>
              </a:solidFill>
            </a:endParaRPr>
          </a:p>
          <a:p>
            <a:pPr lvl="0"/>
            <a:r>
              <a:rPr lang="en-US" dirty="0">
                <a:solidFill>
                  <a:srgbClr val="FFFFFF"/>
                </a:solidFill>
              </a:rPr>
              <a:t>All over the world, people with less money pay more for financial services. Sending $200 can cost up to $19.</a:t>
            </a:r>
          </a:p>
          <a:p>
            <a:pPr lvl="0"/>
            <a:endParaRPr lang="en-US" dirty="0">
              <a:solidFill>
                <a:srgbClr val="FFFFFF"/>
              </a:solidFill>
            </a:endParaRPr>
          </a:p>
          <a:p>
            <a:pPr lvl="0"/>
            <a:r>
              <a:rPr lang="en-US" dirty="0">
                <a:solidFill>
                  <a:srgbClr val="FFFFFF"/>
                </a:solidFill>
              </a:rPr>
              <a:t>The current financial system is clearly not working for all and is excluding 1.7 billion adults globally.</a:t>
            </a:r>
          </a:p>
          <a:p>
            <a:pPr lvl="0"/>
            <a:endParaRPr lang="en-US" dirty="0">
              <a:solidFill>
                <a:srgbClr val="FFFFFF"/>
              </a:solidFill>
            </a:endParaRPr>
          </a:p>
          <a:p>
            <a:pPr lvl="0"/>
            <a:r>
              <a:rPr lang="en-US" dirty="0">
                <a:solidFill>
                  <a:srgbClr val="FFFFFF"/>
                </a:solidFill>
              </a:rPr>
              <a:t>Moving money should be as easy and cost-effective and even more safe and secure than sending a text message or sharing a photo, no matter where you live, what you do, or how much you earn.</a:t>
            </a:r>
          </a:p>
          <a:p>
            <a:pPr lvl="0"/>
            <a:endParaRPr lang="en-US" dirty="0">
              <a:solidFill>
                <a:srgbClr val="FFFFFF"/>
              </a:solidFill>
            </a:endParaRPr>
          </a:p>
          <a:p>
            <a:pPr lvl="0"/>
            <a:r>
              <a:rPr lang="en-US" dirty="0">
                <a:solidFill>
                  <a:srgbClr val="FFFFFF"/>
                </a:solidFill>
              </a:rPr>
              <a:t>Facebook believes that Blockchains and cryptocurrencies can potentially address some of these problems:</a:t>
            </a:r>
          </a:p>
          <a:p>
            <a:pPr lvl="0"/>
            <a:r>
              <a:rPr lang="en-US" dirty="0">
                <a:solidFill>
                  <a:srgbClr val="FFFFFF"/>
                </a:solidFill>
              </a:rPr>
              <a:t>- wire transfer fees</a:t>
            </a:r>
          </a:p>
          <a:p>
            <a:pPr lvl="0"/>
            <a:r>
              <a:rPr lang="en-US" dirty="0">
                <a:solidFill>
                  <a:srgbClr val="FFFFFF"/>
                </a:solidFill>
              </a:rPr>
              <a:t>- cash out fees</a:t>
            </a:r>
          </a:p>
          <a:p>
            <a:pPr lvl="0"/>
            <a:r>
              <a:rPr lang="en-US" dirty="0">
                <a:solidFill>
                  <a:srgbClr val="FFFFFF"/>
                </a:solidFill>
              </a:rPr>
              <a:t>- slow processes</a:t>
            </a:r>
          </a:p>
        </p:txBody>
      </p:sp>
    </p:spTree>
    <p:extLst>
      <p:ext uri="{BB962C8B-B14F-4D97-AF65-F5344CB8AC3E}">
        <p14:creationId xmlns:p14="http://schemas.microsoft.com/office/powerpoint/2010/main" val="4142430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578734" y="803960"/>
            <a:ext cx="8160152"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1 - </a:t>
            </a:r>
            <a:r>
              <a:rPr lang="en-US" sz="1800" b="1" u="sng" dirty="0">
                <a:solidFill>
                  <a:srgbClr val="00B050"/>
                </a:solidFill>
              </a:rPr>
              <a:t>Libra Initiative</a:t>
            </a:r>
          </a:p>
          <a:p>
            <a:pPr lvl="0" algn="ctr"/>
            <a:endParaRPr lang="en-US" b="1" dirty="0">
              <a:solidFill>
                <a:srgbClr val="FFFFFF"/>
              </a:solidFill>
            </a:endParaRPr>
          </a:p>
          <a:p>
            <a:pPr lvl="0"/>
            <a:r>
              <a:rPr lang="en-US" dirty="0">
                <a:solidFill>
                  <a:srgbClr val="FFFFFF"/>
                </a:solidFill>
              </a:rPr>
              <a:t>Facebook introduced "Libra", a currency built on the “Libra Blockchain”. Its mission is to enable a simple global currency and financial infrastructure that empowers billions of people by helping underserved population to move funds and to buy physical and digital goods and services at low cost.</a:t>
            </a:r>
          </a:p>
          <a:p>
            <a:pPr lvl="0"/>
            <a:r>
              <a:rPr lang="en-US" dirty="0">
                <a:solidFill>
                  <a:srgbClr val="FFFFFF"/>
                </a:solidFill>
              </a:rPr>
              <a:t>It is made up of four parts:</a:t>
            </a:r>
          </a:p>
          <a:p>
            <a:pPr lvl="0"/>
            <a:endParaRPr lang="en-US" dirty="0">
              <a:solidFill>
                <a:srgbClr val="FFFFFF"/>
              </a:solidFill>
            </a:endParaRPr>
          </a:p>
          <a:p>
            <a:pPr lvl="0"/>
            <a:r>
              <a:rPr lang="en-US" b="1" dirty="0">
                <a:solidFill>
                  <a:srgbClr val="FFFFFF"/>
                </a:solidFill>
              </a:rPr>
              <a:t>- 1.</a:t>
            </a:r>
            <a:r>
              <a:rPr lang="en-US" dirty="0">
                <a:solidFill>
                  <a:srgbClr val="FFFFFF"/>
                </a:solidFill>
              </a:rPr>
              <a:t> It is Able to scale to billions of accounts, with high throughput and low latency</a:t>
            </a:r>
          </a:p>
          <a:p>
            <a:pPr lvl="0"/>
            <a:r>
              <a:rPr lang="en-US" b="1" dirty="0">
                <a:solidFill>
                  <a:srgbClr val="FFFFFF"/>
                </a:solidFill>
              </a:rPr>
              <a:t>- 2.</a:t>
            </a:r>
            <a:r>
              <a:rPr lang="en-US" dirty="0">
                <a:solidFill>
                  <a:srgbClr val="FFFFFF"/>
                </a:solidFill>
              </a:rPr>
              <a:t> It is backed by a reserve of assets to avoid inflation and volatility</a:t>
            </a:r>
          </a:p>
          <a:p>
            <a:pPr lvl="0"/>
            <a:r>
              <a:rPr lang="en-US" b="1" dirty="0">
                <a:solidFill>
                  <a:srgbClr val="FFFFFF"/>
                </a:solidFill>
              </a:rPr>
              <a:t>- 3.</a:t>
            </a:r>
            <a:r>
              <a:rPr lang="en-US" dirty="0">
                <a:solidFill>
                  <a:srgbClr val="FFFFFF"/>
                </a:solidFill>
              </a:rPr>
              <a:t> It is governed by the independent Libra Association tasked with evolving the ecosystem</a:t>
            </a:r>
          </a:p>
          <a:p>
            <a:pPr lvl="0"/>
            <a:r>
              <a:rPr lang="en-US" b="1" dirty="0">
                <a:solidFill>
                  <a:srgbClr val="FFFFFF"/>
                </a:solidFill>
              </a:rPr>
              <a:t>- 4.</a:t>
            </a:r>
            <a:r>
              <a:rPr lang="en-US" dirty="0">
                <a:solidFill>
                  <a:srgbClr val="FFFFFF"/>
                </a:solidFill>
              </a:rPr>
              <a:t> It is powered by open-source software. It means that :</a:t>
            </a:r>
          </a:p>
          <a:p>
            <a:pPr marL="285750" lvl="0" indent="-285750">
              <a:buFontTx/>
              <a:buChar char="-"/>
            </a:pPr>
            <a:r>
              <a:rPr lang="en-US" dirty="0">
                <a:solidFill>
                  <a:srgbClr val="FFFFFF"/>
                </a:solidFill>
              </a:rPr>
              <a:t>- developers can build new applications that run on any kind of device.</a:t>
            </a:r>
          </a:p>
          <a:p>
            <a:pPr marL="285750" lvl="0" indent="-285750">
              <a:buFontTx/>
              <a:buChar char="-"/>
            </a:pPr>
            <a:r>
              <a:rPr lang="en-US" dirty="0">
                <a:solidFill>
                  <a:srgbClr val="FFFFFF"/>
                </a:solidFill>
              </a:rPr>
              <a:t>- the public can inspect how the code works</a:t>
            </a:r>
          </a:p>
          <a:p>
            <a:pPr marL="285750" lvl="0" indent="-285750">
              <a:buFontTx/>
              <a:buChar char="-"/>
            </a:pPr>
            <a:r>
              <a:rPr lang="en-US" dirty="0">
                <a:solidFill>
                  <a:srgbClr val="FFFFFF"/>
                </a:solidFill>
              </a:rPr>
              <a:t>- the community can work together to make it more secure.</a:t>
            </a:r>
          </a:p>
        </p:txBody>
      </p:sp>
    </p:spTree>
    <p:extLst>
      <p:ext uri="{BB962C8B-B14F-4D97-AF65-F5344CB8AC3E}">
        <p14:creationId xmlns:p14="http://schemas.microsoft.com/office/powerpoint/2010/main" val="4013302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81600" y="0"/>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2 - </a:t>
            </a:r>
            <a:r>
              <a:rPr lang="en-US" sz="1800" b="1" u="sng" dirty="0">
                <a:solidFill>
                  <a:srgbClr val="00B050"/>
                </a:solidFill>
              </a:rPr>
              <a:t>Libra Ecosystem</a:t>
            </a:r>
          </a:p>
          <a:p>
            <a:pPr lvl="0" algn="ctr"/>
            <a:endParaRPr lang="en-US" sz="1800" b="1" u="sng" dirty="0">
              <a:solidFill>
                <a:srgbClr val="00B050"/>
              </a:solidFill>
            </a:endParaRPr>
          </a:p>
          <a:p>
            <a:pPr lvl="0" algn="ctr"/>
            <a:endParaRPr lang="en-US" sz="1800" b="1" u="sng" dirty="0">
              <a:solidFill>
                <a:srgbClr val="00B050"/>
              </a:solidFill>
            </a:endParaRPr>
          </a:p>
          <a:p>
            <a:pPr lvl="0" algn="ctr"/>
            <a:endParaRPr lang="en-US" b="1" dirty="0">
              <a:solidFill>
                <a:srgbClr val="FFFFFF"/>
              </a:solidFill>
            </a:endParaRPr>
          </a:p>
          <a:p>
            <a:pPr lvl="0" algn="ctr"/>
            <a:r>
              <a:rPr lang="en-US" dirty="0">
                <a:solidFill>
                  <a:srgbClr val="FFFFFF"/>
                </a:solidFill>
              </a:rPr>
              <a:t>Consists of 3 entities: </a:t>
            </a:r>
            <a:r>
              <a:rPr lang="en-US" b="1" dirty="0">
                <a:solidFill>
                  <a:srgbClr val="FFFFFF"/>
                </a:solidFill>
              </a:rPr>
              <a:t>Client</a:t>
            </a:r>
            <a:r>
              <a:rPr lang="en-US" dirty="0">
                <a:solidFill>
                  <a:srgbClr val="FFFFFF"/>
                </a:solidFill>
              </a:rPr>
              <a:t>, </a:t>
            </a:r>
            <a:r>
              <a:rPr lang="en-US" b="1" dirty="0">
                <a:solidFill>
                  <a:srgbClr val="FFFFFF"/>
                </a:solidFill>
              </a:rPr>
              <a:t>Validator</a:t>
            </a:r>
            <a:r>
              <a:rPr lang="en-US" dirty="0">
                <a:solidFill>
                  <a:srgbClr val="FFFFFF"/>
                </a:solidFill>
              </a:rPr>
              <a:t>, </a:t>
            </a:r>
            <a:r>
              <a:rPr lang="en-US" b="1" dirty="0">
                <a:solidFill>
                  <a:srgbClr val="FFFFFF"/>
                </a:solidFill>
              </a:rPr>
              <a:t>Developer</a:t>
            </a:r>
          </a:p>
        </p:txBody>
      </p:sp>
    </p:spTree>
    <p:extLst>
      <p:ext uri="{BB962C8B-B14F-4D97-AF65-F5344CB8AC3E}">
        <p14:creationId xmlns:p14="http://schemas.microsoft.com/office/powerpoint/2010/main" val="4248538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a. client</a:t>
            </a:r>
          </a:p>
          <a:p>
            <a:pPr lvl="0" algn="ctr"/>
            <a:endParaRPr lang="en-US" b="1" dirty="0">
              <a:solidFill>
                <a:srgbClr val="FFFFFF"/>
              </a:solidFill>
            </a:endParaRPr>
          </a:p>
          <a:p>
            <a:pPr lvl="0"/>
            <a:r>
              <a:rPr lang="en-US" dirty="0">
                <a:solidFill>
                  <a:srgbClr val="FFFFFF"/>
                </a:solidFill>
              </a:rPr>
              <a:t>Piece of software that has the capability to interact with the Libra Blockchain.</a:t>
            </a:r>
          </a:p>
          <a:p>
            <a:pPr lvl="0"/>
            <a:endParaRPr lang="en-US" dirty="0">
              <a:solidFill>
                <a:srgbClr val="FFFFFF"/>
              </a:solidFill>
            </a:endParaRPr>
          </a:p>
          <a:p>
            <a:pPr lvl="0"/>
            <a:r>
              <a:rPr lang="en-US" dirty="0">
                <a:solidFill>
                  <a:srgbClr val="FFFFFF"/>
                </a:solidFill>
              </a:rPr>
              <a:t>- Can construct, sign, and submit transactions to a validator node.</a:t>
            </a:r>
          </a:p>
          <a:p>
            <a:pPr lvl="0"/>
            <a:r>
              <a:rPr lang="en-US" dirty="0">
                <a:solidFill>
                  <a:srgbClr val="FFFFFF"/>
                </a:solidFill>
              </a:rPr>
              <a:t>- Can issue queries to the Libra Blockchain, request the status of a transaction or account, and verify the response.</a:t>
            </a:r>
          </a:p>
        </p:txBody>
      </p:sp>
    </p:spTree>
    <p:extLst>
      <p:ext uri="{BB962C8B-B14F-4D97-AF65-F5344CB8AC3E}">
        <p14:creationId xmlns:p14="http://schemas.microsoft.com/office/powerpoint/2010/main" val="323402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b. validator</a:t>
            </a:r>
          </a:p>
          <a:p>
            <a:pPr lvl="0" algn="ctr"/>
            <a:endParaRPr lang="en-US" b="1" dirty="0">
              <a:solidFill>
                <a:srgbClr val="FFFFFF"/>
              </a:solidFill>
            </a:endParaRPr>
          </a:p>
          <a:p>
            <a:pPr lvl="0"/>
            <a:r>
              <a:rPr lang="en-US" dirty="0">
                <a:solidFill>
                  <a:srgbClr val="FFFFFF"/>
                </a:solidFill>
              </a:rPr>
              <a:t>Validator nodes are entities in the Libra ecosystem that collectively decide which transactions will be added to the Libra Blockchain. They are also members of the Libra Association. </a:t>
            </a:r>
          </a:p>
          <a:p>
            <a:pPr lvl="0"/>
            <a:endParaRPr lang="en-US" dirty="0">
              <a:solidFill>
                <a:srgbClr val="FFFFFF"/>
              </a:solidFill>
            </a:endParaRPr>
          </a:p>
          <a:p>
            <a:pPr lvl="0"/>
            <a:r>
              <a:rPr lang="en-US" dirty="0">
                <a:solidFill>
                  <a:srgbClr val="FFFFFF"/>
                </a:solidFill>
              </a:rPr>
              <a:t>The Libra Association is an independent, not-for-profit membership organization headquartered in Geneva, Switzerland. The role of the association is to manage the development of the technology. It is the only party able to create(mint) and destroy (burn) Libra.</a:t>
            </a:r>
          </a:p>
          <a:p>
            <a:pPr lvl="0"/>
            <a:endParaRPr lang="en-US" dirty="0">
              <a:solidFill>
                <a:srgbClr val="FFFFFF"/>
              </a:solidFill>
            </a:endParaRPr>
          </a:p>
          <a:p>
            <a:pPr lvl="0"/>
            <a:r>
              <a:rPr lang="en-US" dirty="0">
                <a:solidFill>
                  <a:srgbClr val="FFFFFF"/>
                </a:solidFill>
              </a:rPr>
              <a:t>- Coins are only minted when authorized resellers have purchased those coins from the association with fiat assets to fully back the new coins. </a:t>
            </a:r>
          </a:p>
          <a:p>
            <a:pPr lvl="0"/>
            <a:r>
              <a:rPr lang="en-US" dirty="0">
                <a:solidFill>
                  <a:srgbClr val="FFFFFF"/>
                </a:solidFill>
              </a:rPr>
              <a:t>- Coins are only burned when the authorized resellers sell Libra coin to the association in exchange for the underlying assets.</a:t>
            </a:r>
          </a:p>
        </p:txBody>
      </p:sp>
    </p:spTree>
    <p:extLst>
      <p:ext uri="{BB962C8B-B14F-4D97-AF65-F5344CB8AC3E}">
        <p14:creationId xmlns:p14="http://schemas.microsoft.com/office/powerpoint/2010/main" val="3105989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c. developer</a:t>
            </a:r>
          </a:p>
          <a:p>
            <a:pPr lvl="0" algn="ctr"/>
            <a:endParaRPr lang="en-US" b="1" dirty="0">
              <a:solidFill>
                <a:srgbClr val="FFFFFF"/>
              </a:solidFill>
            </a:endParaRPr>
          </a:p>
          <a:p>
            <a:pPr lvl="0"/>
            <a:r>
              <a:rPr lang="en-US" dirty="0">
                <a:solidFill>
                  <a:srgbClr val="FFFFFF"/>
                </a:solidFill>
              </a:rPr>
              <a:t>The Libra ecosystem supports a wide variety of developers, ranging from people who contribute to Libra Core to those who build applications that use the blockchain.</a:t>
            </a:r>
          </a:p>
          <a:p>
            <a:pPr lvl="0"/>
            <a:endParaRPr lang="en-US" dirty="0">
              <a:solidFill>
                <a:srgbClr val="FFFFFF"/>
              </a:solidFill>
            </a:endParaRPr>
          </a:p>
          <a:p>
            <a:pPr lvl="0"/>
            <a:r>
              <a:rPr lang="en-US" dirty="0">
                <a:solidFill>
                  <a:srgbClr val="FFFFFF"/>
                </a:solidFill>
              </a:rPr>
              <a:t>- Build Libra clients.</a:t>
            </a:r>
          </a:p>
          <a:p>
            <a:pPr lvl="0"/>
            <a:r>
              <a:rPr lang="en-US" dirty="0">
                <a:solidFill>
                  <a:srgbClr val="FFFFFF"/>
                </a:solidFill>
              </a:rPr>
              <a:t>- Build applications to interact with a Libra client.</a:t>
            </a:r>
          </a:p>
          <a:p>
            <a:pPr lvl="0"/>
            <a:r>
              <a:rPr lang="en-US" dirty="0">
                <a:solidFill>
                  <a:srgbClr val="FFFFFF"/>
                </a:solidFill>
              </a:rPr>
              <a:t>- Write smart contracts to execute on the blockchain.</a:t>
            </a:r>
          </a:p>
          <a:p>
            <a:pPr lvl="0"/>
            <a:r>
              <a:rPr lang="en-US" dirty="0">
                <a:solidFill>
                  <a:srgbClr val="FFFFFF"/>
                </a:solidFill>
              </a:rPr>
              <a:t>- Contribute to the Libra Blockchain software.</a:t>
            </a:r>
          </a:p>
        </p:txBody>
      </p:sp>
    </p:spTree>
    <p:extLst>
      <p:ext uri="{BB962C8B-B14F-4D97-AF65-F5344CB8AC3E}">
        <p14:creationId xmlns:p14="http://schemas.microsoft.com/office/powerpoint/2010/main" val="144517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3 - </a:t>
            </a:r>
            <a:r>
              <a:rPr lang="en-US" sz="1800" b="1" u="sng" dirty="0">
                <a:solidFill>
                  <a:srgbClr val="00B050"/>
                </a:solidFill>
              </a:rPr>
              <a:t>Libra Protocol</a:t>
            </a:r>
          </a:p>
          <a:p>
            <a:pPr lvl="0" algn="ctr"/>
            <a:endParaRPr lang="en-US" b="1" dirty="0">
              <a:solidFill>
                <a:srgbClr val="FFFFFF"/>
              </a:solidFill>
            </a:endParaRPr>
          </a:p>
          <a:p>
            <a:pPr lvl="0"/>
            <a:r>
              <a:rPr lang="en-US" dirty="0">
                <a:solidFill>
                  <a:srgbClr val="FFFFFF"/>
                </a:solidFill>
              </a:rPr>
              <a:t>The Libra Blockchain is a cryptographically authenticated distributed database, and it is based on the Libra protocol. </a:t>
            </a:r>
          </a:p>
          <a:p>
            <a:pPr lvl="0"/>
            <a:endParaRPr lang="en-US" dirty="0">
              <a:solidFill>
                <a:srgbClr val="FFFFFF"/>
              </a:solidFill>
            </a:endParaRPr>
          </a:p>
          <a:p>
            <a:pPr lvl="0"/>
            <a:r>
              <a:rPr lang="en-US" dirty="0">
                <a:solidFill>
                  <a:srgbClr val="FFFFFF"/>
                </a:solidFill>
              </a:rPr>
              <a:t>All of the data in the Libra Blockchain is persisted in a </a:t>
            </a:r>
            <a:r>
              <a:rPr lang="en-US" dirty="0">
                <a:solidFill>
                  <a:schemeClr val="accent4">
                    <a:lumMod val="50000"/>
                  </a:schemeClr>
                </a:solidFill>
              </a:rPr>
              <a:t>SINGLE-VERSIONED DISTRIBUTED</a:t>
            </a:r>
            <a:r>
              <a:rPr lang="en-US" dirty="0">
                <a:solidFill>
                  <a:srgbClr val="FFFFFF"/>
                </a:solidFill>
              </a:rPr>
              <a:t> database. </a:t>
            </a:r>
          </a:p>
          <a:p>
            <a:pPr lvl="0"/>
            <a:endParaRPr lang="en-US" dirty="0">
              <a:solidFill>
                <a:srgbClr val="FFFFFF"/>
              </a:solidFill>
            </a:endParaRPr>
          </a:p>
          <a:p>
            <a:pPr lvl="0"/>
            <a:r>
              <a:rPr lang="en-US" dirty="0">
                <a:solidFill>
                  <a:srgbClr val="FFFFFF"/>
                </a:solidFill>
              </a:rPr>
              <a:t>At the heart of it, are two fundamental concepts "</a:t>
            </a:r>
            <a:r>
              <a:rPr lang="en-US" dirty="0">
                <a:solidFill>
                  <a:schemeClr val="accent4">
                    <a:lumMod val="50000"/>
                  </a:schemeClr>
                </a:solidFill>
              </a:rPr>
              <a:t>transactions</a:t>
            </a:r>
            <a:r>
              <a:rPr lang="en-US" dirty="0">
                <a:solidFill>
                  <a:srgbClr val="FFFFFF"/>
                </a:solidFill>
              </a:rPr>
              <a:t>" and "</a:t>
            </a:r>
            <a:r>
              <a:rPr lang="en-US" dirty="0">
                <a:solidFill>
                  <a:schemeClr val="accent4">
                    <a:lumMod val="50000"/>
                  </a:schemeClr>
                </a:solidFill>
              </a:rPr>
              <a:t>states</a:t>
            </a:r>
            <a:r>
              <a:rPr lang="en-US" dirty="0">
                <a:solidFill>
                  <a:srgbClr val="FFFFFF"/>
                </a:solidFill>
              </a:rPr>
              <a:t>"</a:t>
            </a:r>
          </a:p>
        </p:txBody>
      </p:sp>
    </p:spTree>
    <p:extLst>
      <p:ext uri="{BB962C8B-B14F-4D97-AF65-F5344CB8AC3E}">
        <p14:creationId xmlns:p14="http://schemas.microsoft.com/office/powerpoint/2010/main" val="415179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45925"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a. transaction</a:t>
            </a:r>
          </a:p>
          <a:p>
            <a:pPr lvl="0" algn="ctr"/>
            <a:endParaRPr lang="en-US" b="1" dirty="0">
              <a:solidFill>
                <a:srgbClr val="FFFFFF"/>
              </a:solidFill>
            </a:endParaRPr>
          </a:p>
          <a:p>
            <a:pPr lvl="0"/>
            <a:r>
              <a:rPr lang="en-US" dirty="0">
                <a:solidFill>
                  <a:srgbClr val="FFFFFF"/>
                </a:solidFill>
              </a:rPr>
              <a:t>A Client of the Libra Blockchain submit a signed transaction to request update to the state:</a:t>
            </a:r>
          </a:p>
          <a:p>
            <a:pPr lvl="0"/>
            <a:endParaRPr lang="en-US" dirty="0">
              <a:solidFill>
                <a:srgbClr val="FFFFFF"/>
              </a:solidFill>
            </a:endParaRPr>
          </a:p>
          <a:p>
            <a:pPr lvl="0"/>
            <a:r>
              <a:rPr lang="en-US" dirty="0">
                <a:solidFill>
                  <a:srgbClr val="FFFFFF"/>
                </a:solidFill>
              </a:rPr>
              <a:t>- Sender address</a:t>
            </a:r>
          </a:p>
          <a:p>
            <a:pPr lvl="0"/>
            <a:r>
              <a:rPr lang="en-US" dirty="0">
                <a:solidFill>
                  <a:srgbClr val="FFFFFF"/>
                </a:solidFill>
              </a:rPr>
              <a:t>- Sender public key</a:t>
            </a:r>
          </a:p>
          <a:p>
            <a:pPr lvl="0"/>
            <a:r>
              <a:rPr lang="en-US" dirty="0">
                <a:solidFill>
                  <a:srgbClr val="FFFFFF"/>
                </a:solidFill>
              </a:rPr>
              <a:t>- Program</a:t>
            </a:r>
          </a:p>
          <a:p>
            <a:pPr lvl="0"/>
            <a:r>
              <a:rPr lang="en-US" dirty="0">
                <a:solidFill>
                  <a:srgbClr val="FFFFFF"/>
                </a:solidFill>
              </a:rPr>
              <a:t>- Gas price </a:t>
            </a:r>
          </a:p>
          <a:p>
            <a:pPr lvl="0"/>
            <a:r>
              <a:rPr lang="en-US" dirty="0">
                <a:solidFill>
                  <a:srgbClr val="FFFFFF"/>
                </a:solidFill>
              </a:rPr>
              <a:t>- Sequence </a:t>
            </a:r>
          </a:p>
          <a:p>
            <a:pPr lvl="0"/>
            <a:r>
              <a:rPr lang="en-US" dirty="0">
                <a:solidFill>
                  <a:srgbClr val="FFFFFF"/>
                </a:solidFill>
              </a:rPr>
              <a:t>- Expiration time</a:t>
            </a:r>
          </a:p>
          <a:p>
            <a:pPr lvl="0"/>
            <a:r>
              <a:rPr lang="en-US" dirty="0">
                <a:solidFill>
                  <a:srgbClr val="FFFFFF"/>
                </a:solidFill>
              </a:rPr>
              <a:t>- Signature</a:t>
            </a:r>
          </a:p>
        </p:txBody>
      </p:sp>
    </p:spTree>
    <p:extLst>
      <p:ext uri="{BB962C8B-B14F-4D97-AF65-F5344CB8AC3E}">
        <p14:creationId xmlns:p14="http://schemas.microsoft.com/office/powerpoint/2010/main" val="36770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chemeClr val="accent4">
                    <a:lumMod val="75000"/>
                  </a:schemeClr>
                </a:solidFill>
              </a:rPr>
              <a:t>#</a:t>
            </a:r>
            <a:r>
              <a:rPr lang="en-US" sz="1600" b="1" dirty="0" err="1">
                <a:solidFill>
                  <a:schemeClr val="accent4">
                    <a:lumMod val="75000"/>
                  </a:schemeClr>
                </a:solidFill>
              </a:rPr>
              <a:t>OpenSourceSoftware</a:t>
            </a:r>
            <a:endParaRPr sz="1600" b="1" dirty="0">
              <a:solidFill>
                <a:schemeClr val="accent4">
                  <a:lumMod val="75000"/>
                </a:schemeClr>
              </a:solidFill>
            </a:endParaRPr>
          </a:p>
        </p:txBody>
      </p:sp>
    </p:spTree>
    <p:extLst>
      <p:ext uri="{BB962C8B-B14F-4D97-AF65-F5344CB8AC3E}">
        <p14:creationId xmlns:p14="http://schemas.microsoft.com/office/powerpoint/2010/main" val="4082255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45925"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b. state</a:t>
            </a:r>
          </a:p>
          <a:p>
            <a:pPr lvl="0" algn="ctr"/>
            <a:endParaRPr lang="en-US" b="1" dirty="0">
              <a:solidFill>
                <a:srgbClr val="FFFFFF"/>
              </a:solidFill>
            </a:endParaRPr>
          </a:p>
          <a:p>
            <a:pPr lvl="0"/>
            <a:r>
              <a:rPr lang="en-US" dirty="0">
                <a:solidFill>
                  <a:srgbClr val="FFFFFF"/>
                </a:solidFill>
              </a:rPr>
              <a:t>A validator receives and executes the transaction and stores the result in the blockchain. It also decides whether the transaction should be added to the blockchain and in what order.</a:t>
            </a:r>
          </a:p>
          <a:p>
            <a:pPr lvl="0"/>
            <a:endParaRPr lang="en-US" dirty="0">
              <a:solidFill>
                <a:srgbClr val="FFFFFF"/>
              </a:solidFill>
            </a:endParaRPr>
          </a:p>
          <a:p>
            <a:pPr lvl="0"/>
            <a:r>
              <a:rPr lang="en-US" dirty="0">
                <a:solidFill>
                  <a:srgbClr val="FFFFFF"/>
                </a:solidFill>
              </a:rPr>
              <a:t>At any point in time, after any transaction, the blockchain create a global “state.” comprised of the state of all accounts in the blockchain. </a:t>
            </a:r>
          </a:p>
          <a:p>
            <a:pPr lvl="0"/>
            <a:endParaRPr lang="en-US" dirty="0">
              <a:solidFill>
                <a:srgbClr val="FFFFFF"/>
              </a:solidFill>
            </a:endParaRPr>
          </a:p>
          <a:p>
            <a:pPr lvl="0"/>
            <a:r>
              <a:rPr lang="en-US" dirty="0">
                <a:solidFill>
                  <a:srgbClr val="FFFFFF"/>
                </a:solidFill>
              </a:rPr>
              <a:t>This state (or ledger state) represents the current snapshot of data on the chain. Executing a new transaction changes the state of the blockchain to a new state.</a:t>
            </a:r>
          </a:p>
        </p:txBody>
      </p:sp>
    </p:spTree>
    <p:extLst>
      <p:ext uri="{BB962C8B-B14F-4D97-AF65-F5344CB8AC3E}">
        <p14:creationId xmlns:p14="http://schemas.microsoft.com/office/powerpoint/2010/main" val="1980917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45925" y="1185925"/>
            <a:ext cx="7180800" cy="2582700"/>
          </a:xfrm>
          <a:prstGeom prst="rect">
            <a:avLst/>
          </a:prstGeom>
          <a:noFill/>
          <a:ln>
            <a:noFill/>
          </a:ln>
        </p:spPr>
        <p:txBody>
          <a:bodyPr spcFirstLastPara="1" wrap="square" lIns="91425" tIns="91425" rIns="91425" bIns="91425" anchor="ctr" anchorCtr="0">
            <a:noAutofit/>
          </a:bodyPr>
          <a:lstStyle/>
          <a:p>
            <a:pPr lvl="0" algn="ctr"/>
            <a:endParaRPr lang="en-US" dirty="0">
              <a:solidFill>
                <a:srgbClr val="FFFFFF"/>
              </a:solidFill>
            </a:endParaRPr>
          </a:p>
        </p:txBody>
      </p:sp>
      <p:pic>
        <p:nvPicPr>
          <p:cNvPr id="3" name="Graphic 2">
            <a:extLst>
              <a:ext uri="{FF2B5EF4-FFF2-40B4-BE49-F238E27FC236}">
                <a16:creationId xmlns:a16="http://schemas.microsoft.com/office/drawing/2014/main" id="{1D1B0581-3AC8-3E4E-A1B8-C10C92E2FA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0077" y="746787"/>
            <a:ext cx="6457015" cy="3862325"/>
          </a:xfrm>
          <a:prstGeom prst="rect">
            <a:avLst/>
          </a:prstGeom>
        </p:spPr>
      </p:pic>
    </p:spTree>
    <p:extLst>
      <p:ext uri="{BB962C8B-B14F-4D97-AF65-F5344CB8AC3E}">
        <p14:creationId xmlns:p14="http://schemas.microsoft.com/office/powerpoint/2010/main" val="2922500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81600" y="1280399"/>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4 - </a:t>
            </a:r>
            <a:r>
              <a:rPr lang="en-US" sz="1800" b="1" u="sng" dirty="0">
                <a:solidFill>
                  <a:srgbClr val="00B050"/>
                </a:solidFill>
              </a:rPr>
              <a:t>Libra Vs Bitcoin </a:t>
            </a:r>
          </a:p>
          <a:p>
            <a:pPr lvl="0" algn="ctr"/>
            <a:endParaRPr lang="en-US" b="1" dirty="0">
              <a:solidFill>
                <a:srgbClr val="FFFFFF"/>
              </a:solidFill>
            </a:endParaRPr>
          </a:p>
        </p:txBody>
      </p:sp>
    </p:spTree>
    <p:extLst>
      <p:ext uri="{BB962C8B-B14F-4D97-AF65-F5344CB8AC3E}">
        <p14:creationId xmlns:p14="http://schemas.microsoft.com/office/powerpoint/2010/main" val="284975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45925" y="1185925"/>
            <a:ext cx="7180800" cy="2582700"/>
          </a:xfrm>
          <a:prstGeom prst="rect">
            <a:avLst/>
          </a:prstGeom>
          <a:noFill/>
          <a:ln>
            <a:noFill/>
          </a:ln>
        </p:spPr>
        <p:txBody>
          <a:bodyPr spcFirstLastPara="1" wrap="square" lIns="91425" tIns="91425" rIns="91425" bIns="91425" anchor="ctr" anchorCtr="0">
            <a:noAutofit/>
          </a:bodyPr>
          <a:lstStyle/>
          <a:p>
            <a:pPr lvl="0"/>
            <a:r>
              <a:rPr lang="en-US" dirty="0">
                <a:solidFill>
                  <a:srgbClr val="FFFFFF"/>
                </a:solidFill>
              </a:rPr>
              <a:t>- Libra is a digital currency: runs on blockchain</a:t>
            </a:r>
          </a:p>
          <a:p>
            <a:pPr lvl="0"/>
            <a:r>
              <a:rPr lang="en-US" dirty="0">
                <a:solidFill>
                  <a:srgbClr val="FFFFFF"/>
                </a:solidFill>
              </a:rPr>
              <a:t>- Bitcoin is a crypto currency: runs on blockchain</a:t>
            </a:r>
          </a:p>
        </p:txBody>
      </p:sp>
    </p:spTree>
    <p:extLst>
      <p:ext uri="{BB962C8B-B14F-4D97-AF65-F5344CB8AC3E}">
        <p14:creationId xmlns:p14="http://schemas.microsoft.com/office/powerpoint/2010/main" val="1213018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45925" y="1185925"/>
            <a:ext cx="7180800" cy="2582700"/>
          </a:xfrm>
          <a:prstGeom prst="rect">
            <a:avLst/>
          </a:prstGeom>
          <a:noFill/>
          <a:ln>
            <a:noFill/>
          </a:ln>
        </p:spPr>
        <p:txBody>
          <a:bodyPr spcFirstLastPara="1" wrap="square" lIns="91425" tIns="91425" rIns="91425" bIns="91425" anchor="ctr" anchorCtr="0">
            <a:noAutofit/>
          </a:bodyPr>
          <a:lstStyle/>
          <a:p>
            <a:pPr lvl="0"/>
            <a:r>
              <a:rPr lang="en-US" dirty="0">
                <a:solidFill>
                  <a:srgbClr val="FFFFFF"/>
                </a:solidFill>
              </a:rPr>
              <a:t>- Libra is a digital currency: its value is backed 1 to 1 to real asset (avoid inflation)</a:t>
            </a:r>
          </a:p>
          <a:p>
            <a:pPr lvl="0"/>
            <a:r>
              <a:rPr lang="en-US" dirty="0">
                <a:solidFill>
                  <a:srgbClr val="FFFFFF"/>
                </a:solidFill>
              </a:rPr>
              <a:t>- Bitcoin is a crypto currency: its value is tied to its scarcity (volatile)</a:t>
            </a:r>
          </a:p>
        </p:txBody>
      </p:sp>
    </p:spTree>
    <p:extLst>
      <p:ext uri="{BB962C8B-B14F-4D97-AF65-F5344CB8AC3E}">
        <p14:creationId xmlns:p14="http://schemas.microsoft.com/office/powerpoint/2010/main" val="3722334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45925" y="1185925"/>
            <a:ext cx="7180800" cy="2582700"/>
          </a:xfrm>
          <a:prstGeom prst="rect">
            <a:avLst/>
          </a:prstGeom>
          <a:noFill/>
          <a:ln>
            <a:noFill/>
          </a:ln>
        </p:spPr>
        <p:txBody>
          <a:bodyPr spcFirstLastPara="1" wrap="square" lIns="91425" tIns="91425" rIns="91425" bIns="91425" anchor="ctr" anchorCtr="0">
            <a:noAutofit/>
          </a:bodyPr>
          <a:lstStyle/>
          <a:p>
            <a:pPr lvl="0"/>
            <a:r>
              <a:rPr lang="en-US" dirty="0">
                <a:solidFill>
                  <a:srgbClr val="FFFFFF"/>
                </a:solidFill>
              </a:rPr>
              <a:t>- Libra Blockchain is a single data structure that records the history of transactions</a:t>
            </a:r>
          </a:p>
          <a:p>
            <a:pPr lvl="0"/>
            <a:r>
              <a:rPr lang="en-US" dirty="0">
                <a:solidFill>
                  <a:srgbClr val="FFFFFF"/>
                </a:solidFill>
              </a:rPr>
              <a:t>- Bitcoin blockchain is a collection of blocks of transactions</a:t>
            </a:r>
          </a:p>
        </p:txBody>
      </p:sp>
    </p:spTree>
    <p:extLst>
      <p:ext uri="{BB962C8B-B14F-4D97-AF65-F5344CB8AC3E}">
        <p14:creationId xmlns:p14="http://schemas.microsoft.com/office/powerpoint/2010/main" val="3718485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45925" y="1185925"/>
            <a:ext cx="7180800" cy="2582700"/>
          </a:xfrm>
          <a:prstGeom prst="rect">
            <a:avLst/>
          </a:prstGeom>
          <a:noFill/>
          <a:ln>
            <a:noFill/>
          </a:ln>
        </p:spPr>
        <p:txBody>
          <a:bodyPr spcFirstLastPara="1" wrap="square" lIns="91425" tIns="91425" rIns="91425" bIns="91425" anchor="ctr" anchorCtr="0">
            <a:noAutofit/>
          </a:bodyPr>
          <a:lstStyle/>
          <a:p>
            <a:pPr lvl="0"/>
            <a:r>
              <a:rPr lang="en-US" dirty="0">
                <a:solidFill>
                  <a:srgbClr val="FFFFFF"/>
                </a:solidFill>
              </a:rPr>
              <a:t>- Libra is permissioned:  access is granted by a validator node.</a:t>
            </a:r>
          </a:p>
          <a:p>
            <a:pPr lvl="0"/>
            <a:r>
              <a:rPr lang="en-US" dirty="0">
                <a:solidFill>
                  <a:srgbClr val="FFFFFF"/>
                </a:solidFill>
              </a:rPr>
              <a:t>- Bitcoin is </a:t>
            </a:r>
            <a:r>
              <a:rPr lang="en-US" dirty="0" err="1">
                <a:solidFill>
                  <a:srgbClr val="FFFFFF"/>
                </a:solidFill>
              </a:rPr>
              <a:t>permissionless</a:t>
            </a:r>
            <a:r>
              <a:rPr lang="en-US" dirty="0">
                <a:solidFill>
                  <a:srgbClr val="FFFFFF"/>
                </a:solidFill>
              </a:rPr>
              <a:t>: anyone who meets the technical requirements can build on it</a:t>
            </a:r>
          </a:p>
        </p:txBody>
      </p:sp>
    </p:spTree>
    <p:extLst>
      <p:ext uri="{BB962C8B-B14F-4D97-AF65-F5344CB8AC3E}">
        <p14:creationId xmlns:p14="http://schemas.microsoft.com/office/powerpoint/2010/main" val="2273116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45925" y="1185925"/>
            <a:ext cx="7180800" cy="2582700"/>
          </a:xfrm>
          <a:prstGeom prst="rect">
            <a:avLst/>
          </a:prstGeom>
          <a:noFill/>
          <a:ln>
            <a:noFill/>
          </a:ln>
        </p:spPr>
        <p:txBody>
          <a:bodyPr spcFirstLastPara="1" wrap="square" lIns="91425" tIns="91425" rIns="91425" bIns="91425" anchor="ctr" anchorCtr="0">
            <a:noAutofit/>
          </a:bodyPr>
          <a:lstStyle/>
          <a:p>
            <a:pPr lvl="0"/>
            <a:r>
              <a:rPr lang="en-US" dirty="0">
                <a:solidFill>
                  <a:srgbClr val="FFFFFF"/>
                </a:solidFill>
              </a:rPr>
              <a:t>- Libra is based on consensus algorithm </a:t>
            </a:r>
          </a:p>
          <a:p>
            <a:pPr lvl="0"/>
            <a:r>
              <a:rPr lang="en-US" dirty="0">
                <a:solidFill>
                  <a:srgbClr val="FFFFFF"/>
                </a:solidFill>
              </a:rPr>
              <a:t>- Bitcoin is based on peer to peer algorithm</a:t>
            </a:r>
          </a:p>
        </p:txBody>
      </p:sp>
    </p:spTree>
    <p:extLst>
      <p:ext uri="{BB962C8B-B14F-4D97-AF65-F5344CB8AC3E}">
        <p14:creationId xmlns:p14="http://schemas.microsoft.com/office/powerpoint/2010/main" val="2806692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45925" y="1185925"/>
            <a:ext cx="7180800" cy="2582700"/>
          </a:xfrm>
          <a:prstGeom prst="rect">
            <a:avLst/>
          </a:prstGeom>
          <a:noFill/>
          <a:ln>
            <a:noFill/>
          </a:ln>
        </p:spPr>
        <p:txBody>
          <a:bodyPr spcFirstLastPara="1" wrap="square" lIns="91425" tIns="91425" rIns="91425" bIns="91425" anchor="ctr" anchorCtr="0">
            <a:noAutofit/>
          </a:bodyPr>
          <a:lstStyle/>
          <a:p>
            <a:pPr lvl="0"/>
            <a:r>
              <a:rPr lang="en-US" dirty="0">
                <a:solidFill>
                  <a:srgbClr val="FFFFFF"/>
                </a:solidFill>
              </a:rPr>
              <a:t>- libra: fast and cheap, 1000 transactions/sec</a:t>
            </a:r>
          </a:p>
          <a:p>
            <a:pPr lvl="0"/>
            <a:r>
              <a:rPr lang="en-US" dirty="0">
                <a:solidFill>
                  <a:srgbClr val="FFFFFF"/>
                </a:solidFill>
              </a:rPr>
              <a:t>- Bitcoin : low and expensive, 7 transactions/sec</a:t>
            </a:r>
          </a:p>
        </p:txBody>
      </p:sp>
    </p:spTree>
    <p:extLst>
      <p:ext uri="{BB962C8B-B14F-4D97-AF65-F5344CB8AC3E}">
        <p14:creationId xmlns:p14="http://schemas.microsoft.com/office/powerpoint/2010/main" val="1270009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5 - </a:t>
            </a:r>
            <a:r>
              <a:rPr lang="en-US" sz="1800" b="1" u="sng" dirty="0">
                <a:solidFill>
                  <a:srgbClr val="00B050"/>
                </a:solidFill>
              </a:rPr>
              <a:t>Libra blockchain components</a:t>
            </a:r>
            <a:endParaRPr lang="en-US" sz="1600" b="1" u="sng" dirty="0">
              <a:solidFill>
                <a:srgbClr val="FFFFFF"/>
              </a:solidFill>
            </a:endParaRPr>
          </a:p>
        </p:txBody>
      </p:sp>
    </p:spTree>
    <p:extLst>
      <p:ext uri="{BB962C8B-B14F-4D97-AF65-F5344CB8AC3E}">
        <p14:creationId xmlns:p14="http://schemas.microsoft.com/office/powerpoint/2010/main" val="166175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2" name="Rectangle 1">
            <a:extLst>
              <a:ext uri="{FF2B5EF4-FFF2-40B4-BE49-F238E27FC236}">
                <a16:creationId xmlns:a16="http://schemas.microsoft.com/office/drawing/2014/main" id="{33779E0B-1FCE-5740-A622-6E076AD07AA6}"/>
              </a:ext>
            </a:extLst>
          </p:cNvPr>
          <p:cNvSpPr/>
          <p:nvPr/>
        </p:nvSpPr>
        <p:spPr>
          <a:xfrm>
            <a:off x="3221566" y="2417860"/>
            <a:ext cx="2700867" cy="307777"/>
          </a:xfrm>
          <a:prstGeom prst="rect">
            <a:avLst/>
          </a:prstGeom>
        </p:spPr>
        <p:txBody>
          <a:bodyPr wrap="square">
            <a:spAutoFit/>
          </a:bodyPr>
          <a:lstStyle/>
          <a:p>
            <a:r>
              <a:rPr lang="en-US" dirty="0">
                <a:solidFill>
                  <a:schemeClr val="bg1"/>
                </a:solidFill>
              </a:rPr>
              <a:t>Technology is everywhere</a:t>
            </a:r>
          </a:p>
        </p:txBody>
      </p:sp>
    </p:spTree>
    <p:extLst>
      <p:ext uri="{BB962C8B-B14F-4D97-AF65-F5344CB8AC3E}">
        <p14:creationId xmlns:p14="http://schemas.microsoft.com/office/powerpoint/2010/main" val="3710883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590309" y="1185925"/>
            <a:ext cx="8553691"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a. move</a:t>
            </a:r>
          </a:p>
          <a:p>
            <a:pPr lvl="0" algn="ctr"/>
            <a:endParaRPr lang="en-US" b="1" dirty="0">
              <a:solidFill>
                <a:srgbClr val="FFFFFF"/>
              </a:solidFill>
            </a:endParaRPr>
          </a:p>
          <a:p>
            <a:pPr lvl="0"/>
            <a:r>
              <a:rPr lang="en-US" dirty="0">
                <a:solidFill>
                  <a:srgbClr val="FFFFFF"/>
                </a:solidFill>
              </a:rPr>
              <a:t>New programming language designed to prevent assets from being cloned. </a:t>
            </a:r>
          </a:p>
          <a:p>
            <a:pPr lvl="0"/>
            <a:endParaRPr lang="en-US" dirty="0">
              <a:solidFill>
                <a:srgbClr val="FFFFFF"/>
              </a:solidFill>
            </a:endParaRPr>
          </a:p>
          <a:p>
            <a:pPr lvl="0"/>
            <a:r>
              <a:rPr lang="en-US" dirty="0">
                <a:solidFill>
                  <a:srgbClr val="FFFFFF"/>
                </a:solidFill>
              </a:rPr>
              <a:t>A resource has a single owner, it can only be spent once, and the creation of new resources is restricted.</a:t>
            </a:r>
          </a:p>
        </p:txBody>
      </p:sp>
    </p:spTree>
    <p:extLst>
      <p:ext uri="{BB962C8B-B14F-4D97-AF65-F5344CB8AC3E}">
        <p14:creationId xmlns:p14="http://schemas.microsoft.com/office/powerpoint/2010/main" val="3529185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b. </a:t>
            </a:r>
            <a:r>
              <a:rPr lang="en-US" sz="1600" b="1" dirty="0" err="1">
                <a:solidFill>
                  <a:srgbClr val="00B050"/>
                </a:solidFill>
              </a:rPr>
              <a:t>libraBFT</a:t>
            </a:r>
            <a:endParaRPr lang="en-US" sz="1600" b="1" dirty="0">
              <a:solidFill>
                <a:srgbClr val="00B050"/>
              </a:solidFill>
            </a:endParaRPr>
          </a:p>
          <a:p>
            <a:pPr lvl="0" algn="ctr"/>
            <a:endParaRPr lang="en-US" b="1" dirty="0">
              <a:solidFill>
                <a:srgbClr val="FFFFFF"/>
              </a:solidFill>
            </a:endParaRPr>
          </a:p>
          <a:p>
            <a:pPr lvl="0"/>
            <a:r>
              <a:rPr lang="en-US" dirty="0">
                <a:solidFill>
                  <a:srgbClr val="FFFFFF"/>
                </a:solidFill>
              </a:rPr>
              <a:t>Modified version of Byzantine Fault Tolerant (BFT) consensus algorithm.</a:t>
            </a:r>
          </a:p>
          <a:p>
            <a:pPr lvl="0"/>
            <a:endParaRPr lang="en-US" dirty="0">
              <a:solidFill>
                <a:srgbClr val="FFFFFF"/>
              </a:solidFill>
            </a:endParaRPr>
          </a:p>
          <a:p>
            <a:pPr lvl="0"/>
            <a:r>
              <a:rPr lang="en-US" dirty="0">
                <a:solidFill>
                  <a:srgbClr val="FFFFFF"/>
                </a:solidFill>
              </a:rPr>
              <a:t>A transaction proposed as long that 2/3 approve the transaction will be added to the layer.</a:t>
            </a:r>
          </a:p>
        </p:txBody>
      </p:sp>
    </p:spTree>
    <p:extLst>
      <p:ext uri="{BB962C8B-B14F-4D97-AF65-F5344CB8AC3E}">
        <p14:creationId xmlns:p14="http://schemas.microsoft.com/office/powerpoint/2010/main" val="1193430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c. </a:t>
            </a:r>
            <a:r>
              <a:rPr lang="en-US" sz="1600" b="1" dirty="0" err="1">
                <a:solidFill>
                  <a:srgbClr val="00B050"/>
                </a:solidFill>
              </a:rPr>
              <a:t>merkle</a:t>
            </a:r>
            <a:r>
              <a:rPr lang="en-US" sz="1600" b="1" dirty="0">
                <a:solidFill>
                  <a:srgbClr val="00B050"/>
                </a:solidFill>
              </a:rPr>
              <a:t> tree</a:t>
            </a:r>
          </a:p>
          <a:p>
            <a:pPr lvl="0" algn="ctr"/>
            <a:endParaRPr lang="en-US" b="1" dirty="0">
              <a:solidFill>
                <a:srgbClr val="FFFFFF"/>
              </a:solidFill>
            </a:endParaRPr>
          </a:p>
          <a:p>
            <a:pPr lvl="0"/>
            <a:r>
              <a:rPr lang="en-US" dirty="0">
                <a:solidFill>
                  <a:srgbClr val="FFFFFF"/>
                </a:solidFill>
              </a:rPr>
              <a:t>The blockchain is represented as an ever-growing Merkle tree of transactions where a “leaf” is appended to the tree for each transaction executed on the blockchain.</a:t>
            </a:r>
          </a:p>
          <a:p>
            <a:pPr lvl="0"/>
            <a:endParaRPr lang="en-US" dirty="0">
              <a:solidFill>
                <a:srgbClr val="FFFFFF"/>
              </a:solidFill>
            </a:endParaRPr>
          </a:p>
          <a:p>
            <a:pPr lvl="0"/>
            <a:r>
              <a:rPr lang="en-US" dirty="0">
                <a:solidFill>
                  <a:srgbClr val="FFFFFF"/>
                </a:solidFill>
              </a:rPr>
              <a:t>It allows to: </a:t>
            </a:r>
          </a:p>
          <a:p>
            <a:pPr lvl="0"/>
            <a:endParaRPr lang="en-US" dirty="0">
              <a:solidFill>
                <a:srgbClr val="FFFFFF"/>
              </a:solidFill>
            </a:endParaRPr>
          </a:p>
          <a:p>
            <a:pPr lvl="0"/>
            <a:r>
              <a:rPr lang="en-US" dirty="0">
                <a:solidFill>
                  <a:srgbClr val="FFFFFF"/>
                </a:solidFill>
              </a:rPr>
              <a:t>- Read any data from any point in time.</a:t>
            </a:r>
          </a:p>
          <a:p>
            <a:pPr lvl="0"/>
            <a:r>
              <a:rPr lang="en-US" dirty="0">
                <a:solidFill>
                  <a:srgbClr val="FFFFFF"/>
                </a:solidFill>
              </a:rPr>
              <a:t>- Verify the integrity of the data</a:t>
            </a:r>
          </a:p>
        </p:txBody>
      </p:sp>
    </p:spTree>
    <p:extLst>
      <p:ext uri="{BB962C8B-B14F-4D97-AF65-F5344CB8AC3E}">
        <p14:creationId xmlns:p14="http://schemas.microsoft.com/office/powerpoint/2010/main" val="3707354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6 - </a:t>
            </a:r>
            <a:r>
              <a:rPr lang="en-US" sz="1800" b="1" u="sng" dirty="0">
                <a:solidFill>
                  <a:srgbClr val="00B050"/>
                </a:solidFill>
              </a:rPr>
              <a:t>Libra validation modules</a:t>
            </a:r>
          </a:p>
          <a:p>
            <a:pPr lvl="0" algn="ctr"/>
            <a:endParaRPr lang="en-US" b="1" dirty="0">
              <a:solidFill>
                <a:srgbClr val="FFFFFF"/>
              </a:solidFill>
            </a:endParaRPr>
          </a:p>
        </p:txBody>
      </p:sp>
    </p:spTree>
    <p:extLst>
      <p:ext uri="{BB962C8B-B14F-4D97-AF65-F5344CB8AC3E}">
        <p14:creationId xmlns:p14="http://schemas.microsoft.com/office/powerpoint/2010/main" val="3893947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a. admission control (AC) module</a:t>
            </a:r>
          </a:p>
          <a:p>
            <a:pPr lvl="0" algn="ctr"/>
            <a:endParaRPr lang="en-US" b="1" dirty="0">
              <a:solidFill>
                <a:srgbClr val="FFFFFF"/>
              </a:solidFill>
            </a:endParaRPr>
          </a:p>
          <a:p>
            <a:pPr lvl="0" algn="ctr"/>
            <a:r>
              <a:rPr lang="en-US" dirty="0">
                <a:solidFill>
                  <a:srgbClr val="FFFFFF"/>
                </a:solidFill>
              </a:rPr>
              <a:t>Any request made by a client to the validator node goes to AC first.</a:t>
            </a:r>
          </a:p>
        </p:txBody>
      </p:sp>
    </p:spTree>
    <p:extLst>
      <p:ext uri="{BB962C8B-B14F-4D97-AF65-F5344CB8AC3E}">
        <p14:creationId xmlns:p14="http://schemas.microsoft.com/office/powerpoint/2010/main" val="3435223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b. </a:t>
            </a:r>
            <a:r>
              <a:rPr lang="en-US" sz="1600" b="1" dirty="0" err="1">
                <a:solidFill>
                  <a:srgbClr val="00B050"/>
                </a:solidFill>
              </a:rPr>
              <a:t>mempool</a:t>
            </a:r>
            <a:r>
              <a:rPr lang="en-US" sz="1600" b="1" dirty="0">
                <a:solidFill>
                  <a:srgbClr val="00B050"/>
                </a:solidFill>
              </a:rPr>
              <a:t> module</a:t>
            </a:r>
          </a:p>
          <a:p>
            <a:pPr lvl="0" algn="ctr"/>
            <a:endParaRPr lang="en-US" b="1" dirty="0">
              <a:solidFill>
                <a:srgbClr val="FFFFFF"/>
              </a:solidFill>
            </a:endParaRPr>
          </a:p>
          <a:p>
            <a:pPr lvl="0" algn="ctr"/>
            <a:r>
              <a:rPr lang="en-US" dirty="0">
                <a:solidFill>
                  <a:srgbClr val="FFFFFF"/>
                </a:solidFill>
              </a:rPr>
              <a:t>Buffer that holds the transactions that are “waiting” to be executed.</a:t>
            </a:r>
          </a:p>
        </p:txBody>
      </p:sp>
    </p:spTree>
    <p:extLst>
      <p:ext uri="{BB962C8B-B14F-4D97-AF65-F5344CB8AC3E}">
        <p14:creationId xmlns:p14="http://schemas.microsoft.com/office/powerpoint/2010/main" val="1277152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c. consensus module</a:t>
            </a:r>
          </a:p>
          <a:p>
            <a:pPr lvl="0" algn="ctr"/>
            <a:endParaRPr lang="en-US" b="1" dirty="0">
              <a:solidFill>
                <a:srgbClr val="FFFFFF"/>
              </a:solidFill>
            </a:endParaRPr>
          </a:p>
          <a:p>
            <a:pPr lvl="0" algn="ctr"/>
            <a:r>
              <a:rPr lang="en-US" dirty="0">
                <a:solidFill>
                  <a:srgbClr val="FFFFFF"/>
                </a:solidFill>
              </a:rPr>
              <a:t>Responsible for ordering blocks of transactions and agreeing on the results of execution by participating in the consensus protocol with other validator nodes in the network.</a:t>
            </a:r>
          </a:p>
        </p:txBody>
      </p:sp>
    </p:spTree>
    <p:extLst>
      <p:ext uri="{BB962C8B-B14F-4D97-AF65-F5344CB8AC3E}">
        <p14:creationId xmlns:p14="http://schemas.microsoft.com/office/powerpoint/2010/main" val="2474129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d. execution module</a:t>
            </a:r>
          </a:p>
          <a:p>
            <a:pPr lvl="0" algn="ctr"/>
            <a:endParaRPr lang="en-US" b="1" dirty="0">
              <a:solidFill>
                <a:srgbClr val="FFFFFF"/>
              </a:solidFill>
            </a:endParaRPr>
          </a:p>
          <a:p>
            <a:pPr lvl="0" algn="ctr"/>
            <a:r>
              <a:rPr lang="en-US" dirty="0">
                <a:solidFill>
                  <a:srgbClr val="FFFFFF"/>
                </a:solidFill>
              </a:rPr>
              <a:t>Maintains an in-memory representation of the results of execution until consensus and commits the block to the distributed database.</a:t>
            </a:r>
          </a:p>
        </p:txBody>
      </p:sp>
    </p:spTree>
    <p:extLst>
      <p:ext uri="{BB962C8B-B14F-4D97-AF65-F5344CB8AC3E}">
        <p14:creationId xmlns:p14="http://schemas.microsoft.com/office/powerpoint/2010/main" val="2178097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e. virtual machine (VM)</a:t>
            </a:r>
          </a:p>
          <a:p>
            <a:pPr lvl="0" algn="ctr"/>
            <a:endParaRPr lang="en-US" b="1" dirty="0">
              <a:solidFill>
                <a:srgbClr val="FFFFFF"/>
              </a:solidFill>
            </a:endParaRPr>
          </a:p>
          <a:p>
            <a:pPr lvl="0" algn="ctr"/>
            <a:r>
              <a:rPr lang="en-US" dirty="0">
                <a:solidFill>
                  <a:srgbClr val="FFFFFF"/>
                </a:solidFill>
              </a:rPr>
              <a:t>Used to run the program included in a transaction and determine the results.</a:t>
            </a:r>
          </a:p>
        </p:txBody>
      </p:sp>
    </p:spTree>
    <p:extLst>
      <p:ext uri="{BB962C8B-B14F-4D97-AF65-F5344CB8AC3E}">
        <p14:creationId xmlns:p14="http://schemas.microsoft.com/office/powerpoint/2010/main" val="821068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600" b="1" dirty="0">
                <a:solidFill>
                  <a:srgbClr val="00B050"/>
                </a:solidFill>
              </a:rPr>
              <a:t>f. storage (VM)</a:t>
            </a:r>
          </a:p>
          <a:p>
            <a:pPr lvl="0" algn="ctr"/>
            <a:endParaRPr lang="en-US" b="1" dirty="0">
              <a:solidFill>
                <a:srgbClr val="FFFFFF"/>
              </a:solidFill>
            </a:endParaRPr>
          </a:p>
          <a:p>
            <a:pPr lvl="0" algn="ctr"/>
            <a:r>
              <a:rPr lang="en-US" dirty="0">
                <a:solidFill>
                  <a:srgbClr val="FFFFFF"/>
                </a:solidFill>
              </a:rPr>
              <a:t>Storage is used to persist agreed upon blocks of transactions and their execution results.</a:t>
            </a:r>
          </a:p>
        </p:txBody>
      </p:sp>
    </p:spTree>
    <p:extLst>
      <p:ext uri="{BB962C8B-B14F-4D97-AF65-F5344CB8AC3E}">
        <p14:creationId xmlns:p14="http://schemas.microsoft.com/office/powerpoint/2010/main" val="297539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1247818" y="833377"/>
            <a:ext cx="7180800" cy="2582700"/>
          </a:xfrm>
          <a:prstGeom prst="rect">
            <a:avLst/>
          </a:prstGeom>
          <a:noFill/>
          <a:ln>
            <a:noFill/>
          </a:ln>
        </p:spPr>
        <p:txBody>
          <a:bodyPr spcFirstLastPara="1" wrap="square" lIns="91425" tIns="91425" rIns="91425" bIns="91425" anchor="ctr" anchorCtr="0">
            <a:noAutofit/>
          </a:bodyPr>
          <a:lstStyle/>
          <a:p>
            <a:pPr lvl="0" algn="ctr"/>
            <a:endParaRPr lang="en-US" b="1" dirty="0">
              <a:solidFill>
                <a:srgbClr val="FFFFFF"/>
              </a:solidFill>
            </a:endParaRPr>
          </a:p>
          <a:p>
            <a:pPr lvl="0" algn="ctr"/>
            <a:r>
              <a:rPr lang="en-US" dirty="0">
                <a:solidFill>
                  <a:srgbClr val="FFFFFF"/>
                </a:solidFill>
              </a:rPr>
              <a:t>Recent research shows that up to 99 percent of proprietary software contains OSS and 60 percent of proprietary code is from open source.</a:t>
            </a:r>
            <a:endParaRPr lang="en-US" b="1" dirty="0">
              <a:solidFill>
                <a:srgbClr val="FFFFFF"/>
              </a:solidFill>
            </a:endParaRPr>
          </a:p>
        </p:txBody>
      </p:sp>
    </p:spTree>
    <p:extLst>
      <p:ext uri="{BB962C8B-B14F-4D97-AF65-F5344CB8AC3E}">
        <p14:creationId xmlns:p14="http://schemas.microsoft.com/office/powerpoint/2010/main" val="2377260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endParaRPr lang="en-US" b="1" dirty="0">
              <a:solidFill>
                <a:srgbClr val="FFFFFF"/>
              </a:solidFill>
            </a:endParaRPr>
          </a:p>
        </p:txBody>
      </p:sp>
      <p:pic>
        <p:nvPicPr>
          <p:cNvPr id="3" name="Graphic 2">
            <a:extLst>
              <a:ext uri="{FF2B5EF4-FFF2-40B4-BE49-F238E27FC236}">
                <a16:creationId xmlns:a16="http://schemas.microsoft.com/office/drawing/2014/main" id="{8B07CB0A-C49A-7D47-AC72-CA91D1B905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3899" y="536902"/>
            <a:ext cx="4952040" cy="4247301"/>
          </a:xfrm>
          <a:prstGeom prst="rect">
            <a:avLst/>
          </a:prstGeom>
        </p:spPr>
      </p:pic>
    </p:spTree>
    <p:extLst>
      <p:ext uri="{BB962C8B-B14F-4D97-AF65-F5344CB8AC3E}">
        <p14:creationId xmlns:p14="http://schemas.microsoft.com/office/powerpoint/2010/main" val="3441414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chemeClr val="accent4">
                    <a:lumMod val="50000"/>
                  </a:schemeClr>
                </a:solidFill>
              </a:rPr>
              <a:t>#</a:t>
            </a:r>
            <a:r>
              <a:rPr lang="en-US" sz="1800" b="1" dirty="0" err="1">
                <a:solidFill>
                  <a:schemeClr val="accent4">
                    <a:lumMod val="50000"/>
                  </a:schemeClr>
                </a:solidFill>
              </a:rPr>
              <a:t>Hacktoberfest</a:t>
            </a:r>
            <a:endParaRPr sz="1800" b="1" dirty="0">
              <a:solidFill>
                <a:schemeClr val="accent4">
                  <a:lumMod val="50000"/>
                </a:schemeClr>
              </a:solidFill>
            </a:endParaRPr>
          </a:p>
        </p:txBody>
      </p:sp>
    </p:spTree>
    <p:extLst>
      <p:ext uri="{BB962C8B-B14F-4D97-AF65-F5344CB8AC3E}">
        <p14:creationId xmlns:p14="http://schemas.microsoft.com/office/powerpoint/2010/main" val="2626363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1- </a:t>
            </a:r>
            <a:r>
              <a:rPr lang="en-US" sz="1800" b="1" u="sng" dirty="0">
                <a:solidFill>
                  <a:srgbClr val="00B050"/>
                </a:solidFill>
              </a:rPr>
              <a:t>What</a:t>
            </a:r>
            <a:r>
              <a:rPr lang="en-US" sz="1800" b="1" dirty="0">
                <a:solidFill>
                  <a:srgbClr val="00B050"/>
                </a:solidFill>
              </a:rPr>
              <a:t> ?</a:t>
            </a:r>
          </a:p>
          <a:p>
            <a:pPr lvl="0" algn="ctr"/>
            <a:endParaRPr lang="en-US" b="1" dirty="0">
              <a:solidFill>
                <a:srgbClr val="FFFFFF"/>
              </a:solidFill>
            </a:endParaRPr>
          </a:p>
          <a:p>
            <a:pPr lvl="0"/>
            <a:r>
              <a:rPr lang="en-US" dirty="0">
                <a:solidFill>
                  <a:srgbClr val="FFFFFF"/>
                </a:solidFill>
              </a:rPr>
              <a:t>A month-long celebration of OSS brought by </a:t>
            </a:r>
            <a:r>
              <a:rPr lang="en-US" dirty="0" err="1">
                <a:solidFill>
                  <a:srgbClr val="FFFFFF"/>
                </a:solidFill>
              </a:rPr>
              <a:t>DigitalOcean</a:t>
            </a:r>
            <a:r>
              <a:rPr lang="en-US" dirty="0">
                <a:solidFill>
                  <a:srgbClr val="FFFFFF"/>
                </a:solidFill>
              </a:rPr>
              <a:t> in partnership with DEV.  </a:t>
            </a:r>
          </a:p>
        </p:txBody>
      </p:sp>
    </p:spTree>
    <p:extLst>
      <p:ext uri="{BB962C8B-B14F-4D97-AF65-F5344CB8AC3E}">
        <p14:creationId xmlns:p14="http://schemas.microsoft.com/office/powerpoint/2010/main" val="677294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2 - </a:t>
            </a:r>
            <a:r>
              <a:rPr lang="en-US" sz="1800" b="1" u="sng" dirty="0">
                <a:solidFill>
                  <a:srgbClr val="00B050"/>
                </a:solidFill>
              </a:rPr>
              <a:t>Why</a:t>
            </a:r>
            <a:r>
              <a:rPr lang="en-US" sz="1800" b="1" dirty="0">
                <a:solidFill>
                  <a:srgbClr val="00B050"/>
                </a:solidFill>
              </a:rPr>
              <a:t> ?</a:t>
            </a:r>
          </a:p>
          <a:p>
            <a:pPr lvl="0" algn="ctr"/>
            <a:endParaRPr lang="en-US" b="1" dirty="0">
              <a:solidFill>
                <a:srgbClr val="FFFFFF"/>
              </a:solidFill>
            </a:endParaRPr>
          </a:p>
          <a:p>
            <a:pPr lvl="0"/>
            <a:r>
              <a:rPr lang="en-US" dirty="0">
                <a:solidFill>
                  <a:srgbClr val="FFFFFF"/>
                </a:solidFill>
              </a:rPr>
              <a:t>- Learn about the open source ecosystem, from how to start an open source project to marketing your project, sustaining growth, and troubleshooting and maintenance</a:t>
            </a:r>
          </a:p>
          <a:p>
            <a:pPr lvl="0"/>
            <a:endParaRPr lang="en-US" dirty="0">
              <a:solidFill>
                <a:srgbClr val="FFFFFF"/>
              </a:solidFill>
            </a:endParaRPr>
          </a:p>
          <a:p>
            <a:pPr lvl="0"/>
            <a:r>
              <a:rPr lang="en-US" dirty="0">
                <a:solidFill>
                  <a:srgbClr val="FFFFFF"/>
                </a:solidFill>
              </a:rPr>
              <a:t>- Encouraging meaningful contributions to the open source ecosystem</a:t>
            </a:r>
          </a:p>
        </p:txBody>
      </p:sp>
    </p:spTree>
    <p:extLst>
      <p:ext uri="{BB962C8B-B14F-4D97-AF65-F5344CB8AC3E}">
        <p14:creationId xmlns:p14="http://schemas.microsoft.com/office/powerpoint/2010/main" val="36439696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81600" y="1150756"/>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3 - </a:t>
            </a:r>
            <a:r>
              <a:rPr lang="en-US" sz="1800" b="1" u="sng" dirty="0">
                <a:solidFill>
                  <a:srgbClr val="00B050"/>
                </a:solidFill>
              </a:rPr>
              <a:t>Who and Where</a:t>
            </a:r>
            <a:r>
              <a:rPr lang="en-US" sz="1800" b="1" dirty="0">
                <a:solidFill>
                  <a:srgbClr val="00B050"/>
                </a:solidFill>
              </a:rPr>
              <a:t> ?</a:t>
            </a:r>
          </a:p>
          <a:p>
            <a:pPr lvl="0" algn="ctr"/>
            <a:endParaRPr lang="en-US" b="1" dirty="0">
              <a:solidFill>
                <a:srgbClr val="FFFFFF"/>
              </a:solidFill>
            </a:endParaRPr>
          </a:p>
          <a:p>
            <a:pPr lvl="0" algn="ctr"/>
            <a:r>
              <a:rPr lang="en-US" dirty="0">
                <a:solidFill>
                  <a:srgbClr val="FFFFFF"/>
                </a:solidFill>
              </a:rPr>
              <a:t>Everyone and everywhere. </a:t>
            </a:r>
          </a:p>
          <a:p>
            <a:pPr lvl="0" algn="ctr"/>
            <a:r>
              <a:rPr lang="en-US" dirty="0">
                <a:solidFill>
                  <a:srgbClr val="FFFFFF"/>
                </a:solidFill>
              </a:rPr>
              <a:t>It Is virtual and open to participants from around the globe.</a:t>
            </a:r>
          </a:p>
        </p:txBody>
      </p:sp>
    </p:spTree>
    <p:extLst>
      <p:ext uri="{BB962C8B-B14F-4D97-AF65-F5344CB8AC3E}">
        <p14:creationId xmlns:p14="http://schemas.microsoft.com/office/powerpoint/2010/main" val="803437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4 - </a:t>
            </a:r>
            <a:r>
              <a:rPr lang="en-US" sz="1800" b="1" u="sng" dirty="0">
                <a:solidFill>
                  <a:srgbClr val="00B050"/>
                </a:solidFill>
              </a:rPr>
              <a:t>How</a:t>
            </a:r>
            <a:r>
              <a:rPr lang="en-US" sz="1800" b="1" dirty="0">
                <a:solidFill>
                  <a:srgbClr val="00B050"/>
                </a:solidFill>
              </a:rPr>
              <a:t> ?</a:t>
            </a:r>
          </a:p>
          <a:p>
            <a:pPr lvl="0" algn="ctr"/>
            <a:endParaRPr lang="en-US" b="1" dirty="0">
              <a:solidFill>
                <a:srgbClr val="FFFFFF"/>
              </a:solidFill>
            </a:endParaRPr>
          </a:p>
          <a:p>
            <a:pPr lvl="0"/>
            <a:endParaRPr lang="en-US" dirty="0">
              <a:solidFill>
                <a:schemeClr val="bg1"/>
              </a:solidFill>
            </a:endParaRPr>
          </a:p>
          <a:p>
            <a:pPr lvl="0"/>
            <a:r>
              <a:rPr lang="en-US" dirty="0">
                <a:solidFill>
                  <a:schemeClr val="bg1"/>
                </a:solidFill>
              </a:rPr>
              <a:t>- Read code of conduct  ” https://</a:t>
            </a:r>
            <a:r>
              <a:rPr lang="en-US" dirty="0" err="1">
                <a:solidFill>
                  <a:schemeClr val="bg1"/>
                </a:solidFill>
              </a:rPr>
              <a:t>do.co</a:t>
            </a:r>
            <a:r>
              <a:rPr lang="en-US" dirty="0">
                <a:solidFill>
                  <a:schemeClr val="bg1"/>
                </a:solidFill>
              </a:rPr>
              <a:t>/</a:t>
            </a:r>
            <a:r>
              <a:rPr lang="en-US" dirty="0" err="1">
                <a:solidFill>
                  <a:schemeClr val="bg1"/>
                </a:solidFill>
              </a:rPr>
              <a:t>hacktoberconduct</a:t>
            </a:r>
            <a:r>
              <a:rPr lang="en-US" dirty="0">
                <a:solidFill>
                  <a:schemeClr val="bg1"/>
                </a:solidFill>
              </a:rPr>
              <a:t>”</a:t>
            </a:r>
          </a:p>
          <a:p>
            <a:pPr lvl="0"/>
            <a:r>
              <a:rPr lang="en-US" dirty="0">
                <a:solidFill>
                  <a:schemeClr val="bg1"/>
                </a:solidFill>
              </a:rPr>
              <a:t>- Create a GitHub account.</a:t>
            </a:r>
          </a:p>
          <a:p>
            <a:pPr lvl="0"/>
            <a:r>
              <a:rPr lang="en-US" dirty="0">
                <a:solidFill>
                  <a:schemeClr val="bg1"/>
                </a:solidFill>
              </a:rPr>
              <a:t>- Sign up “ https://</a:t>
            </a:r>
            <a:r>
              <a:rPr lang="en-US" dirty="0" err="1">
                <a:solidFill>
                  <a:schemeClr val="bg1"/>
                </a:solidFill>
              </a:rPr>
              <a:t>hacktoberfest.digitalocean.com</a:t>
            </a:r>
            <a:r>
              <a:rPr lang="en-US" dirty="0">
                <a:solidFill>
                  <a:schemeClr val="bg1"/>
                </a:solidFill>
              </a:rPr>
              <a:t>“</a:t>
            </a:r>
          </a:p>
          <a:p>
            <a:pPr lvl="0"/>
            <a:r>
              <a:rPr lang="en-US" dirty="0">
                <a:solidFill>
                  <a:schemeClr val="bg1"/>
                </a:solidFill>
              </a:rPr>
              <a:t>- Find project  “https://</a:t>
            </a:r>
            <a:r>
              <a:rPr lang="en-US" dirty="0" err="1">
                <a:solidFill>
                  <a:schemeClr val="bg1"/>
                </a:solidFill>
              </a:rPr>
              <a:t>hacktoberfest.digitalocean.com</a:t>
            </a:r>
            <a:r>
              <a:rPr lang="en-US" dirty="0">
                <a:solidFill>
                  <a:schemeClr val="bg1"/>
                </a:solidFill>
              </a:rPr>
              <a:t>/#projects”</a:t>
            </a:r>
          </a:p>
          <a:p>
            <a:pPr lvl="0"/>
            <a:r>
              <a:rPr lang="en-US" dirty="0">
                <a:solidFill>
                  <a:schemeClr val="bg1"/>
                </a:solidFill>
              </a:rPr>
              <a:t>- Submit 4 PRs</a:t>
            </a:r>
          </a:p>
          <a:p>
            <a:pPr lvl="0"/>
            <a:r>
              <a:rPr lang="en-US" dirty="0">
                <a:solidFill>
                  <a:schemeClr val="bg1"/>
                </a:solidFill>
              </a:rPr>
              <a:t>- Demos and Hack (optional) anyone interested in sharing their open source projects.</a:t>
            </a:r>
          </a:p>
          <a:p>
            <a:pPr lvl="0" algn="ctr"/>
            <a:endParaRPr lang="en-US" b="1" dirty="0">
              <a:solidFill>
                <a:srgbClr val="FFFFFF"/>
              </a:solidFill>
            </a:endParaRPr>
          </a:p>
          <a:p>
            <a:pPr marL="285750" lvl="0" indent="-285750">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19003494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185925"/>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u="sng" dirty="0">
                <a:solidFill>
                  <a:schemeClr val="accent4">
                    <a:lumMod val="50000"/>
                  </a:schemeClr>
                </a:solidFill>
              </a:rPr>
              <a:t>Part</a:t>
            </a:r>
            <a:r>
              <a:rPr lang="en-US" sz="1800" b="1" dirty="0">
                <a:solidFill>
                  <a:schemeClr val="accent4">
                    <a:lumMod val="50000"/>
                  </a:schemeClr>
                </a:solidFill>
              </a:rPr>
              <a:t> II - Demo and Hack</a:t>
            </a:r>
            <a:endParaRPr sz="1800" b="1" dirty="0">
              <a:solidFill>
                <a:schemeClr val="accent4">
                  <a:lumMod val="50000"/>
                </a:schemeClr>
              </a:solidFill>
            </a:endParaRPr>
          </a:p>
        </p:txBody>
      </p:sp>
    </p:spTree>
    <p:extLst>
      <p:ext uri="{BB962C8B-B14F-4D97-AF65-F5344CB8AC3E}">
        <p14:creationId xmlns:p14="http://schemas.microsoft.com/office/powerpoint/2010/main" val="1007833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34350" y="1400537"/>
            <a:ext cx="7180800" cy="3217762"/>
          </a:xfrm>
          <a:prstGeom prst="rect">
            <a:avLst/>
          </a:prstGeom>
          <a:noFill/>
          <a:ln>
            <a:noFill/>
          </a:ln>
        </p:spPr>
        <p:txBody>
          <a:bodyPr spcFirstLastPara="1" wrap="square" lIns="91425" tIns="91425" rIns="91425" bIns="91425" anchor="ctr" anchorCtr="0">
            <a:noAutofit/>
          </a:bodyPr>
          <a:lstStyle/>
          <a:p>
            <a:pPr lvl="0" algn="ctr"/>
            <a:endParaRPr lang="en-US" b="1" dirty="0">
              <a:solidFill>
                <a:srgbClr val="FFFFFF"/>
              </a:solidFill>
            </a:endParaRPr>
          </a:p>
          <a:p>
            <a:pPr lvl="0"/>
            <a:endParaRPr lang="en-US" dirty="0">
              <a:solidFill>
                <a:schemeClr val="bg1"/>
              </a:solidFill>
            </a:endParaRPr>
          </a:p>
          <a:p>
            <a:pPr lvl="0"/>
            <a:r>
              <a:rPr lang="en-US" dirty="0">
                <a:solidFill>
                  <a:schemeClr val="bg1"/>
                </a:solidFill>
              </a:rPr>
              <a:t>1) Install Git on your computer</a:t>
            </a:r>
          </a:p>
          <a:p>
            <a:pPr lvl="0"/>
            <a:r>
              <a:rPr lang="en-US" dirty="0">
                <a:solidFill>
                  <a:schemeClr val="bg1"/>
                </a:solidFill>
              </a:rPr>
              <a:t>https://git-</a:t>
            </a:r>
            <a:r>
              <a:rPr lang="en-US" dirty="0" err="1">
                <a:solidFill>
                  <a:schemeClr val="bg1"/>
                </a:solidFill>
              </a:rPr>
              <a:t>scm.com</a:t>
            </a:r>
            <a:r>
              <a:rPr lang="en-US" dirty="0">
                <a:solidFill>
                  <a:schemeClr val="bg1"/>
                </a:solidFill>
              </a:rPr>
              <a:t>/downloads</a:t>
            </a:r>
          </a:p>
          <a:p>
            <a:pPr lvl="0"/>
            <a:endParaRPr lang="en-US" dirty="0">
              <a:solidFill>
                <a:schemeClr val="bg1"/>
              </a:solidFill>
            </a:endParaRPr>
          </a:p>
          <a:p>
            <a:pPr lvl="0"/>
            <a:r>
              <a:rPr lang="en-US" dirty="0">
                <a:solidFill>
                  <a:schemeClr val="bg1"/>
                </a:solidFill>
              </a:rPr>
              <a:t>2) Create a GitHub account if you don't have one</a:t>
            </a:r>
          </a:p>
          <a:p>
            <a:pPr lvl="0"/>
            <a:r>
              <a:rPr lang="en-US" dirty="0">
                <a:solidFill>
                  <a:schemeClr val="bg1"/>
                </a:solidFill>
              </a:rPr>
              <a:t>https://</a:t>
            </a:r>
            <a:r>
              <a:rPr lang="en-US" dirty="0" err="1">
                <a:solidFill>
                  <a:schemeClr val="bg1"/>
                </a:solidFill>
              </a:rPr>
              <a:t>github.com</a:t>
            </a:r>
            <a:r>
              <a:rPr lang="en-US" dirty="0">
                <a:solidFill>
                  <a:schemeClr val="bg1"/>
                </a:solidFill>
              </a:rPr>
              <a:t>/join</a:t>
            </a:r>
          </a:p>
          <a:p>
            <a:pPr lvl="0"/>
            <a:endParaRPr lang="en-US" dirty="0">
              <a:solidFill>
                <a:schemeClr val="bg1"/>
              </a:solidFill>
            </a:endParaRPr>
          </a:p>
          <a:p>
            <a:pPr lvl="0"/>
            <a:r>
              <a:rPr lang="en-US" dirty="0">
                <a:solidFill>
                  <a:schemeClr val="bg1"/>
                </a:solidFill>
              </a:rPr>
              <a:t>3) Create your hacker profile by linking your GitHub account: </a:t>
            </a:r>
          </a:p>
          <a:p>
            <a:pPr lvl="0"/>
            <a:r>
              <a:rPr lang="en-US" dirty="0">
                <a:solidFill>
                  <a:schemeClr val="bg1"/>
                </a:solidFill>
              </a:rPr>
              <a:t>https://</a:t>
            </a:r>
            <a:r>
              <a:rPr lang="en-US" dirty="0" err="1">
                <a:solidFill>
                  <a:schemeClr val="bg1"/>
                </a:solidFill>
              </a:rPr>
              <a:t>hacktoberfest.digitalocean.com</a:t>
            </a:r>
            <a:r>
              <a:rPr lang="en-US" dirty="0">
                <a:solidFill>
                  <a:schemeClr val="bg1"/>
                </a:solidFill>
              </a:rPr>
              <a:t>/profile</a:t>
            </a:r>
          </a:p>
          <a:p>
            <a:pPr lvl="0"/>
            <a:endParaRPr lang="en-US" dirty="0">
              <a:solidFill>
                <a:schemeClr val="bg1"/>
              </a:solidFill>
            </a:endParaRPr>
          </a:p>
          <a:p>
            <a:pPr lvl="0"/>
            <a:r>
              <a:rPr lang="en-US" dirty="0">
                <a:solidFill>
                  <a:schemeClr val="bg1"/>
                </a:solidFill>
              </a:rPr>
              <a:t>4) Find a project </a:t>
            </a:r>
          </a:p>
          <a:p>
            <a:pPr lvl="0"/>
            <a:r>
              <a:rPr lang="en-US" dirty="0">
                <a:solidFill>
                  <a:schemeClr val="bg1"/>
                </a:solidFill>
              </a:rPr>
              <a:t>https://</a:t>
            </a:r>
            <a:r>
              <a:rPr lang="en-US" dirty="0" err="1">
                <a:solidFill>
                  <a:schemeClr val="bg1"/>
                </a:solidFill>
              </a:rPr>
              <a:t>github.com</a:t>
            </a:r>
            <a:r>
              <a:rPr lang="en-US" dirty="0">
                <a:solidFill>
                  <a:schemeClr val="bg1"/>
                </a:solidFill>
              </a:rPr>
              <a:t>/topics</a:t>
            </a:r>
          </a:p>
          <a:p>
            <a:pPr lvl="0"/>
            <a:endParaRPr lang="en-US" dirty="0">
              <a:solidFill>
                <a:schemeClr val="bg1"/>
              </a:solidFill>
            </a:endParaRPr>
          </a:p>
          <a:p>
            <a:pPr lvl="0"/>
            <a:r>
              <a:rPr lang="en-US" dirty="0">
                <a:solidFill>
                  <a:schemeClr val="bg1"/>
                </a:solidFill>
              </a:rPr>
              <a:t>4) Hack.</a:t>
            </a:r>
          </a:p>
          <a:p>
            <a:pPr lvl="0" algn="ctr"/>
            <a:endParaRPr lang="en-US" b="1" dirty="0">
              <a:solidFill>
                <a:srgbClr val="FFFFFF"/>
              </a:solidFill>
            </a:endParaRPr>
          </a:p>
          <a:p>
            <a:pPr marL="285750" lvl="0" indent="-285750">
              <a:buFont typeface="Arial" panose="020B0604020202020204" pitchFamily="34" charset="0"/>
              <a:buChar char="•"/>
            </a:pPr>
            <a:endParaRPr lang="en-US" dirty="0">
              <a:solidFill>
                <a:srgbClr val="FFFFFF"/>
              </a:solidFill>
            </a:endParaRPr>
          </a:p>
        </p:txBody>
      </p:sp>
      <p:sp>
        <p:nvSpPr>
          <p:cNvPr id="2" name="Rectangle 1">
            <a:extLst>
              <a:ext uri="{FF2B5EF4-FFF2-40B4-BE49-F238E27FC236}">
                <a16:creationId xmlns:a16="http://schemas.microsoft.com/office/drawing/2014/main" id="{CE8C0C15-405D-4948-8CAE-ACF53F9CEB65}"/>
              </a:ext>
            </a:extLst>
          </p:cNvPr>
          <p:cNvSpPr/>
          <p:nvPr/>
        </p:nvSpPr>
        <p:spPr>
          <a:xfrm>
            <a:off x="4111820" y="872958"/>
            <a:ext cx="825867" cy="369332"/>
          </a:xfrm>
          <a:prstGeom prst="rect">
            <a:avLst/>
          </a:prstGeom>
        </p:spPr>
        <p:txBody>
          <a:bodyPr wrap="none">
            <a:spAutoFit/>
          </a:bodyPr>
          <a:lstStyle/>
          <a:p>
            <a:pPr lvl="0" algn="ctr"/>
            <a:r>
              <a:rPr lang="en-US" sz="1800" b="1" u="sng" dirty="0">
                <a:solidFill>
                  <a:srgbClr val="00B050"/>
                </a:solidFill>
              </a:rPr>
              <a:t>Setup</a:t>
            </a:r>
            <a:endParaRPr lang="en-US" b="1" u="sng" dirty="0">
              <a:solidFill>
                <a:srgbClr val="00B050"/>
              </a:solidFill>
            </a:endParaRPr>
          </a:p>
        </p:txBody>
      </p:sp>
    </p:spTree>
    <p:extLst>
      <p:ext uri="{BB962C8B-B14F-4D97-AF65-F5344CB8AC3E}">
        <p14:creationId xmlns:p14="http://schemas.microsoft.com/office/powerpoint/2010/main" val="492849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81600" y="474414"/>
            <a:ext cx="7180800" cy="3217762"/>
          </a:xfrm>
          <a:prstGeom prst="rect">
            <a:avLst/>
          </a:prstGeom>
          <a:noFill/>
          <a:ln>
            <a:noFill/>
          </a:ln>
        </p:spPr>
        <p:txBody>
          <a:bodyPr spcFirstLastPara="1" wrap="square" lIns="91425" tIns="91425" rIns="91425" bIns="91425" anchor="ctr" anchorCtr="0">
            <a:noAutofit/>
          </a:bodyPr>
          <a:lstStyle/>
          <a:p>
            <a:pPr lvl="0" algn="ctr"/>
            <a:r>
              <a:rPr lang="en-US" sz="1800" b="1" u="sng" dirty="0">
                <a:solidFill>
                  <a:srgbClr val="00B050"/>
                </a:solidFill>
              </a:rPr>
              <a:t>Links</a:t>
            </a:r>
            <a:r>
              <a:rPr lang="en-US" sz="1600" b="1" dirty="0">
                <a:solidFill>
                  <a:srgbClr val="00B050"/>
                </a:solidFill>
              </a:rPr>
              <a:t> </a:t>
            </a:r>
          </a:p>
          <a:p>
            <a:pPr lvl="0" algn="ctr"/>
            <a:endParaRPr lang="en-US" b="1" dirty="0">
              <a:solidFill>
                <a:srgbClr val="FFFFFF"/>
              </a:solidFill>
            </a:endParaRPr>
          </a:p>
          <a:p>
            <a:pPr lvl="0"/>
            <a:r>
              <a:rPr lang="en-US" dirty="0">
                <a:solidFill>
                  <a:schemeClr val="bg1"/>
                </a:solidFill>
              </a:rPr>
              <a:t>https://</a:t>
            </a:r>
            <a:r>
              <a:rPr lang="en-US" dirty="0" err="1">
                <a:solidFill>
                  <a:schemeClr val="bg1"/>
                </a:solidFill>
              </a:rPr>
              <a:t>github.com</a:t>
            </a:r>
            <a:r>
              <a:rPr lang="en-US" dirty="0">
                <a:solidFill>
                  <a:schemeClr val="bg1"/>
                </a:solidFill>
              </a:rPr>
              <a:t>/</a:t>
            </a:r>
            <a:r>
              <a:rPr lang="en-US" dirty="0" err="1">
                <a:solidFill>
                  <a:schemeClr val="bg1"/>
                </a:solidFill>
              </a:rPr>
              <a:t>mungell</a:t>
            </a:r>
            <a:r>
              <a:rPr lang="en-US" dirty="0">
                <a:solidFill>
                  <a:schemeClr val="bg1"/>
                </a:solidFill>
              </a:rPr>
              <a:t>/awesome-for-beginners</a:t>
            </a:r>
          </a:p>
          <a:p>
            <a:pPr lvl="0"/>
            <a:r>
              <a:rPr lang="en-US" dirty="0">
                <a:solidFill>
                  <a:schemeClr val="bg1"/>
                </a:solidFill>
              </a:rPr>
              <a:t>https://</a:t>
            </a:r>
            <a:r>
              <a:rPr lang="en-US" dirty="0" err="1">
                <a:solidFill>
                  <a:schemeClr val="bg1"/>
                </a:solidFill>
              </a:rPr>
              <a:t>github.github.com</a:t>
            </a:r>
            <a:r>
              <a:rPr lang="en-US" dirty="0">
                <a:solidFill>
                  <a:schemeClr val="bg1"/>
                </a:solidFill>
              </a:rPr>
              <a:t>/training-kit/downloads/</a:t>
            </a:r>
            <a:r>
              <a:rPr lang="en-US" dirty="0" err="1">
                <a:solidFill>
                  <a:schemeClr val="bg1"/>
                </a:solidFill>
              </a:rPr>
              <a:t>github</a:t>
            </a:r>
            <a:r>
              <a:rPr lang="en-US" dirty="0">
                <a:solidFill>
                  <a:schemeClr val="bg1"/>
                </a:solidFill>
              </a:rPr>
              <a:t>-git-cheat-</a:t>
            </a:r>
            <a:r>
              <a:rPr lang="en-US" dirty="0" err="1">
                <a:solidFill>
                  <a:schemeClr val="bg1"/>
                </a:solidFill>
              </a:rPr>
              <a:t>sheet.pdf</a:t>
            </a:r>
            <a:endParaRPr lang="en-US" dirty="0">
              <a:solidFill>
                <a:schemeClr val="bg1"/>
              </a:solidFill>
            </a:endParaRPr>
          </a:p>
          <a:p>
            <a:pPr lvl="0"/>
            <a:r>
              <a:rPr lang="en-US" dirty="0">
                <a:solidFill>
                  <a:schemeClr val="bg1"/>
                </a:solidFill>
              </a:rPr>
              <a:t>https://</a:t>
            </a:r>
            <a:r>
              <a:rPr lang="en-US" dirty="0" err="1">
                <a:solidFill>
                  <a:schemeClr val="bg1"/>
                </a:solidFill>
              </a:rPr>
              <a:t>guides.github.com</a:t>
            </a:r>
            <a:r>
              <a:rPr lang="en-US" dirty="0">
                <a:solidFill>
                  <a:schemeClr val="bg1"/>
                </a:solidFill>
              </a:rPr>
              <a:t>/introduction/flow/</a:t>
            </a:r>
          </a:p>
          <a:p>
            <a:pPr lvl="0"/>
            <a:r>
              <a:rPr lang="en-US" dirty="0">
                <a:solidFill>
                  <a:schemeClr val="bg1"/>
                </a:solidFill>
              </a:rPr>
              <a:t>https://</a:t>
            </a:r>
            <a:r>
              <a:rPr lang="en-US" dirty="0" err="1">
                <a:solidFill>
                  <a:schemeClr val="bg1"/>
                </a:solidFill>
              </a:rPr>
              <a:t>github.com</a:t>
            </a:r>
            <a:r>
              <a:rPr lang="en-US" dirty="0">
                <a:solidFill>
                  <a:schemeClr val="bg1"/>
                </a:solidFill>
              </a:rPr>
              <a:t>/</a:t>
            </a:r>
            <a:r>
              <a:rPr lang="en-US" dirty="0" err="1">
                <a:solidFill>
                  <a:schemeClr val="bg1"/>
                </a:solidFill>
              </a:rPr>
              <a:t>github</a:t>
            </a:r>
            <a:r>
              <a:rPr lang="en-US" dirty="0">
                <a:solidFill>
                  <a:schemeClr val="bg1"/>
                </a:solidFill>
              </a:rPr>
              <a:t>/</a:t>
            </a:r>
            <a:r>
              <a:rPr lang="en-US" dirty="0" err="1">
                <a:solidFill>
                  <a:schemeClr val="bg1"/>
                </a:solidFill>
              </a:rPr>
              <a:t>gitignore</a:t>
            </a:r>
            <a:endParaRPr lang="en-US" dirty="0">
              <a:solidFill>
                <a:schemeClr val="bg1"/>
              </a:solidFill>
            </a:endParaRPr>
          </a:p>
          <a:p>
            <a:pPr lvl="0"/>
            <a:r>
              <a:rPr lang="en-US" dirty="0">
                <a:solidFill>
                  <a:schemeClr val="bg1"/>
                </a:solidFill>
              </a:rPr>
              <a:t>https://</a:t>
            </a:r>
            <a:r>
              <a:rPr lang="en-US" dirty="0" err="1">
                <a:solidFill>
                  <a:schemeClr val="bg1"/>
                </a:solidFill>
              </a:rPr>
              <a:t>www.digitalocean.com</a:t>
            </a:r>
            <a:r>
              <a:rPr lang="en-US" dirty="0">
                <a:solidFill>
                  <a:schemeClr val="bg1"/>
                </a:solidFill>
              </a:rPr>
              <a:t>/community/tutorials/how-to-create-a-pull-request-on-</a:t>
            </a:r>
            <a:r>
              <a:rPr lang="en-US" dirty="0" err="1">
                <a:solidFill>
                  <a:schemeClr val="bg1"/>
                </a:solidFill>
              </a:rPr>
              <a:t>github</a:t>
            </a:r>
            <a:endParaRPr lang="en-US" dirty="0">
              <a:solidFill>
                <a:schemeClr val="bg1"/>
              </a:solidFill>
            </a:endParaRPr>
          </a:p>
          <a:p>
            <a:pPr lvl="0"/>
            <a:r>
              <a:rPr lang="en-US" dirty="0">
                <a:solidFill>
                  <a:schemeClr val="bg1"/>
                </a:solidFill>
              </a:rPr>
              <a:t>http://</a:t>
            </a:r>
            <a:r>
              <a:rPr lang="en-US" dirty="0" err="1">
                <a:solidFill>
                  <a:schemeClr val="bg1"/>
                </a:solidFill>
              </a:rPr>
              <a:t>try.github.io</a:t>
            </a:r>
            <a:r>
              <a:rPr lang="en-US" dirty="0">
                <a:solidFill>
                  <a:schemeClr val="bg1"/>
                </a:solidFill>
              </a:rPr>
              <a:t>/</a:t>
            </a:r>
            <a:endParaRPr lang="en-US" b="1" dirty="0">
              <a:solidFill>
                <a:srgbClr val="FFFFFF"/>
              </a:solidFill>
            </a:endParaRPr>
          </a:p>
          <a:p>
            <a:pPr marL="285750" lvl="0" indent="-285750">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228375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401" y="0"/>
            <a:ext cx="9148801" cy="5143500"/>
          </a:xfrm>
          <a:prstGeom prst="rect">
            <a:avLst/>
          </a:prstGeom>
          <a:noFill/>
          <a:ln>
            <a:noFill/>
          </a:ln>
        </p:spPr>
      </p:pic>
      <p:sp>
        <p:nvSpPr>
          <p:cNvPr id="66" name="Google Shape;66;p15"/>
          <p:cNvSpPr txBox="1"/>
          <p:nvPr/>
        </p:nvSpPr>
        <p:spPr>
          <a:xfrm>
            <a:off x="5186150" y="1280400"/>
            <a:ext cx="3138900" cy="25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rPr>
              <a:t>Thank You</a:t>
            </a:r>
            <a:endParaRPr b="1"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1433013" y="2812648"/>
            <a:ext cx="1182866" cy="2141317"/>
          </a:xfrm>
          <a:prstGeom prst="rect">
            <a:avLst/>
          </a:prstGeom>
          <a:noFill/>
          <a:ln>
            <a:noFill/>
          </a:ln>
        </p:spPr>
        <p:txBody>
          <a:bodyPr spcFirstLastPara="1" wrap="square" lIns="91425" tIns="91425" rIns="91425" bIns="91425" anchor="ctr" anchorCtr="0">
            <a:noAutofit/>
          </a:bodyPr>
          <a:lstStyle/>
          <a:p>
            <a:pPr lvl="0" algn="ctr"/>
            <a:endParaRPr lang="en-US" b="1" dirty="0">
              <a:solidFill>
                <a:srgbClr val="FFFFFF"/>
              </a:solidFill>
            </a:endParaRPr>
          </a:p>
        </p:txBody>
      </p:sp>
      <p:pic>
        <p:nvPicPr>
          <p:cNvPr id="3" name="Picture 2">
            <a:extLst>
              <a:ext uri="{FF2B5EF4-FFF2-40B4-BE49-F238E27FC236}">
                <a16:creationId xmlns:a16="http://schemas.microsoft.com/office/drawing/2014/main" id="{17D788EB-8B51-2444-8531-CC9CDD7576D0}"/>
              </a:ext>
            </a:extLst>
          </p:cNvPr>
          <p:cNvPicPr>
            <a:picLocks noChangeAspect="1"/>
          </p:cNvPicPr>
          <p:nvPr/>
        </p:nvPicPr>
        <p:blipFill>
          <a:blip r:embed="rId4"/>
          <a:stretch>
            <a:fillRect/>
          </a:stretch>
        </p:blipFill>
        <p:spPr>
          <a:xfrm>
            <a:off x="773306" y="642394"/>
            <a:ext cx="2877914" cy="2877914"/>
          </a:xfrm>
          <a:prstGeom prst="rect">
            <a:avLst/>
          </a:prstGeom>
        </p:spPr>
      </p:pic>
      <p:pic>
        <p:nvPicPr>
          <p:cNvPr id="5" name="Picture 4">
            <a:extLst>
              <a:ext uri="{FF2B5EF4-FFF2-40B4-BE49-F238E27FC236}">
                <a16:creationId xmlns:a16="http://schemas.microsoft.com/office/drawing/2014/main" id="{83EBBD7C-7DEF-3B45-878B-827262C36696}"/>
              </a:ext>
            </a:extLst>
          </p:cNvPr>
          <p:cNvPicPr>
            <a:picLocks noChangeAspect="1"/>
          </p:cNvPicPr>
          <p:nvPr/>
        </p:nvPicPr>
        <p:blipFill>
          <a:blip r:embed="rId5"/>
          <a:stretch>
            <a:fillRect/>
          </a:stretch>
        </p:blipFill>
        <p:spPr>
          <a:xfrm>
            <a:off x="5320951" y="582430"/>
            <a:ext cx="2153318" cy="2997843"/>
          </a:xfrm>
          <a:prstGeom prst="rect">
            <a:avLst/>
          </a:prstGeom>
        </p:spPr>
      </p:pic>
      <p:sp>
        <p:nvSpPr>
          <p:cNvPr id="8" name="Google Shape;60;p14">
            <a:extLst>
              <a:ext uri="{FF2B5EF4-FFF2-40B4-BE49-F238E27FC236}">
                <a16:creationId xmlns:a16="http://schemas.microsoft.com/office/drawing/2014/main" id="{9C710B33-CF09-3A46-AB0C-DB82154E8D52}"/>
              </a:ext>
            </a:extLst>
          </p:cNvPr>
          <p:cNvSpPr txBox="1"/>
          <p:nvPr/>
        </p:nvSpPr>
        <p:spPr>
          <a:xfrm>
            <a:off x="3799493" y="1722535"/>
            <a:ext cx="1250066" cy="717631"/>
          </a:xfrm>
          <a:prstGeom prst="rect">
            <a:avLst/>
          </a:prstGeom>
          <a:noFill/>
          <a:ln>
            <a:noFill/>
          </a:ln>
        </p:spPr>
        <p:txBody>
          <a:bodyPr spcFirstLastPara="1" wrap="square" lIns="91425" tIns="91425" rIns="91425" bIns="91425" anchor="ctr" anchorCtr="0">
            <a:noAutofit/>
          </a:bodyPr>
          <a:lstStyle/>
          <a:p>
            <a:pPr lvl="0" algn="ctr"/>
            <a:endParaRPr lang="en-US" b="1" dirty="0">
              <a:solidFill>
                <a:srgbClr val="FFFFFF"/>
              </a:solidFill>
            </a:endParaRPr>
          </a:p>
          <a:p>
            <a:pPr lvl="0" algn="ctr"/>
            <a:r>
              <a:rPr lang="en-US" dirty="0">
                <a:solidFill>
                  <a:srgbClr val="FFFFFF"/>
                </a:solidFill>
              </a:rPr>
              <a:t>VS</a:t>
            </a:r>
            <a:endParaRPr lang="en-US" b="1" dirty="0">
              <a:solidFill>
                <a:srgbClr val="FFFFFF"/>
              </a:solidFill>
            </a:endParaRPr>
          </a:p>
        </p:txBody>
      </p:sp>
    </p:spTree>
    <p:extLst>
      <p:ext uri="{BB962C8B-B14F-4D97-AF65-F5344CB8AC3E}">
        <p14:creationId xmlns:p14="http://schemas.microsoft.com/office/powerpoint/2010/main" val="6059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1433013" y="2812648"/>
            <a:ext cx="1182866" cy="2141317"/>
          </a:xfrm>
          <a:prstGeom prst="rect">
            <a:avLst/>
          </a:prstGeom>
          <a:noFill/>
          <a:ln>
            <a:noFill/>
          </a:ln>
        </p:spPr>
        <p:txBody>
          <a:bodyPr spcFirstLastPara="1" wrap="square" lIns="91425" tIns="91425" rIns="91425" bIns="91425" anchor="ctr" anchorCtr="0">
            <a:noAutofit/>
          </a:bodyPr>
          <a:lstStyle/>
          <a:p>
            <a:pPr lvl="0" algn="ctr"/>
            <a:endParaRPr lang="en-US" b="1" dirty="0">
              <a:solidFill>
                <a:srgbClr val="FFFFFF"/>
              </a:solidFill>
            </a:endParaRPr>
          </a:p>
        </p:txBody>
      </p:sp>
      <p:sp>
        <p:nvSpPr>
          <p:cNvPr id="8" name="Google Shape;60;p14">
            <a:extLst>
              <a:ext uri="{FF2B5EF4-FFF2-40B4-BE49-F238E27FC236}">
                <a16:creationId xmlns:a16="http://schemas.microsoft.com/office/drawing/2014/main" id="{9C710B33-CF09-3A46-AB0C-DB82154E8D52}"/>
              </a:ext>
            </a:extLst>
          </p:cNvPr>
          <p:cNvSpPr txBox="1"/>
          <p:nvPr/>
        </p:nvSpPr>
        <p:spPr>
          <a:xfrm>
            <a:off x="1954353" y="419598"/>
            <a:ext cx="5463251" cy="717631"/>
          </a:xfrm>
          <a:prstGeom prst="rect">
            <a:avLst/>
          </a:prstGeom>
          <a:noFill/>
          <a:ln>
            <a:noFill/>
          </a:ln>
        </p:spPr>
        <p:txBody>
          <a:bodyPr spcFirstLastPara="1" wrap="square" lIns="91425" tIns="91425" rIns="91425" bIns="91425" anchor="ctr" anchorCtr="0">
            <a:noAutofit/>
          </a:bodyPr>
          <a:lstStyle/>
          <a:p>
            <a:pPr lvl="0" algn="ctr"/>
            <a:r>
              <a:rPr lang="en-US" dirty="0">
                <a:solidFill>
                  <a:srgbClr val="FFFFFF"/>
                </a:solidFill>
              </a:rPr>
              <a:t>New approach to Linux and open source within Microsoft</a:t>
            </a:r>
          </a:p>
        </p:txBody>
      </p:sp>
      <p:pic>
        <p:nvPicPr>
          <p:cNvPr id="4" name="Picture 3">
            <a:extLst>
              <a:ext uri="{FF2B5EF4-FFF2-40B4-BE49-F238E27FC236}">
                <a16:creationId xmlns:a16="http://schemas.microsoft.com/office/drawing/2014/main" id="{34B02220-6FB7-DA40-8EA1-5A36CA70DEFD}"/>
              </a:ext>
            </a:extLst>
          </p:cNvPr>
          <p:cNvPicPr>
            <a:picLocks noChangeAspect="1"/>
          </p:cNvPicPr>
          <p:nvPr/>
        </p:nvPicPr>
        <p:blipFill>
          <a:blip r:embed="rId4"/>
          <a:stretch>
            <a:fillRect/>
          </a:stretch>
        </p:blipFill>
        <p:spPr>
          <a:xfrm>
            <a:off x="2615879" y="1559206"/>
            <a:ext cx="4140200" cy="2324100"/>
          </a:xfrm>
          <a:prstGeom prst="rect">
            <a:avLst/>
          </a:prstGeom>
        </p:spPr>
      </p:pic>
    </p:spTree>
    <p:extLst>
      <p:ext uri="{BB962C8B-B14F-4D97-AF65-F5344CB8AC3E}">
        <p14:creationId xmlns:p14="http://schemas.microsoft.com/office/powerpoint/2010/main" val="332639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1247818" y="833377"/>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1 – </a:t>
            </a:r>
            <a:r>
              <a:rPr lang="en-US" sz="1800" b="1" u="sng" dirty="0">
                <a:solidFill>
                  <a:srgbClr val="00B050"/>
                </a:solidFill>
              </a:rPr>
              <a:t>What is an OSS</a:t>
            </a:r>
          </a:p>
          <a:p>
            <a:pPr lvl="0" algn="ctr"/>
            <a:endParaRPr lang="en-US" sz="1800" b="1" u="sng" dirty="0">
              <a:solidFill>
                <a:srgbClr val="00B050"/>
              </a:solidFill>
            </a:endParaRPr>
          </a:p>
          <a:p>
            <a:pPr lvl="0" algn="ctr"/>
            <a:endParaRPr lang="en-US" b="1" dirty="0">
              <a:solidFill>
                <a:srgbClr val="FFFFFF"/>
              </a:solidFill>
            </a:endParaRPr>
          </a:p>
          <a:p>
            <a:pPr lvl="0" algn="ctr"/>
            <a:r>
              <a:rPr lang="en-US" dirty="0">
                <a:solidFill>
                  <a:srgbClr val="FFFFFF"/>
                </a:solidFill>
              </a:rPr>
              <a:t>Open-source software is software that anyone can </a:t>
            </a:r>
            <a:r>
              <a:rPr lang="en-US" dirty="0">
                <a:solidFill>
                  <a:schemeClr val="accent4">
                    <a:lumMod val="75000"/>
                  </a:schemeClr>
                </a:solidFill>
              </a:rPr>
              <a:t>use</a:t>
            </a:r>
            <a:r>
              <a:rPr lang="en-US" dirty="0">
                <a:solidFill>
                  <a:srgbClr val="FFFFFF"/>
                </a:solidFill>
              </a:rPr>
              <a:t>, </a:t>
            </a:r>
            <a:r>
              <a:rPr lang="en-US" dirty="0">
                <a:solidFill>
                  <a:schemeClr val="accent4">
                    <a:lumMod val="75000"/>
                  </a:schemeClr>
                </a:solidFill>
              </a:rPr>
              <a:t>inspect</a:t>
            </a:r>
            <a:r>
              <a:rPr lang="en-US" dirty="0">
                <a:solidFill>
                  <a:srgbClr val="FFFFFF"/>
                </a:solidFill>
              </a:rPr>
              <a:t>, and </a:t>
            </a:r>
            <a:r>
              <a:rPr lang="en-US" dirty="0">
                <a:solidFill>
                  <a:schemeClr val="accent4">
                    <a:lumMod val="75000"/>
                  </a:schemeClr>
                </a:solidFill>
              </a:rPr>
              <a:t>modify</a:t>
            </a:r>
            <a:r>
              <a:rPr lang="en-US" dirty="0">
                <a:solidFill>
                  <a:srgbClr val="FFFFFF"/>
                </a:solidFill>
              </a:rPr>
              <a:t>.</a:t>
            </a:r>
            <a:endParaRPr lang="en-US" b="1" dirty="0">
              <a:solidFill>
                <a:srgbClr val="FFFFFF"/>
              </a:solidFill>
            </a:endParaRPr>
          </a:p>
        </p:txBody>
      </p:sp>
    </p:spTree>
    <p:extLst>
      <p:ext uri="{BB962C8B-B14F-4D97-AF65-F5344CB8AC3E}">
        <p14:creationId xmlns:p14="http://schemas.microsoft.com/office/powerpoint/2010/main" val="344487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981600" y="1412111"/>
            <a:ext cx="7180800" cy="25827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B050"/>
                </a:solidFill>
              </a:rPr>
              <a:t>2 – </a:t>
            </a:r>
            <a:r>
              <a:rPr lang="en-US" sz="1800" b="1" u="sng" dirty="0">
                <a:solidFill>
                  <a:srgbClr val="00B050"/>
                </a:solidFill>
              </a:rPr>
              <a:t>Why using OSS</a:t>
            </a:r>
          </a:p>
          <a:p>
            <a:pPr lvl="0" algn="ctr"/>
            <a:endParaRPr lang="en-US" sz="1800" b="1" u="sng" dirty="0">
              <a:solidFill>
                <a:srgbClr val="00B050"/>
              </a:solidFill>
            </a:endParaRPr>
          </a:p>
        </p:txBody>
      </p:sp>
    </p:spTree>
    <p:extLst>
      <p:ext uri="{BB962C8B-B14F-4D97-AF65-F5344CB8AC3E}">
        <p14:creationId xmlns:p14="http://schemas.microsoft.com/office/powerpoint/2010/main" val="4260461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1992</Words>
  <Application>Microsoft Macintosh PowerPoint</Application>
  <PresentationFormat>On-screen Show (16:9)</PresentationFormat>
  <Paragraphs>272</Paragraphs>
  <Slides>59</Slides>
  <Notes>59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59</vt:i4>
      </vt:variant>
    </vt:vector>
  </HeadingPairs>
  <TitlesOfParts>
    <vt:vector size="61"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10971886</cp:lastModifiedBy>
  <cp:revision>36</cp:revision>
  <cp:lastPrinted>2019-10-09T21:20:30Z</cp:lastPrinted>
  <dcterms:modified xsi:type="dcterms:W3CDTF">2019-10-10T02:02:30Z</dcterms:modified>
</cp:coreProperties>
</file>