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20" r:id="rId6"/>
    <p:sldId id="326" r:id="rId7"/>
    <p:sldId id="321" r:id="rId8"/>
    <p:sldId id="333" r:id="rId9"/>
    <p:sldId id="325" r:id="rId10"/>
    <p:sldId id="334" r:id="rId11"/>
    <p:sldId id="328" r:id="rId12"/>
    <p:sldId id="327" r:id="rId13"/>
    <p:sldId id="323" r:id="rId14"/>
    <p:sldId id="324" r:id="rId15"/>
    <p:sldId id="329" r:id="rId16"/>
    <p:sldId id="331" r:id="rId17"/>
    <p:sldId id="330" r:id="rId18"/>
    <p:sldId id="315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382" autoAdjust="0"/>
  </p:normalViewPr>
  <p:slideViewPr>
    <p:cSldViewPr showGuides="1">
      <p:cViewPr varScale="1">
        <p:scale>
          <a:sx n="67" d="100"/>
          <a:sy n="67" d="100"/>
        </p:scale>
        <p:origin x="141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6/13/2019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4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5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Verkennend</a:t>
            </a:r>
            <a:r>
              <a:rPr lang="en-US" dirty="0" smtClean="0"/>
              <a:t> </a:t>
            </a:r>
            <a:r>
              <a:rPr lang="en-US" dirty="0" err="1" smtClean="0"/>
              <a:t>onderzoek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pieken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dalen</a:t>
            </a:r>
            <a:r>
              <a:rPr lang="en-US" baseline="0" dirty="0" smtClean="0"/>
              <a:t> in de </a:t>
            </a:r>
            <a:r>
              <a:rPr lang="en-US" baseline="0" dirty="0" err="1" smtClean="0"/>
              <a:t>waterstanden</a:t>
            </a:r>
            <a:r>
              <a:rPr lang="en-US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1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Pieken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waterstanden</a:t>
            </a:r>
            <a:r>
              <a:rPr lang="en-US" baseline="0" dirty="0" smtClean="0"/>
              <a:t> op 3 </a:t>
            </a:r>
            <a:r>
              <a:rPr lang="en-US" baseline="0" dirty="0" err="1" smtClean="0"/>
              <a:t>januari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18 </a:t>
            </a:r>
            <a:r>
              <a:rPr lang="en-US" baseline="0" dirty="0" err="1" smtClean="0"/>
              <a:t>januari</a:t>
            </a:r>
            <a:r>
              <a:rPr lang="en-US" baseline="0" dirty="0" smtClean="0"/>
              <a:t> 2018</a:t>
            </a:r>
          </a:p>
          <a:p>
            <a:r>
              <a:rPr lang="en-US" baseline="0" dirty="0" err="1" smtClean="0"/>
              <a:t>Weinig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aankomsten</a:t>
            </a:r>
            <a:r>
              <a:rPr lang="en-US" baseline="0" dirty="0" smtClean="0"/>
              <a:t> 15-18 </a:t>
            </a:r>
            <a:r>
              <a:rPr lang="en-US" baseline="0" dirty="0" err="1" smtClean="0"/>
              <a:t>januari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verblijf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binnenvaartschip</a:t>
            </a:r>
            <a:r>
              <a:rPr lang="en-US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4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aankomsten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vertrekken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midden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Januari</a:t>
            </a:r>
            <a:r>
              <a:rPr lang="en-US" baseline="0" dirty="0" smtClean="0"/>
              <a:t> 2018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6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Gemiddelde</a:t>
            </a:r>
            <a:r>
              <a:rPr lang="en-US" dirty="0" smtClean="0"/>
              <a:t> </a:t>
            </a:r>
            <a:r>
              <a:rPr lang="en-US" dirty="0" err="1" smtClean="0"/>
              <a:t>ligtijden</a:t>
            </a:r>
            <a:r>
              <a:rPr lang="en-US" dirty="0" smtClean="0"/>
              <a:t> </a:t>
            </a:r>
            <a:r>
              <a:rPr lang="en-US" dirty="0" err="1" smtClean="0"/>
              <a:t>relatief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, maar in de </a:t>
            </a:r>
            <a:r>
              <a:rPr lang="en-US" dirty="0" err="1" smtClean="0"/>
              <a:t>extremen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standaarddeviatie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groter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voorspellen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moeilijker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3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schepen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arriveren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verwachte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aankomsttijd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472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Stormen</a:t>
            </a:r>
            <a:r>
              <a:rPr lang="en-US" dirty="0" smtClean="0">
                <a:solidFill>
                  <a:prstClr val="white"/>
                </a:solidFill>
              </a:rPr>
              <a:t> van 3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18 </a:t>
            </a:r>
            <a:r>
              <a:rPr lang="en-US" dirty="0" err="1" smtClean="0">
                <a:solidFill>
                  <a:prstClr val="white"/>
                </a:solidFill>
              </a:rPr>
              <a:t>januari</a:t>
            </a:r>
            <a:r>
              <a:rPr lang="en-US" dirty="0" smtClean="0">
                <a:solidFill>
                  <a:prstClr val="white"/>
                </a:solidFill>
              </a:rPr>
              <a:t>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Storm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ander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ruw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weer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heeft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invloed</a:t>
            </a:r>
            <a:r>
              <a:rPr lang="en-US" dirty="0" smtClean="0">
                <a:solidFill>
                  <a:prstClr val="white"/>
                </a:solidFill>
              </a:rPr>
              <a:t> op de </a:t>
            </a:r>
            <a:r>
              <a:rPr lang="en-US" dirty="0" err="1" smtClean="0">
                <a:solidFill>
                  <a:prstClr val="white"/>
                </a:solidFill>
              </a:rPr>
              <a:t>verblijfstijden</a:t>
            </a:r>
            <a:r>
              <a:rPr lang="en-US" dirty="0" smtClean="0">
                <a:solidFill>
                  <a:prstClr val="white"/>
                </a:solidFill>
              </a:rPr>
              <a:t> van de </a:t>
            </a:r>
            <a:r>
              <a:rPr lang="en-US" dirty="0" err="1" smtClean="0">
                <a:solidFill>
                  <a:prstClr val="white"/>
                </a:solidFill>
              </a:rPr>
              <a:t>binnenvaart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Zeevaart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komt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vaak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eerder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vertrekt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eerder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gepland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Geen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relatie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gevonden</a:t>
            </a:r>
            <a:r>
              <a:rPr lang="en-US" dirty="0" smtClean="0">
                <a:solidFill>
                  <a:prstClr val="white"/>
                </a:solidFill>
              </a:rPr>
              <a:t> met </a:t>
            </a:r>
            <a:r>
              <a:rPr lang="en-US" dirty="0" err="1" smtClean="0">
                <a:solidFill>
                  <a:prstClr val="white"/>
                </a:solidFill>
              </a:rPr>
              <a:t>betrekking</a:t>
            </a:r>
            <a:r>
              <a:rPr lang="en-US" dirty="0" smtClean="0">
                <a:solidFill>
                  <a:prstClr val="white"/>
                </a:solidFill>
              </a:rPr>
              <a:t> to de </a:t>
            </a:r>
            <a:r>
              <a:rPr lang="en-US" dirty="0" err="1" smtClean="0">
                <a:solidFill>
                  <a:prstClr val="white"/>
                </a:solidFill>
              </a:rPr>
              <a:t>waterstanden</a:t>
            </a:r>
            <a:r>
              <a:rPr lang="en-US" dirty="0" smtClean="0">
                <a:solidFill>
                  <a:prstClr val="white"/>
                </a:solidFill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Grootste</a:t>
            </a:r>
            <a:r>
              <a:rPr lang="en-US" dirty="0" smtClean="0">
                <a:solidFill>
                  <a:prstClr val="white"/>
                </a:solidFill>
              </a:rPr>
              <a:t> delays in de </a:t>
            </a:r>
            <a:r>
              <a:rPr lang="en-US" dirty="0" err="1" smtClean="0">
                <a:solidFill>
                  <a:prstClr val="white"/>
                </a:solidFill>
              </a:rPr>
              <a:t>niet</a:t>
            </a:r>
            <a:r>
              <a:rPr lang="en-US" dirty="0" smtClean="0">
                <a:solidFill>
                  <a:prstClr val="white"/>
                </a:solidFill>
              </a:rPr>
              <a:t>-extreme </a:t>
            </a:r>
            <a:r>
              <a:rPr lang="en-US" dirty="0" err="1" smtClean="0">
                <a:solidFill>
                  <a:prstClr val="white"/>
                </a:solidFill>
              </a:rPr>
              <a:t>categorieen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Binnenvaart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ligtijden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niet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gerelateerd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losse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scheepskenmerken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Onder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binnenvaart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verblijven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pleziervaartschepen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doorgaans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langer</a:t>
            </a:r>
            <a:r>
              <a:rPr lang="en-US" dirty="0" smtClean="0">
                <a:solidFill>
                  <a:prstClr val="white"/>
                </a:solidFill>
              </a:rPr>
              <a:t> in de haven </a:t>
            </a:r>
            <a:r>
              <a:rPr lang="en-US" dirty="0" err="1" smtClean="0">
                <a:solidFill>
                  <a:prstClr val="white"/>
                </a:solidFill>
              </a:rPr>
              <a:t>dan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vrachtschepen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18 </a:t>
            </a:r>
            <a:r>
              <a:rPr lang="en-US" dirty="0" err="1" smtClean="0">
                <a:solidFill>
                  <a:prstClr val="white"/>
                </a:solidFill>
              </a:rPr>
              <a:t>januari</a:t>
            </a:r>
            <a:r>
              <a:rPr lang="en-US" dirty="0" smtClean="0">
                <a:solidFill>
                  <a:prstClr val="white"/>
                </a:solidFill>
              </a:rPr>
              <a:t> 2018 </a:t>
            </a:r>
            <a:r>
              <a:rPr lang="en-US" dirty="0" err="1" smtClean="0">
                <a:solidFill>
                  <a:prstClr val="white"/>
                </a:solidFill>
              </a:rPr>
              <a:t>geen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vertrek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aankomst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binnenvaart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 err="1" smtClean="0">
                <a:solidFill>
                  <a:prstClr val="white"/>
                </a:solidFill>
              </a:rPr>
              <a:t>wederom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waarschijnlijk</a:t>
            </a:r>
            <a:r>
              <a:rPr lang="en-US" dirty="0" smtClean="0">
                <a:solidFill>
                  <a:prstClr val="white"/>
                </a:solidFill>
              </a:rPr>
              <a:t> door de storm.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Hoge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Rijnstanden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lijken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gerelateerd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</a:t>
            </a:r>
            <a:r>
              <a:rPr lang="en-US" dirty="0" smtClean="0">
                <a:solidFill>
                  <a:prstClr val="white"/>
                </a:solidFill>
              </a:rPr>
              <a:t> lager </a:t>
            </a:r>
            <a:r>
              <a:rPr lang="en-US" dirty="0" err="1" smtClean="0">
                <a:solidFill>
                  <a:prstClr val="white"/>
                </a:solidFill>
              </a:rPr>
              <a:t>aantal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vertrekken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aankomsten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 err="1" smtClean="0">
                <a:solidFill>
                  <a:prstClr val="white"/>
                </a:solidFill>
              </a:rPr>
              <a:t>als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gezien</a:t>
            </a:r>
            <a:r>
              <a:rPr lang="en-US" dirty="0" smtClean="0">
                <a:solidFill>
                  <a:prstClr val="white"/>
                </a:solidFill>
              </a:rPr>
              <a:t> in </a:t>
            </a:r>
            <a:r>
              <a:rPr lang="en-US" dirty="0" err="1" smtClean="0">
                <a:solidFill>
                  <a:prstClr val="white"/>
                </a:solidFill>
              </a:rPr>
              <a:t>voorjaar</a:t>
            </a:r>
            <a:r>
              <a:rPr lang="en-US" dirty="0" smtClean="0">
                <a:solidFill>
                  <a:prstClr val="white"/>
                </a:solidFill>
              </a:rPr>
              <a:t> 2018.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47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B6B-E340-4FC0-A085-B71A4639D1AA}" type="datetime1">
              <a:rPr lang="en-US" smtClean="0"/>
              <a:t>6/13/2019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2DF-42F7-4DF8-92F8-78154BDE12B4}" type="datetime1">
              <a:rPr lang="en-US" smtClean="0"/>
              <a:t>6/13/2019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/>
          <a:lstStyle/>
          <a:p>
            <a:fld id="{A43FAFC5-F11C-4205-99FD-FC66DAA2AE2D}" type="datetime1">
              <a:rPr lang="en-US" smtClean="0"/>
              <a:t>6/13/2019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/>
              <a:t>6/13/2019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2905-3DC5-49B9-B8B8-9D80D3609DB5}" type="datetime1">
              <a:rPr lang="en-US" smtClean="0"/>
              <a:t>6/13/2019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5298-A6F6-4AF2-832C-941EFA52AF9B}" type="datetime1">
              <a:rPr lang="en-US" smtClean="0"/>
              <a:t>6/13/2019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D8C-3438-4368-AD19-D5CB0C52B1DD}" type="datetime1">
              <a:rPr lang="en-US" smtClean="0"/>
              <a:t>6/13/2019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D785-D6D8-40F1-B2DD-0E2019A27A22}" type="datetime1">
              <a:rPr lang="en-US" smtClean="0"/>
              <a:t>6/13/2019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9A06-02F9-41CB-8208-185A65D60B96}" type="datetime1">
              <a:rPr lang="en-US" smtClean="0"/>
              <a:t>6/13/2019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51B-B340-4A72-AC7D-8FDFBF03EE12}" type="datetime1">
              <a:rPr lang="en-US" smtClean="0"/>
              <a:t>6/13/2019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Joost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 het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weten</a:t>
            </a:r>
            <a:r>
              <a:rPr lang="en-US" dirty="0" smtClean="0"/>
              <a:t>.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Groep 1</a:t>
            </a:r>
            <a:br>
              <a:rPr lang="it-IT" dirty="0" smtClean="0"/>
            </a:br>
            <a:r>
              <a:rPr lang="it-IT" dirty="0" smtClean="0"/>
              <a:t>Marlen, Jacques, Jurgen, Bastiaan, Xanne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-99392"/>
            <a:ext cx="4392199" cy="646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44624"/>
            <a:ext cx="1609250" cy="7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4052" y="416858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Aankomst</a:t>
            </a:r>
            <a:r>
              <a:rPr lang="en-US" sz="4000" dirty="0" smtClean="0"/>
              <a:t> </a:t>
            </a:r>
            <a:r>
              <a:rPr lang="en-US" sz="4000" dirty="0" err="1" smtClean="0"/>
              <a:t>en</a:t>
            </a:r>
            <a:r>
              <a:rPr lang="en-US" sz="4000" dirty="0" smtClean="0"/>
              <a:t> </a:t>
            </a:r>
            <a:r>
              <a:rPr lang="en-US" sz="4000" dirty="0" err="1" smtClean="0"/>
              <a:t>vertrek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114052" y="1412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De </a:t>
            </a:r>
            <a:r>
              <a:rPr lang="en-US" dirty="0" err="1">
                <a:solidFill>
                  <a:prstClr val="white"/>
                </a:solidFill>
              </a:rPr>
              <a:t>aankomsten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vertekken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en</a:t>
            </a:r>
            <a:r>
              <a:rPr lang="en-US" dirty="0">
                <a:solidFill>
                  <a:prstClr val="white"/>
                </a:solidFill>
              </a:rPr>
              <a:t> het </a:t>
            </a:r>
            <a:r>
              <a:rPr lang="en-US" dirty="0" err="1">
                <a:solidFill>
                  <a:prstClr val="white"/>
                </a:solidFill>
              </a:rPr>
              <a:t>aantal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binnenvaartschepen</a:t>
            </a:r>
            <a:r>
              <a:rPr lang="en-US" dirty="0">
                <a:solidFill>
                  <a:prstClr val="white"/>
                </a:solidFill>
              </a:rPr>
              <a:t> in de haven over </a:t>
            </a:r>
            <a:r>
              <a:rPr lang="en-US" dirty="0" smtClean="0">
                <a:solidFill>
                  <a:prstClr val="white"/>
                </a:solidFill>
              </a:rPr>
              <a:t>2018, </a:t>
            </a:r>
            <a:r>
              <a:rPr lang="en-US" dirty="0" err="1" smtClean="0">
                <a:solidFill>
                  <a:prstClr val="white"/>
                </a:solidFill>
              </a:rPr>
              <a:t>geplot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naast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waterstanden</a:t>
            </a:r>
            <a:r>
              <a:rPr lang="en-US" dirty="0" smtClean="0">
                <a:solidFill>
                  <a:prstClr val="white"/>
                </a:solidFill>
              </a:rPr>
              <a:t> op de Rijn.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347139"/>
            <a:ext cx="10058400" cy="35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972" y="416858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Scheepskenmerken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114052" y="1412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white"/>
                </a:solidFill>
              </a:rPr>
              <a:t>Ligtijden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binnenvaartschepen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naar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scheepskenmerken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 err="1" smtClean="0">
                <a:solidFill>
                  <a:prstClr val="white"/>
                </a:solidFill>
              </a:rPr>
              <a:t>gecategoriseerd</a:t>
            </a:r>
            <a:r>
              <a:rPr lang="en-US" dirty="0" smtClean="0">
                <a:solidFill>
                  <a:prstClr val="white"/>
                </a:solidFill>
              </a:rPr>
              <a:t> op </a:t>
            </a:r>
            <a:r>
              <a:rPr lang="en-US" dirty="0" err="1" smtClean="0">
                <a:solidFill>
                  <a:prstClr val="white"/>
                </a:solidFill>
              </a:rPr>
              <a:t>grootte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347139"/>
            <a:ext cx="9925017" cy="29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972" y="416858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Waterstanden</a:t>
            </a:r>
            <a:r>
              <a:rPr lang="en-US" sz="4000" dirty="0" smtClean="0"/>
              <a:t> </a:t>
            </a:r>
            <a:r>
              <a:rPr lang="en-US" sz="4000" dirty="0" err="1" smtClean="0"/>
              <a:t>en</a:t>
            </a:r>
            <a:r>
              <a:rPr lang="en-US" sz="4000" dirty="0" smtClean="0"/>
              <a:t> de </a:t>
            </a:r>
            <a:r>
              <a:rPr lang="en-US" sz="4000" dirty="0" err="1" smtClean="0"/>
              <a:t>zeevaart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114052" y="1412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white"/>
                </a:solidFill>
              </a:rPr>
              <a:t>Waterstanden</a:t>
            </a:r>
            <a:r>
              <a:rPr lang="en-US" dirty="0">
                <a:solidFill>
                  <a:prstClr val="white"/>
                </a:solidFill>
              </a:rPr>
              <a:t> ten </a:t>
            </a:r>
            <a:r>
              <a:rPr lang="en-US" dirty="0" err="1">
                <a:solidFill>
                  <a:prstClr val="white"/>
                </a:solidFill>
              </a:rPr>
              <a:t>opzicht</a:t>
            </a:r>
            <a:r>
              <a:rPr lang="en-US" dirty="0">
                <a:solidFill>
                  <a:prstClr val="white"/>
                </a:solidFill>
              </a:rPr>
              <a:t> van de </a:t>
            </a:r>
            <a:r>
              <a:rPr lang="en-US" dirty="0" err="1">
                <a:solidFill>
                  <a:prstClr val="white"/>
                </a:solidFill>
              </a:rPr>
              <a:t>vertraging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bij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aankomst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en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vertrek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voor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zeevaart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63" y="2320250"/>
            <a:ext cx="8811506" cy="408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4292" y="306896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Demo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7787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972" y="416858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Conclusies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1140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Stormen</a:t>
            </a:r>
            <a:r>
              <a:rPr lang="en-US" dirty="0" smtClean="0">
                <a:solidFill>
                  <a:prstClr val="white"/>
                </a:solidFill>
              </a:rPr>
              <a:t> van 3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18 </a:t>
            </a:r>
            <a:r>
              <a:rPr lang="en-US" dirty="0" err="1" smtClean="0">
                <a:solidFill>
                  <a:prstClr val="white"/>
                </a:solidFill>
              </a:rPr>
              <a:t>januari</a:t>
            </a:r>
            <a:r>
              <a:rPr lang="en-US" dirty="0" smtClean="0">
                <a:solidFill>
                  <a:prstClr val="white"/>
                </a:solidFill>
              </a:rPr>
              <a:t>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Storm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ander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ruw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weer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heeft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invloed</a:t>
            </a:r>
            <a:r>
              <a:rPr lang="en-US" dirty="0" smtClean="0">
                <a:solidFill>
                  <a:prstClr val="white"/>
                </a:solidFill>
              </a:rPr>
              <a:t> op de </a:t>
            </a:r>
            <a:r>
              <a:rPr lang="en-US" dirty="0" err="1" smtClean="0">
                <a:solidFill>
                  <a:prstClr val="white"/>
                </a:solidFill>
              </a:rPr>
              <a:t>verblijfstijden</a:t>
            </a:r>
            <a:r>
              <a:rPr lang="en-US" dirty="0" smtClean="0">
                <a:solidFill>
                  <a:prstClr val="white"/>
                </a:solidFill>
              </a:rPr>
              <a:t> van de </a:t>
            </a:r>
            <a:r>
              <a:rPr lang="en-US" dirty="0" err="1" smtClean="0">
                <a:solidFill>
                  <a:prstClr val="white"/>
                </a:solidFill>
              </a:rPr>
              <a:t>binnenvaart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Zeevaart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komt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vaak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eerder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vertrekt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eerder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gepland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Geen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relatie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gevonden</a:t>
            </a:r>
            <a:r>
              <a:rPr lang="en-US" dirty="0" smtClean="0">
                <a:solidFill>
                  <a:prstClr val="white"/>
                </a:solidFill>
              </a:rPr>
              <a:t> met </a:t>
            </a:r>
            <a:r>
              <a:rPr lang="en-US" dirty="0" err="1" smtClean="0">
                <a:solidFill>
                  <a:prstClr val="white"/>
                </a:solidFill>
              </a:rPr>
              <a:t>betrekking</a:t>
            </a:r>
            <a:r>
              <a:rPr lang="en-US" dirty="0" smtClean="0">
                <a:solidFill>
                  <a:prstClr val="white"/>
                </a:solidFill>
              </a:rPr>
              <a:t> to de </a:t>
            </a:r>
            <a:r>
              <a:rPr lang="en-US" dirty="0" err="1" smtClean="0">
                <a:solidFill>
                  <a:prstClr val="white"/>
                </a:solidFill>
              </a:rPr>
              <a:t>waterstanden</a:t>
            </a:r>
            <a:r>
              <a:rPr lang="en-US" dirty="0" smtClean="0">
                <a:solidFill>
                  <a:prstClr val="white"/>
                </a:solidFill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Grootste</a:t>
            </a:r>
            <a:r>
              <a:rPr lang="en-US" dirty="0" smtClean="0">
                <a:solidFill>
                  <a:prstClr val="white"/>
                </a:solidFill>
              </a:rPr>
              <a:t> delays in de </a:t>
            </a:r>
            <a:r>
              <a:rPr lang="en-US" dirty="0" err="1" smtClean="0">
                <a:solidFill>
                  <a:prstClr val="white"/>
                </a:solidFill>
              </a:rPr>
              <a:t>niet</a:t>
            </a:r>
            <a:r>
              <a:rPr lang="en-US" dirty="0" smtClean="0">
                <a:solidFill>
                  <a:prstClr val="white"/>
                </a:solidFill>
              </a:rPr>
              <a:t>-extreme </a:t>
            </a:r>
            <a:r>
              <a:rPr lang="en-US" dirty="0" err="1" smtClean="0">
                <a:solidFill>
                  <a:prstClr val="white"/>
                </a:solidFill>
              </a:rPr>
              <a:t>categorieen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Binnenvaart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ligtijden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niet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gerelateerd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losse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scheepskenmerken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Onder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binnenvaart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verblijven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pleziervaartschepen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doorgaans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langer</a:t>
            </a:r>
            <a:r>
              <a:rPr lang="en-US" dirty="0" smtClean="0">
                <a:solidFill>
                  <a:prstClr val="white"/>
                </a:solidFill>
              </a:rPr>
              <a:t> in de haven </a:t>
            </a:r>
            <a:r>
              <a:rPr lang="en-US" dirty="0" err="1" smtClean="0">
                <a:solidFill>
                  <a:prstClr val="white"/>
                </a:solidFill>
              </a:rPr>
              <a:t>dan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vrachtschepen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18 </a:t>
            </a:r>
            <a:r>
              <a:rPr lang="en-US" dirty="0" err="1" smtClean="0">
                <a:solidFill>
                  <a:prstClr val="white"/>
                </a:solidFill>
              </a:rPr>
              <a:t>januari</a:t>
            </a:r>
            <a:r>
              <a:rPr lang="en-US" dirty="0" smtClean="0">
                <a:solidFill>
                  <a:prstClr val="white"/>
                </a:solidFill>
              </a:rPr>
              <a:t> 2018 </a:t>
            </a:r>
            <a:r>
              <a:rPr lang="en-US" dirty="0" err="1" smtClean="0">
                <a:solidFill>
                  <a:prstClr val="white"/>
                </a:solidFill>
              </a:rPr>
              <a:t>geen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vertrek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aankomst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binnenvaart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 err="1" smtClean="0">
                <a:solidFill>
                  <a:prstClr val="white"/>
                </a:solidFill>
              </a:rPr>
              <a:t>wederom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waarschijnlijk</a:t>
            </a:r>
            <a:r>
              <a:rPr lang="en-US" dirty="0" smtClean="0">
                <a:solidFill>
                  <a:prstClr val="white"/>
                </a:solidFill>
              </a:rPr>
              <a:t> door de storm.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Hoge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Rijnstanden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lijken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gerelateerd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</a:t>
            </a:r>
            <a:r>
              <a:rPr lang="en-US" dirty="0" smtClean="0">
                <a:solidFill>
                  <a:prstClr val="white"/>
                </a:solidFill>
              </a:rPr>
              <a:t> lager </a:t>
            </a:r>
            <a:r>
              <a:rPr lang="en-US" dirty="0" err="1" smtClean="0">
                <a:solidFill>
                  <a:prstClr val="white"/>
                </a:solidFill>
              </a:rPr>
              <a:t>aantal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vertrekken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aankomsten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 err="1" smtClean="0">
                <a:solidFill>
                  <a:prstClr val="white"/>
                </a:solidFill>
              </a:rPr>
              <a:t>als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gezien</a:t>
            </a:r>
            <a:r>
              <a:rPr lang="en-US" dirty="0" smtClean="0">
                <a:solidFill>
                  <a:prstClr val="white"/>
                </a:solidFill>
              </a:rPr>
              <a:t> in </a:t>
            </a:r>
            <a:r>
              <a:rPr lang="en-US" dirty="0" err="1" smtClean="0">
                <a:solidFill>
                  <a:prstClr val="white"/>
                </a:solidFill>
              </a:rPr>
              <a:t>voorjaar</a:t>
            </a:r>
            <a:r>
              <a:rPr lang="en-US" dirty="0" smtClean="0">
                <a:solidFill>
                  <a:prstClr val="white"/>
                </a:solidFill>
              </a:rPr>
              <a:t> 2018.</a:t>
            </a:r>
          </a:p>
        </p:txBody>
      </p:sp>
    </p:spTree>
    <p:extLst>
      <p:ext uri="{BB962C8B-B14F-4D97-AF65-F5344CB8AC3E}">
        <p14:creationId xmlns:p14="http://schemas.microsoft.com/office/powerpoint/2010/main" val="17757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4212" y="2780928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The End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652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996" y="2996952"/>
            <a:ext cx="9144001" cy="1219200"/>
          </a:xfrm>
        </p:spPr>
        <p:txBody>
          <a:bodyPr/>
          <a:lstStyle/>
          <a:p>
            <a:r>
              <a:rPr lang="nl-NL" dirty="0"/>
              <a:t>De invloed van </a:t>
            </a:r>
            <a:r>
              <a:rPr lang="nl-NL" dirty="0" smtClean="0"/>
              <a:t>de waterstand </a:t>
            </a:r>
            <a:r>
              <a:rPr lang="nl-NL" dirty="0"/>
              <a:t>op de </a:t>
            </a:r>
            <a:r>
              <a:rPr lang="nl-NL" dirty="0" smtClean="0"/>
              <a:t>ligtijden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972" y="404664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Invalshoeken</a:t>
            </a:r>
            <a:endParaRPr lang="en-GB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33972" y="1484784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De </a:t>
            </a:r>
            <a:r>
              <a:rPr lang="en-US" dirty="0" err="1">
                <a:solidFill>
                  <a:prstClr val="white"/>
                </a:solidFill>
              </a:rPr>
              <a:t>aankomsten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vertekken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en</a:t>
            </a:r>
            <a:r>
              <a:rPr lang="en-US" dirty="0">
                <a:solidFill>
                  <a:prstClr val="white"/>
                </a:solidFill>
              </a:rPr>
              <a:t> het </a:t>
            </a:r>
            <a:r>
              <a:rPr lang="en-US" dirty="0" err="1">
                <a:solidFill>
                  <a:prstClr val="white"/>
                </a:solidFill>
              </a:rPr>
              <a:t>aantal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binnenvaartschepen</a:t>
            </a:r>
            <a:r>
              <a:rPr lang="en-US" dirty="0">
                <a:solidFill>
                  <a:prstClr val="white"/>
                </a:solidFill>
              </a:rPr>
              <a:t> in de haven over 2018.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white"/>
                </a:solidFill>
              </a:rPr>
              <a:t>Ligtijden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binnenvaartschepen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naar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scheepskenmerken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Waterstanden</a:t>
            </a:r>
            <a:r>
              <a:rPr lang="en-US" dirty="0" smtClean="0">
                <a:solidFill>
                  <a:prstClr val="white"/>
                </a:solidFill>
              </a:rPr>
              <a:t> ten </a:t>
            </a:r>
            <a:r>
              <a:rPr lang="en-US" dirty="0" err="1" smtClean="0">
                <a:solidFill>
                  <a:prstClr val="white"/>
                </a:solidFill>
              </a:rPr>
              <a:t>opzichte</a:t>
            </a:r>
            <a:r>
              <a:rPr lang="en-US" dirty="0" smtClean="0">
                <a:solidFill>
                  <a:prstClr val="white"/>
                </a:solidFill>
              </a:rPr>
              <a:t> van de </a:t>
            </a:r>
            <a:r>
              <a:rPr lang="en-US" dirty="0" err="1" smtClean="0">
                <a:solidFill>
                  <a:prstClr val="white"/>
                </a:solidFill>
              </a:rPr>
              <a:t>ligtijden</a:t>
            </a:r>
            <a:r>
              <a:rPr lang="en-US" dirty="0" smtClean="0">
                <a:solidFill>
                  <a:prstClr val="white"/>
                </a:solidFill>
              </a:rPr>
              <a:t> op een </a:t>
            </a:r>
            <a:r>
              <a:rPr lang="en-US" dirty="0" err="1" smtClean="0">
                <a:solidFill>
                  <a:prstClr val="white"/>
                </a:solidFill>
              </a:rPr>
              <a:t>bepaald</a:t>
            </a:r>
            <a:r>
              <a:rPr lang="en-US" dirty="0" smtClean="0">
                <a:solidFill>
                  <a:prstClr val="white"/>
                </a:solidFill>
              </a:rPr>
              <a:t> moment.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Waterstanden</a:t>
            </a:r>
            <a:r>
              <a:rPr lang="en-US" dirty="0" smtClean="0">
                <a:solidFill>
                  <a:prstClr val="white"/>
                </a:solidFill>
              </a:rPr>
              <a:t> per </a:t>
            </a:r>
            <a:r>
              <a:rPr lang="en-US" dirty="0" err="1" smtClean="0">
                <a:solidFill>
                  <a:prstClr val="white"/>
                </a:solidFill>
              </a:rPr>
              <a:t>locatie</a:t>
            </a:r>
            <a:endParaRPr lang="en-US" dirty="0" smtClean="0">
              <a:solidFill>
                <a:prstClr val="white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white"/>
                </a:solidFill>
              </a:rPr>
              <a:t>Waterstanden</a:t>
            </a:r>
            <a:r>
              <a:rPr lang="en-US" dirty="0">
                <a:solidFill>
                  <a:prstClr val="white"/>
                </a:solidFill>
              </a:rPr>
              <a:t> ten </a:t>
            </a:r>
            <a:r>
              <a:rPr lang="en-US" dirty="0" err="1">
                <a:solidFill>
                  <a:prstClr val="white"/>
                </a:solidFill>
              </a:rPr>
              <a:t>opzicht</a:t>
            </a:r>
            <a:r>
              <a:rPr lang="en-US" dirty="0">
                <a:solidFill>
                  <a:prstClr val="white"/>
                </a:solidFill>
              </a:rPr>
              <a:t> van de </a:t>
            </a:r>
            <a:r>
              <a:rPr lang="en-US" dirty="0" err="1">
                <a:solidFill>
                  <a:prstClr val="white"/>
                </a:solidFill>
              </a:rPr>
              <a:t>vertraging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bij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aankomst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en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vertrek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voor</a:t>
            </a:r>
            <a:r>
              <a:rPr lang="en-US" dirty="0">
                <a:solidFill>
                  <a:prstClr val="white"/>
                </a:solidFill>
              </a:rPr>
              <a:t> de </a:t>
            </a:r>
            <a:r>
              <a:rPr lang="en-US" dirty="0" err="1">
                <a:solidFill>
                  <a:prstClr val="white"/>
                </a:solidFill>
              </a:rPr>
              <a:t>zeevaart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972" y="404664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Waterstanden</a:t>
            </a:r>
            <a:r>
              <a:rPr lang="en-US" sz="4000" dirty="0" smtClean="0"/>
              <a:t> data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85" y="4797152"/>
            <a:ext cx="3039001" cy="1683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86" y="3179551"/>
            <a:ext cx="3038381" cy="1700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87" y="1456407"/>
            <a:ext cx="3038381" cy="172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714963"/>
            <a:ext cx="463932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0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972" y="404664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Waterstanden</a:t>
            </a:r>
            <a:r>
              <a:rPr lang="en-US" sz="4000" dirty="0" smtClean="0"/>
              <a:t> data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133972" y="1484784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Elk </a:t>
            </a:r>
            <a:r>
              <a:rPr lang="en-US" dirty="0" err="1" smtClean="0">
                <a:solidFill>
                  <a:prstClr val="white"/>
                </a:solidFill>
              </a:rPr>
              <a:t>meetpunt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gecategoriseerd</a:t>
            </a:r>
            <a:r>
              <a:rPr lang="en-US" dirty="0" smtClean="0">
                <a:solidFill>
                  <a:prstClr val="white"/>
                </a:solidFill>
              </a:rPr>
              <a:t> in </a:t>
            </a:r>
            <a:r>
              <a:rPr lang="en-US" dirty="0" err="1" smtClean="0">
                <a:solidFill>
                  <a:prstClr val="white"/>
                </a:solidFill>
              </a:rPr>
              <a:t>vier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categorieen</a:t>
            </a:r>
            <a:endParaRPr lang="en-US" dirty="0" smtClean="0">
              <a:solidFill>
                <a:prstClr val="white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Extreem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laag</a:t>
            </a:r>
            <a:r>
              <a:rPr lang="en-US" dirty="0" smtClean="0">
                <a:solidFill>
                  <a:prstClr val="white"/>
                </a:solidFill>
              </a:rPr>
              <a:t> water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Laag</a:t>
            </a:r>
            <a:r>
              <a:rPr lang="en-US" dirty="0" smtClean="0">
                <a:solidFill>
                  <a:prstClr val="white"/>
                </a:solidFill>
              </a:rPr>
              <a:t> water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Hoog</a:t>
            </a:r>
            <a:r>
              <a:rPr lang="en-US" dirty="0" smtClean="0">
                <a:solidFill>
                  <a:prstClr val="white"/>
                </a:solidFill>
              </a:rPr>
              <a:t> water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Extreem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hoog</a:t>
            </a:r>
            <a:r>
              <a:rPr lang="en-US" dirty="0" smtClean="0">
                <a:solidFill>
                  <a:prstClr val="white"/>
                </a:solidFill>
              </a:rPr>
              <a:t> water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Onderzoek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gestart</a:t>
            </a:r>
            <a:r>
              <a:rPr lang="en-US" dirty="0" smtClean="0">
                <a:solidFill>
                  <a:prstClr val="white"/>
                </a:solidFill>
              </a:rPr>
              <a:t> met de </a:t>
            </a:r>
            <a:r>
              <a:rPr lang="en-US" dirty="0" err="1" smtClean="0">
                <a:solidFill>
                  <a:prstClr val="white"/>
                </a:solidFill>
              </a:rPr>
              <a:t>verwachting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dat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vooral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extremen</a:t>
            </a:r>
            <a:r>
              <a:rPr lang="en-US" dirty="0" smtClean="0">
                <a:solidFill>
                  <a:prstClr val="white"/>
                </a:solidFill>
              </a:rPr>
              <a:t> in de </a:t>
            </a:r>
            <a:r>
              <a:rPr lang="en-US" dirty="0" err="1" smtClean="0">
                <a:solidFill>
                  <a:prstClr val="white"/>
                </a:solidFill>
              </a:rPr>
              <a:t>waterstanden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invloed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zullen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hebben</a:t>
            </a:r>
            <a:r>
              <a:rPr lang="en-US" dirty="0" smtClean="0">
                <a:solidFill>
                  <a:prstClr val="white"/>
                </a:solidFill>
              </a:rPr>
              <a:t> op het </a:t>
            </a:r>
            <a:r>
              <a:rPr lang="en-US" dirty="0" err="1" smtClean="0">
                <a:solidFill>
                  <a:prstClr val="white"/>
                </a:solidFill>
              </a:rPr>
              <a:t>gedrag</a:t>
            </a:r>
            <a:r>
              <a:rPr lang="en-US" dirty="0" smtClean="0">
                <a:solidFill>
                  <a:prstClr val="white"/>
                </a:solidFill>
              </a:rPr>
              <a:t> van de </a:t>
            </a:r>
            <a:r>
              <a:rPr lang="en-US" dirty="0" err="1" smtClean="0">
                <a:solidFill>
                  <a:prstClr val="white"/>
                </a:solidFill>
              </a:rPr>
              <a:t>schepen</a:t>
            </a:r>
            <a:r>
              <a:rPr lang="en-US" dirty="0" smtClean="0">
                <a:solidFill>
                  <a:prstClr val="white"/>
                </a:solidFill>
              </a:rPr>
              <a:t> in de haven van Amsterdam.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6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972" y="308992"/>
            <a:ext cx="9144001" cy="815752"/>
          </a:xfrm>
        </p:spPr>
        <p:txBody>
          <a:bodyPr/>
          <a:lstStyle/>
          <a:p>
            <a:r>
              <a:rPr lang="en-US" sz="4000" dirty="0" err="1" smtClean="0"/>
              <a:t>Bootgegevens</a:t>
            </a:r>
            <a:r>
              <a:rPr lang="en-US" sz="4000" dirty="0" smtClean="0"/>
              <a:t> </a:t>
            </a:r>
            <a:r>
              <a:rPr lang="en-US" sz="4000" dirty="0" err="1" smtClean="0"/>
              <a:t>Binnenvaart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19" y="1600200"/>
            <a:ext cx="5465810" cy="45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972" y="308992"/>
            <a:ext cx="9144001" cy="815752"/>
          </a:xfrm>
        </p:spPr>
        <p:txBody>
          <a:bodyPr/>
          <a:lstStyle/>
          <a:p>
            <a:r>
              <a:rPr lang="en-US" sz="4000" dirty="0" smtClean="0"/>
              <a:t>Principal component analysis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86" y="1268760"/>
            <a:ext cx="6768752" cy="338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972" y="4822167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De </a:t>
            </a:r>
            <a:r>
              <a:rPr lang="en-US" dirty="0" err="1" smtClean="0">
                <a:solidFill>
                  <a:prstClr val="white"/>
                </a:solidFill>
              </a:rPr>
              <a:t>eerste</a:t>
            </a:r>
            <a:r>
              <a:rPr lang="en-US" dirty="0" smtClean="0">
                <a:solidFill>
                  <a:prstClr val="white"/>
                </a:solidFill>
              </a:rPr>
              <a:t> 7 Principal components </a:t>
            </a:r>
            <a:r>
              <a:rPr lang="en-US" dirty="0" err="1" smtClean="0">
                <a:solidFill>
                  <a:prstClr val="white"/>
                </a:solidFill>
              </a:rPr>
              <a:t>zijn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goed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voor</a:t>
            </a:r>
            <a:r>
              <a:rPr lang="en-US" dirty="0" smtClean="0">
                <a:solidFill>
                  <a:prstClr val="white"/>
                </a:solidFill>
              </a:rPr>
              <a:t> 90% van de variance.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white"/>
                </a:solidFill>
              </a:rPr>
              <a:t>Analyse</a:t>
            </a:r>
            <a:r>
              <a:rPr lang="en-US" dirty="0" smtClean="0">
                <a:solidFill>
                  <a:prstClr val="white"/>
                </a:solidFill>
              </a:rPr>
              <a:t> van die 7 components </a:t>
            </a:r>
            <a:r>
              <a:rPr lang="en-US" dirty="0" err="1" smtClean="0">
                <a:solidFill>
                  <a:prstClr val="white"/>
                </a:solidFill>
              </a:rPr>
              <a:t>wijst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uit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dat</a:t>
            </a:r>
            <a:r>
              <a:rPr lang="en-US" dirty="0" smtClean="0">
                <a:solidFill>
                  <a:prstClr val="white"/>
                </a:solidFill>
              </a:rPr>
              <a:t> elk van </a:t>
            </a:r>
            <a:r>
              <a:rPr lang="en-US" dirty="0" err="1" smtClean="0">
                <a:solidFill>
                  <a:prstClr val="white"/>
                </a:solidFill>
              </a:rPr>
              <a:t>deze</a:t>
            </a:r>
            <a:r>
              <a:rPr lang="en-US" dirty="0" smtClean="0">
                <a:solidFill>
                  <a:prstClr val="white"/>
                </a:solidFill>
              </a:rPr>
              <a:t> components is </a:t>
            </a:r>
            <a:r>
              <a:rPr lang="en-US" dirty="0" err="1" smtClean="0">
                <a:solidFill>
                  <a:prstClr val="white"/>
                </a:solidFill>
              </a:rPr>
              <a:t>opgebouwd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uit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meerdere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meetgegevens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waarbij</a:t>
            </a:r>
            <a:r>
              <a:rPr lang="en-US" dirty="0" smtClean="0">
                <a:solidFill>
                  <a:prstClr val="white"/>
                </a:solidFill>
              </a:rPr>
              <a:t> over het </a:t>
            </a:r>
            <a:r>
              <a:rPr lang="en-US" dirty="0" err="1" smtClean="0">
                <a:solidFill>
                  <a:prstClr val="white"/>
                </a:solidFill>
              </a:rPr>
              <a:t>geheel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gegeven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worden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weggestreept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6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972" y="416858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Waterstanden</a:t>
            </a:r>
            <a:r>
              <a:rPr lang="en-US" sz="4000" dirty="0" smtClean="0"/>
              <a:t> per </a:t>
            </a:r>
            <a:r>
              <a:rPr lang="en-US" sz="4000" dirty="0" err="1" smtClean="0"/>
              <a:t>locatie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114052" y="141277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white"/>
                </a:solidFill>
              </a:rPr>
              <a:t>Waterstanden</a:t>
            </a:r>
            <a:r>
              <a:rPr lang="en-US" dirty="0">
                <a:solidFill>
                  <a:prstClr val="white"/>
                </a:solidFill>
              </a:rPr>
              <a:t> per </a:t>
            </a:r>
            <a:r>
              <a:rPr lang="en-US" dirty="0" err="1" smtClean="0">
                <a:solidFill>
                  <a:prstClr val="white"/>
                </a:solidFill>
              </a:rPr>
              <a:t>locatie</a:t>
            </a:r>
            <a:r>
              <a:rPr lang="en-US" dirty="0" smtClean="0">
                <a:solidFill>
                  <a:prstClr val="white"/>
                </a:solidFill>
              </a:rPr>
              <a:t> per </a:t>
            </a:r>
            <a:r>
              <a:rPr lang="en-US" dirty="0" err="1" smtClean="0">
                <a:solidFill>
                  <a:prstClr val="white"/>
                </a:solidFill>
              </a:rPr>
              <a:t>periode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1916832"/>
            <a:ext cx="7488832" cy="43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9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972" y="416858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Waterstanden</a:t>
            </a:r>
            <a:r>
              <a:rPr lang="en-US" sz="4000" dirty="0" smtClean="0"/>
              <a:t> door de </a:t>
            </a:r>
            <a:r>
              <a:rPr lang="en-US" sz="4000" dirty="0" err="1" smtClean="0"/>
              <a:t>tijd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114052" y="1412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white"/>
                </a:solidFill>
              </a:rPr>
              <a:t>Waterstanden</a:t>
            </a:r>
            <a:r>
              <a:rPr lang="en-US" dirty="0">
                <a:solidFill>
                  <a:prstClr val="white"/>
                </a:solidFill>
              </a:rPr>
              <a:t> ten </a:t>
            </a:r>
            <a:r>
              <a:rPr lang="en-US" dirty="0" err="1">
                <a:solidFill>
                  <a:prstClr val="white"/>
                </a:solidFill>
              </a:rPr>
              <a:t>opzichte</a:t>
            </a:r>
            <a:r>
              <a:rPr lang="en-US" dirty="0">
                <a:solidFill>
                  <a:prstClr val="white"/>
                </a:solidFill>
              </a:rPr>
              <a:t> van de </a:t>
            </a:r>
            <a:r>
              <a:rPr lang="en-US" dirty="0" err="1">
                <a:solidFill>
                  <a:prstClr val="white"/>
                </a:solidFill>
              </a:rPr>
              <a:t>ligtijden</a:t>
            </a:r>
            <a:r>
              <a:rPr lang="en-US" dirty="0">
                <a:solidFill>
                  <a:prstClr val="white"/>
                </a:solidFill>
              </a:rPr>
              <a:t> op een </a:t>
            </a:r>
            <a:r>
              <a:rPr lang="en-US" dirty="0" err="1">
                <a:solidFill>
                  <a:prstClr val="white"/>
                </a:solidFill>
              </a:rPr>
              <a:t>bepaald</a:t>
            </a:r>
            <a:r>
              <a:rPr lang="en-US" dirty="0">
                <a:solidFill>
                  <a:prstClr val="white"/>
                </a:solidFill>
              </a:rPr>
              <a:t> moment.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68" y="2060818"/>
            <a:ext cx="9265572" cy="42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919</TotalTime>
  <Words>521</Words>
  <Application>Microsoft Office PowerPoint</Application>
  <PresentationFormat>Custom</PresentationFormat>
  <Paragraphs>68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Ocean Waves 16x9</vt:lpstr>
      <vt:lpstr>Joost krijgt het te weten.</vt:lpstr>
      <vt:lpstr>De invloed van de waterstand op de ligtijden</vt:lpstr>
      <vt:lpstr>PowerPoint Presentation</vt:lpstr>
      <vt:lpstr>PowerPoint Presentation</vt:lpstr>
      <vt:lpstr>PowerPoint Presentation</vt:lpstr>
      <vt:lpstr>Bootgegevens Binnenvaart</vt:lpstr>
      <vt:lpstr>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Joost mag het weten!!!</dc:title>
  <dc:creator>Jurgen Smart</dc:creator>
  <cp:lastModifiedBy>Bastiaan Roosen</cp:lastModifiedBy>
  <cp:revision>49</cp:revision>
  <dcterms:created xsi:type="dcterms:W3CDTF">2019-03-02T14:10:13Z</dcterms:created>
  <dcterms:modified xsi:type="dcterms:W3CDTF">2019-06-13T18:03:58Z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