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42/O7wRKj9htefaIxnA+8Xm4S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DCEF7D-E0F6-4FA8-9805-7B0647AD44ED}">
  <a:tblStyle styleId="{5BDCEF7D-E0F6-4FA8-9805-7B0647AD44ED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22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2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5" name="Google Shape;85;p30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7" name="Google Shape;57;p21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21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8" name="Google Shape;78;p29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hilepropiedades.c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1078991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</a:pPr>
            <a:r>
              <a:rPr lang="es-CL" sz="6000"/>
              <a:t>Inmobiliapp	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078992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Bastián Bouffanais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Cristóbal López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1140408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13991" r="9965" t="0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6" name="Google Shape;186;p1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456717" y="2600482"/>
            <a:ext cx="4144157" cy="112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s-CL" sz="5400">
                <a:solidFill>
                  <a:schemeClr val="lt1"/>
                </a:solidFill>
              </a:rPr>
              <a:t>Arquitectura de Software</a:t>
            </a:r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483" y="1771049"/>
            <a:ext cx="6811847" cy="381463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15"/>
          <p:cNvGraphicFramePr/>
          <p:nvPr/>
        </p:nvGraphicFramePr>
        <p:xfrm>
          <a:off x="5211349" y="2984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{5BDCEF7D-E0F6-4FA8-9805-7B0647AD44ED}</a:tableStyleId>
              </a:tblPr>
              <a:tblGrid>
                <a:gridCol w="1561300"/>
                <a:gridCol w="1561300"/>
                <a:gridCol w="1561300"/>
                <a:gridCol w="156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Front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Back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Servidor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API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MySQL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cap="none" strike="noStrike"/>
                        <a:t>AzureAD,GoogleID,Google Maps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7" name="Google Shape;197;p1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Stack Tecnológico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3" name="Google Shape;203;p10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10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Historias de usuario</a:t>
            </a:r>
            <a:endParaRPr sz="7200">
              <a:solidFill>
                <a:srgbClr val="FEFEFE"/>
              </a:solidFill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15" name="Google Shape;215;p11"/>
          <p:cNvGraphicFramePr/>
          <p:nvPr/>
        </p:nvGraphicFramePr>
        <p:xfrm>
          <a:off x="516970" y="1955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{5BDCEF7D-E0F6-4FA8-9805-7B0647AD44ED}</a:tableStyleId>
              </a:tblPr>
              <a:tblGrid>
                <a:gridCol w="858675"/>
                <a:gridCol w="549100"/>
                <a:gridCol w="987050"/>
                <a:gridCol w="789475"/>
                <a:gridCol w="696350"/>
                <a:gridCol w="1037400"/>
                <a:gridCol w="1881825"/>
                <a:gridCol w="1786200"/>
                <a:gridCol w="2680975"/>
              </a:tblGrid>
              <a:tr h="33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8650" marB="68650" marR="34325" marL="480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 u="none" cap="none" strike="noStrike">
                          <a:solidFill>
                            <a:schemeClr val="lt1"/>
                          </a:solidFill>
                        </a:rPr>
                        <a:t>Enunciado de la historia</a:t>
                      </a:r>
                      <a:endParaRPr/>
                    </a:p>
                  </a:txBody>
                  <a:tcPr marT="68650" marB="68650" marR="34325" marL="4805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 u="none" cap="none" strike="noStrike">
                          <a:solidFill>
                            <a:schemeClr val="lt1"/>
                          </a:solidFill>
                        </a:rPr>
                        <a:t>Criterios de aceptación</a:t>
                      </a:r>
                      <a:endParaRPr/>
                    </a:p>
                  </a:txBody>
                  <a:tcPr marT="68650" marB="68650" marR="34325" marL="48050" anchor="ctr"/>
                </a:tc>
                <a:tc hMerge="1"/>
                <a:tc hMerge="1"/>
                <a:tc hMerge="1"/>
              </a:tr>
              <a:tr h="65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Identificador (ID) de la historia</a:t>
                      </a:r>
                      <a:endParaRPr/>
                    </a:p>
                  </a:txBody>
                  <a:tcPr marT="0" marB="68650" marR="34325" marL="4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Rol</a:t>
                      </a:r>
                      <a:endParaRPr/>
                    </a:p>
                  </a:txBody>
                  <a:tcPr marT="0" marB="68650" marR="34325" marL="4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Característica / Funcionalidad</a:t>
                      </a:r>
                      <a:endParaRPr/>
                    </a:p>
                  </a:txBody>
                  <a:tcPr marT="0" marB="68650" marR="34325" marL="4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Razón / Resultado</a:t>
                      </a:r>
                      <a:endParaRPr/>
                    </a:p>
                  </a:txBody>
                  <a:tcPr marT="0" marB="68650" marR="34325" marL="4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Número (#) de escenario</a:t>
                      </a:r>
                      <a:endParaRPr/>
                    </a:p>
                  </a:txBody>
                  <a:tcPr marT="0" marB="68650" marR="34325" marL="4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Criterio de aceptación (Título)</a:t>
                      </a:r>
                      <a:endParaRPr/>
                    </a:p>
                  </a:txBody>
                  <a:tcPr marT="0" marB="68650" marR="34325" marL="4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Contexto</a:t>
                      </a:r>
                      <a:endParaRPr/>
                    </a:p>
                  </a:txBody>
                  <a:tcPr marT="0" marB="68650" marR="34325" marL="4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Evento</a:t>
                      </a:r>
                      <a:endParaRPr/>
                    </a:p>
                  </a:txBody>
                  <a:tcPr marT="0" marB="68650" marR="34325" marL="4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Resultado / Comportamiento esperado</a:t>
                      </a:r>
                      <a:endParaRPr/>
                    </a:p>
                  </a:txBody>
                  <a:tcPr marT="0" marB="68650" marR="34325" marL="48050" anchor="ctr"/>
                </a:tc>
              </a:tr>
              <a:tr h="659600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H-USU-REG</a:t>
                      </a:r>
                      <a:endParaRPr/>
                    </a:p>
                  </a:txBody>
                  <a:tcPr marT="0" marB="68650" marR="34325" marL="48050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Cliente</a:t>
                      </a:r>
                      <a:endParaRPr/>
                    </a:p>
                  </a:txBody>
                  <a:tcPr marT="0" marB="68650" marR="34325" marL="48050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Necesito iniciar sesión</a:t>
                      </a:r>
                      <a:endParaRPr/>
                    </a:p>
                  </a:txBody>
                  <a:tcPr marT="0" marB="68650" marR="34325" marL="48050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Con la finalidad de utilizar la plataforma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Creacion de usuario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En caso de que el usuario no este registrado, deberá crear una cuenta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Cuando el usuario abra la app por primera vez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El sistema deberá pedirle información básica (nombre, correo, número de teléfono, etc.) para crear su cuenta</a:t>
                      </a:r>
                      <a:endParaRPr/>
                    </a:p>
                  </a:txBody>
                  <a:tcPr marT="0" marB="68650" marR="34325" marL="48050"/>
                </a:tc>
              </a:tr>
              <a:tr h="4711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Inicio de sesion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En caso de que el usuario ya posea cuenta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Cuando el usuario quiera usar la app y ya posea cuenta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El sistema deberá pedirle su información de inicio de sesión para utilizar la plataforma</a:t>
                      </a:r>
                      <a:endParaRPr/>
                    </a:p>
                  </a:txBody>
                  <a:tcPr marT="0" marB="68650" marR="34325" marL="48050"/>
                </a:tc>
              </a:tr>
              <a:tr h="6596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Recuperacion de usuario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En caso de que el usuario haya olvidado su cuenta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Cuando el usuario haya olvidado su cuenta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El sistema deberá otorgar una forma de recuperar la cuenta de usuario, para evitar perdida de acceso</a:t>
                      </a:r>
                      <a:endParaRPr/>
                    </a:p>
                  </a:txBody>
                  <a:tcPr marT="0" marB="68650" marR="34325" marL="48050"/>
                </a:tc>
              </a:tr>
              <a:tr h="47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Eliminar usuario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en caso de que el usuario ya no quiera utilizar la plataforma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Cuando se elimine la cuenta</a:t>
                      </a:r>
                      <a:endParaRPr/>
                    </a:p>
                  </a:txBody>
                  <a:tcPr marT="0" marB="68650" marR="34325" marL="48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Se desactiva la cuenta y se desactivan todas las publicaciones activas</a:t>
                      </a:r>
                      <a:endParaRPr/>
                    </a:p>
                  </a:txBody>
                  <a:tcPr marT="0" marB="68650" marR="34325" marL="480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23" name="Google Shape;223;p12"/>
          <p:cNvGraphicFramePr/>
          <p:nvPr/>
        </p:nvGraphicFramePr>
        <p:xfrm>
          <a:off x="462478" y="1946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{5BDCEF7D-E0F6-4FA8-9805-7B0647AD44ED}</a:tableStyleId>
              </a:tblPr>
              <a:tblGrid>
                <a:gridCol w="977550"/>
                <a:gridCol w="458675"/>
                <a:gridCol w="903250"/>
                <a:gridCol w="1981075"/>
                <a:gridCol w="635500"/>
                <a:gridCol w="1075700"/>
                <a:gridCol w="1639025"/>
                <a:gridCol w="1120350"/>
                <a:gridCol w="2475925"/>
              </a:tblGrid>
              <a:tr h="295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325" marB="22325" marR="11150" marL="15625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700" u="none" cap="none" strike="noStrike">
                          <a:solidFill>
                            <a:schemeClr val="lt1"/>
                          </a:solidFill>
                        </a:rPr>
                        <a:t>Enunciado de la historia</a:t>
                      </a:r>
                      <a:endParaRPr/>
                    </a:p>
                  </a:txBody>
                  <a:tcPr marT="22325" marB="22325" marR="11150" marL="15625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700" u="none" cap="none" strike="noStrike">
                          <a:solidFill>
                            <a:schemeClr val="lt1"/>
                          </a:solidFill>
                        </a:rPr>
                        <a:t>Criterios de aceptación</a:t>
                      </a:r>
                      <a:endParaRPr/>
                    </a:p>
                  </a:txBody>
                  <a:tcPr marT="22325" marB="22325" marR="11150" marL="15625" anchor="ctr"/>
                </a:tc>
                <a:tc hMerge="1"/>
                <a:tc hMerge="1"/>
                <a:tc hMerge="1"/>
              </a:tr>
              <a:tr h="76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Identificador (ID) de la historia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Rol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Característica / Funcionalidad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Razón / Resultado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Número (#) de escenario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Criterio de aceptación (Título)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Contexto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Evento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solidFill>
                            <a:schemeClr val="dk1"/>
                          </a:solidFill>
                        </a:rPr>
                        <a:t>Resultado / Comportamiento esperado</a:t>
                      </a:r>
                      <a:endParaRPr/>
                    </a:p>
                  </a:txBody>
                  <a:tcPr marT="0" marB="47725" marR="23875" marL="33400" anchor="ctr"/>
                </a:tc>
              </a:tr>
              <a:tr h="688475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H-CLI-MAP</a:t>
                      </a:r>
                      <a:endParaRPr/>
                    </a:p>
                  </a:txBody>
                  <a:tcPr marT="0" marB="0" marR="9300" marL="9300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Cliente</a:t>
                      </a:r>
                      <a:endParaRPr/>
                    </a:p>
                  </a:txBody>
                  <a:tcPr marT="0" marB="0" marR="9300" marL="9300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Necesito poder ver las propiedades en un mapa interactivo.</a:t>
                      </a:r>
                      <a:endParaRPr/>
                    </a:p>
                  </a:txBody>
                  <a:tcPr marT="0" marB="0" marR="9300" marL="9300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Con la finalidad de poder ubicar estas ubicaciones en un mapa para poder visitarlas, ver la información de cada una, y poder revisar cuál es más conveniente para mí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1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Mapa muestra íconos de propiedades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En caso de que el usuario decida buscar una propiedad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Cuando el usuario entre al mapa interactivo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El sistema mostrará un mapa donde aparecerán íconos que muestran las propiedades en venta, diferenciándolas entre casas y dptos.</a:t>
                      </a:r>
                      <a:endParaRPr/>
                    </a:p>
                  </a:txBody>
                  <a:tcPr marT="0" marB="0" marR="9300" marL="9300"/>
                </a:tc>
              </a:tr>
              <a:tr h="6884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2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Íconos permiten navegación entre propiedades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En caso de que el usuario decida revisar una propiedad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Cuando el usuario presione el ícono de una propiedad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El sistema debe desplegar la información de la propiedad seleccionada, indicando la dirección exacta, números de habitaciones, precio, etc.</a:t>
                      </a:r>
                      <a:endParaRPr/>
                    </a:p>
                  </a:txBody>
                  <a:tcPr marT="0" marB="0" marR="9300" marL="9300"/>
                </a:tc>
              </a:tr>
              <a:tr h="9009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3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Comparación entre propiedades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En caso de que el usuario esté viendo una propiedad y desee compararla con otra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al presionar el boton de comparacion</a:t>
                      </a:r>
                      <a:endParaRPr/>
                    </a:p>
                  </a:txBody>
                  <a:tcPr marT="0" marB="0" marR="9300" marL="9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El sistema mostrará las diferencias entre la propiedad actual y las comparadas, destacando valores definidos por el usuario (piezas, m2, valor, baños, etc.)</a:t>
                      </a:r>
                      <a:endParaRPr/>
                    </a:p>
                  </a:txBody>
                  <a:tcPr marT="0" marB="0" marR="9300" marL="93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31" name="Google Shape;231;p13"/>
          <p:cNvGraphicFramePr/>
          <p:nvPr/>
        </p:nvGraphicFramePr>
        <p:xfrm>
          <a:off x="451138" y="1947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{5BDCEF7D-E0F6-4FA8-9805-7B0647AD44ED}</a:tableStyleId>
              </a:tblPr>
              <a:tblGrid>
                <a:gridCol w="882375"/>
                <a:gridCol w="684425"/>
                <a:gridCol w="2229900"/>
                <a:gridCol w="1217350"/>
                <a:gridCol w="551100"/>
                <a:gridCol w="813850"/>
                <a:gridCol w="1217350"/>
                <a:gridCol w="1354375"/>
                <a:gridCol w="2382150"/>
              </a:tblGrid>
              <a:tr h="20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750" marB="38750" marR="19375" marL="27125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600" u="none" cap="none" strike="noStrike">
                          <a:solidFill>
                            <a:schemeClr val="lt1"/>
                          </a:solidFill>
                        </a:rPr>
                        <a:t>Enunciado de la historia</a:t>
                      </a:r>
                      <a:endParaRPr/>
                    </a:p>
                  </a:txBody>
                  <a:tcPr marT="38750" marB="38750" marR="19375" marL="27125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600" u="none" cap="none" strike="noStrike">
                          <a:solidFill>
                            <a:schemeClr val="lt1"/>
                          </a:solidFill>
                        </a:rPr>
                        <a:t>Criterios de aceptación</a:t>
                      </a:r>
                      <a:endParaRPr/>
                    </a:p>
                  </a:txBody>
                  <a:tcPr marT="38750" marB="38750" marR="19375" marL="27125" anchor="ctr"/>
                </a:tc>
                <a:tc hMerge="1"/>
                <a:tc hMerge="1"/>
                <a:tc hMerge="1"/>
              </a:tr>
              <a:tr h="44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u="none" cap="none" strike="noStrike">
                          <a:solidFill>
                            <a:schemeClr val="dk1"/>
                          </a:solidFill>
                        </a:rPr>
                        <a:t>Identificador (ID) de la historia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u="none" cap="none" strike="noStrike">
                          <a:solidFill>
                            <a:schemeClr val="dk1"/>
                          </a:solidFill>
                        </a:rPr>
                        <a:t>Rol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u="none" cap="none" strike="noStrike">
                          <a:solidFill>
                            <a:schemeClr val="dk1"/>
                          </a:solidFill>
                        </a:rPr>
                        <a:t>Característica / Funcionalidad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u="none" cap="none" strike="noStrike">
                          <a:solidFill>
                            <a:schemeClr val="dk1"/>
                          </a:solidFill>
                        </a:rPr>
                        <a:t>Razón / Resultado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u="none" cap="none" strike="noStrike">
                          <a:solidFill>
                            <a:schemeClr val="dk1"/>
                          </a:solidFill>
                        </a:rPr>
                        <a:t>Número (#) de escenario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u="none" cap="none" strike="noStrike">
                          <a:solidFill>
                            <a:schemeClr val="dk1"/>
                          </a:solidFill>
                        </a:rPr>
                        <a:t>Criterio de aceptación (Título)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u="none" cap="none" strike="noStrike">
                          <a:solidFill>
                            <a:schemeClr val="dk1"/>
                          </a:solidFill>
                        </a:rPr>
                        <a:t>Contexto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u="none" cap="none" strike="noStrike">
                          <a:solidFill>
                            <a:schemeClr val="dk1"/>
                          </a:solidFill>
                        </a:rPr>
                        <a:t>Evento</a:t>
                      </a:r>
                      <a:endParaRPr/>
                    </a:p>
                  </a:txBody>
                  <a:tcPr marT="0" marB="47725" marR="23875" marL="334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u="none" cap="none" strike="noStrike">
                          <a:solidFill>
                            <a:schemeClr val="dk1"/>
                          </a:solidFill>
                        </a:rPr>
                        <a:t>Resultado / Comportamiento esperado</a:t>
                      </a:r>
                      <a:endParaRPr/>
                    </a:p>
                  </a:txBody>
                  <a:tcPr marT="0" marB="47725" marR="23875" marL="33400" anchor="ctr"/>
                </a:tc>
              </a:tr>
              <a:tr h="52797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H-VEN-MAP</a:t>
                      </a:r>
                      <a:endParaRPr/>
                    </a:p>
                  </a:txBody>
                  <a:tcPr marT="0" marB="0" marR="16125" marL="1612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Vendedor</a:t>
                      </a:r>
                      <a:endParaRPr/>
                    </a:p>
                  </a:txBody>
                  <a:tcPr marT="0" marB="0" marR="16125" marL="1612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Necesito vender propiedades en el mapa</a:t>
                      </a:r>
                      <a:endParaRPr/>
                    </a:p>
                  </a:txBody>
                  <a:tcPr marT="0" marB="0" marR="16125" marL="1612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Con la finalidad de poder publicitar y vender alguna de mis propiedades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1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Registrar propiedad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En caso de que quiera venderse una propiedad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Cuando se quiera registrar una propiedad a la venta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El sistema solicitará datos de la propiedad, tales como dirección, vendedor y método de contacto</a:t>
                      </a:r>
                      <a:endParaRPr/>
                    </a:p>
                  </a:txBody>
                  <a:tcPr marT="0" marB="0" marR="16125" marL="16125"/>
                </a:tc>
              </a:tr>
              <a:tr h="8649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2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Comprobar propiedad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Requerido para poder vender la propiedad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cuando se quiera publicitar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El sistema validará que la propiedad sea dueña del vendedor o que lo represente y este autorizado para la venta, se solicitarán documentos y evaluó de propiedad (m2, tazas, etc.)</a:t>
                      </a:r>
                      <a:endParaRPr/>
                    </a:p>
                  </a:txBody>
                  <a:tcPr marT="0" marB="0" marR="16125" marL="16125"/>
                </a:tc>
              </a:tr>
              <a:tr h="6964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3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Vender la propiedad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Se publicita la propiedad para su venta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Cuando se esté comprando la propiedad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El sistema automáticamente bajará la publicación una vez este concretada la venta y sea confirmada por ambas partes</a:t>
                      </a:r>
                      <a:endParaRPr/>
                    </a:p>
                  </a:txBody>
                  <a:tcPr marT="0" marB="0" marR="16125" marL="16125"/>
                </a:tc>
              </a:tr>
              <a:tr h="6633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4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Modificar la propiedad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La propiedad es modificable una vez a la venta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Cuando se quiera modificar los datos de la propiedad</a:t>
                      </a:r>
                      <a:endParaRPr/>
                    </a:p>
                  </a:txBody>
                  <a:tcPr marT="0" marB="0" marR="16125" marL="16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/>
                        <a:t>El sistema permitirá modificar información básica de una propiedad en venta (precio, método de contacto)</a:t>
                      </a:r>
                      <a:endParaRPr/>
                    </a:p>
                  </a:txBody>
                  <a:tcPr marT="0" marB="0" marR="16125" marL="161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16"/>
          <p:cNvSpPr txBox="1"/>
          <p:nvPr>
            <p:ph type="title"/>
          </p:nvPr>
        </p:nvSpPr>
        <p:spPr>
          <a:xfrm>
            <a:off x="1078992" y="1063255"/>
            <a:ext cx="3575304" cy="480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/>
              <a:t>Miembros del equipo</a:t>
            </a:r>
            <a:endParaRPr/>
          </a:p>
        </p:txBody>
      </p:sp>
      <p:cxnSp>
        <p:nvCxnSpPr>
          <p:cNvPr id="238" name="Google Shape;238;p16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16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40" name="Google Shape;240;p16"/>
          <p:cNvGraphicFramePr/>
          <p:nvPr/>
        </p:nvGraphicFramePr>
        <p:xfrm>
          <a:off x="5297763" y="1809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{5BDCEF7D-E0F6-4FA8-9805-7B0647AD44ED}</a:tableStyleId>
              </a:tblPr>
              <a:tblGrid>
                <a:gridCol w="3150225"/>
                <a:gridCol w="2982000"/>
              </a:tblGrid>
              <a:tr h="66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 u="none" cap="none" strike="noStrike"/>
                        <a:t>Miembro</a:t>
                      </a:r>
                      <a:endParaRPr/>
                    </a:p>
                  </a:txBody>
                  <a:tcPr marT="75700" marB="75700" marR="151425" marL="1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/>
                        <a:t>Roles</a:t>
                      </a:r>
                      <a:endParaRPr/>
                    </a:p>
                  </a:txBody>
                  <a:tcPr marT="75700" marB="75700" marR="151425" marL="151425"/>
                </a:tc>
              </a:tr>
              <a:tr h="15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/>
                        <a:t>Bastián Bouffanais</a:t>
                      </a:r>
                      <a:endParaRPr/>
                    </a:p>
                  </a:txBody>
                  <a:tcPr marT="75700" marB="75700" marR="151425" marL="1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/>
                        <a:t>Programador principal, Product owner, QA tester</a:t>
                      </a:r>
                      <a:endParaRPr/>
                    </a:p>
                  </a:txBody>
                  <a:tcPr marT="75700" marB="75700" marR="151425" marL="151425"/>
                </a:tc>
              </a:tr>
              <a:tr h="112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/>
                        <a:t>Cristóbal López</a:t>
                      </a:r>
                      <a:endParaRPr/>
                    </a:p>
                  </a:txBody>
                  <a:tcPr marT="75700" marB="75700" marR="151425" marL="1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/>
                        <a:t>Scrum master, programador, documentación</a:t>
                      </a:r>
                      <a:endParaRPr/>
                    </a:p>
                  </a:txBody>
                  <a:tcPr marT="75700" marB="75700" marR="151425" marL="15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17"/>
          <p:cNvSpPr txBox="1"/>
          <p:nvPr>
            <p:ph type="title"/>
          </p:nvPr>
        </p:nvSpPr>
        <p:spPr>
          <a:xfrm>
            <a:off x="758952" y="420625"/>
            <a:ext cx="10667998" cy="1326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Seguridad</a:t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9" name="Google Shape;249;p17"/>
          <p:cNvGrpSpPr/>
          <p:nvPr/>
        </p:nvGrpSpPr>
        <p:grpSpPr>
          <a:xfrm>
            <a:off x="1006664" y="2620142"/>
            <a:ext cx="10175625" cy="3150001"/>
            <a:chOff x="247711" y="13420"/>
            <a:chExt cx="10175625" cy="3150001"/>
          </a:xfrm>
        </p:grpSpPr>
        <p:sp>
          <p:nvSpPr>
            <p:cNvPr id="250" name="Google Shape;250;p17"/>
            <p:cNvSpPr/>
            <p:nvPr/>
          </p:nvSpPr>
          <p:spPr>
            <a:xfrm>
              <a:off x="840024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1234899" y="408295"/>
              <a:ext cx="1063125" cy="10631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 txBox="1"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USO DE TOKENS JWT.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409086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FA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803961" y="408295"/>
              <a:ext cx="1063125" cy="1063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CIFRADO DE CONTRASEÑAS.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978149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8373024" y="408295"/>
              <a:ext cx="1063125" cy="10631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 txBox="1"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TOKENS ÚNICOS PARA CADA USUARIO.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7" name="Google Shape;267;p1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18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Demo</a:t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5978914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Baja credibilidad a la hora de buscar propiedades.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Dificultad a la hora de ocupar páginas de compras inmobiliarias.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Imposibilidad de ver inmediatamente propiedades en un mapa.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978915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CL" sz="2200">
                <a:solidFill>
                  <a:schemeClr val="lt1"/>
                </a:solidFill>
              </a:rPr>
              <a:t>Problema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Magnifying glass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01" y="1793908"/>
            <a:ext cx="3491811" cy="3491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 rot="10800000">
            <a:off x="6040331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¿Que es Inmobiliapp?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4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Presentación</a:t>
            </a:r>
            <a:br>
              <a:rPr lang="es-CL" sz="7200">
                <a:solidFill>
                  <a:srgbClr val="FEFEFE"/>
                </a:solidFill>
              </a:rPr>
            </a:br>
            <a:r>
              <a:rPr lang="es-CL" sz="7200">
                <a:solidFill>
                  <a:srgbClr val="FEFEFE"/>
                </a:solidFill>
              </a:rPr>
              <a:t>Modelo canvas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672" y="869675"/>
            <a:ext cx="987742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53" name="Google Shape;153;p6"/>
          <p:cNvGraphicFramePr/>
          <p:nvPr/>
        </p:nvGraphicFramePr>
        <p:xfrm>
          <a:off x="1256760" y="764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{5BDCEF7D-E0F6-4FA8-9805-7B0647AD44ED}</a:tableStyleId>
              </a:tblPr>
              <a:tblGrid>
                <a:gridCol w="2302375"/>
                <a:gridCol w="2299725"/>
                <a:gridCol w="2776675"/>
                <a:gridCol w="2299725"/>
              </a:tblGrid>
              <a:tr h="5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>
                          <a:solidFill>
                            <a:schemeClr val="dk1"/>
                          </a:solidFill>
                        </a:rPr>
                        <a:t>Características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>
                          <a:solidFill>
                            <a:schemeClr val="dk1"/>
                          </a:solidFill>
                        </a:rPr>
                        <a:t>Inmobiliapp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sng" cap="none" strike="noStrike">
                          <a:solidFill>
                            <a:schemeClr val="dk1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Chilepropiedades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>
                          <a:solidFill>
                            <a:schemeClr val="dk1"/>
                          </a:solidFill>
                        </a:rPr>
                        <a:t>TOCTOC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Facilidad de uso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Interfaz atractiva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Mapa interactivo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Sistema de login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2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Capacidad de uso de inmobiliarias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Enfocado en datos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Comisión por venta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Pagos por publicación de anuncios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241433"/>
            <a:ext cx="1177290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178" y="5092567"/>
            <a:ext cx="28194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758952" y="1128811"/>
            <a:ext cx="3447288" cy="3342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Metología:</a:t>
            </a:r>
            <a:b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a&#10;&#10;Descripción generada automáticamente"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532" y="1659988"/>
            <a:ext cx="7003336" cy="400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6" name="Google Shape;176;p9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9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Esquemas y diagramas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2024-11-11T02:22:21Z</dcterms:created>
  <dc:creator>Riuka Soulripper</dc:creator>
</cp:coreProperties>
</file>