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71"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XS10leWK8hD56XsHm3nGDiRks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081C2A-D3D7-446E-9D68-EE51FB227DBF}" v="34" dt="2023-05-17T08:55:24.418"/>
  </p1510:revLst>
</p1510:revInfo>
</file>

<file path=ppt/tableStyles.xml><?xml version="1.0" encoding="utf-8"?>
<a:tblStyleLst xmlns:a="http://schemas.openxmlformats.org/drawingml/2006/main" def="{07FF3434-62CF-42FE-8780-5E60DD67153E}">
  <a:tblStyle styleId="{07FF3434-62CF-42FE-8780-5E60DD6715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171" autoAdjust="0"/>
  </p:normalViewPr>
  <p:slideViewPr>
    <p:cSldViewPr snapToGrid="0">
      <p:cViewPr varScale="1">
        <p:scale>
          <a:sx n="76" d="100"/>
          <a:sy n="76" d="100"/>
        </p:scale>
        <p:origin x="99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nrike Gilles" userId="ac909c8a-f9f5-41af-b5fc-36e00a0173dd" providerId="ADAL" clId="{33081C2A-D3D7-446E-9D68-EE51FB227DBF}"/>
    <pc:docChg chg="undo custSel addSld modSld">
      <pc:chgData name="Heinrike Gilles" userId="ac909c8a-f9f5-41af-b5fc-36e00a0173dd" providerId="ADAL" clId="{33081C2A-D3D7-446E-9D68-EE51FB227DBF}" dt="2023-05-17T11:57:10.187" v="324" actId="1076"/>
      <pc:docMkLst>
        <pc:docMk/>
      </pc:docMkLst>
      <pc:sldChg chg="modTransition">
        <pc:chgData name="Heinrike Gilles" userId="ac909c8a-f9f5-41af-b5fc-36e00a0173dd" providerId="ADAL" clId="{33081C2A-D3D7-446E-9D68-EE51FB227DBF}" dt="2023-05-17T07:49:45.121" v="3"/>
        <pc:sldMkLst>
          <pc:docMk/>
          <pc:sldMk cId="0" sldId="256"/>
        </pc:sldMkLst>
      </pc:sldChg>
      <pc:sldChg chg="modSp mod modTransition">
        <pc:chgData name="Heinrike Gilles" userId="ac909c8a-f9f5-41af-b5fc-36e00a0173dd" providerId="ADAL" clId="{33081C2A-D3D7-446E-9D68-EE51FB227DBF}" dt="2023-05-17T08:25:29.127" v="101" actId="207"/>
        <pc:sldMkLst>
          <pc:docMk/>
          <pc:sldMk cId="0" sldId="257"/>
        </pc:sldMkLst>
        <pc:spChg chg="mod">
          <ac:chgData name="Heinrike Gilles" userId="ac909c8a-f9f5-41af-b5fc-36e00a0173dd" providerId="ADAL" clId="{33081C2A-D3D7-446E-9D68-EE51FB227DBF}" dt="2023-05-17T08:25:29.127" v="101" actId="207"/>
          <ac:spMkLst>
            <pc:docMk/>
            <pc:sldMk cId="0" sldId="257"/>
            <ac:spMk id="99" creationId="{00000000-0000-0000-0000-000000000000}"/>
          </ac:spMkLst>
        </pc:spChg>
      </pc:sldChg>
      <pc:sldChg chg="addSp delSp modSp mod modTransition">
        <pc:chgData name="Heinrike Gilles" userId="ac909c8a-f9f5-41af-b5fc-36e00a0173dd" providerId="ADAL" clId="{33081C2A-D3D7-446E-9D68-EE51FB227DBF}" dt="2023-05-17T08:54:10.428" v="208" actId="27636"/>
        <pc:sldMkLst>
          <pc:docMk/>
          <pc:sldMk cId="0" sldId="258"/>
        </pc:sldMkLst>
        <pc:spChg chg="add mod ord">
          <ac:chgData name="Heinrike Gilles" userId="ac909c8a-f9f5-41af-b5fc-36e00a0173dd" providerId="ADAL" clId="{33081C2A-D3D7-446E-9D68-EE51FB227DBF}" dt="2023-05-17T08:53:10.421" v="203" actId="164"/>
          <ac:spMkLst>
            <pc:docMk/>
            <pc:sldMk cId="0" sldId="258"/>
            <ac:spMk id="4" creationId="{29896AD7-E49F-F8D0-5DD2-F035DDBA9948}"/>
          </ac:spMkLst>
        </pc:spChg>
        <pc:spChg chg="mod">
          <ac:chgData name="Heinrike Gilles" userId="ac909c8a-f9f5-41af-b5fc-36e00a0173dd" providerId="ADAL" clId="{33081C2A-D3D7-446E-9D68-EE51FB227DBF}" dt="2023-05-17T08:16:27.903" v="37" actId="1037"/>
          <ac:spMkLst>
            <pc:docMk/>
            <pc:sldMk cId="0" sldId="258"/>
            <ac:spMk id="111" creationId="{00000000-0000-0000-0000-000000000000}"/>
          </ac:spMkLst>
        </pc:spChg>
        <pc:spChg chg="mod">
          <ac:chgData name="Heinrike Gilles" userId="ac909c8a-f9f5-41af-b5fc-36e00a0173dd" providerId="ADAL" clId="{33081C2A-D3D7-446E-9D68-EE51FB227DBF}" dt="2023-05-17T08:54:10.428" v="208" actId="27636"/>
          <ac:spMkLst>
            <pc:docMk/>
            <pc:sldMk cId="0" sldId="258"/>
            <ac:spMk id="113" creationId="{00000000-0000-0000-0000-000000000000}"/>
          </ac:spMkLst>
        </pc:spChg>
        <pc:grpChg chg="add del mod">
          <ac:chgData name="Heinrike Gilles" userId="ac909c8a-f9f5-41af-b5fc-36e00a0173dd" providerId="ADAL" clId="{33081C2A-D3D7-446E-9D68-EE51FB227DBF}" dt="2023-05-17T08:54:08.259" v="206" actId="21"/>
          <ac:grpSpMkLst>
            <pc:docMk/>
            <pc:sldMk cId="0" sldId="258"/>
            <ac:grpSpMk id="5" creationId="{FD121EDC-13DC-A8AD-4378-808520518478}"/>
          </ac:grpSpMkLst>
        </pc:grpChg>
        <pc:picChg chg="add mod modCrop">
          <ac:chgData name="Heinrike Gilles" userId="ac909c8a-f9f5-41af-b5fc-36e00a0173dd" providerId="ADAL" clId="{33081C2A-D3D7-446E-9D68-EE51FB227DBF}" dt="2023-05-17T08:53:10.421" v="203" actId="164"/>
          <ac:picMkLst>
            <pc:docMk/>
            <pc:sldMk cId="0" sldId="258"/>
            <ac:picMk id="3" creationId="{1E1B464C-D493-FA8C-9DE0-4BE5A7FD1831}"/>
          </ac:picMkLst>
        </pc:picChg>
      </pc:sldChg>
      <pc:sldChg chg="addSp delSp modSp mod modTransition">
        <pc:chgData name="Heinrike Gilles" userId="ac909c8a-f9f5-41af-b5fc-36e00a0173dd" providerId="ADAL" clId="{33081C2A-D3D7-446E-9D68-EE51FB227DBF}" dt="2023-05-17T08:16:41.968" v="41" actId="167"/>
        <pc:sldMkLst>
          <pc:docMk/>
          <pc:sldMk cId="0" sldId="259"/>
        </pc:sldMkLst>
        <pc:spChg chg="add mod ord">
          <ac:chgData name="Heinrike Gilles" userId="ac909c8a-f9f5-41af-b5fc-36e00a0173dd" providerId="ADAL" clId="{33081C2A-D3D7-446E-9D68-EE51FB227DBF}" dt="2023-05-17T08:16:41.968" v="41" actId="167"/>
          <ac:spMkLst>
            <pc:docMk/>
            <pc:sldMk cId="0" sldId="259"/>
            <ac:spMk id="2" creationId="{F47B7E6D-3F70-D3A8-FE1D-43F710C55D7B}"/>
          </ac:spMkLst>
        </pc:spChg>
        <pc:spChg chg="del">
          <ac:chgData name="Heinrike Gilles" userId="ac909c8a-f9f5-41af-b5fc-36e00a0173dd" providerId="ADAL" clId="{33081C2A-D3D7-446E-9D68-EE51FB227DBF}" dt="2023-05-17T08:16:34.589" v="38" actId="478"/>
          <ac:spMkLst>
            <pc:docMk/>
            <pc:sldMk cId="0" sldId="259"/>
            <ac:spMk id="120" creationId="{00000000-0000-0000-0000-000000000000}"/>
          </ac:spMkLst>
        </pc:spChg>
      </pc:sldChg>
      <pc:sldChg chg="modSp mod modTransition">
        <pc:chgData name="Heinrike Gilles" userId="ac909c8a-f9f5-41af-b5fc-36e00a0173dd" providerId="ADAL" clId="{33081C2A-D3D7-446E-9D68-EE51FB227DBF}" dt="2023-05-17T08:17:10.341" v="62" actId="1037"/>
        <pc:sldMkLst>
          <pc:docMk/>
          <pc:sldMk cId="0" sldId="260"/>
        </pc:sldMkLst>
        <pc:spChg chg="mod">
          <ac:chgData name="Heinrike Gilles" userId="ac909c8a-f9f5-41af-b5fc-36e00a0173dd" providerId="ADAL" clId="{33081C2A-D3D7-446E-9D68-EE51FB227DBF}" dt="2023-05-17T08:17:10.341" v="62" actId="1037"/>
          <ac:spMkLst>
            <pc:docMk/>
            <pc:sldMk cId="0" sldId="260"/>
            <ac:spMk id="136" creationId="{00000000-0000-0000-0000-000000000000}"/>
          </ac:spMkLst>
        </pc:spChg>
      </pc:sldChg>
      <pc:sldChg chg="addSp delSp modSp mod modTransition">
        <pc:chgData name="Heinrike Gilles" userId="ac909c8a-f9f5-41af-b5fc-36e00a0173dd" providerId="ADAL" clId="{33081C2A-D3D7-446E-9D68-EE51FB227DBF}" dt="2023-05-17T08:17:24.319" v="65" actId="167"/>
        <pc:sldMkLst>
          <pc:docMk/>
          <pc:sldMk cId="0" sldId="261"/>
        </pc:sldMkLst>
        <pc:spChg chg="add mod ord">
          <ac:chgData name="Heinrike Gilles" userId="ac909c8a-f9f5-41af-b5fc-36e00a0173dd" providerId="ADAL" clId="{33081C2A-D3D7-446E-9D68-EE51FB227DBF}" dt="2023-05-17T08:17:24.319" v="65" actId="167"/>
          <ac:spMkLst>
            <pc:docMk/>
            <pc:sldMk cId="0" sldId="261"/>
            <ac:spMk id="2" creationId="{574B5D28-B4E1-A7F7-21CF-1E6EB8096374}"/>
          </ac:spMkLst>
        </pc:spChg>
        <pc:spChg chg="del">
          <ac:chgData name="Heinrike Gilles" userId="ac909c8a-f9f5-41af-b5fc-36e00a0173dd" providerId="ADAL" clId="{33081C2A-D3D7-446E-9D68-EE51FB227DBF}" dt="2023-05-17T08:17:19.498" v="63" actId="478"/>
          <ac:spMkLst>
            <pc:docMk/>
            <pc:sldMk cId="0" sldId="261"/>
            <ac:spMk id="147" creationId="{00000000-0000-0000-0000-000000000000}"/>
          </ac:spMkLst>
        </pc:spChg>
      </pc:sldChg>
      <pc:sldChg chg="addSp delSp modSp mod modTransition">
        <pc:chgData name="Heinrike Gilles" userId="ac909c8a-f9f5-41af-b5fc-36e00a0173dd" providerId="ADAL" clId="{33081C2A-D3D7-446E-9D68-EE51FB227DBF}" dt="2023-05-17T08:17:34.326" v="68" actId="167"/>
        <pc:sldMkLst>
          <pc:docMk/>
          <pc:sldMk cId="0" sldId="262"/>
        </pc:sldMkLst>
        <pc:spChg chg="add mod ord">
          <ac:chgData name="Heinrike Gilles" userId="ac909c8a-f9f5-41af-b5fc-36e00a0173dd" providerId="ADAL" clId="{33081C2A-D3D7-446E-9D68-EE51FB227DBF}" dt="2023-05-17T08:17:34.326" v="68" actId="167"/>
          <ac:spMkLst>
            <pc:docMk/>
            <pc:sldMk cId="0" sldId="262"/>
            <ac:spMk id="2" creationId="{4E17E0C3-A5D6-E295-B006-8FBFDC417BBE}"/>
          </ac:spMkLst>
        </pc:spChg>
        <pc:spChg chg="mod">
          <ac:chgData name="Heinrike Gilles" userId="ac909c8a-f9f5-41af-b5fc-36e00a0173dd" providerId="ADAL" clId="{33081C2A-D3D7-446E-9D68-EE51FB227DBF}" dt="2023-05-17T07:49:43.886" v="1" actId="27636"/>
          <ac:spMkLst>
            <pc:docMk/>
            <pc:sldMk cId="0" sldId="262"/>
            <ac:spMk id="157" creationId="{00000000-0000-0000-0000-000000000000}"/>
          </ac:spMkLst>
        </pc:spChg>
        <pc:spChg chg="del">
          <ac:chgData name="Heinrike Gilles" userId="ac909c8a-f9f5-41af-b5fc-36e00a0173dd" providerId="ADAL" clId="{33081C2A-D3D7-446E-9D68-EE51FB227DBF}" dt="2023-05-17T08:17:28.814" v="66" actId="478"/>
          <ac:spMkLst>
            <pc:docMk/>
            <pc:sldMk cId="0" sldId="262"/>
            <ac:spMk id="158" creationId="{00000000-0000-0000-0000-000000000000}"/>
          </ac:spMkLst>
        </pc:spChg>
      </pc:sldChg>
      <pc:sldChg chg="addSp delSp modSp mod modTransition">
        <pc:chgData name="Heinrike Gilles" userId="ac909c8a-f9f5-41af-b5fc-36e00a0173dd" providerId="ADAL" clId="{33081C2A-D3D7-446E-9D68-EE51FB227DBF}" dt="2023-05-17T11:56:20.263" v="304" actId="27309"/>
        <pc:sldMkLst>
          <pc:docMk/>
          <pc:sldMk cId="0" sldId="263"/>
        </pc:sldMkLst>
        <pc:spChg chg="add mod ord">
          <ac:chgData name="Heinrike Gilles" userId="ac909c8a-f9f5-41af-b5fc-36e00a0173dd" providerId="ADAL" clId="{33081C2A-D3D7-446E-9D68-EE51FB227DBF}" dt="2023-05-17T08:17:42.618" v="71" actId="167"/>
          <ac:spMkLst>
            <pc:docMk/>
            <pc:sldMk cId="0" sldId="263"/>
            <ac:spMk id="2" creationId="{4B672D61-1290-9EDA-1DFB-2A69A7AE782E}"/>
          </ac:spMkLst>
        </pc:spChg>
        <pc:spChg chg="add del">
          <ac:chgData name="Heinrike Gilles" userId="ac909c8a-f9f5-41af-b5fc-36e00a0173dd" providerId="ADAL" clId="{33081C2A-D3D7-446E-9D68-EE51FB227DBF}" dt="2023-05-17T11:54:24.559" v="220" actId="478"/>
          <ac:spMkLst>
            <pc:docMk/>
            <pc:sldMk cId="0" sldId="263"/>
            <ac:spMk id="168" creationId="{00000000-0000-0000-0000-000000000000}"/>
          </ac:spMkLst>
        </pc:spChg>
        <pc:spChg chg="mod">
          <ac:chgData name="Heinrike Gilles" userId="ac909c8a-f9f5-41af-b5fc-36e00a0173dd" providerId="ADAL" clId="{33081C2A-D3D7-446E-9D68-EE51FB227DBF}" dt="2023-05-17T11:54:58.654" v="269"/>
          <ac:spMkLst>
            <pc:docMk/>
            <pc:sldMk cId="0" sldId="263"/>
            <ac:spMk id="169" creationId="{00000000-0000-0000-0000-000000000000}"/>
          </ac:spMkLst>
        </pc:spChg>
        <pc:spChg chg="mod">
          <ac:chgData name="Heinrike Gilles" userId="ac909c8a-f9f5-41af-b5fc-36e00a0173dd" providerId="ADAL" clId="{33081C2A-D3D7-446E-9D68-EE51FB227DBF}" dt="2023-05-17T11:55:40.986" v="299" actId="20577"/>
          <ac:spMkLst>
            <pc:docMk/>
            <pc:sldMk cId="0" sldId="263"/>
            <ac:spMk id="170" creationId="{00000000-0000-0000-0000-000000000000}"/>
          </ac:spMkLst>
        </pc:spChg>
        <pc:spChg chg="del">
          <ac:chgData name="Heinrike Gilles" userId="ac909c8a-f9f5-41af-b5fc-36e00a0173dd" providerId="ADAL" clId="{33081C2A-D3D7-446E-9D68-EE51FB227DBF}" dt="2023-05-17T08:17:38.805" v="69" actId="478"/>
          <ac:spMkLst>
            <pc:docMk/>
            <pc:sldMk cId="0" sldId="263"/>
            <ac:spMk id="171" creationId="{00000000-0000-0000-0000-000000000000}"/>
          </ac:spMkLst>
        </pc:spChg>
        <pc:graphicFrameChg chg="add del modGraphic">
          <ac:chgData name="Heinrike Gilles" userId="ac909c8a-f9f5-41af-b5fc-36e00a0173dd" providerId="ADAL" clId="{33081C2A-D3D7-446E-9D68-EE51FB227DBF}" dt="2023-05-17T11:56:20.263" v="304" actId="27309"/>
          <ac:graphicFrameMkLst>
            <pc:docMk/>
            <pc:sldMk cId="0" sldId="263"/>
            <ac:graphicFrameMk id="4" creationId="{1EF3386F-F2EF-B809-F30E-ED122C19FE42}"/>
          </ac:graphicFrameMkLst>
        </pc:graphicFrameChg>
      </pc:sldChg>
      <pc:sldChg chg="addSp delSp modSp mod modTransition">
        <pc:chgData name="Heinrike Gilles" userId="ac909c8a-f9f5-41af-b5fc-36e00a0173dd" providerId="ADAL" clId="{33081C2A-D3D7-446E-9D68-EE51FB227DBF}" dt="2023-05-17T11:57:10.187" v="324" actId="1076"/>
        <pc:sldMkLst>
          <pc:docMk/>
          <pc:sldMk cId="0" sldId="264"/>
        </pc:sldMkLst>
        <pc:spChg chg="add mod ord">
          <ac:chgData name="Heinrike Gilles" userId="ac909c8a-f9f5-41af-b5fc-36e00a0173dd" providerId="ADAL" clId="{33081C2A-D3D7-446E-9D68-EE51FB227DBF}" dt="2023-05-17T08:17:50.827" v="74" actId="167"/>
          <ac:spMkLst>
            <pc:docMk/>
            <pc:sldMk cId="0" sldId="264"/>
            <ac:spMk id="2" creationId="{CA042D0E-61AA-5759-77A3-1BB7291F7B08}"/>
          </ac:spMkLst>
        </pc:spChg>
        <pc:spChg chg="mod">
          <ac:chgData name="Heinrike Gilles" userId="ac909c8a-f9f5-41af-b5fc-36e00a0173dd" providerId="ADAL" clId="{33081C2A-D3D7-446E-9D68-EE51FB227DBF}" dt="2023-05-17T11:57:05.014" v="323" actId="14100"/>
          <ac:spMkLst>
            <pc:docMk/>
            <pc:sldMk cId="0" sldId="264"/>
            <ac:spMk id="177" creationId="{00000000-0000-0000-0000-000000000000}"/>
          </ac:spMkLst>
        </pc:spChg>
        <pc:spChg chg="mod">
          <ac:chgData name="Heinrike Gilles" userId="ac909c8a-f9f5-41af-b5fc-36e00a0173dd" providerId="ADAL" clId="{33081C2A-D3D7-446E-9D68-EE51FB227DBF}" dt="2023-05-17T11:57:02.041" v="322" actId="14100"/>
          <ac:spMkLst>
            <pc:docMk/>
            <pc:sldMk cId="0" sldId="264"/>
            <ac:spMk id="180" creationId="{00000000-0000-0000-0000-000000000000}"/>
          </ac:spMkLst>
        </pc:spChg>
        <pc:spChg chg="del">
          <ac:chgData name="Heinrike Gilles" userId="ac909c8a-f9f5-41af-b5fc-36e00a0173dd" providerId="ADAL" clId="{33081C2A-D3D7-446E-9D68-EE51FB227DBF}" dt="2023-05-17T08:17:47.235" v="72" actId="478"/>
          <ac:spMkLst>
            <pc:docMk/>
            <pc:sldMk cId="0" sldId="264"/>
            <ac:spMk id="181" creationId="{00000000-0000-0000-0000-000000000000}"/>
          </ac:spMkLst>
        </pc:spChg>
        <pc:picChg chg="mod">
          <ac:chgData name="Heinrike Gilles" userId="ac909c8a-f9f5-41af-b5fc-36e00a0173dd" providerId="ADAL" clId="{33081C2A-D3D7-446E-9D68-EE51FB227DBF}" dt="2023-05-17T11:57:10.187" v="324" actId="1076"/>
          <ac:picMkLst>
            <pc:docMk/>
            <pc:sldMk cId="0" sldId="264"/>
            <ac:picMk id="184" creationId="{00000000-0000-0000-0000-000000000000}"/>
          </ac:picMkLst>
        </pc:picChg>
      </pc:sldChg>
      <pc:sldChg chg="modSp mod modTransition modNotesTx">
        <pc:chgData name="Heinrike Gilles" userId="ac909c8a-f9f5-41af-b5fc-36e00a0173dd" providerId="ADAL" clId="{33081C2A-D3D7-446E-9D68-EE51FB227DBF}" dt="2023-05-17T08:26:50.893" v="170" actId="20577"/>
        <pc:sldMkLst>
          <pc:docMk/>
          <pc:sldMk cId="0" sldId="265"/>
        </pc:sldMkLst>
        <pc:spChg chg="mod">
          <ac:chgData name="Heinrike Gilles" userId="ac909c8a-f9f5-41af-b5fc-36e00a0173dd" providerId="ADAL" clId="{33081C2A-D3D7-446E-9D68-EE51FB227DBF}" dt="2023-05-17T07:49:43.949" v="2" actId="27636"/>
          <ac:spMkLst>
            <pc:docMk/>
            <pc:sldMk cId="0" sldId="265"/>
            <ac:spMk id="190" creationId="{00000000-0000-0000-0000-000000000000}"/>
          </ac:spMkLst>
        </pc:spChg>
        <pc:spChg chg="mod">
          <ac:chgData name="Heinrike Gilles" userId="ac909c8a-f9f5-41af-b5fc-36e00a0173dd" providerId="ADAL" clId="{33081C2A-D3D7-446E-9D68-EE51FB227DBF}" dt="2023-05-17T08:17:56.379" v="85" actId="1038"/>
          <ac:spMkLst>
            <pc:docMk/>
            <pc:sldMk cId="0" sldId="265"/>
            <ac:spMk id="193" creationId="{00000000-0000-0000-0000-000000000000}"/>
          </ac:spMkLst>
        </pc:spChg>
      </pc:sldChg>
      <pc:sldChg chg="modSp mod modTransition">
        <pc:chgData name="Heinrike Gilles" userId="ac909c8a-f9f5-41af-b5fc-36e00a0173dd" providerId="ADAL" clId="{33081C2A-D3D7-446E-9D68-EE51FB227DBF}" dt="2023-05-17T08:18:09.953" v="87" actId="14100"/>
        <pc:sldMkLst>
          <pc:docMk/>
          <pc:sldMk cId="0" sldId="266"/>
        </pc:sldMkLst>
        <pc:spChg chg="mod">
          <ac:chgData name="Heinrike Gilles" userId="ac909c8a-f9f5-41af-b5fc-36e00a0173dd" providerId="ADAL" clId="{33081C2A-D3D7-446E-9D68-EE51FB227DBF}" dt="2023-05-17T08:18:09.953" v="87" actId="14100"/>
          <ac:spMkLst>
            <pc:docMk/>
            <pc:sldMk cId="0" sldId="266"/>
            <ac:spMk id="209" creationId="{00000000-0000-0000-0000-000000000000}"/>
          </ac:spMkLst>
        </pc:spChg>
      </pc:sldChg>
      <pc:sldChg chg="addSp delSp modSp mod modTransition">
        <pc:chgData name="Heinrike Gilles" userId="ac909c8a-f9f5-41af-b5fc-36e00a0173dd" providerId="ADAL" clId="{33081C2A-D3D7-446E-9D68-EE51FB227DBF}" dt="2023-05-17T08:18:19.182" v="90" actId="167"/>
        <pc:sldMkLst>
          <pc:docMk/>
          <pc:sldMk cId="0" sldId="267"/>
        </pc:sldMkLst>
        <pc:spChg chg="add mod ord">
          <ac:chgData name="Heinrike Gilles" userId="ac909c8a-f9f5-41af-b5fc-36e00a0173dd" providerId="ADAL" clId="{33081C2A-D3D7-446E-9D68-EE51FB227DBF}" dt="2023-05-17T08:18:19.182" v="90" actId="167"/>
          <ac:spMkLst>
            <pc:docMk/>
            <pc:sldMk cId="0" sldId="267"/>
            <ac:spMk id="2" creationId="{5C5F2B0E-E74B-4A6A-F132-2ED227DE2601}"/>
          </ac:spMkLst>
        </pc:spChg>
        <pc:spChg chg="del">
          <ac:chgData name="Heinrike Gilles" userId="ac909c8a-f9f5-41af-b5fc-36e00a0173dd" providerId="ADAL" clId="{33081C2A-D3D7-446E-9D68-EE51FB227DBF}" dt="2023-05-17T08:18:15.554" v="88" actId="478"/>
          <ac:spMkLst>
            <pc:docMk/>
            <pc:sldMk cId="0" sldId="267"/>
            <ac:spMk id="222" creationId="{00000000-0000-0000-0000-000000000000}"/>
          </ac:spMkLst>
        </pc:spChg>
      </pc:sldChg>
      <pc:sldChg chg="modSp mod modTransition">
        <pc:chgData name="Heinrike Gilles" userId="ac909c8a-f9f5-41af-b5fc-36e00a0173dd" providerId="ADAL" clId="{33081C2A-D3D7-446E-9D68-EE51FB227DBF}" dt="2023-05-17T08:33:43.027" v="177" actId="1076"/>
        <pc:sldMkLst>
          <pc:docMk/>
          <pc:sldMk cId="0" sldId="268"/>
        </pc:sldMkLst>
        <pc:spChg chg="mod">
          <ac:chgData name="Heinrike Gilles" userId="ac909c8a-f9f5-41af-b5fc-36e00a0173dd" providerId="ADAL" clId="{33081C2A-D3D7-446E-9D68-EE51FB227DBF}" dt="2023-05-17T08:33:30.054" v="174" actId="1076"/>
          <ac:spMkLst>
            <pc:docMk/>
            <pc:sldMk cId="0" sldId="268"/>
            <ac:spMk id="233" creationId="{00000000-0000-0000-0000-000000000000}"/>
          </ac:spMkLst>
        </pc:spChg>
        <pc:spChg chg="mod">
          <ac:chgData name="Heinrike Gilles" userId="ac909c8a-f9f5-41af-b5fc-36e00a0173dd" providerId="ADAL" clId="{33081C2A-D3D7-446E-9D68-EE51FB227DBF}" dt="2023-05-17T08:33:43.027" v="177" actId="1076"/>
          <ac:spMkLst>
            <pc:docMk/>
            <pc:sldMk cId="0" sldId="268"/>
            <ac:spMk id="240" creationId="{00000000-0000-0000-0000-000000000000}"/>
          </ac:spMkLst>
        </pc:spChg>
        <pc:spChg chg="mod">
          <ac:chgData name="Heinrike Gilles" userId="ac909c8a-f9f5-41af-b5fc-36e00a0173dd" providerId="ADAL" clId="{33081C2A-D3D7-446E-9D68-EE51FB227DBF}" dt="2023-05-17T08:18:25.479" v="91" actId="14100"/>
          <ac:spMkLst>
            <pc:docMk/>
            <pc:sldMk cId="0" sldId="268"/>
            <ac:spMk id="241" creationId="{00000000-0000-0000-0000-000000000000}"/>
          </ac:spMkLst>
        </pc:spChg>
        <pc:spChg chg="mod">
          <ac:chgData name="Heinrike Gilles" userId="ac909c8a-f9f5-41af-b5fc-36e00a0173dd" providerId="ADAL" clId="{33081C2A-D3D7-446E-9D68-EE51FB227DBF}" dt="2023-05-17T08:33:21.235" v="171" actId="1076"/>
          <ac:spMkLst>
            <pc:docMk/>
            <pc:sldMk cId="0" sldId="268"/>
            <ac:spMk id="247" creationId="{00000000-0000-0000-0000-000000000000}"/>
          </ac:spMkLst>
        </pc:spChg>
        <pc:spChg chg="mod">
          <ac:chgData name="Heinrike Gilles" userId="ac909c8a-f9f5-41af-b5fc-36e00a0173dd" providerId="ADAL" clId="{33081C2A-D3D7-446E-9D68-EE51FB227DBF}" dt="2023-05-17T08:33:33.878" v="175" actId="1076"/>
          <ac:spMkLst>
            <pc:docMk/>
            <pc:sldMk cId="0" sldId="268"/>
            <ac:spMk id="250" creationId="{00000000-0000-0000-0000-000000000000}"/>
          </ac:spMkLst>
        </pc:spChg>
      </pc:sldChg>
      <pc:sldChg chg="modTransition">
        <pc:chgData name="Heinrike Gilles" userId="ac909c8a-f9f5-41af-b5fc-36e00a0173dd" providerId="ADAL" clId="{33081C2A-D3D7-446E-9D68-EE51FB227DBF}" dt="2023-05-17T07:50:30.286" v="14"/>
        <pc:sldMkLst>
          <pc:docMk/>
          <pc:sldMk cId="0" sldId="269"/>
        </pc:sldMkLst>
      </pc:sldChg>
      <pc:sldChg chg="addSp delSp modSp add mod modTransition">
        <pc:chgData name="Heinrike Gilles" userId="ac909c8a-f9f5-41af-b5fc-36e00a0173dd" providerId="ADAL" clId="{33081C2A-D3D7-446E-9D68-EE51FB227DBF}" dt="2023-05-17T08:55:24.417" v="218"/>
        <pc:sldMkLst>
          <pc:docMk/>
          <pc:sldMk cId="486286414" sldId="271"/>
        </pc:sldMkLst>
        <pc:spChg chg="add del mod">
          <ac:chgData name="Heinrike Gilles" userId="ac909c8a-f9f5-41af-b5fc-36e00a0173dd" providerId="ADAL" clId="{33081C2A-D3D7-446E-9D68-EE51FB227DBF}" dt="2023-05-17T08:54:36.004" v="210" actId="21"/>
          <ac:spMkLst>
            <pc:docMk/>
            <pc:sldMk cId="486286414" sldId="271"/>
            <ac:spMk id="6" creationId="{0A65F1FE-B75C-08E0-D32C-AEBE4B5E4CA6}"/>
          </ac:spMkLst>
        </pc:spChg>
        <pc:spChg chg="add del mod">
          <ac:chgData name="Heinrike Gilles" userId="ac909c8a-f9f5-41af-b5fc-36e00a0173dd" providerId="ADAL" clId="{33081C2A-D3D7-446E-9D68-EE51FB227DBF}" dt="2023-05-17T08:55:10.935" v="217" actId="21"/>
          <ac:spMkLst>
            <pc:docMk/>
            <pc:sldMk cId="486286414" sldId="271"/>
            <ac:spMk id="8" creationId="{09F39BFE-2278-1A90-079D-BC82B8DCCAEE}"/>
          </ac:spMkLst>
        </pc:spChg>
        <pc:spChg chg="del">
          <ac:chgData name="Heinrike Gilles" userId="ac909c8a-f9f5-41af-b5fc-36e00a0173dd" providerId="ADAL" clId="{33081C2A-D3D7-446E-9D68-EE51FB227DBF}" dt="2023-05-17T08:54:53.757" v="214" actId="478"/>
          <ac:spMkLst>
            <pc:docMk/>
            <pc:sldMk cId="486286414" sldId="271"/>
            <ac:spMk id="110" creationId="{00000000-0000-0000-0000-000000000000}"/>
          </ac:spMkLst>
        </pc:spChg>
        <pc:spChg chg="del">
          <ac:chgData name="Heinrike Gilles" userId="ac909c8a-f9f5-41af-b5fc-36e00a0173dd" providerId="ADAL" clId="{33081C2A-D3D7-446E-9D68-EE51FB227DBF}" dt="2023-05-17T08:54:55.324" v="215" actId="478"/>
          <ac:spMkLst>
            <pc:docMk/>
            <pc:sldMk cId="486286414" sldId="271"/>
            <ac:spMk id="112" creationId="{00000000-0000-0000-0000-000000000000}"/>
          </ac:spMkLst>
        </pc:spChg>
        <pc:spChg chg="del">
          <ac:chgData name="Heinrike Gilles" userId="ac909c8a-f9f5-41af-b5fc-36e00a0173dd" providerId="ADAL" clId="{33081C2A-D3D7-446E-9D68-EE51FB227DBF}" dt="2023-05-17T08:54:24.826" v="209" actId="478"/>
          <ac:spMkLst>
            <pc:docMk/>
            <pc:sldMk cId="486286414" sldId="271"/>
            <ac:spMk id="113" creationId="{00000000-0000-0000-0000-000000000000}"/>
          </ac:spMkLst>
        </pc:spChg>
        <pc:grpChg chg="mod">
          <ac:chgData name="Heinrike Gilles" userId="ac909c8a-f9f5-41af-b5fc-36e00a0173dd" providerId="ADAL" clId="{33081C2A-D3D7-446E-9D68-EE51FB227DBF}" dt="2023-05-17T08:55:03.240" v="216" actId="14100"/>
          <ac:grpSpMkLst>
            <pc:docMk/>
            <pc:sldMk cId="486286414" sldId="271"/>
            <ac:grpSpMk id="5" creationId="{FD121EDC-13DC-A8AD-4378-808520518478}"/>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Nasty</a:t>
            </a:r>
            <a:endParaRPr/>
          </a:p>
          <a:p>
            <a:pPr marL="0" lvl="0" indent="0" algn="l" rtl="0">
              <a:spcBef>
                <a:spcPts val="0"/>
              </a:spcBef>
              <a:spcAft>
                <a:spcPts val="0"/>
              </a:spcAft>
              <a:buNone/>
            </a:pPr>
            <a:r>
              <a:rPr lang="de-DE"/>
              <a:t>Begrüßung: Data Analysis project Fashion recognition</a:t>
            </a:r>
            <a:endParaRPr/>
          </a:p>
        </p:txBody>
      </p:sp>
      <p:sp>
        <p:nvSpPr>
          <p:cNvPr id="82" name="Google Shape;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430a67279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Ole </a:t>
            </a:r>
            <a:endParaRPr/>
          </a:p>
          <a:p>
            <a:pPr marL="0" lvl="0" indent="0" algn="l" rtl="0">
              <a:spcBef>
                <a:spcPts val="0"/>
              </a:spcBef>
              <a:spcAft>
                <a:spcPts val="0"/>
              </a:spcAft>
              <a:buNone/>
            </a:pPr>
            <a:r>
              <a:rPr lang="de-DE">
                <a:solidFill>
                  <a:schemeClr val="dk1"/>
                </a:solidFill>
              </a:rPr>
              <a:t>Non-parametric means there is no assumption for underlying data distribution</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75" name="Google Shape;175;g2430a67279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2eb3940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2eb3940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Heini</a:t>
            </a:r>
            <a:endParaRPr dirty="0"/>
          </a:p>
          <a:p>
            <a:pPr marL="0" lvl="0" indent="0" algn="l" rtl="0">
              <a:spcBef>
                <a:spcPts val="0"/>
              </a:spcBef>
              <a:spcAft>
                <a:spcPts val="0"/>
              </a:spcAft>
              <a:buNone/>
            </a:pPr>
            <a:r>
              <a:rPr lang="de-DE" dirty="0"/>
              <a:t>- </a:t>
            </a:r>
            <a:r>
              <a:rPr lang="de-DE" dirty="0" err="1"/>
              <a:t>To</a:t>
            </a:r>
            <a:r>
              <a:rPr lang="de-DE" dirty="0"/>
              <a:t> </a:t>
            </a:r>
            <a:r>
              <a:rPr lang="de-DE" dirty="0" err="1"/>
              <a:t>determine</a:t>
            </a:r>
            <a:r>
              <a:rPr lang="de-DE" dirty="0"/>
              <a:t> </a:t>
            </a:r>
            <a:r>
              <a:rPr lang="de-DE" dirty="0" err="1"/>
              <a:t>how</a:t>
            </a:r>
            <a:r>
              <a:rPr lang="de-DE" dirty="0"/>
              <a:t> </a:t>
            </a:r>
            <a:r>
              <a:rPr lang="de-DE" dirty="0" err="1"/>
              <a:t>well</a:t>
            </a:r>
            <a:r>
              <a:rPr lang="de-DE" dirty="0"/>
              <a:t> </a:t>
            </a:r>
            <a:r>
              <a:rPr lang="de-DE" dirty="0" err="1"/>
              <a:t>the</a:t>
            </a:r>
            <a:r>
              <a:rPr lang="de-DE" dirty="0"/>
              <a:t> </a:t>
            </a:r>
            <a:r>
              <a:rPr lang="de-DE" dirty="0" err="1"/>
              <a:t>algorithm</a:t>
            </a:r>
            <a:r>
              <a:rPr lang="de-DE" dirty="0"/>
              <a:t> </a:t>
            </a:r>
            <a:r>
              <a:rPr lang="de-DE" dirty="0" err="1"/>
              <a:t>is</a:t>
            </a:r>
            <a:r>
              <a:rPr lang="de-DE" dirty="0"/>
              <a:t> </a:t>
            </a:r>
            <a:r>
              <a:rPr lang="de-DE" dirty="0" err="1"/>
              <a:t>making</a:t>
            </a:r>
            <a:r>
              <a:rPr lang="de-DE" dirty="0"/>
              <a:t> </a:t>
            </a:r>
            <a:r>
              <a:rPr lang="de-DE" dirty="0" err="1"/>
              <a:t>predictions</a:t>
            </a:r>
            <a:r>
              <a:rPr lang="de-DE" dirty="0"/>
              <a:t>, </a:t>
            </a:r>
            <a:r>
              <a:rPr lang="de-DE" dirty="0" err="1"/>
              <a:t>how</a:t>
            </a:r>
            <a:r>
              <a:rPr lang="de-DE" dirty="0"/>
              <a:t> </a:t>
            </a:r>
            <a:r>
              <a:rPr lang="de-DE" dirty="0" err="1"/>
              <a:t>well</a:t>
            </a:r>
            <a:r>
              <a:rPr lang="de-DE" dirty="0"/>
              <a:t> </a:t>
            </a:r>
            <a:r>
              <a:rPr lang="de-DE" dirty="0" err="1"/>
              <a:t>it’s</a:t>
            </a:r>
            <a:r>
              <a:rPr lang="de-DE" dirty="0"/>
              <a:t> </a:t>
            </a:r>
            <a:r>
              <a:rPr lang="de-DE" dirty="0" err="1"/>
              <a:t>working</a:t>
            </a:r>
            <a:endParaRPr dirty="0"/>
          </a:p>
          <a:p>
            <a:pPr marL="0" lvl="0" indent="0" algn="l" rtl="0">
              <a:spcBef>
                <a:spcPts val="0"/>
              </a:spcBef>
              <a:spcAft>
                <a:spcPts val="0"/>
              </a:spcAft>
              <a:buNone/>
            </a:pPr>
            <a:r>
              <a:rPr lang="de-DE" dirty="0"/>
              <a:t>- </a:t>
            </a:r>
            <a:r>
              <a:rPr lang="de-DE" dirty="0" err="1"/>
              <a:t>Accuracy</a:t>
            </a:r>
            <a:r>
              <a:rPr lang="de-DE" dirty="0"/>
              <a:t>: </a:t>
            </a:r>
            <a:r>
              <a:rPr lang="de-DE" dirty="0" err="1"/>
              <a:t>overall</a:t>
            </a:r>
            <a:r>
              <a:rPr lang="de-DE" dirty="0"/>
              <a:t> </a:t>
            </a:r>
            <a:r>
              <a:rPr lang="de-DE" dirty="0" err="1"/>
              <a:t>measure</a:t>
            </a:r>
            <a:r>
              <a:rPr lang="de-DE" dirty="0"/>
              <a:t> </a:t>
            </a:r>
            <a:r>
              <a:rPr lang="de-DE" dirty="0" err="1"/>
              <a:t>of</a:t>
            </a:r>
            <a:r>
              <a:rPr lang="de-DE" dirty="0"/>
              <a:t> </a:t>
            </a:r>
            <a:r>
              <a:rPr lang="de-DE" dirty="0" err="1"/>
              <a:t>how</a:t>
            </a:r>
            <a:r>
              <a:rPr lang="de-DE" dirty="0"/>
              <a:t> </a:t>
            </a:r>
            <a:r>
              <a:rPr lang="de-DE" dirty="0" err="1"/>
              <a:t>well</a:t>
            </a:r>
            <a:r>
              <a:rPr lang="de-DE" dirty="0"/>
              <a:t> </a:t>
            </a:r>
            <a:r>
              <a:rPr lang="de-DE" dirty="0" err="1"/>
              <a:t>the</a:t>
            </a:r>
            <a:r>
              <a:rPr lang="de-DE" dirty="0"/>
              <a:t> </a:t>
            </a:r>
            <a:r>
              <a:rPr lang="de-DE" dirty="0" err="1"/>
              <a:t>model</a:t>
            </a:r>
            <a:r>
              <a:rPr lang="de-DE" dirty="0"/>
              <a:t> </a:t>
            </a:r>
            <a:r>
              <a:rPr lang="de-DE" dirty="0" err="1"/>
              <a:t>is</a:t>
            </a:r>
            <a:r>
              <a:rPr lang="de-DE" dirty="0"/>
              <a:t> </a:t>
            </a:r>
            <a:r>
              <a:rPr lang="de-DE" dirty="0" err="1"/>
              <a:t>performing</a:t>
            </a:r>
            <a:r>
              <a:rPr lang="de-DE" dirty="0"/>
              <a:t>; </a:t>
            </a:r>
            <a:r>
              <a:rPr lang="de-DE" dirty="0" err="1"/>
              <a:t>formula</a:t>
            </a:r>
            <a:r>
              <a:rPr lang="de-DE" dirty="0"/>
              <a:t> </a:t>
            </a:r>
            <a:endParaRPr dirty="0"/>
          </a:p>
          <a:p>
            <a:pPr marL="0" lvl="0" indent="0" algn="l" rtl="0">
              <a:spcBef>
                <a:spcPts val="0"/>
              </a:spcBef>
              <a:spcAft>
                <a:spcPts val="0"/>
              </a:spcAft>
              <a:buNone/>
            </a:pPr>
            <a:r>
              <a:rPr lang="de-DE" dirty="0"/>
              <a:t>- </a:t>
            </a:r>
            <a:r>
              <a:rPr lang="de-DE" dirty="0" err="1"/>
              <a:t>Confusion</a:t>
            </a:r>
            <a:r>
              <a:rPr lang="de-DE" dirty="0"/>
              <a:t> Matrix: </a:t>
            </a:r>
            <a:r>
              <a:rPr lang="de-DE" dirty="0" err="1"/>
              <a:t>to</a:t>
            </a:r>
            <a:r>
              <a:rPr lang="de-DE" dirty="0"/>
              <a:t> </a:t>
            </a:r>
            <a:r>
              <a:rPr lang="de-DE" dirty="0" err="1"/>
              <a:t>examine</a:t>
            </a:r>
            <a:r>
              <a:rPr lang="de-DE" dirty="0"/>
              <a:t> </a:t>
            </a:r>
            <a:r>
              <a:rPr lang="de-DE" dirty="0" err="1"/>
              <a:t>what</a:t>
            </a:r>
            <a:r>
              <a:rPr lang="de-DE" dirty="0"/>
              <a:t> type </a:t>
            </a:r>
            <a:r>
              <a:rPr lang="de-DE" dirty="0" err="1"/>
              <a:t>of</a:t>
            </a:r>
            <a:r>
              <a:rPr lang="de-DE" dirty="0"/>
              <a:t> </a:t>
            </a:r>
            <a:r>
              <a:rPr lang="de-DE" dirty="0" err="1"/>
              <a:t>errors</a:t>
            </a:r>
            <a:r>
              <a:rPr lang="de-DE" dirty="0"/>
              <a:t> </a:t>
            </a:r>
            <a:r>
              <a:rPr lang="de-DE" dirty="0" err="1"/>
              <a:t>are</a:t>
            </a:r>
            <a:r>
              <a:rPr lang="de-DE" dirty="0"/>
              <a:t> </a:t>
            </a:r>
            <a:r>
              <a:rPr lang="de-DE" dirty="0" err="1"/>
              <a:t>typically</a:t>
            </a:r>
            <a:r>
              <a:rPr lang="de-DE" dirty="0"/>
              <a:t> </a:t>
            </a:r>
            <a:r>
              <a:rPr lang="de-DE" dirty="0" err="1"/>
              <a:t>made</a:t>
            </a:r>
            <a:r>
              <a:rPr lang="de-DE" dirty="0"/>
              <a:t> (</a:t>
            </a:r>
            <a:r>
              <a:rPr lang="de-DE" dirty="0" err="1"/>
              <a:t>eg</a:t>
            </a:r>
            <a:r>
              <a:rPr lang="de-DE" dirty="0"/>
              <a:t>. </a:t>
            </a:r>
            <a:r>
              <a:rPr lang="de-DE" dirty="0" err="1"/>
              <a:t>are</a:t>
            </a:r>
            <a:r>
              <a:rPr lang="de-DE" dirty="0"/>
              <a:t> </a:t>
            </a:r>
            <a:r>
              <a:rPr lang="de-DE" dirty="0" err="1"/>
              <a:t>shirts</a:t>
            </a:r>
            <a:r>
              <a:rPr lang="de-DE" dirty="0"/>
              <a:t> </a:t>
            </a:r>
            <a:r>
              <a:rPr lang="de-DE" dirty="0" err="1"/>
              <a:t>often</a:t>
            </a:r>
            <a:r>
              <a:rPr lang="de-DE" dirty="0"/>
              <a:t> </a:t>
            </a:r>
            <a:r>
              <a:rPr lang="de-DE" dirty="0" err="1"/>
              <a:t>classified</a:t>
            </a:r>
            <a:r>
              <a:rPr lang="de-DE" dirty="0"/>
              <a:t> </a:t>
            </a:r>
            <a:r>
              <a:rPr lang="de-DE" dirty="0" err="1"/>
              <a:t>as</a:t>
            </a:r>
            <a:r>
              <a:rPr lang="de-DE" dirty="0"/>
              <a:t> </a:t>
            </a:r>
            <a:r>
              <a:rPr lang="de-DE" dirty="0" err="1"/>
              <a:t>dresses</a:t>
            </a:r>
            <a:r>
              <a:rPr lang="de-DE" dirty="0"/>
              <a:t>?)</a:t>
            </a:r>
            <a:endParaRPr dirty="0"/>
          </a:p>
          <a:p>
            <a:pPr marL="171450" lvl="0" indent="-171450" algn="l" rtl="0">
              <a:spcBef>
                <a:spcPts val="0"/>
              </a:spcBef>
              <a:spcAft>
                <a:spcPts val="0"/>
              </a:spcAft>
              <a:buFontTx/>
              <a:buChar char="-"/>
            </a:pPr>
            <a:r>
              <a:rPr lang="de-DE" dirty="0" err="1"/>
              <a:t>example</a:t>
            </a:r>
            <a:r>
              <a:rPr lang="de-DE" dirty="0"/>
              <a:t> </a:t>
            </a:r>
            <a:r>
              <a:rPr lang="de-DE" dirty="0" err="1"/>
              <a:t>table</a:t>
            </a:r>
            <a:r>
              <a:rPr lang="de-DE" dirty="0"/>
              <a:t> </a:t>
            </a:r>
            <a:r>
              <a:rPr lang="de-DE" dirty="0" err="1"/>
              <a:t>with</a:t>
            </a:r>
            <a:r>
              <a:rPr lang="de-DE" dirty="0"/>
              <a:t> 3 </a:t>
            </a:r>
            <a:r>
              <a:rPr lang="de-DE" dirty="0" err="1"/>
              <a:t>classes</a:t>
            </a:r>
            <a:r>
              <a:rPr lang="de-DE" dirty="0"/>
              <a:t>, </a:t>
            </a:r>
            <a:r>
              <a:rPr lang="de-DE" dirty="0" err="1"/>
              <a:t>predicted</a:t>
            </a:r>
            <a:r>
              <a:rPr lang="de-DE" dirty="0"/>
              <a:t> </a:t>
            </a:r>
            <a:r>
              <a:rPr lang="de-DE" dirty="0" err="1"/>
              <a:t>class</a:t>
            </a:r>
            <a:r>
              <a:rPr lang="de-DE" dirty="0"/>
              <a:t> </a:t>
            </a:r>
            <a:r>
              <a:rPr lang="de-DE" dirty="0" err="1"/>
              <a:t>vs</a:t>
            </a:r>
            <a:r>
              <a:rPr lang="de-DE" dirty="0"/>
              <a:t> </a:t>
            </a:r>
            <a:r>
              <a:rPr lang="de-DE" dirty="0" err="1"/>
              <a:t>actual</a:t>
            </a:r>
            <a:r>
              <a:rPr lang="de-DE" dirty="0"/>
              <a:t> </a:t>
            </a:r>
            <a:r>
              <a:rPr lang="de-DE" dirty="0" err="1"/>
              <a:t>class</a:t>
            </a:r>
            <a:r>
              <a:rPr lang="de-DE" dirty="0"/>
              <a:t>; </a:t>
            </a:r>
          </a:p>
          <a:p>
            <a:pPr marL="171450" lvl="0" indent="-171450" algn="l" rtl="0">
              <a:spcBef>
                <a:spcPts val="0"/>
              </a:spcBef>
              <a:spcAft>
                <a:spcPts val="0"/>
              </a:spcAft>
              <a:buFontTx/>
              <a:buChar char="-"/>
            </a:pPr>
            <a:endParaRPr lang="de-DE" dirty="0"/>
          </a:p>
          <a:p>
            <a:pPr marL="171450" lvl="0" indent="-171450" algn="l" rtl="0">
              <a:spcBef>
                <a:spcPts val="0"/>
              </a:spcBef>
              <a:spcAft>
                <a:spcPts val="0"/>
              </a:spcAft>
              <a:buFontTx/>
              <a:buChar char="-"/>
            </a:pPr>
            <a:endParaRPr lang="de-DE" dirty="0"/>
          </a:p>
          <a:p>
            <a:pPr marL="171450" lvl="0" indent="-171450" algn="l" rtl="0">
              <a:spcBef>
                <a:spcPts val="0"/>
              </a:spcBef>
              <a:spcAft>
                <a:spcPts val="0"/>
              </a:spcAft>
              <a:buFontTx/>
              <a:buChar char="-"/>
            </a:pPr>
            <a:endParaRPr lang="de-DE" dirty="0"/>
          </a:p>
          <a:p>
            <a:pPr marL="0" lvl="0" indent="0" algn="l" rtl="0">
              <a:spcBef>
                <a:spcPts val="0"/>
              </a:spcBef>
              <a:spcAft>
                <a:spcPts val="0"/>
              </a:spcAft>
              <a:buFontTx/>
              <a:buNone/>
            </a:pPr>
            <a:r>
              <a:rPr lang="de-DE" dirty="0"/>
              <a:t>(diagonal </a:t>
            </a:r>
            <a:r>
              <a:rPr lang="de-DE" dirty="0" err="1"/>
              <a:t>is</a:t>
            </a:r>
            <a:r>
              <a:rPr lang="de-DE" dirty="0"/>
              <a:t> </a:t>
            </a:r>
            <a:r>
              <a:rPr lang="de-DE" dirty="0" err="1"/>
              <a:t>correctly</a:t>
            </a:r>
            <a:r>
              <a:rPr lang="de-DE" dirty="0"/>
              <a:t> </a:t>
            </a:r>
            <a:r>
              <a:rPr lang="de-DE" dirty="0" err="1"/>
              <a:t>classified</a:t>
            </a:r>
            <a:r>
              <a:rPr lang="de-DE" dirty="0"/>
              <a:t>)</a:t>
            </a:r>
            <a:endParaRPr dirty="0"/>
          </a:p>
          <a:p>
            <a:pPr marL="0" lvl="0" indent="0" algn="l" rtl="0">
              <a:spcBef>
                <a:spcPts val="0"/>
              </a:spcBef>
              <a:spcAft>
                <a:spcPts val="0"/>
              </a:spcAft>
              <a:buNone/>
            </a:pPr>
            <a:br>
              <a:rPr lang="de-DE" dirty="0"/>
            </a:br>
            <a:r>
              <a:rPr lang="de-DE" dirty="0" err="1"/>
              <a:t>gives</a:t>
            </a:r>
            <a:r>
              <a:rPr lang="de-DE" dirty="0"/>
              <a:t> per-</a:t>
            </a:r>
            <a:r>
              <a:rPr lang="de-DE" dirty="0" err="1"/>
              <a:t>class</a:t>
            </a:r>
            <a:r>
              <a:rPr lang="de-DE" dirty="0"/>
              <a:t> </a:t>
            </a:r>
            <a:r>
              <a:rPr lang="de-DE" dirty="0" err="1"/>
              <a:t>precision</a:t>
            </a:r>
            <a:r>
              <a:rPr lang="de-DE" dirty="0"/>
              <a:t> &amp; per-</a:t>
            </a:r>
            <a:r>
              <a:rPr lang="de-DE" dirty="0" err="1"/>
              <a:t>class</a:t>
            </a:r>
            <a:r>
              <a:rPr lang="de-DE" dirty="0"/>
              <a:t> </a:t>
            </a:r>
            <a:r>
              <a:rPr lang="de-DE" dirty="0" err="1"/>
              <a:t>recall</a:t>
            </a:r>
            <a:endParaRPr dirty="0"/>
          </a:p>
          <a:p>
            <a:pPr marL="0" lvl="0" indent="0" algn="l" rtl="0">
              <a:spcBef>
                <a:spcPts val="0"/>
              </a:spcBef>
              <a:spcAft>
                <a:spcPts val="0"/>
              </a:spcAft>
              <a:buNone/>
            </a:pPr>
            <a:r>
              <a:rPr lang="de-DE" dirty="0"/>
              <a:t>(Per-Class Precision: </a:t>
            </a:r>
            <a:r>
              <a:rPr lang="de-DE" dirty="0" err="1"/>
              <a:t>precision</a:t>
            </a:r>
            <a:r>
              <a:rPr lang="de-DE" dirty="0"/>
              <a:t> </a:t>
            </a:r>
            <a:r>
              <a:rPr lang="de-DE" dirty="0" err="1"/>
              <a:t>of</a:t>
            </a:r>
            <a:r>
              <a:rPr lang="de-DE" dirty="0"/>
              <a:t> </a:t>
            </a:r>
            <a:r>
              <a:rPr lang="de-DE" dirty="0" err="1"/>
              <a:t>each</a:t>
            </a:r>
            <a:r>
              <a:rPr lang="de-DE" dirty="0"/>
              <a:t> </a:t>
            </a:r>
            <a:r>
              <a:rPr lang="de-DE" dirty="0" err="1"/>
              <a:t>class</a:t>
            </a:r>
            <a:r>
              <a:rPr lang="de-DE" dirty="0"/>
              <a:t> </a:t>
            </a:r>
            <a:endParaRPr dirty="0"/>
          </a:p>
          <a:p>
            <a:pPr marL="0" lvl="0" indent="0" algn="l" rtl="0">
              <a:spcBef>
                <a:spcPts val="0"/>
              </a:spcBef>
              <a:spcAft>
                <a:spcPts val="0"/>
              </a:spcAft>
              <a:buNone/>
            </a:pPr>
            <a:r>
              <a:rPr lang="de-DE" dirty="0"/>
              <a:t>The </a:t>
            </a:r>
            <a:r>
              <a:rPr lang="de-DE" dirty="0" err="1"/>
              <a:t>proportion</a:t>
            </a:r>
            <a:r>
              <a:rPr lang="de-DE" dirty="0"/>
              <a:t> </a:t>
            </a:r>
            <a:r>
              <a:rPr lang="de-DE" dirty="0" err="1"/>
              <a:t>of</a:t>
            </a:r>
            <a:r>
              <a:rPr lang="de-DE" dirty="0"/>
              <a:t> </a:t>
            </a:r>
            <a:r>
              <a:rPr lang="de-DE" dirty="0" err="1"/>
              <a:t>true</a:t>
            </a:r>
            <a:r>
              <a:rPr lang="de-DE" dirty="0"/>
              <a:t> positive </a:t>
            </a:r>
            <a:r>
              <a:rPr lang="de-DE" dirty="0" err="1"/>
              <a:t>predictions</a:t>
            </a:r>
            <a:r>
              <a:rPr lang="de-DE" dirty="0"/>
              <a:t> </a:t>
            </a:r>
            <a:r>
              <a:rPr lang="de-DE" dirty="0" err="1"/>
              <a:t>for</a:t>
            </a:r>
            <a:r>
              <a:rPr lang="de-DE" dirty="0"/>
              <a:t> a </a:t>
            </a:r>
            <a:r>
              <a:rPr lang="de-DE" dirty="0" err="1"/>
              <a:t>specific</a:t>
            </a:r>
            <a:r>
              <a:rPr lang="de-DE" dirty="0"/>
              <a:t> </a:t>
            </a:r>
            <a:r>
              <a:rPr lang="de-DE" dirty="0" err="1"/>
              <a:t>class</a:t>
            </a:r>
            <a:r>
              <a:rPr lang="de-DE" dirty="0"/>
              <a:t> (</a:t>
            </a:r>
            <a:r>
              <a:rPr lang="de-DE" dirty="0" err="1"/>
              <a:t>Cii</a:t>
            </a:r>
            <a:r>
              <a:rPr lang="de-DE" dirty="0"/>
              <a:t>) </a:t>
            </a:r>
            <a:r>
              <a:rPr lang="de-DE" dirty="0" err="1"/>
              <a:t>over</a:t>
            </a:r>
            <a:r>
              <a:rPr lang="de-DE" dirty="0"/>
              <a:t> </a:t>
            </a:r>
            <a:r>
              <a:rPr lang="de-DE" dirty="0" err="1"/>
              <a:t>the</a:t>
            </a:r>
            <a:r>
              <a:rPr lang="de-DE" dirty="0"/>
              <a:t> </a:t>
            </a:r>
            <a:r>
              <a:rPr lang="de-DE" dirty="0" err="1"/>
              <a:t>sum</a:t>
            </a:r>
            <a:r>
              <a:rPr lang="de-DE" dirty="0"/>
              <a:t> </a:t>
            </a:r>
            <a:r>
              <a:rPr lang="de-DE" dirty="0" err="1"/>
              <a:t>of</a:t>
            </a:r>
            <a:r>
              <a:rPr lang="de-DE" dirty="0"/>
              <a:t> </a:t>
            </a:r>
            <a:r>
              <a:rPr lang="de-DE" dirty="0" err="1"/>
              <a:t>true</a:t>
            </a:r>
            <a:r>
              <a:rPr lang="de-DE" dirty="0"/>
              <a:t> positive and </a:t>
            </a:r>
            <a:r>
              <a:rPr lang="de-DE" b="1" dirty="0" err="1"/>
              <a:t>false</a:t>
            </a:r>
            <a:r>
              <a:rPr lang="de-DE" b="1" dirty="0"/>
              <a:t> positive</a:t>
            </a:r>
            <a:r>
              <a:rPr lang="de-DE" dirty="0"/>
              <a:t> </a:t>
            </a:r>
            <a:r>
              <a:rPr lang="de-DE" dirty="0" err="1"/>
              <a:t>predictions</a:t>
            </a:r>
            <a:r>
              <a:rPr lang="de-DE" dirty="0"/>
              <a:t> </a:t>
            </a:r>
            <a:r>
              <a:rPr lang="de-DE" dirty="0" err="1"/>
              <a:t>for</a:t>
            </a:r>
            <a:r>
              <a:rPr lang="de-DE" dirty="0"/>
              <a:t> </a:t>
            </a:r>
            <a:r>
              <a:rPr lang="de-DE" dirty="0" err="1"/>
              <a:t>that</a:t>
            </a:r>
            <a:r>
              <a:rPr lang="de-DE" dirty="0"/>
              <a:t> </a:t>
            </a:r>
            <a:r>
              <a:rPr lang="de-DE" dirty="0" err="1"/>
              <a:t>class</a:t>
            </a:r>
            <a:r>
              <a:rPr lang="de-DE" dirty="0"/>
              <a:t>.</a:t>
            </a:r>
            <a:endParaRPr dirty="0"/>
          </a:p>
          <a:p>
            <a:pPr marL="0" lvl="0" indent="0" algn="l" rtl="0">
              <a:spcBef>
                <a:spcPts val="0"/>
              </a:spcBef>
              <a:spcAft>
                <a:spcPts val="0"/>
              </a:spcAft>
              <a:buClr>
                <a:schemeClr val="dk1"/>
              </a:buClr>
              <a:buSzPts val="1100"/>
              <a:buFont typeface="Arial"/>
              <a:buNone/>
            </a:pPr>
            <a:r>
              <a:rPr lang="de-DE" dirty="0"/>
              <a:t>Per-Class Recall: </a:t>
            </a:r>
            <a:r>
              <a:rPr lang="de-DE" dirty="0" err="1"/>
              <a:t>proportion</a:t>
            </a:r>
            <a:r>
              <a:rPr lang="de-DE" dirty="0"/>
              <a:t> </a:t>
            </a:r>
            <a:r>
              <a:rPr lang="de-DE" dirty="0" err="1"/>
              <a:t>of</a:t>
            </a:r>
            <a:r>
              <a:rPr lang="de-DE" dirty="0"/>
              <a:t> positive </a:t>
            </a:r>
            <a:r>
              <a:rPr lang="de-DE" dirty="0" err="1"/>
              <a:t>instances</a:t>
            </a:r>
            <a:r>
              <a:rPr lang="de-DE" dirty="0"/>
              <a:t> </a:t>
            </a:r>
            <a:r>
              <a:rPr lang="de-DE" dirty="0" err="1"/>
              <a:t>that</a:t>
            </a:r>
            <a:r>
              <a:rPr lang="de-DE" dirty="0"/>
              <a:t> </a:t>
            </a:r>
            <a:r>
              <a:rPr lang="de-DE" dirty="0" err="1"/>
              <a:t>are</a:t>
            </a:r>
            <a:r>
              <a:rPr lang="de-DE" dirty="0"/>
              <a:t> </a:t>
            </a:r>
            <a:r>
              <a:rPr lang="de-DE" dirty="0" err="1"/>
              <a:t>correctly</a:t>
            </a:r>
            <a:r>
              <a:rPr lang="de-DE" dirty="0"/>
              <a:t> </a:t>
            </a:r>
            <a:r>
              <a:rPr lang="de-DE" dirty="0" err="1"/>
              <a:t>identified</a:t>
            </a:r>
            <a:r>
              <a:rPr lang="de-DE" dirty="0"/>
              <a:t> </a:t>
            </a:r>
            <a:r>
              <a:rPr lang="de-DE" dirty="0" err="1"/>
              <a:t>by</a:t>
            </a:r>
            <a:r>
              <a:rPr lang="de-DE" dirty="0"/>
              <a:t> a </a:t>
            </a:r>
            <a:r>
              <a:rPr lang="de-DE" dirty="0" err="1"/>
              <a:t>model</a:t>
            </a:r>
            <a:r>
              <a:rPr lang="de-DE" dirty="0"/>
              <a:t>. </a:t>
            </a:r>
            <a:r>
              <a:rPr lang="de-DE" dirty="0" err="1"/>
              <a:t>It</a:t>
            </a:r>
            <a:r>
              <a:rPr lang="de-DE" dirty="0"/>
              <a:t> </a:t>
            </a:r>
            <a:r>
              <a:rPr lang="de-DE" dirty="0" err="1"/>
              <a:t>focuses</a:t>
            </a:r>
            <a:r>
              <a:rPr lang="de-DE" dirty="0"/>
              <a:t> on </a:t>
            </a:r>
            <a:r>
              <a:rPr lang="de-DE" dirty="0" err="1"/>
              <a:t>the</a:t>
            </a:r>
            <a:r>
              <a:rPr lang="de-DE" dirty="0"/>
              <a:t> </a:t>
            </a:r>
            <a:r>
              <a:rPr lang="de-DE" dirty="0" err="1"/>
              <a:t>ability</a:t>
            </a:r>
            <a:r>
              <a:rPr lang="de-DE" dirty="0"/>
              <a:t> </a:t>
            </a:r>
            <a:r>
              <a:rPr lang="de-DE" dirty="0" err="1"/>
              <a:t>of</a:t>
            </a:r>
            <a:r>
              <a:rPr lang="de-DE" dirty="0"/>
              <a:t> a </a:t>
            </a:r>
            <a:r>
              <a:rPr lang="de-DE" dirty="0" err="1"/>
              <a:t>model</a:t>
            </a:r>
            <a:r>
              <a:rPr lang="de-DE" dirty="0"/>
              <a:t> </a:t>
            </a:r>
            <a:r>
              <a:rPr lang="de-DE" dirty="0" err="1"/>
              <a:t>to</a:t>
            </a:r>
            <a:r>
              <a:rPr lang="de-DE" dirty="0"/>
              <a:t> find all positive </a:t>
            </a:r>
            <a:r>
              <a:rPr lang="de-DE" dirty="0" err="1"/>
              <a:t>instances</a:t>
            </a:r>
            <a:r>
              <a:rPr lang="de-DE" dirty="0"/>
              <a:t> </a:t>
            </a:r>
            <a:r>
              <a:rPr lang="de-DE" dirty="0" err="1"/>
              <a:t>from</a:t>
            </a:r>
            <a:r>
              <a:rPr lang="de-DE" dirty="0"/>
              <a:t> </a:t>
            </a:r>
            <a:r>
              <a:rPr lang="de-DE" dirty="0" err="1"/>
              <a:t>the</a:t>
            </a:r>
            <a:r>
              <a:rPr lang="de-DE" dirty="0"/>
              <a:t> total </a:t>
            </a:r>
            <a:r>
              <a:rPr lang="de-DE" dirty="0" err="1"/>
              <a:t>number</a:t>
            </a:r>
            <a:r>
              <a:rPr lang="de-DE" dirty="0"/>
              <a:t> </a:t>
            </a:r>
            <a:r>
              <a:rPr lang="de-DE" dirty="0" err="1"/>
              <a:t>of</a:t>
            </a:r>
            <a:r>
              <a:rPr lang="de-DE" dirty="0"/>
              <a:t> </a:t>
            </a:r>
            <a:r>
              <a:rPr lang="de-DE" dirty="0" err="1"/>
              <a:t>actual</a:t>
            </a:r>
            <a:r>
              <a:rPr lang="de-DE" dirty="0"/>
              <a:t> positive </a:t>
            </a:r>
            <a:r>
              <a:rPr lang="de-DE" dirty="0" err="1"/>
              <a:t>instances</a:t>
            </a:r>
            <a:r>
              <a:rPr lang="de-DE" dirty="0"/>
              <a:t> in </a:t>
            </a:r>
            <a:r>
              <a:rPr lang="de-DE" dirty="0" err="1"/>
              <a:t>the</a:t>
            </a:r>
            <a:r>
              <a:rPr lang="de-DE" dirty="0"/>
              <a:t> </a:t>
            </a:r>
            <a:r>
              <a:rPr lang="de-DE" dirty="0" err="1"/>
              <a:t>dataset</a:t>
            </a:r>
            <a:r>
              <a:rPr lang="de-DE" dirty="0"/>
              <a:t>.</a:t>
            </a:r>
            <a:endParaRPr dirty="0"/>
          </a:p>
          <a:p>
            <a:pPr marL="0" lvl="0" indent="0" algn="l" rtl="0">
              <a:spcBef>
                <a:spcPts val="0"/>
              </a:spcBef>
              <a:spcAft>
                <a:spcPts val="0"/>
              </a:spcAft>
              <a:buClr>
                <a:schemeClr val="dk1"/>
              </a:buClr>
              <a:buSzPts val="1100"/>
              <a:buFont typeface="Arial"/>
              <a:buNone/>
            </a:pPr>
            <a:r>
              <a:rPr lang="de-DE" dirty="0"/>
              <a:t>The </a:t>
            </a:r>
            <a:r>
              <a:rPr lang="de-DE" dirty="0" err="1"/>
              <a:t>proportion</a:t>
            </a:r>
            <a:r>
              <a:rPr lang="de-DE" dirty="0"/>
              <a:t> </a:t>
            </a:r>
            <a:r>
              <a:rPr lang="de-DE" dirty="0" err="1"/>
              <a:t>of</a:t>
            </a:r>
            <a:r>
              <a:rPr lang="de-DE" dirty="0"/>
              <a:t> </a:t>
            </a:r>
            <a:r>
              <a:rPr lang="de-DE" dirty="0" err="1"/>
              <a:t>true</a:t>
            </a:r>
            <a:r>
              <a:rPr lang="de-DE" dirty="0"/>
              <a:t> positive </a:t>
            </a:r>
            <a:r>
              <a:rPr lang="de-DE" dirty="0" err="1"/>
              <a:t>predictions</a:t>
            </a:r>
            <a:r>
              <a:rPr lang="de-DE" dirty="0"/>
              <a:t> </a:t>
            </a:r>
            <a:r>
              <a:rPr lang="de-DE" dirty="0" err="1"/>
              <a:t>for</a:t>
            </a:r>
            <a:r>
              <a:rPr lang="de-DE" dirty="0"/>
              <a:t> a </a:t>
            </a:r>
            <a:r>
              <a:rPr lang="de-DE" dirty="0" err="1"/>
              <a:t>specific</a:t>
            </a:r>
            <a:r>
              <a:rPr lang="de-DE" dirty="0"/>
              <a:t> </a:t>
            </a:r>
            <a:r>
              <a:rPr lang="de-DE" dirty="0" err="1"/>
              <a:t>class</a:t>
            </a:r>
            <a:r>
              <a:rPr lang="de-DE" dirty="0"/>
              <a:t> (</a:t>
            </a:r>
            <a:r>
              <a:rPr lang="de-DE" dirty="0" err="1"/>
              <a:t>Cii</a:t>
            </a:r>
            <a:r>
              <a:rPr lang="de-DE" dirty="0"/>
              <a:t>) </a:t>
            </a:r>
            <a:r>
              <a:rPr lang="de-DE" dirty="0" err="1"/>
              <a:t>over</a:t>
            </a:r>
            <a:r>
              <a:rPr lang="de-DE" dirty="0"/>
              <a:t> </a:t>
            </a:r>
            <a:r>
              <a:rPr lang="de-DE" dirty="0" err="1"/>
              <a:t>the</a:t>
            </a:r>
            <a:r>
              <a:rPr lang="de-DE" dirty="0"/>
              <a:t> </a:t>
            </a:r>
            <a:r>
              <a:rPr lang="de-DE" dirty="0" err="1"/>
              <a:t>sum</a:t>
            </a:r>
            <a:r>
              <a:rPr lang="de-DE" dirty="0"/>
              <a:t> </a:t>
            </a:r>
            <a:r>
              <a:rPr lang="de-DE" dirty="0" err="1"/>
              <a:t>of</a:t>
            </a:r>
            <a:r>
              <a:rPr lang="de-DE" dirty="0"/>
              <a:t> </a:t>
            </a:r>
            <a:r>
              <a:rPr lang="de-DE" dirty="0" err="1"/>
              <a:t>true</a:t>
            </a:r>
            <a:r>
              <a:rPr lang="de-DE" dirty="0"/>
              <a:t> positive and </a:t>
            </a:r>
            <a:r>
              <a:rPr lang="de-DE" b="1" dirty="0" err="1"/>
              <a:t>false</a:t>
            </a:r>
            <a:r>
              <a:rPr lang="de-DE" b="1" dirty="0"/>
              <a:t> negative</a:t>
            </a:r>
            <a:r>
              <a:rPr lang="de-DE" dirty="0"/>
              <a:t> </a:t>
            </a:r>
            <a:r>
              <a:rPr lang="de-DE" dirty="0" err="1"/>
              <a:t>predictions</a:t>
            </a:r>
            <a:r>
              <a:rPr lang="de-DE" dirty="0"/>
              <a:t> </a:t>
            </a:r>
            <a:r>
              <a:rPr lang="de-DE" dirty="0" err="1"/>
              <a:t>for</a:t>
            </a:r>
            <a:r>
              <a:rPr lang="de-DE" dirty="0"/>
              <a:t> </a:t>
            </a:r>
            <a:r>
              <a:rPr lang="de-DE" dirty="0" err="1"/>
              <a:t>that</a:t>
            </a:r>
            <a:r>
              <a:rPr lang="de-DE" dirty="0"/>
              <a:t> </a:t>
            </a:r>
            <a:r>
              <a:rPr lang="de-DE" dirty="0" err="1"/>
              <a:t>class</a:t>
            </a:r>
            <a:r>
              <a:rPr lang="de-DE" dirty="0"/>
              <a:t>.)</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de-DE" dirty="0"/>
              <a:t>(</a:t>
            </a:r>
            <a:r>
              <a:rPr lang="de-DE" dirty="0" err="1"/>
              <a:t>accuracy</a:t>
            </a:r>
            <a:r>
              <a:rPr lang="de-DE" dirty="0"/>
              <a:t> =/= </a:t>
            </a:r>
            <a:r>
              <a:rPr lang="de-DE" dirty="0" err="1"/>
              <a:t>precision</a:t>
            </a:r>
            <a:r>
              <a:rPr lang="de-DE" dirty="0"/>
              <a:t>) </a:t>
            </a:r>
            <a:endParaRPr dirty="0"/>
          </a:p>
          <a:p>
            <a:pPr marL="0" lvl="0" indent="0" algn="l" rtl="0">
              <a:spcBef>
                <a:spcPts val="0"/>
              </a:spcBef>
              <a:spcAft>
                <a:spcPts val="0"/>
              </a:spcAft>
              <a:buNone/>
            </a:pPr>
            <a:r>
              <a:rPr lang="de-DE" dirty="0"/>
              <a:t>Precision = (</a:t>
            </a:r>
            <a:r>
              <a:rPr lang="de-DE" dirty="0" err="1"/>
              <a:t>Number</a:t>
            </a:r>
            <a:r>
              <a:rPr lang="de-DE" dirty="0"/>
              <a:t> </a:t>
            </a:r>
            <a:r>
              <a:rPr lang="de-DE" dirty="0" err="1"/>
              <a:t>of</a:t>
            </a:r>
            <a:r>
              <a:rPr lang="de-DE" dirty="0"/>
              <a:t> True Positives) / (</a:t>
            </a:r>
            <a:r>
              <a:rPr lang="de-DE" dirty="0" err="1"/>
              <a:t>Number</a:t>
            </a:r>
            <a:r>
              <a:rPr lang="de-DE" dirty="0"/>
              <a:t> </a:t>
            </a:r>
            <a:r>
              <a:rPr lang="de-DE" dirty="0" err="1"/>
              <a:t>of</a:t>
            </a:r>
            <a:r>
              <a:rPr lang="de-DE" dirty="0"/>
              <a:t> True Positives + </a:t>
            </a:r>
            <a:r>
              <a:rPr lang="de-DE" dirty="0" err="1"/>
              <a:t>Number</a:t>
            </a:r>
            <a:r>
              <a:rPr lang="de-DE" dirty="0"/>
              <a:t> </a:t>
            </a:r>
            <a:r>
              <a:rPr lang="de-DE" dirty="0" err="1"/>
              <a:t>of</a:t>
            </a:r>
            <a:r>
              <a:rPr lang="de-DE" dirty="0"/>
              <a:t> </a:t>
            </a:r>
            <a:r>
              <a:rPr lang="de-DE" dirty="0" err="1"/>
              <a:t>False</a:t>
            </a:r>
            <a:r>
              <a:rPr lang="de-DE" dirty="0"/>
              <a:t> Positives)</a:t>
            </a:r>
            <a:endParaRPr dirty="0"/>
          </a:p>
          <a:p>
            <a:pPr marL="0" lvl="0" indent="0" algn="l" rtl="0">
              <a:spcBef>
                <a:spcPts val="0"/>
              </a:spcBef>
              <a:spcAft>
                <a:spcPts val="0"/>
              </a:spcAft>
              <a:buNone/>
            </a:pPr>
            <a:r>
              <a:rPr lang="de-DE" dirty="0"/>
              <a:t>Precision </a:t>
            </a:r>
            <a:r>
              <a:rPr lang="de-DE" dirty="0" err="1"/>
              <a:t>is</a:t>
            </a:r>
            <a:r>
              <a:rPr lang="de-DE" dirty="0"/>
              <a:t> </a:t>
            </a:r>
            <a:r>
              <a:rPr lang="de-DE" dirty="0" err="1"/>
              <a:t>better</a:t>
            </a:r>
            <a:r>
              <a:rPr lang="de-DE" dirty="0"/>
              <a:t> </a:t>
            </a:r>
            <a:r>
              <a:rPr lang="de-DE" dirty="0" err="1"/>
              <a:t>if</a:t>
            </a:r>
            <a:r>
              <a:rPr lang="de-DE" dirty="0"/>
              <a:t> </a:t>
            </a:r>
            <a:r>
              <a:rPr lang="de-DE" dirty="0" err="1"/>
              <a:t>the</a:t>
            </a:r>
            <a:r>
              <a:rPr lang="de-DE" dirty="0"/>
              <a:t> </a:t>
            </a:r>
            <a:r>
              <a:rPr lang="de-DE" dirty="0" err="1"/>
              <a:t>goal</a:t>
            </a:r>
            <a:r>
              <a:rPr lang="de-DE" dirty="0"/>
              <a:t> </a:t>
            </a:r>
            <a:r>
              <a:rPr lang="de-DE" dirty="0" err="1"/>
              <a:t>is</a:t>
            </a:r>
            <a:r>
              <a:rPr lang="de-DE" dirty="0"/>
              <a:t> </a:t>
            </a:r>
            <a:r>
              <a:rPr lang="de-DE" dirty="0" err="1"/>
              <a:t>to</a:t>
            </a:r>
            <a:r>
              <a:rPr lang="de-DE" dirty="0"/>
              <a:t> </a:t>
            </a:r>
            <a:r>
              <a:rPr lang="de-DE" dirty="0" err="1"/>
              <a:t>have</a:t>
            </a:r>
            <a:r>
              <a:rPr lang="de-DE" dirty="0"/>
              <a:t> </a:t>
            </a:r>
            <a:r>
              <a:rPr lang="de-DE" dirty="0" err="1"/>
              <a:t>highly</a:t>
            </a:r>
            <a:r>
              <a:rPr lang="de-DE" dirty="0"/>
              <a:t> </a:t>
            </a:r>
            <a:r>
              <a:rPr lang="de-DE" dirty="0" err="1"/>
              <a:t>accurate</a:t>
            </a:r>
            <a:r>
              <a:rPr lang="de-DE" dirty="0"/>
              <a:t> and </a:t>
            </a:r>
            <a:r>
              <a:rPr lang="de-DE" dirty="0" err="1"/>
              <a:t>precise</a:t>
            </a:r>
            <a:r>
              <a:rPr lang="de-DE" dirty="0"/>
              <a:t> </a:t>
            </a:r>
            <a:r>
              <a:rPr lang="de-DE" dirty="0" err="1"/>
              <a:t>predictions</a:t>
            </a:r>
            <a:r>
              <a:rPr lang="de-DE" dirty="0"/>
              <a:t> </a:t>
            </a:r>
            <a:r>
              <a:rPr lang="de-DE" dirty="0" err="1"/>
              <a:t>for</a:t>
            </a:r>
            <a:r>
              <a:rPr lang="de-DE" dirty="0"/>
              <a:t> </a:t>
            </a:r>
            <a:r>
              <a:rPr lang="de-DE" dirty="0" err="1"/>
              <a:t>specific</a:t>
            </a:r>
            <a:r>
              <a:rPr lang="de-DE" dirty="0"/>
              <a:t> </a:t>
            </a:r>
            <a:r>
              <a:rPr lang="de-DE" dirty="0" err="1"/>
              <a:t>categories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To understand how CNNs work, we first have to look at normal neural networks: In normal neural networks, there are neuron layers which are connected with each other. The strength of these connections is trainable. For images, however, this doesn`t work that well, because detecting features like edges or textures is difficult. This is what convolution, which you might remember from last semester, does. In CNNs, the convolution mask itself is trainable. Another important part are pooling layers, which reduce dimension to avoid overfitting. Lastly, there are normal neural layers which do the actual classification using the convolution results.</a:t>
            </a:r>
            <a:endParaRPr/>
          </a:p>
        </p:txBody>
      </p:sp>
      <p:sp>
        <p:nvSpPr>
          <p:cNvPr id="204" name="Google Shape;2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430926f3d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Basti</a:t>
            </a:r>
            <a:endParaRPr/>
          </a:p>
          <a:p>
            <a:pPr marL="0" lvl="0" indent="0" algn="l" rtl="0">
              <a:spcBef>
                <a:spcPts val="0"/>
              </a:spcBef>
              <a:spcAft>
                <a:spcPts val="0"/>
              </a:spcAft>
              <a:buNone/>
            </a:pPr>
            <a:r>
              <a:rPr lang="de-DE"/>
              <a:t>multiple layers: convolutional layers, pooling layers, and fully connected layers</a:t>
            </a:r>
            <a:endParaRPr/>
          </a:p>
        </p:txBody>
      </p:sp>
      <p:sp>
        <p:nvSpPr>
          <p:cNvPr id="217" name="Google Shape;217;g2430926f3d3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Heini</a:t>
            </a:r>
            <a:endParaRPr/>
          </a:p>
          <a:p>
            <a:pPr marL="0" lvl="0" indent="0" algn="l" rtl="0">
              <a:spcBef>
                <a:spcPts val="0"/>
              </a:spcBef>
              <a:spcAft>
                <a:spcPts val="0"/>
              </a:spcAft>
              <a:buNone/>
            </a:pPr>
            <a:r>
              <a:rPr lang="de-DE"/>
              <a:t>Dark: already done</a:t>
            </a:r>
            <a:endParaRPr/>
          </a:p>
          <a:p>
            <a:pPr marL="0" lvl="0" indent="0" algn="l" rtl="0">
              <a:spcBef>
                <a:spcPts val="0"/>
              </a:spcBef>
              <a:spcAft>
                <a:spcPts val="0"/>
              </a:spcAft>
              <a:buNone/>
            </a:pPr>
            <a:r>
              <a:rPr lang="de-DE"/>
              <a:t>Yellow: To Do</a:t>
            </a:r>
            <a:endParaRPr/>
          </a:p>
          <a:p>
            <a:pPr marL="0" lvl="0" indent="0" algn="l" rtl="0">
              <a:spcBef>
                <a:spcPts val="0"/>
              </a:spcBef>
              <a:spcAft>
                <a:spcPts val="0"/>
              </a:spcAft>
              <a:buNone/>
            </a:pPr>
            <a:r>
              <a:rPr lang="de-DE"/>
              <a:t>Defining project objectives</a:t>
            </a:r>
            <a:endParaRPr/>
          </a:p>
          <a:p>
            <a:pPr marL="0" lvl="0" indent="0" algn="l" rtl="0">
              <a:spcBef>
                <a:spcPts val="0"/>
              </a:spcBef>
              <a:spcAft>
                <a:spcPts val="0"/>
              </a:spcAft>
              <a:buNone/>
            </a:pPr>
            <a:r>
              <a:rPr lang="de-DE"/>
              <a:t>Centering &amp; PCA: Basti &amp; Nasty → review: Ole &amp; Heini</a:t>
            </a:r>
            <a:endParaRPr/>
          </a:p>
          <a:p>
            <a:pPr marL="0" lvl="0" indent="0" algn="l" rtl="0">
              <a:spcBef>
                <a:spcPts val="0"/>
              </a:spcBef>
              <a:spcAft>
                <a:spcPts val="0"/>
              </a:spcAft>
              <a:buNone/>
            </a:pPr>
            <a:r>
              <a:rPr lang="de-DE"/>
              <a:t>KNN: Ole → review: Basti &amp; Heini</a:t>
            </a:r>
            <a:endParaRPr/>
          </a:p>
          <a:p>
            <a:pPr marL="0" lvl="0" indent="0" algn="l" rtl="0">
              <a:spcBef>
                <a:spcPts val="0"/>
              </a:spcBef>
              <a:spcAft>
                <a:spcPts val="0"/>
              </a:spcAft>
              <a:buNone/>
            </a:pPr>
            <a:r>
              <a:rPr lang="de-DE"/>
              <a:t>CNN: Basti &amp; Ole → review:Heini &amp; Nasty</a:t>
            </a:r>
            <a:endParaRPr/>
          </a:p>
          <a:p>
            <a:pPr marL="0" lvl="0" indent="0" algn="l" rtl="0">
              <a:spcBef>
                <a:spcPts val="0"/>
              </a:spcBef>
              <a:spcAft>
                <a:spcPts val="0"/>
              </a:spcAft>
              <a:buNone/>
            </a:pPr>
            <a:r>
              <a:rPr lang="de-DE"/>
              <a:t>Evaluation methods: Nasty &amp; </a:t>
            </a:r>
            <a:r>
              <a:rPr lang="de-DE">
                <a:solidFill>
                  <a:schemeClr val="dk1"/>
                </a:solidFill>
              </a:rPr>
              <a:t>Heini </a:t>
            </a:r>
            <a:r>
              <a:rPr lang="de-DE"/>
              <a:t> </a:t>
            </a:r>
            <a:r>
              <a:rPr lang="de-DE">
                <a:solidFill>
                  <a:schemeClr val="dk1"/>
                </a:solidFill>
              </a:rPr>
              <a:t>→ review: Ole &amp; Basti</a:t>
            </a:r>
            <a:endParaRPr>
              <a:solidFill>
                <a:schemeClr val="dk1"/>
              </a:solidFill>
            </a:endParaRPr>
          </a:p>
          <a:p>
            <a:pPr marL="0" lvl="0" indent="0" algn="l" rtl="0">
              <a:spcBef>
                <a:spcPts val="0"/>
              </a:spcBef>
              <a:spcAft>
                <a:spcPts val="0"/>
              </a:spcAft>
              <a:buNone/>
            </a:pPr>
            <a:r>
              <a:rPr lang="de-DE">
                <a:solidFill>
                  <a:schemeClr val="dk1"/>
                </a:solidFill>
              </a:rPr>
              <a:t>Report → split evenly</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227" name="Google Shape;2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e2e673da6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e2e673da6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e2e673da61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e2e673da61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a:solidFill>
                  <a:schemeClr val="dk1"/>
                </a:solidFill>
              </a:rPr>
              <a:t>Nasty</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Dataset and project parts: Me</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PCA and KNN: Ole</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Eval Methods: Heini</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Add obj: Basti </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Timeline: Heini</a:t>
            </a:r>
            <a:endParaRPr>
              <a:solidFill>
                <a:schemeClr val="dk1"/>
              </a:solidFill>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solidFill>
                  <a:schemeClr val="dk1"/>
                </a:solidFill>
              </a:rPr>
              <a:t>Nasty</a:t>
            </a:r>
            <a:endParaRPr>
              <a:solidFill>
                <a:schemeClr val="dk1"/>
              </a:solidFill>
            </a:endParaRPr>
          </a:p>
          <a:p>
            <a:pPr marL="457200" lvl="0" indent="-298450" algn="l" rtl="0">
              <a:spcBef>
                <a:spcPts val="0"/>
              </a:spcBef>
              <a:spcAft>
                <a:spcPts val="0"/>
              </a:spcAft>
              <a:buSzPts val="1100"/>
              <a:buChar char="-"/>
            </a:pPr>
            <a:r>
              <a:rPr lang="de-DE"/>
              <a:t>MNIST: Modified National Institute of Standards and Technology database</a:t>
            </a:r>
            <a:endParaRPr/>
          </a:p>
          <a:p>
            <a:pPr marL="457200" lvl="0" indent="-298450" algn="l" rtl="0">
              <a:spcBef>
                <a:spcPts val="0"/>
              </a:spcBef>
              <a:spcAft>
                <a:spcPts val="0"/>
              </a:spcAft>
              <a:buSzPts val="1100"/>
              <a:buChar char="-"/>
            </a:pPr>
            <a:r>
              <a:rPr lang="de-DE"/>
              <a:t>Zalando's article images</a:t>
            </a:r>
            <a:endParaRPr/>
          </a:p>
          <a:p>
            <a:pPr marL="457200" lvl="0" indent="-298450" algn="l" rtl="0">
              <a:spcBef>
                <a:spcPts val="0"/>
              </a:spcBef>
              <a:spcAft>
                <a:spcPts val="0"/>
              </a:spcAft>
              <a:buSzPts val="1100"/>
              <a:buChar char="-"/>
            </a:pPr>
            <a:r>
              <a:rPr lang="de-DE"/>
              <a:t>Tranining set and test set</a:t>
            </a:r>
            <a:endParaRPr/>
          </a:p>
          <a:p>
            <a:pPr marL="457200" lvl="0" indent="-298450" algn="l" rtl="0">
              <a:spcBef>
                <a:spcPts val="0"/>
              </a:spcBef>
              <a:spcAft>
                <a:spcPts val="0"/>
              </a:spcAft>
              <a:buSzPts val="1100"/>
              <a:buChar char="-"/>
            </a:pPr>
            <a:r>
              <a:rPr lang="de-DE"/>
              <a:t>28 x 28 pixels grayscale with 10 dif classes </a:t>
            </a:r>
            <a:endParaRPr/>
          </a:p>
          <a:p>
            <a:pPr marL="914400" lvl="1" indent="-298450" algn="l" rtl="0">
              <a:spcBef>
                <a:spcPts val="0"/>
              </a:spcBef>
              <a:spcAft>
                <a:spcPts val="0"/>
              </a:spcAft>
              <a:buSzPts val="1100"/>
              <a:buChar char="-"/>
            </a:pPr>
            <a:r>
              <a:rPr lang="de-DE"/>
              <a:t>Classes: Coat, Shirt, Dress, Bag, T-Shirt, Pullover, Sandal, Sneaker, Trouser, Ankle Boot</a:t>
            </a:r>
            <a:endParaRPr/>
          </a:p>
          <a:p>
            <a:pPr marL="457200" lvl="0" indent="-298450" algn="l" rtl="0">
              <a:spcBef>
                <a:spcPts val="0"/>
              </a:spcBef>
              <a:spcAft>
                <a:spcPts val="0"/>
              </a:spcAft>
              <a:buSzPts val="1100"/>
              <a:buChar char="-"/>
            </a:pPr>
            <a:r>
              <a:rPr lang="de-DE"/>
              <a:t>First column: Class, all other columns: Intensities separated by a comma (CSV) </a:t>
            </a:r>
            <a:endParaRPr/>
          </a:p>
          <a:p>
            <a:pPr marL="457200" lvl="0" indent="-298450" algn="l" rtl="0">
              <a:spcBef>
                <a:spcPts val="0"/>
              </a:spcBef>
              <a:spcAft>
                <a:spcPts val="0"/>
              </a:spcAft>
              <a:buSzPts val="1100"/>
              <a:buChar char="-"/>
            </a:pPr>
            <a:r>
              <a:rPr lang="de-DE"/>
              <a:t>Grayscale image with intensity value between 0 and 255</a:t>
            </a:r>
            <a:endParaRPr/>
          </a:p>
          <a:p>
            <a:pPr marL="457200" lvl="0" indent="-298450" algn="l" rtl="0">
              <a:spcBef>
                <a:spcPts val="0"/>
              </a:spcBef>
              <a:spcAft>
                <a:spcPts val="0"/>
              </a:spcAft>
              <a:buSzPts val="1100"/>
              <a:buChar char="-"/>
            </a:pPr>
            <a:r>
              <a:rPr lang="de-DE"/>
              <a:t>All images have the same size and the item is centered on picture</a:t>
            </a:r>
            <a:endParaRPr/>
          </a:p>
          <a:p>
            <a:pPr marL="457200" lvl="0" indent="-298450" algn="l" rtl="0">
              <a:spcBef>
                <a:spcPts val="0"/>
              </a:spcBef>
              <a:spcAft>
                <a:spcPts val="0"/>
              </a:spcAft>
              <a:buSzPts val="1100"/>
              <a:buChar char="-"/>
            </a:pPr>
            <a:r>
              <a:rPr lang="de-DE"/>
              <a:t>Used for benchmarking machine learning alhorithms</a:t>
            </a: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solidFill>
                  <a:schemeClr val="dk1"/>
                </a:solidFill>
              </a:rPr>
              <a:t>Nasty</a:t>
            </a:r>
            <a:endParaRPr>
              <a:solidFill>
                <a:schemeClr val="dk1"/>
              </a:solidFill>
            </a:endParaRPr>
          </a:p>
          <a:p>
            <a:pPr marL="457200" lvl="0" indent="-298450" algn="l" rtl="0">
              <a:spcBef>
                <a:spcPts val="0"/>
              </a:spcBef>
              <a:spcAft>
                <a:spcPts val="0"/>
              </a:spcAft>
              <a:buSzPts val="1100"/>
              <a:buChar char="-"/>
            </a:pPr>
            <a:r>
              <a:rPr lang="de-DE"/>
              <a:t>MNIST: Modified National Institute of Standards and Technology database</a:t>
            </a:r>
            <a:endParaRPr/>
          </a:p>
          <a:p>
            <a:pPr marL="457200" lvl="0" indent="-298450" algn="l" rtl="0">
              <a:spcBef>
                <a:spcPts val="0"/>
              </a:spcBef>
              <a:spcAft>
                <a:spcPts val="0"/>
              </a:spcAft>
              <a:buSzPts val="1100"/>
              <a:buChar char="-"/>
            </a:pPr>
            <a:r>
              <a:rPr lang="de-DE"/>
              <a:t>Zalando's article images</a:t>
            </a:r>
            <a:endParaRPr/>
          </a:p>
          <a:p>
            <a:pPr marL="457200" lvl="0" indent="-298450" algn="l" rtl="0">
              <a:spcBef>
                <a:spcPts val="0"/>
              </a:spcBef>
              <a:spcAft>
                <a:spcPts val="0"/>
              </a:spcAft>
              <a:buSzPts val="1100"/>
              <a:buChar char="-"/>
            </a:pPr>
            <a:r>
              <a:rPr lang="de-DE"/>
              <a:t>Tranining set and test set</a:t>
            </a:r>
            <a:endParaRPr/>
          </a:p>
          <a:p>
            <a:pPr marL="457200" lvl="0" indent="-298450" algn="l" rtl="0">
              <a:spcBef>
                <a:spcPts val="0"/>
              </a:spcBef>
              <a:spcAft>
                <a:spcPts val="0"/>
              </a:spcAft>
              <a:buSzPts val="1100"/>
              <a:buChar char="-"/>
            </a:pPr>
            <a:r>
              <a:rPr lang="de-DE"/>
              <a:t>28 x 28 pixels grayscale with 10 dif classes </a:t>
            </a:r>
            <a:endParaRPr/>
          </a:p>
          <a:p>
            <a:pPr marL="914400" lvl="1" indent="-298450" algn="l" rtl="0">
              <a:spcBef>
                <a:spcPts val="0"/>
              </a:spcBef>
              <a:spcAft>
                <a:spcPts val="0"/>
              </a:spcAft>
              <a:buSzPts val="1100"/>
              <a:buChar char="-"/>
            </a:pPr>
            <a:r>
              <a:rPr lang="de-DE"/>
              <a:t>Classes: Coat, Shirt, Dress, Bag, T-Shirt, Pullover, Sandal, Sneaker, Trouser, Ankle Boot</a:t>
            </a:r>
            <a:endParaRPr/>
          </a:p>
          <a:p>
            <a:pPr marL="457200" lvl="0" indent="-298450" algn="l" rtl="0">
              <a:spcBef>
                <a:spcPts val="0"/>
              </a:spcBef>
              <a:spcAft>
                <a:spcPts val="0"/>
              </a:spcAft>
              <a:buSzPts val="1100"/>
              <a:buChar char="-"/>
            </a:pPr>
            <a:r>
              <a:rPr lang="de-DE"/>
              <a:t>First column: Class, all other columns: Intensities separated by a comma (CSV) </a:t>
            </a:r>
            <a:endParaRPr/>
          </a:p>
          <a:p>
            <a:pPr marL="457200" lvl="0" indent="-298450" algn="l" rtl="0">
              <a:spcBef>
                <a:spcPts val="0"/>
              </a:spcBef>
              <a:spcAft>
                <a:spcPts val="0"/>
              </a:spcAft>
              <a:buSzPts val="1100"/>
              <a:buChar char="-"/>
            </a:pPr>
            <a:r>
              <a:rPr lang="de-DE"/>
              <a:t>Grayscale image with intensity value between 0 and 255</a:t>
            </a:r>
            <a:endParaRPr/>
          </a:p>
          <a:p>
            <a:pPr marL="457200" lvl="0" indent="-298450" algn="l" rtl="0">
              <a:spcBef>
                <a:spcPts val="0"/>
              </a:spcBef>
              <a:spcAft>
                <a:spcPts val="0"/>
              </a:spcAft>
              <a:buSzPts val="1100"/>
              <a:buChar char="-"/>
            </a:pPr>
            <a:r>
              <a:rPr lang="de-DE"/>
              <a:t>All images have the same size and the item is centered on picture</a:t>
            </a:r>
            <a:endParaRPr/>
          </a:p>
          <a:p>
            <a:pPr marL="457200" lvl="0" indent="-298450" algn="l" rtl="0">
              <a:spcBef>
                <a:spcPts val="0"/>
              </a:spcBef>
              <a:spcAft>
                <a:spcPts val="0"/>
              </a:spcAft>
              <a:buSzPts val="1100"/>
              <a:buChar char="-"/>
            </a:pPr>
            <a:r>
              <a:rPr lang="de-DE"/>
              <a:t>Used for benchmarking machine learning alhorithms</a:t>
            </a: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18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44d4f16c0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solidFill>
                  <a:schemeClr val="dk1"/>
                </a:solidFill>
              </a:rPr>
              <a:t>Nasty</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KNN does not recognize textures and patterns</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Within class relatively high variance (example: Class bag, bags with patterns, shoulder bags, clutches etc.)</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Between classes shapes can be very similar (example: Classes shirt and T-shirt)</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In general: Shapes can be very complex compared to handwritten digits, who share a similarity and have clear distinctions</a:t>
            </a:r>
            <a:endParaRPr>
              <a:solidFill>
                <a:schemeClr val="dk1"/>
              </a:solidFill>
            </a:endParaRPr>
          </a:p>
        </p:txBody>
      </p:sp>
      <p:sp>
        <p:nvSpPr>
          <p:cNvPr id="117" name="Google Shape;117;g244d4f16c0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30a67279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a:solidFill>
                  <a:schemeClr val="dk1"/>
                </a:solidFill>
              </a:rPr>
              <a:t>Nasty</a:t>
            </a: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General process of implementing K nearest neighbors</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Centering and Scaling the dataset</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Performing a principal component analysis</a:t>
            </a:r>
            <a:endParaRPr>
              <a:solidFill>
                <a:schemeClr val="dk1"/>
              </a:solidFill>
            </a:endParaRPr>
          </a:p>
          <a:p>
            <a:pPr marL="457200" lvl="0" indent="-298450" algn="l" rtl="0">
              <a:spcBef>
                <a:spcPts val="0"/>
              </a:spcBef>
              <a:spcAft>
                <a:spcPts val="0"/>
              </a:spcAft>
              <a:buClr>
                <a:schemeClr val="dk1"/>
              </a:buClr>
              <a:buSzPts val="1100"/>
              <a:buChar char="-"/>
            </a:pPr>
            <a:r>
              <a:rPr lang="de-DE">
                <a:solidFill>
                  <a:schemeClr val="dk1"/>
                </a:solidFill>
              </a:rPr>
              <a:t>Performing KNN</a:t>
            </a:r>
            <a:endParaRPr>
              <a:solidFill>
                <a:schemeClr val="dk1"/>
              </a:solidFill>
            </a:endParaRPr>
          </a:p>
        </p:txBody>
      </p:sp>
      <p:sp>
        <p:nvSpPr>
          <p:cNvPr id="128" name="Google Shape;128;g2430a67279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430a67279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dirty="0" err="1">
                <a:solidFill>
                  <a:schemeClr val="dk1"/>
                </a:solidFill>
              </a:rPr>
              <a:t>Nasty</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457200" lvl="0" indent="-298450" algn="l" rtl="0">
              <a:spcBef>
                <a:spcPts val="0"/>
              </a:spcBef>
              <a:spcAft>
                <a:spcPts val="0"/>
              </a:spcAft>
              <a:buClr>
                <a:schemeClr val="dk1"/>
              </a:buClr>
              <a:buSzPts val="1100"/>
              <a:buChar char="-"/>
            </a:pPr>
            <a:r>
              <a:rPr lang="de-DE" dirty="0">
                <a:solidFill>
                  <a:schemeClr val="dk1"/>
                </a:solidFill>
              </a:rPr>
              <a:t>Operation </a:t>
            </a:r>
            <a:r>
              <a:rPr lang="de-DE" dirty="0" err="1">
                <a:solidFill>
                  <a:schemeClr val="dk1"/>
                </a:solidFill>
              </a:rPr>
              <a:t>of</a:t>
            </a:r>
            <a:r>
              <a:rPr lang="de-DE" dirty="0">
                <a:solidFill>
                  <a:schemeClr val="dk1"/>
                </a:solidFill>
              </a:rPr>
              <a:t> </a:t>
            </a:r>
            <a:r>
              <a:rPr lang="de-DE" dirty="0" err="1">
                <a:solidFill>
                  <a:schemeClr val="dk1"/>
                </a:solidFill>
              </a:rPr>
              <a:t>centering</a:t>
            </a:r>
            <a:r>
              <a:rPr lang="de-DE" dirty="0">
                <a:solidFill>
                  <a:schemeClr val="dk1"/>
                </a:solidFill>
              </a:rPr>
              <a:t> and </a:t>
            </a:r>
            <a:r>
              <a:rPr lang="de-DE" dirty="0" err="1">
                <a:solidFill>
                  <a:schemeClr val="dk1"/>
                </a:solidFill>
              </a:rPr>
              <a:t>scaling</a:t>
            </a:r>
            <a:r>
              <a:rPr lang="de-DE" dirty="0">
                <a:solidFill>
                  <a:schemeClr val="dk1"/>
                </a:solidFill>
              </a:rPr>
              <a:t> </a:t>
            </a:r>
            <a:r>
              <a:rPr lang="de-DE" dirty="0" err="1">
                <a:solidFill>
                  <a:schemeClr val="dk1"/>
                </a:solidFill>
              </a:rPr>
              <a:t>is</a:t>
            </a:r>
            <a:r>
              <a:rPr lang="de-DE" dirty="0">
                <a:solidFill>
                  <a:schemeClr val="dk1"/>
                </a:solidFill>
              </a:rPr>
              <a:t> </a:t>
            </a:r>
            <a:r>
              <a:rPr lang="de-DE" dirty="0" err="1">
                <a:solidFill>
                  <a:schemeClr val="dk1"/>
                </a:solidFill>
              </a:rPr>
              <a:t>called</a:t>
            </a:r>
            <a:r>
              <a:rPr lang="de-DE" dirty="0">
                <a:solidFill>
                  <a:schemeClr val="dk1"/>
                </a:solidFill>
              </a:rPr>
              <a:t> a Z-Transformation</a:t>
            </a:r>
            <a:endParaRPr dirty="0">
              <a:solidFill>
                <a:schemeClr val="dk1"/>
              </a:solidFill>
            </a:endParaRPr>
          </a:p>
          <a:p>
            <a:pPr marL="457200" lvl="0" indent="-298450" algn="l" rtl="0">
              <a:spcBef>
                <a:spcPts val="0"/>
              </a:spcBef>
              <a:spcAft>
                <a:spcPts val="0"/>
              </a:spcAft>
              <a:buClr>
                <a:schemeClr val="dk1"/>
              </a:buClr>
              <a:buSzPts val="1100"/>
              <a:buChar char="-"/>
            </a:pPr>
            <a:r>
              <a:rPr lang="de-DE" dirty="0" err="1">
                <a:solidFill>
                  <a:schemeClr val="dk1"/>
                </a:solidFill>
              </a:rPr>
              <a:t>Prepare</a:t>
            </a:r>
            <a:r>
              <a:rPr lang="de-DE" dirty="0">
                <a:solidFill>
                  <a:schemeClr val="dk1"/>
                </a:solidFill>
              </a:rPr>
              <a:t> </a:t>
            </a:r>
            <a:r>
              <a:rPr lang="de-DE" dirty="0" err="1">
                <a:solidFill>
                  <a:schemeClr val="dk1"/>
                </a:solidFill>
              </a:rPr>
              <a:t>dataset</a:t>
            </a:r>
            <a:r>
              <a:rPr lang="de-DE" dirty="0">
                <a:solidFill>
                  <a:schemeClr val="dk1"/>
                </a:solidFill>
              </a:rPr>
              <a:t> </a:t>
            </a:r>
            <a:r>
              <a:rPr lang="de-DE" dirty="0" err="1">
                <a:solidFill>
                  <a:schemeClr val="dk1"/>
                </a:solidFill>
              </a:rPr>
              <a:t>for</a:t>
            </a:r>
            <a:r>
              <a:rPr lang="de-DE" dirty="0">
                <a:solidFill>
                  <a:schemeClr val="dk1"/>
                </a:solidFill>
              </a:rPr>
              <a:t> KNN</a:t>
            </a:r>
            <a:endParaRPr dirty="0">
              <a:solidFill>
                <a:schemeClr val="dk1"/>
              </a:solidFill>
            </a:endParaRPr>
          </a:p>
          <a:p>
            <a:pPr marL="457200" lvl="0" indent="-298450" algn="l" rtl="0">
              <a:spcBef>
                <a:spcPts val="0"/>
              </a:spcBef>
              <a:spcAft>
                <a:spcPts val="0"/>
              </a:spcAft>
              <a:buClr>
                <a:schemeClr val="dk1"/>
              </a:buClr>
              <a:buSzPts val="1100"/>
              <a:buChar char="-"/>
            </a:pPr>
            <a:r>
              <a:rPr lang="de-DE" dirty="0">
                <a:solidFill>
                  <a:schemeClr val="dk1"/>
                </a:solidFill>
              </a:rPr>
              <a:t>Center </a:t>
            </a:r>
            <a:r>
              <a:rPr lang="de-DE" dirty="0" err="1">
                <a:solidFill>
                  <a:schemeClr val="dk1"/>
                </a:solidFill>
              </a:rPr>
              <a:t>data</a:t>
            </a:r>
            <a:r>
              <a:rPr lang="de-DE" dirty="0">
                <a:solidFill>
                  <a:schemeClr val="dk1"/>
                </a:solidFill>
              </a:rPr>
              <a:t> </a:t>
            </a:r>
            <a:r>
              <a:rPr lang="de-DE" dirty="0" err="1">
                <a:solidFill>
                  <a:schemeClr val="dk1"/>
                </a:solidFill>
              </a:rPr>
              <a:t>by</a:t>
            </a:r>
            <a:r>
              <a:rPr lang="de-DE" dirty="0">
                <a:solidFill>
                  <a:schemeClr val="dk1"/>
                </a:solidFill>
              </a:rPr>
              <a:t> </a:t>
            </a:r>
            <a:r>
              <a:rPr lang="de-DE" dirty="0" err="1">
                <a:solidFill>
                  <a:schemeClr val="dk1"/>
                </a:solidFill>
              </a:rPr>
              <a:t>subtracting</a:t>
            </a:r>
            <a:r>
              <a:rPr lang="de-DE" dirty="0">
                <a:solidFill>
                  <a:schemeClr val="dk1"/>
                </a:solidFill>
              </a:rPr>
              <a:t> </a:t>
            </a:r>
            <a:r>
              <a:rPr lang="de-DE" dirty="0" err="1">
                <a:solidFill>
                  <a:schemeClr val="dk1"/>
                </a:solidFill>
              </a:rPr>
              <a:t>mean</a:t>
            </a:r>
            <a:r>
              <a:rPr lang="de-DE" dirty="0">
                <a:solidFill>
                  <a:schemeClr val="dk1"/>
                </a:solidFill>
              </a:rPr>
              <a:t> </a:t>
            </a:r>
            <a:endParaRPr dirty="0">
              <a:solidFill>
                <a:schemeClr val="dk1"/>
              </a:solidFill>
            </a:endParaRPr>
          </a:p>
          <a:p>
            <a:pPr marL="457200" lvl="0" indent="-298450" algn="l" rtl="0">
              <a:spcBef>
                <a:spcPts val="0"/>
              </a:spcBef>
              <a:spcAft>
                <a:spcPts val="0"/>
              </a:spcAft>
              <a:buClr>
                <a:schemeClr val="dk1"/>
              </a:buClr>
              <a:buSzPts val="1100"/>
              <a:buChar char="-"/>
            </a:pPr>
            <a:r>
              <a:rPr lang="de-DE" dirty="0" err="1">
                <a:solidFill>
                  <a:schemeClr val="dk1"/>
                </a:solidFill>
              </a:rPr>
              <a:t>Scale</a:t>
            </a:r>
            <a:r>
              <a:rPr lang="de-DE" dirty="0">
                <a:solidFill>
                  <a:schemeClr val="dk1"/>
                </a:solidFill>
              </a:rPr>
              <a:t> </a:t>
            </a:r>
            <a:r>
              <a:rPr lang="de-DE" dirty="0" err="1">
                <a:solidFill>
                  <a:schemeClr val="dk1"/>
                </a:solidFill>
              </a:rPr>
              <a:t>data</a:t>
            </a:r>
            <a:r>
              <a:rPr lang="de-DE" dirty="0">
                <a:solidFill>
                  <a:schemeClr val="dk1"/>
                </a:solidFill>
              </a:rPr>
              <a:t> </a:t>
            </a:r>
            <a:r>
              <a:rPr lang="de-DE" dirty="0" err="1">
                <a:solidFill>
                  <a:schemeClr val="dk1"/>
                </a:solidFill>
              </a:rPr>
              <a:t>by</a:t>
            </a:r>
            <a:r>
              <a:rPr lang="de-DE" dirty="0">
                <a:solidFill>
                  <a:schemeClr val="dk1"/>
                </a:solidFill>
              </a:rPr>
              <a:t> </a:t>
            </a:r>
            <a:r>
              <a:rPr lang="de-DE" dirty="0" err="1">
                <a:solidFill>
                  <a:schemeClr val="dk1"/>
                </a:solidFill>
              </a:rPr>
              <a:t>dividing</a:t>
            </a:r>
            <a:r>
              <a:rPr lang="de-DE" dirty="0">
                <a:solidFill>
                  <a:schemeClr val="dk1"/>
                </a:solidFill>
              </a:rPr>
              <a:t> </a:t>
            </a:r>
            <a:r>
              <a:rPr lang="de-DE" dirty="0" err="1">
                <a:solidFill>
                  <a:schemeClr val="dk1"/>
                </a:solidFill>
              </a:rPr>
              <a:t>by</a:t>
            </a:r>
            <a:r>
              <a:rPr lang="de-DE" dirty="0">
                <a:solidFill>
                  <a:schemeClr val="dk1"/>
                </a:solidFill>
              </a:rPr>
              <a:t> </a:t>
            </a:r>
            <a:r>
              <a:rPr lang="de-DE" dirty="0" err="1">
                <a:solidFill>
                  <a:schemeClr val="dk1"/>
                </a:solidFill>
              </a:rPr>
              <a:t>standard</a:t>
            </a:r>
            <a:r>
              <a:rPr lang="de-DE" dirty="0">
                <a:solidFill>
                  <a:schemeClr val="dk1"/>
                </a:solidFill>
              </a:rPr>
              <a:t> </a:t>
            </a:r>
            <a:r>
              <a:rPr lang="de-DE" dirty="0" err="1">
                <a:solidFill>
                  <a:schemeClr val="dk1"/>
                </a:solidFill>
              </a:rPr>
              <a:t>deviation</a:t>
            </a:r>
            <a:endParaRPr dirty="0">
              <a:solidFill>
                <a:schemeClr val="dk1"/>
              </a:solidFill>
            </a:endParaRPr>
          </a:p>
          <a:p>
            <a:pPr marL="457200" lvl="0" indent="-298450" algn="l" rtl="0">
              <a:spcBef>
                <a:spcPts val="0"/>
              </a:spcBef>
              <a:spcAft>
                <a:spcPts val="0"/>
              </a:spcAft>
              <a:buClr>
                <a:schemeClr val="dk1"/>
              </a:buClr>
              <a:buSzPts val="1100"/>
              <a:buChar char="-"/>
            </a:pPr>
            <a:r>
              <a:rPr lang="de-DE" dirty="0">
                <a:solidFill>
                  <a:schemeClr val="dk1"/>
                </a:solidFill>
              </a:rPr>
              <a:t>Challenge: Standard </a:t>
            </a:r>
            <a:r>
              <a:rPr lang="de-DE" dirty="0" err="1">
                <a:solidFill>
                  <a:schemeClr val="dk1"/>
                </a:solidFill>
              </a:rPr>
              <a:t>deviation</a:t>
            </a:r>
            <a:r>
              <a:rPr lang="de-DE" dirty="0">
                <a:solidFill>
                  <a:schemeClr val="dk1"/>
                </a:solidFill>
              </a:rPr>
              <a:t> </a:t>
            </a:r>
            <a:r>
              <a:rPr lang="de-DE" dirty="0" err="1">
                <a:solidFill>
                  <a:schemeClr val="dk1"/>
                </a:solidFill>
              </a:rPr>
              <a:t>may</a:t>
            </a:r>
            <a:r>
              <a:rPr lang="de-DE" dirty="0">
                <a:solidFill>
                  <a:schemeClr val="dk1"/>
                </a:solidFill>
              </a:rPr>
              <a:t> not </a:t>
            </a:r>
            <a:r>
              <a:rPr lang="de-DE" dirty="0" err="1">
                <a:solidFill>
                  <a:schemeClr val="dk1"/>
                </a:solidFill>
              </a:rPr>
              <a:t>be</a:t>
            </a:r>
            <a:r>
              <a:rPr lang="de-DE" dirty="0">
                <a:solidFill>
                  <a:schemeClr val="dk1"/>
                </a:solidFill>
              </a:rPr>
              <a:t> 0, </a:t>
            </a:r>
            <a:r>
              <a:rPr lang="de-DE" dirty="0" err="1">
                <a:solidFill>
                  <a:schemeClr val="dk1"/>
                </a:solidFill>
              </a:rPr>
              <a:t>there</a:t>
            </a:r>
            <a:r>
              <a:rPr lang="de-DE" dirty="0">
                <a:solidFill>
                  <a:schemeClr val="dk1"/>
                </a:solidFill>
              </a:rPr>
              <a:t> </a:t>
            </a:r>
            <a:r>
              <a:rPr lang="de-DE" dirty="0" err="1">
                <a:solidFill>
                  <a:schemeClr val="dk1"/>
                </a:solidFill>
              </a:rPr>
              <a:t>might</a:t>
            </a:r>
            <a:r>
              <a:rPr lang="de-DE" dirty="0">
                <a:solidFill>
                  <a:schemeClr val="dk1"/>
                </a:solidFill>
              </a:rPr>
              <a:t> </a:t>
            </a:r>
            <a:r>
              <a:rPr lang="de-DE" dirty="0" err="1">
                <a:solidFill>
                  <a:schemeClr val="dk1"/>
                </a:solidFill>
              </a:rPr>
              <a:t>be</a:t>
            </a:r>
            <a:r>
              <a:rPr lang="de-DE" dirty="0">
                <a:solidFill>
                  <a:schemeClr val="dk1"/>
                </a:solidFill>
              </a:rPr>
              <a:t> </a:t>
            </a:r>
            <a:r>
              <a:rPr lang="de-DE" dirty="0" err="1">
                <a:solidFill>
                  <a:schemeClr val="dk1"/>
                </a:solidFill>
              </a:rPr>
              <a:t>pixels</a:t>
            </a:r>
            <a:r>
              <a:rPr lang="de-DE" dirty="0">
                <a:solidFill>
                  <a:schemeClr val="dk1"/>
                </a:solidFill>
              </a:rPr>
              <a:t> </a:t>
            </a:r>
            <a:r>
              <a:rPr lang="de-DE" dirty="0" err="1">
                <a:solidFill>
                  <a:schemeClr val="dk1"/>
                </a:solidFill>
              </a:rPr>
              <a:t>where</a:t>
            </a:r>
            <a:r>
              <a:rPr lang="de-DE" dirty="0">
                <a:solidFill>
                  <a:schemeClr val="dk1"/>
                </a:solidFill>
              </a:rPr>
              <a:t> </a:t>
            </a:r>
            <a:r>
              <a:rPr lang="de-DE" dirty="0" err="1">
                <a:solidFill>
                  <a:schemeClr val="dk1"/>
                </a:solidFill>
              </a:rPr>
              <a:t>across</a:t>
            </a:r>
            <a:r>
              <a:rPr lang="de-DE" dirty="0">
                <a:solidFill>
                  <a:schemeClr val="dk1"/>
                </a:solidFill>
              </a:rPr>
              <a:t> </a:t>
            </a:r>
            <a:r>
              <a:rPr lang="de-DE" dirty="0" err="1">
                <a:solidFill>
                  <a:schemeClr val="dk1"/>
                </a:solidFill>
              </a:rPr>
              <a:t>the</a:t>
            </a:r>
            <a:r>
              <a:rPr lang="de-DE" dirty="0">
                <a:solidFill>
                  <a:schemeClr val="dk1"/>
                </a:solidFill>
              </a:rPr>
              <a:t> </a:t>
            </a:r>
            <a:r>
              <a:rPr lang="de-DE" dirty="0" err="1">
                <a:solidFill>
                  <a:schemeClr val="dk1"/>
                </a:solidFill>
              </a:rPr>
              <a:t>entire</a:t>
            </a:r>
            <a:r>
              <a:rPr lang="de-DE" dirty="0">
                <a:solidFill>
                  <a:schemeClr val="dk1"/>
                </a:solidFill>
              </a:rPr>
              <a:t> </a:t>
            </a:r>
            <a:r>
              <a:rPr lang="de-DE" dirty="0" err="1">
                <a:solidFill>
                  <a:schemeClr val="dk1"/>
                </a:solidFill>
              </a:rPr>
              <a:t>dataset</a:t>
            </a:r>
            <a:r>
              <a:rPr lang="de-DE" dirty="0">
                <a:solidFill>
                  <a:schemeClr val="dk1"/>
                </a:solidFill>
              </a:rPr>
              <a:t> </a:t>
            </a:r>
            <a:r>
              <a:rPr lang="de-DE" dirty="0" err="1">
                <a:solidFill>
                  <a:schemeClr val="dk1"/>
                </a:solidFill>
              </a:rPr>
              <a:t>the</a:t>
            </a:r>
            <a:r>
              <a:rPr lang="de-DE" dirty="0">
                <a:solidFill>
                  <a:schemeClr val="dk1"/>
                </a:solidFill>
              </a:rPr>
              <a:t> </a:t>
            </a:r>
            <a:r>
              <a:rPr lang="de-DE" dirty="0" err="1">
                <a:solidFill>
                  <a:schemeClr val="dk1"/>
                </a:solidFill>
              </a:rPr>
              <a:t>intensity</a:t>
            </a:r>
            <a:r>
              <a:rPr lang="de-DE" dirty="0">
                <a:solidFill>
                  <a:schemeClr val="dk1"/>
                </a:solidFill>
              </a:rPr>
              <a:t> </a:t>
            </a:r>
            <a:r>
              <a:rPr lang="de-DE" dirty="0" err="1">
                <a:solidFill>
                  <a:schemeClr val="dk1"/>
                </a:solidFill>
              </a:rPr>
              <a:t>is</a:t>
            </a:r>
            <a:r>
              <a:rPr lang="de-DE" dirty="0">
                <a:solidFill>
                  <a:schemeClr val="dk1"/>
                </a:solidFill>
              </a:rPr>
              <a:t> 0 (</a:t>
            </a:r>
            <a:r>
              <a:rPr lang="de-DE" dirty="0" err="1">
                <a:solidFill>
                  <a:schemeClr val="dk1"/>
                </a:solidFill>
              </a:rPr>
              <a:t>outermost</a:t>
            </a:r>
            <a:r>
              <a:rPr lang="de-DE" dirty="0">
                <a:solidFill>
                  <a:schemeClr val="dk1"/>
                </a:solidFill>
              </a:rPr>
              <a:t> </a:t>
            </a:r>
            <a:r>
              <a:rPr lang="de-DE" dirty="0" err="1">
                <a:solidFill>
                  <a:schemeClr val="dk1"/>
                </a:solidFill>
              </a:rPr>
              <a:t>edges</a:t>
            </a:r>
            <a:r>
              <a:rPr lang="de-DE" dirty="0">
                <a:solidFill>
                  <a:schemeClr val="dk1"/>
                </a:solidFill>
              </a:rPr>
              <a:t>). Remove </a:t>
            </a:r>
            <a:r>
              <a:rPr lang="de-DE" dirty="0" err="1">
                <a:solidFill>
                  <a:schemeClr val="dk1"/>
                </a:solidFill>
              </a:rPr>
              <a:t>these</a:t>
            </a:r>
            <a:r>
              <a:rPr lang="de-DE" dirty="0">
                <a:solidFill>
                  <a:schemeClr val="dk1"/>
                </a:solidFill>
              </a:rPr>
              <a:t> </a:t>
            </a:r>
            <a:r>
              <a:rPr lang="de-DE" dirty="0" err="1">
                <a:solidFill>
                  <a:schemeClr val="dk1"/>
                </a:solidFill>
              </a:rPr>
              <a:t>pixels</a:t>
            </a:r>
            <a:r>
              <a:rPr lang="de-DE" dirty="0">
                <a:solidFill>
                  <a:schemeClr val="dk1"/>
                </a:solidFill>
              </a:rPr>
              <a:t> so </a:t>
            </a:r>
            <a:r>
              <a:rPr lang="de-DE" dirty="0" err="1">
                <a:solidFill>
                  <a:schemeClr val="dk1"/>
                </a:solidFill>
              </a:rPr>
              <a:t>that</a:t>
            </a:r>
            <a:r>
              <a:rPr lang="de-DE" dirty="0">
                <a:solidFill>
                  <a:schemeClr val="dk1"/>
                </a:solidFill>
              </a:rPr>
              <a:t> </a:t>
            </a:r>
            <a:r>
              <a:rPr lang="de-DE" dirty="0" err="1">
                <a:solidFill>
                  <a:schemeClr val="dk1"/>
                </a:solidFill>
              </a:rPr>
              <a:t>we</a:t>
            </a:r>
            <a:r>
              <a:rPr lang="de-DE" dirty="0">
                <a:solidFill>
                  <a:schemeClr val="dk1"/>
                </a:solidFill>
              </a:rPr>
              <a:t> do not divide </a:t>
            </a:r>
            <a:r>
              <a:rPr lang="de-DE" dirty="0" err="1">
                <a:solidFill>
                  <a:schemeClr val="dk1"/>
                </a:solidFill>
              </a:rPr>
              <a:t>by</a:t>
            </a:r>
            <a:r>
              <a:rPr lang="de-DE" dirty="0">
                <a:solidFill>
                  <a:schemeClr val="dk1"/>
                </a:solidFill>
              </a:rPr>
              <a:t> 0.</a:t>
            </a:r>
            <a:endParaRPr dirty="0">
              <a:solidFill>
                <a:schemeClr val="dk1"/>
              </a:solidFill>
            </a:endParaRPr>
          </a:p>
        </p:txBody>
      </p:sp>
      <p:sp>
        <p:nvSpPr>
          <p:cNvPr id="142" name="Google Shape;142;g2430a67279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a:solidFill>
                  <a:schemeClr val="dk1"/>
                </a:solidFill>
              </a:rPr>
              <a:t>Ole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de-DE"/>
              <a:t>Goal: </a:t>
            </a:r>
            <a:r>
              <a:rPr lang="de-DE">
                <a:solidFill>
                  <a:schemeClr val="dk1"/>
                </a:solidFill>
              </a:rPr>
              <a:t>compact representation of the data while minimizing information loss.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de-DE"/>
              <a:t>how: Reducing amount of variables in a large dataset</a:t>
            </a:r>
            <a:endParaRPr/>
          </a:p>
          <a:p>
            <a:pPr marL="0" lvl="0" indent="0" algn="l" rtl="0">
              <a:spcBef>
                <a:spcPts val="0"/>
              </a:spcBef>
              <a:spcAft>
                <a:spcPts val="0"/>
              </a:spcAft>
              <a:buNone/>
            </a:pPr>
            <a:endParaRPr/>
          </a:p>
          <a:p>
            <a:pPr marL="0" lvl="0" indent="0" algn="l" rtl="0">
              <a:spcBef>
                <a:spcPts val="0"/>
              </a:spcBef>
              <a:spcAft>
                <a:spcPts val="0"/>
              </a:spcAft>
              <a:buNone/>
            </a:pPr>
            <a:r>
              <a:rPr lang="de-DE"/>
              <a:t>how: rotating data matrix through multiplying with Eigenmatrix</a:t>
            </a:r>
            <a:endParaRPr/>
          </a:p>
          <a:p>
            <a:pPr marL="0" lvl="0" indent="0" algn="l" rtl="0">
              <a:spcBef>
                <a:spcPts val="0"/>
              </a:spcBef>
              <a:spcAft>
                <a:spcPts val="0"/>
              </a:spcAft>
              <a:buNone/>
            </a:pPr>
            <a:endParaRPr/>
          </a:p>
          <a:p>
            <a:pPr marL="0" lvl="0" indent="0" algn="l" rtl="0">
              <a:spcBef>
                <a:spcPts val="0"/>
              </a:spcBef>
              <a:spcAft>
                <a:spcPts val="0"/>
              </a:spcAft>
              <a:buNone/>
            </a:pPr>
            <a:r>
              <a:rPr lang="de-DE"/>
              <a:t>how: Eigenmatrix consists of previously calculated Eigenvectors</a:t>
            </a:r>
            <a:endParaRPr/>
          </a:p>
          <a:p>
            <a:pPr marL="0" lvl="0" indent="0" algn="l" rtl="0">
              <a:spcBef>
                <a:spcPts val="0"/>
              </a:spcBef>
              <a:spcAft>
                <a:spcPts val="0"/>
              </a:spcAft>
              <a:buNone/>
            </a:pPr>
            <a:endParaRPr/>
          </a:p>
          <a:p>
            <a:pPr marL="0" lvl="0" indent="0" algn="l" rtl="0">
              <a:spcBef>
                <a:spcPts val="0"/>
              </a:spcBef>
              <a:spcAft>
                <a:spcPts val="0"/>
              </a:spcAft>
              <a:buNone/>
            </a:pPr>
            <a:r>
              <a:rPr lang="de-DE"/>
              <a:t>overfitting = funk. gut für traindata aber schlecht für testdata, weil spezialisiert.</a:t>
            </a:r>
            <a:endParaRPr/>
          </a:p>
          <a:p>
            <a:pPr marL="0" lvl="0" indent="0" algn="l" rtl="0">
              <a:spcBef>
                <a:spcPts val="0"/>
              </a:spcBef>
              <a:spcAft>
                <a:spcPts val="0"/>
              </a:spcAft>
              <a:buNone/>
            </a:pPr>
            <a:r>
              <a:rPr lang="de-DE"/>
              <a:t>lambda</a:t>
            </a:r>
            <a:endParaRPr/>
          </a:p>
        </p:txBody>
      </p:sp>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30a67279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Ole</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assign labels to 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de-DE">
                <a:solidFill>
                  <a:schemeClr val="dk1"/>
                </a:solidFill>
              </a:rPr>
              <a:t>training - distance to all test img. </a:t>
            </a:r>
            <a:endParaRPr>
              <a:solidFill>
                <a:schemeClr val="dk1"/>
              </a:solidFill>
            </a:endParaRPr>
          </a:p>
          <a:p>
            <a:pPr marL="0" lvl="0" indent="0" algn="l" rtl="0">
              <a:spcBef>
                <a:spcPts val="0"/>
              </a:spcBef>
              <a:spcAft>
                <a:spcPts val="0"/>
              </a:spcAft>
              <a:buNone/>
            </a:pPr>
            <a:endParaRPr/>
          </a:p>
        </p:txBody>
      </p:sp>
      <p:sp>
        <p:nvSpPr>
          <p:cNvPr id="164" name="Google Shape;164;g2430a67279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folie"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und vertikaler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bschnitts-&#10;überschrift" type="secHead">
  <p:cSld name="SECTION_HEADER">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Zwei Inhalte" type="twoObj">
  <p:cSld name="TWO_OBJECTS">
    <p:spTree>
      <p:nvGrpSpPr>
        <p:cNvPr id="1" name="Shape 29"/>
        <p:cNvGrpSpPr/>
        <p:nvPr/>
      </p:nvGrpSpPr>
      <p:grpSpPr>
        <a:xfrm>
          <a:off x="0" y="0"/>
          <a:ext cx="0" cy="0"/>
          <a:chOff x="0" y="0"/>
          <a:chExt cx="0" cy="0"/>
        </a:xfrm>
      </p:grpSpPr>
      <p:sp>
        <p:nvSpPr>
          <p:cNvPr id="30" name="Google Shape;3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r Titel"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alt mit Überschrift"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ld mit Überschrift"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6BBD8"/>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upgrad.com/blog/basic-cnn-architectur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p:nvPr/>
        </p:nvSpPr>
        <p:spPr>
          <a:xfrm>
            <a:off x="733778" y="4111931"/>
            <a:ext cx="3107267" cy="2107633"/>
          </a:xfrm>
          <a:prstGeom prst="roundRect">
            <a:avLst>
              <a:gd name="adj" fmla="val 50000"/>
            </a:avLst>
          </a:prstGeom>
          <a:solidFill>
            <a:srgbClr val="3365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2"/>
          <p:cNvSpPr/>
          <p:nvPr/>
        </p:nvSpPr>
        <p:spPr>
          <a:xfrm>
            <a:off x="4120444" y="4111932"/>
            <a:ext cx="7337778" cy="2107633"/>
          </a:xfrm>
          <a:prstGeom prst="roundRect">
            <a:avLst>
              <a:gd name="adj" fmla="val 50000"/>
            </a:avLst>
          </a:prstGeom>
          <a:solidFill>
            <a:srgbClr val="33658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2"/>
          <p:cNvSpPr/>
          <p:nvPr/>
        </p:nvSpPr>
        <p:spPr>
          <a:xfrm>
            <a:off x="733778" y="894010"/>
            <a:ext cx="10724444" cy="2906889"/>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7" name="Google Shape;87;p2"/>
          <p:cNvSpPr txBox="1">
            <a:spLocks noGrp="1"/>
          </p:cNvSpPr>
          <p:nvPr>
            <p:ph type="title"/>
          </p:nvPr>
        </p:nvSpPr>
        <p:spPr>
          <a:xfrm>
            <a:off x="2310694" y="1704863"/>
            <a:ext cx="757061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6AE2D"/>
              </a:buClr>
              <a:buSzPts val="4400"/>
              <a:buFont typeface="Avenir"/>
              <a:buNone/>
            </a:pPr>
            <a:r>
              <a:rPr lang="de-DE" dirty="0">
                <a:solidFill>
                  <a:srgbClr val="F6AE2D"/>
                </a:solidFill>
                <a:latin typeface="Avenir"/>
                <a:ea typeface="Avenir"/>
                <a:cs typeface="Avenir"/>
                <a:sym typeface="Avenir"/>
              </a:rPr>
              <a:t>Data Analysis Project 2023</a:t>
            </a:r>
            <a:endParaRPr dirty="0"/>
          </a:p>
        </p:txBody>
      </p:sp>
      <p:sp>
        <p:nvSpPr>
          <p:cNvPr id="88" name="Google Shape;88;p2"/>
          <p:cNvSpPr txBox="1">
            <a:spLocks noGrp="1"/>
          </p:cNvSpPr>
          <p:nvPr>
            <p:ph type="body" idx="1"/>
          </p:nvPr>
        </p:nvSpPr>
        <p:spPr>
          <a:xfrm>
            <a:off x="1340698" y="4654599"/>
            <a:ext cx="2130600" cy="1145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6AE2D"/>
              </a:buClr>
              <a:buSzPts val="2800"/>
              <a:buNone/>
            </a:pPr>
            <a:r>
              <a:rPr lang="de-DE">
                <a:solidFill>
                  <a:srgbClr val="F6AE2D"/>
                </a:solidFill>
                <a:latin typeface="Avenir"/>
                <a:ea typeface="Avenir"/>
                <a:cs typeface="Avenir"/>
                <a:sym typeface="Avenir"/>
              </a:rPr>
              <a:t>Topic 01 </a:t>
            </a:r>
            <a:endParaRPr/>
          </a:p>
          <a:p>
            <a:pPr marL="0" lvl="0" indent="0" algn="l" rtl="0">
              <a:lnSpc>
                <a:spcPct val="90000"/>
              </a:lnSpc>
              <a:spcBef>
                <a:spcPts val="1000"/>
              </a:spcBef>
              <a:spcAft>
                <a:spcPts val="0"/>
              </a:spcAft>
              <a:buClr>
                <a:srgbClr val="F6AE2D"/>
              </a:buClr>
              <a:buSzPts val="2800"/>
              <a:buNone/>
            </a:pPr>
            <a:r>
              <a:rPr lang="de-DE">
                <a:solidFill>
                  <a:srgbClr val="F6AE2D"/>
                </a:solidFill>
                <a:latin typeface="Avenir"/>
                <a:ea typeface="Avenir"/>
                <a:cs typeface="Avenir"/>
                <a:sym typeface="Avenir"/>
              </a:rPr>
              <a:t>Group 04</a:t>
            </a:r>
            <a:endParaRPr/>
          </a:p>
        </p:txBody>
      </p:sp>
      <p:sp>
        <p:nvSpPr>
          <p:cNvPr id="89" name="Google Shape;89;p2"/>
          <p:cNvSpPr txBox="1"/>
          <p:nvPr/>
        </p:nvSpPr>
        <p:spPr>
          <a:xfrm>
            <a:off x="5232101" y="4611752"/>
            <a:ext cx="5114464" cy="123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0" i="0" u="none" strike="noStrike" cap="none" dirty="0">
                <a:solidFill>
                  <a:srgbClr val="F6AE2D"/>
                </a:solidFill>
                <a:latin typeface="Avenir"/>
                <a:ea typeface="Avenir"/>
                <a:cs typeface="Avenir"/>
                <a:sym typeface="Avenir"/>
              </a:rPr>
              <a:t>Ole Decker, Heinrike Gilles, Bastian Mucha, Anastasia Warken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2" name="Google Shape;136;g2430a672791_1_0">
            <a:extLst>
              <a:ext uri="{FF2B5EF4-FFF2-40B4-BE49-F238E27FC236}">
                <a16:creationId xmlns:a16="http://schemas.microsoft.com/office/drawing/2014/main" id="{CA042D0E-61AA-5759-77A3-1BB7291F7B08}"/>
              </a:ext>
            </a:extLst>
          </p:cNvPr>
          <p:cNvSpPr/>
          <p:nvPr/>
        </p:nvSpPr>
        <p:spPr>
          <a:xfrm>
            <a:off x="1466599"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7" name="Google Shape;177;g2430a672791_0_24"/>
          <p:cNvSpPr/>
          <p:nvPr/>
        </p:nvSpPr>
        <p:spPr>
          <a:xfrm>
            <a:off x="5868000" y="2006725"/>
            <a:ext cx="6177080" cy="4475075"/>
          </a:xfrm>
          <a:prstGeom prst="roundRect">
            <a:avLst>
              <a:gd name="adj" fmla="val 3409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8" name="Google Shape;178;g2430a672791_0_24"/>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g2430a672791_0_24"/>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de-DE" dirty="0">
                <a:latin typeface="Avenir"/>
                <a:ea typeface="Avenir"/>
                <a:cs typeface="Avenir"/>
                <a:sym typeface="Avenir"/>
              </a:rPr>
              <a:t>KNN: K </a:t>
            </a:r>
            <a:r>
              <a:rPr lang="de-DE" dirty="0" err="1">
                <a:latin typeface="Avenir"/>
                <a:ea typeface="Avenir"/>
                <a:cs typeface="Avenir"/>
                <a:sym typeface="Avenir"/>
              </a:rPr>
              <a:t>nearest</a:t>
            </a:r>
            <a:r>
              <a:rPr lang="de-DE" dirty="0">
                <a:latin typeface="Avenir"/>
                <a:ea typeface="Avenir"/>
                <a:cs typeface="Avenir"/>
                <a:sym typeface="Avenir"/>
              </a:rPr>
              <a:t> </a:t>
            </a:r>
            <a:r>
              <a:rPr lang="de-DE" dirty="0" err="1">
                <a:latin typeface="Avenir"/>
                <a:ea typeface="Avenir"/>
                <a:cs typeface="Avenir"/>
                <a:sym typeface="Avenir"/>
              </a:rPr>
              <a:t>neighbor</a:t>
            </a:r>
            <a:endParaRPr dirty="0">
              <a:latin typeface="Avenir"/>
              <a:ea typeface="Avenir"/>
              <a:cs typeface="Avenir"/>
              <a:sym typeface="Avenir"/>
            </a:endParaRPr>
          </a:p>
        </p:txBody>
      </p:sp>
      <p:sp>
        <p:nvSpPr>
          <p:cNvPr id="180" name="Google Shape;180;g2430a672791_0_24"/>
          <p:cNvSpPr txBox="1">
            <a:spLocks noGrp="1"/>
          </p:cNvSpPr>
          <p:nvPr>
            <p:ph type="body" idx="1"/>
          </p:nvPr>
        </p:nvSpPr>
        <p:spPr>
          <a:xfrm>
            <a:off x="424875" y="1901825"/>
            <a:ext cx="5383688" cy="426810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1000"/>
              </a:spcBef>
              <a:spcAft>
                <a:spcPts val="0"/>
              </a:spcAft>
              <a:buSzPts val="1800"/>
              <a:buFont typeface="Avenir"/>
              <a:buChar char="•"/>
            </a:pPr>
            <a:r>
              <a:rPr lang="de-DE" dirty="0">
                <a:latin typeface="Avenir"/>
                <a:ea typeface="Avenir"/>
                <a:cs typeface="Avenir"/>
                <a:sym typeface="Avenir"/>
              </a:rPr>
              <a:t>non-</a:t>
            </a:r>
            <a:r>
              <a:rPr lang="de-DE" dirty="0" err="1">
                <a:latin typeface="Avenir"/>
                <a:ea typeface="Avenir"/>
                <a:cs typeface="Avenir"/>
                <a:sym typeface="Avenir"/>
              </a:rPr>
              <a:t>parametric</a:t>
            </a:r>
            <a:r>
              <a:rPr lang="de-DE" dirty="0">
                <a:latin typeface="Avenir"/>
                <a:ea typeface="Avenir"/>
                <a:cs typeface="Avenir"/>
                <a:sym typeface="Avenir"/>
              </a:rPr>
              <a:t>, </a:t>
            </a:r>
            <a:r>
              <a:rPr lang="de-DE" dirty="0" err="1">
                <a:latin typeface="Avenir"/>
                <a:ea typeface="Avenir"/>
                <a:cs typeface="Avenir"/>
                <a:sym typeface="Avenir"/>
              </a:rPr>
              <a:t>supervised</a:t>
            </a:r>
            <a:r>
              <a:rPr lang="de-DE" dirty="0">
                <a:latin typeface="Avenir"/>
                <a:ea typeface="Avenir"/>
                <a:cs typeface="Avenir"/>
                <a:sym typeface="Avenir"/>
              </a:rPr>
              <a:t> </a:t>
            </a:r>
            <a:r>
              <a:rPr lang="de-DE" dirty="0" err="1">
                <a:latin typeface="Avenir"/>
                <a:ea typeface="Avenir"/>
                <a:cs typeface="Avenir"/>
                <a:sym typeface="Avenir"/>
              </a:rPr>
              <a:t>learning</a:t>
            </a:r>
            <a:r>
              <a:rPr lang="de-DE" dirty="0">
                <a:latin typeface="Avenir"/>
                <a:ea typeface="Avenir"/>
                <a:cs typeface="Avenir"/>
                <a:sym typeface="Avenir"/>
              </a:rPr>
              <a:t> </a:t>
            </a:r>
            <a:r>
              <a:rPr lang="de-DE" dirty="0" err="1">
                <a:latin typeface="Avenir"/>
                <a:ea typeface="Avenir"/>
                <a:cs typeface="Avenir"/>
                <a:sym typeface="Avenir"/>
              </a:rPr>
              <a:t>classifier</a:t>
            </a:r>
            <a:endParaRPr dirty="0">
              <a:latin typeface="Avenir"/>
              <a:ea typeface="Avenir"/>
              <a:cs typeface="Avenir"/>
              <a:sym typeface="Avenir"/>
            </a:endParaRPr>
          </a:p>
        </p:txBody>
      </p:sp>
      <p:sp>
        <p:nvSpPr>
          <p:cNvPr id="182" name="Google Shape;182;g2430a672791_0_24"/>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Project </a:t>
            </a:r>
            <a:r>
              <a:rPr lang="de-DE" sz="2000" dirty="0" err="1">
                <a:solidFill>
                  <a:srgbClr val="F6AE2D"/>
                </a:solidFill>
                <a:latin typeface="Avenir"/>
                <a:ea typeface="Avenir"/>
                <a:cs typeface="Avenir"/>
                <a:sym typeface="Avenir"/>
              </a:rPr>
              <a:t>parts</a:t>
            </a:r>
            <a:r>
              <a:rPr lang="de-DE" sz="2000" dirty="0">
                <a:solidFill>
                  <a:srgbClr val="F6AE2D"/>
                </a:solidFill>
                <a:latin typeface="Avenir"/>
                <a:ea typeface="Avenir"/>
                <a:cs typeface="Avenir"/>
                <a:sym typeface="Avenir"/>
              </a:rPr>
              <a:t> 	</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183" name="Google Shape;183;g2430a672791_0_24"/>
          <p:cNvSpPr txBox="1"/>
          <p:nvPr/>
        </p:nvSpPr>
        <p:spPr>
          <a:xfrm>
            <a:off x="5486400" y="6481800"/>
            <a:ext cx="6705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1000">
                <a:solidFill>
                  <a:schemeClr val="dk2"/>
                </a:solidFill>
              </a:rPr>
              <a:t>https://www.analyticssteps.com/blogs/how-does-k-nearest-neighbor-works-machine-learning-classification-problem</a:t>
            </a:r>
            <a:endParaRPr sz="1000">
              <a:solidFill>
                <a:schemeClr val="dk2"/>
              </a:solidFill>
            </a:endParaRPr>
          </a:p>
        </p:txBody>
      </p:sp>
      <p:pic>
        <p:nvPicPr>
          <p:cNvPr id="184" name="Google Shape;184;g2430a672791_0_24"/>
          <p:cNvPicPr preferRelativeResize="0"/>
          <p:nvPr/>
        </p:nvPicPr>
        <p:blipFill rotWithShape="1">
          <a:blip r:embed="rId3">
            <a:alphaModFix/>
          </a:blip>
          <a:srcRect l="20343" r="18325"/>
          <a:stretch/>
        </p:blipFill>
        <p:spPr>
          <a:xfrm>
            <a:off x="6633775" y="2660500"/>
            <a:ext cx="4825899" cy="33855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42eb3940f3_0_5"/>
          <p:cNvSpPr/>
          <p:nvPr/>
        </p:nvSpPr>
        <p:spPr>
          <a:xfrm>
            <a:off x="7592075" y="4399225"/>
            <a:ext cx="4078800" cy="2238300"/>
          </a:xfrm>
          <a:prstGeom prst="roundRect">
            <a:avLst>
              <a:gd name="adj" fmla="val 4130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0" name="Google Shape;190;g242eb3940f3_0_5"/>
          <p:cNvSpPr txBox="1">
            <a:spLocks noGrp="1"/>
          </p:cNvSpPr>
          <p:nvPr>
            <p:ph type="body" idx="1"/>
          </p:nvPr>
        </p:nvSpPr>
        <p:spPr>
          <a:xfrm>
            <a:off x="838200" y="1978025"/>
            <a:ext cx="6413100" cy="4463100"/>
          </a:xfrm>
          <a:prstGeom prst="rect">
            <a:avLst/>
          </a:prstGeom>
        </p:spPr>
        <p:txBody>
          <a:bodyPr spcFirstLastPara="1" wrap="square" lIns="91425" tIns="45700" rIns="91425" bIns="45700" anchor="t" anchorCtr="0">
            <a:normAutofit lnSpcReduction="10000"/>
          </a:bodyPr>
          <a:lstStyle/>
          <a:p>
            <a:pPr marL="457200" lvl="0" indent="-342900" algn="l" rtl="0">
              <a:lnSpc>
                <a:spcPct val="120000"/>
              </a:lnSpc>
              <a:spcBef>
                <a:spcPts val="1000"/>
              </a:spcBef>
              <a:spcAft>
                <a:spcPts val="0"/>
              </a:spcAft>
              <a:buSzPts val="1800"/>
              <a:buFont typeface="Avenir"/>
              <a:buChar char="•"/>
            </a:pPr>
            <a:r>
              <a:rPr lang="de-DE">
                <a:latin typeface="Avenir"/>
                <a:ea typeface="Avenir"/>
                <a:cs typeface="Avenir"/>
                <a:sym typeface="Avenir"/>
              </a:rPr>
              <a:t>Assessment of performance and effectiveness of the algorithm</a:t>
            </a:r>
            <a:endParaRPr>
              <a:latin typeface="Avenir"/>
              <a:ea typeface="Avenir"/>
              <a:cs typeface="Avenir"/>
              <a:sym typeface="Avenir"/>
            </a:endParaRPr>
          </a:p>
          <a:p>
            <a:pPr marL="457200" lvl="0" indent="-342900" algn="l" rtl="0">
              <a:lnSpc>
                <a:spcPct val="120000"/>
              </a:lnSpc>
              <a:spcBef>
                <a:spcPts val="1000"/>
              </a:spcBef>
              <a:spcAft>
                <a:spcPts val="0"/>
              </a:spcAft>
              <a:buSzPts val="1800"/>
              <a:buFont typeface="Avenir"/>
              <a:buChar char="•"/>
            </a:pPr>
            <a:r>
              <a:rPr lang="de-DE">
                <a:latin typeface="Avenir"/>
                <a:ea typeface="Avenir"/>
                <a:cs typeface="Avenir"/>
                <a:sym typeface="Avenir"/>
              </a:rPr>
              <a:t>Accuracy</a:t>
            </a:r>
            <a:endParaRPr>
              <a:latin typeface="Avenir"/>
              <a:ea typeface="Avenir"/>
              <a:cs typeface="Avenir"/>
              <a:sym typeface="Avenir"/>
            </a:endParaRPr>
          </a:p>
          <a:p>
            <a:pPr marL="914400" lvl="1" indent="-342900" algn="l" rtl="0">
              <a:lnSpc>
                <a:spcPct val="120000"/>
              </a:lnSpc>
              <a:spcBef>
                <a:spcPts val="1000"/>
              </a:spcBef>
              <a:spcAft>
                <a:spcPts val="0"/>
              </a:spcAft>
              <a:buSzPts val="1800"/>
              <a:buFont typeface="Avenir"/>
              <a:buChar char="•"/>
            </a:pPr>
            <a:r>
              <a:rPr lang="de-DE">
                <a:latin typeface="Avenir"/>
                <a:ea typeface="Avenir"/>
                <a:cs typeface="Avenir"/>
                <a:sym typeface="Avenir"/>
              </a:rPr>
              <a:t>measures overall correctness of classification</a:t>
            </a:r>
            <a:endParaRPr>
              <a:latin typeface="Avenir"/>
              <a:ea typeface="Avenir"/>
              <a:cs typeface="Avenir"/>
              <a:sym typeface="Avenir"/>
            </a:endParaRPr>
          </a:p>
          <a:p>
            <a:pPr marL="457200" lvl="0" indent="-342900" algn="l" rtl="0">
              <a:lnSpc>
                <a:spcPct val="120000"/>
              </a:lnSpc>
              <a:spcBef>
                <a:spcPts val="1000"/>
              </a:spcBef>
              <a:spcAft>
                <a:spcPts val="0"/>
              </a:spcAft>
              <a:buSzPts val="1800"/>
              <a:buFont typeface="Avenir"/>
              <a:buChar char="•"/>
            </a:pPr>
            <a:r>
              <a:rPr lang="de-DE">
                <a:latin typeface="Avenir"/>
                <a:ea typeface="Avenir"/>
                <a:cs typeface="Avenir"/>
                <a:sym typeface="Avenir"/>
              </a:rPr>
              <a:t>Confusion Matrix</a:t>
            </a:r>
            <a:endParaRPr>
              <a:latin typeface="Avenir"/>
              <a:ea typeface="Avenir"/>
              <a:cs typeface="Avenir"/>
              <a:sym typeface="Avenir"/>
            </a:endParaRPr>
          </a:p>
          <a:p>
            <a:pPr marL="914400" lvl="1" indent="-342900" algn="l" rtl="0">
              <a:lnSpc>
                <a:spcPct val="120000"/>
              </a:lnSpc>
              <a:spcBef>
                <a:spcPts val="1000"/>
              </a:spcBef>
              <a:spcAft>
                <a:spcPts val="0"/>
              </a:spcAft>
              <a:buSzPts val="1800"/>
              <a:buFont typeface="Avenir"/>
              <a:buChar char="•"/>
            </a:pPr>
            <a:r>
              <a:rPr lang="de-DE">
                <a:latin typeface="Avenir"/>
                <a:ea typeface="Avenir"/>
                <a:cs typeface="Avenir"/>
                <a:sym typeface="Avenir"/>
              </a:rPr>
              <a:t>predicted class labels against the true class labels of a dataset</a:t>
            </a:r>
            <a:endParaRPr>
              <a:latin typeface="Avenir"/>
              <a:ea typeface="Avenir"/>
              <a:cs typeface="Avenir"/>
              <a:sym typeface="Avenir"/>
            </a:endParaRPr>
          </a:p>
        </p:txBody>
      </p:sp>
      <p:sp>
        <p:nvSpPr>
          <p:cNvPr id="191" name="Google Shape;191;g242eb3940f3_0_5"/>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g242eb3940f3_0_5"/>
          <p:cNvSpPr txBox="1">
            <a:spLocks noGrp="1"/>
          </p:cNvSpPr>
          <p:nvPr>
            <p:ph type="title"/>
          </p:nvPr>
        </p:nvSpPr>
        <p:spPr>
          <a:xfrm>
            <a:off x="838200" y="6699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de-DE" dirty="0">
                <a:latin typeface="Avenir"/>
                <a:ea typeface="Avenir"/>
                <a:cs typeface="Avenir"/>
                <a:sym typeface="Avenir"/>
              </a:rPr>
              <a:t>Evaluation </a:t>
            </a:r>
            <a:r>
              <a:rPr lang="de-DE" dirty="0" err="1">
                <a:latin typeface="Avenir"/>
                <a:ea typeface="Avenir"/>
                <a:cs typeface="Avenir"/>
                <a:sym typeface="Avenir"/>
              </a:rPr>
              <a:t>methods</a:t>
            </a:r>
            <a:endParaRPr dirty="0">
              <a:latin typeface="Avenir"/>
              <a:ea typeface="Avenir"/>
              <a:cs typeface="Avenir"/>
              <a:sym typeface="Avenir"/>
            </a:endParaRPr>
          </a:p>
        </p:txBody>
      </p:sp>
      <p:sp>
        <p:nvSpPr>
          <p:cNvPr id="193" name="Google Shape;193;g242eb3940f3_0_5"/>
          <p:cNvSpPr/>
          <p:nvPr/>
        </p:nvSpPr>
        <p:spPr>
          <a:xfrm>
            <a:off x="4312085" y="-17800"/>
            <a:ext cx="3048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4" name="Google Shape;194;g242eb3940f3_0_5"/>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chemeClr val="dk1"/>
                </a:solidFill>
                <a:latin typeface="Avenir"/>
                <a:ea typeface="Avenir"/>
                <a:cs typeface="Avenir"/>
                <a:sym typeface="Avenir"/>
              </a:rPr>
              <a:t>Project </a:t>
            </a:r>
            <a:r>
              <a:rPr lang="de-DE" sz="2000" dirty="0" err="1">
                <a:solidFill>
                  <a:schemeClr val="dk1"/>
                </a:solidFill>
                <a:latin typeface="Avenir"/>
                <a:ea typeface="Avenir"/>
                <a:cs typeface="Avenir"/>
                <a:sym typeface="Avenir"/>
              </a:rPr>
              <a:t>parts</a:t>
            </a:r>
            <a:r>
              <a:rPr lang="de-DE" sz="2000" dirty="0">
                <a:solidFill>
                  <a:schemeClr val="dk1"/>
                </a:solidFill>
                <a:latin typeface="Avenir"/>
                <a:ea typeface="Avenir"/>
                <a:cs typeface="Avenir"/>
                <a:sym typeface="Avenir"/>
              </a:rPr>
              <a: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Evaluation </a:t>
            </a:r>
            <a:r>
              <a:rPr lang="de-DE" sz="2000" dirty="0" err="1">
                <a:solidFill>
                  <a:srgbClr val="F6AE2D"/>
                </a:solidFill>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grpSp>
        <p:nvGrpSpPr>
          <p:cNvPr id="195" name="Google Shape;195;g242eb3940f3_0_5"/>
          <p:cNvGrpSpPr/>
          <p:nvPr/>
        </p:nvGrpSpPr>
        <p:grpSpPr>
          <a:xfrm>
            <a:off x="8214725" y="3062000"/>
            <a:ext cx="2833500" cy="1155900"/>
            <a:chOff x="8704900" y="3416450"/>
            <a:chExt cx="2833500" cy="1155900"/>
          </a:xfrm>
        </p:grpSpPr>
        <p:sp>
          <p:nvSpPr>
            <p:cNvPr id="196" name="Google Shape;196;g242eb3940f3_0_5"/>
            <p:cNvSpPr/>
            <p:nvPr/>
          </p:nvSpPr>
          <p:spPr>
            <a:xfrm>
              <a:off x="8798050" y="3416450"/>
              <a:ext cx="2647200" cy="1155900"/>
            </a:xfrm>
            <a:prstGeom prst="roundRect">
              <a:avLst>
                <a:gd name="adj" fmla="val 498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97" name="Google Shape;197;g242eb3940f3_0_5"/>
            <p:cNvSpPr txBox="1"/>
            <p:nvPr/>
          </p:nvSpPr>
          <p:spPr>
            <a:xfrm>
              <a:off x="8704900" y="3671150"/>
              <a:ext cx="2833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1500">
                  <a:latin typeface="Calibri"/>
                  <a:ea typeface="Calibri"/>
                  <a:cs typeface="Calibri"/>
                  <a:sym typeface="Calibri"/>
                </a:rPr>
                <a:t>correct predictions</a:t>
              </a:r>
              <a:endParaRPr sz="1500">
                <a:latin typeface="Calibri"/>
                <a:ea typeface="Calibri"/>
                <a:cs typeface="Calibri"/>
                <a:sym typeface="Calibri"/>
              </a:endParaRPr>
            </a:p>
            <a:p>
              <a:pPr marL="0" lvl="0" indent="0" algn="ctr" rtl="0">
                <a:spcBef>
                  <a:spcPts val="0"/>
                </a:spcBef>
                <a:spcAft>
                  <a:spcPts val="0"/>
                </a:spcAft>
                <a:buNone/>
              </a:pPr>
              <a:r>
                <a:rPr lang="de-DE" sz="1500">
                  <a:latin typeface="Calibri"/>
                  <a:ea typeface="Calibri"/>
                  <a:cs typeface="Calibri"/>
                  <a:sym typeface="Calibri"/>
                </a:rPr>
                <a:t>all predictions</a:t>
              </a:r>
              <a:endParaRPr sz="1500">
                <a:latin typeface="Calibri"/>
                <a:ea typeface="Calibri"/>
                <a:cs typeface="Calibri"/>
                <a:sym typeface="Calibri"/>
              </a:endParaRPr>
            </a:p>
          </p:txBody>
        </p:sp>
        <p:cxnSp>
          <p:nvCxnSpPr>
            <p:cNvPr id="198" name="Google Shape;198;g242eb3940f3_0_5"/>
            <p:cNvCxnSpPr/>
            <p:nvPr/>
          </p:nvCxnSpPr>
          <p:spPr>
            <a:xfrm rot="10800000" flipH="1">
              <a:off x="9259275" y="3984200"/>
              <a:ext cx="1837800" cy="20400"/>
            </a:xfrm>
            <a:prstGeom prst="straightConnector1">
              <a:avLst/>
            </a:prstGeom>
            <a:noFill/>
            <a:ln w="9525" cap="flat" cmpd="sng">
              <a:solidFill>
                <a:schemeClr val="dk2"/>
              </a:solidFill>
              <a:prstDash val="solid"/>
              <a:round/>
              <a:headEnd type="none" w="med" len="med"/>
              <a:tailEnd type="none" w="med" len="med"/>
            </a:ln>
          </p:spPr>
        </p:cxnSp>
      </p:grpSp>
      <p:graphicFrame>
        <p:nvGraphicFramePr>
          <p:cNvPr id="199" name="Google Shape;199;g242eb3940f3_0_5"/>
          <p:cNvGraphicFramePr/>
          <p:nvPr/>
        </p:nvGraphicFramePr>
        <p:xfrm>
          <a:off x="8344563" y="4793575"/>
          <a:ext cx="2573825" cy="1584840"/>
        </p:xfrm>
        <a:graphic>
          <a:graphicData uri="http://schemas.openxmlformats.org/drawingml/2006/table">
            <a:tbl>
              <a:tblPr>
                <a:noFill/>
                <a:tableStyleId>{07FF3434-62CF-42FE-8780-5E60DD67153E}</a:tableStyleId>
              </a:tblPr>
              <a:tblGrid>
                <a:gridCol w="385325">
                  <a:extLst>
                    <a:ext uri="{9D8B030D-6E8A-4147-A177-3AD203B41FA5}">
                      <a16:colId xmlns:a16="http://schemas.microsoft.com/office/drawing/2014/main" val="20000"/>
                    </a:ext>
                  </a:extLst>
                </a:gridCol>
                <a:gridCol w="693800">
                  <a:extLst>
                    <a:ext uri="{9D8B030D-6E8A-4147-A177-3AD203B41FA5}">
                      <a16:colId xmlns:a16="http://schemas.microsoft.com/office/drawing/2014/main" val="20001"/>
                    </a:ext>
                  </a:extLst>
                </a:gridCol>
                <a:gridCol w="766625">
                  <a:extLst>
                    <a:ext uri="{9D8B030D-6E8A-4147-A177-3AD203B41FA5}">
                      <a16:colId xmlns:a16="http://schemas.microsoft.com/office/drawing/2014/main" val="20002"/>
                    </a:ext>
                  </a:extLst>
                </a:gridCol>
                <a:gridCol w="72807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1</a:t>
                      </a: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2</a:t>
                      </a: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3</a:t>
                      </a:r>
                      <a:endParaRPr>
                        <a:latin typeface="Avenir"/>
                        <a:ea typeface="Avenir"/>
                        <a:cs typeface="Avenir"/>
                        <a:sym typeface="Avenir"/>
                      </a:endParaRPr>
                    </a:p>
                  </a:txBody>
                  <a:tcPr marL="91425" marR="91425" marT="91425" marB="91425">
                    <a:solidFill>
                      <a:srgbClr val="F6AE2D"/>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de-DE">
                          <a:latin typeface="Avenir"/>
                          <a:ea typeface="Avenir"/>
                          <a:cs typeface="Avenir"/>
                          <a:sym typeface="Avenir"/>
                        </a:rPr>
                        <a:t>1</a:t>
                      </a: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C11</a:t>
                      </a:r>
                      <a:endParaRPr>
                        <a:latin typeface="Avenir"/>
                        <a:ea typeface="Avenir"/>
                        <a:cs typeface="Avenir"/>
                        <a:sym typeface="Avenir"/>
                      </a:endParaRPr>
                    </a:p>
                  </a:txBody>
                  <a:tcPr marL="91425" marR="91425" marT="91425" marB="91425">
                    <a:solidFill>
                      <a:srgbClr val="E2EEFF"/>
                    </a:solidFill>
                  </a:tcPr>
                </a:tc>
                <a:tc>
                  <a:txBody>
                    <a:bodyPr/>
                    <a:lstStyle/>
                    <a:p>
                      <a:pPr marL="0" lvl="0" indent="0" algn="l" rtl="0">
                        <a:spcBef>
                          <a:spcPts val="0"/>
                        </a:spcBef>
                        <a:spcAft>
                          <a:spcPts val="0"/>
                        </a:spcAft>
                        <a:buNone/>
                      </a:pPr>
                      <a:r>
                        <a:rPr lang="de-DE">
                          <a:latin typeface="Avenir"/>
                          <a:ea typeface="Avenir"/>
                          <a:cs typeface="Avenir"/>
                          <a:sym typeface="Avenir"/>
                        </a:rPr>
                        <a:t>C12</a:t>
                      </a:r>
                      <a:endParaRPr>
                        <a:latin typeface="Avenir"/>
                        <a:ea typeface="Avenir"/>
                        <a:cs typeface="Avenir"/>
                        <a:sym typeface="Avenir"/>
                      </a:endParaRPr>
                    </a:p>
                  </a:txBody>
                  <a:tcPr marL="91425" marR="91425" marT="91425" marB="91425"/>
                </a:tc>
                <a:tc>
                  <a:txBody>
                    <a:bodyPr/>
                    <a:lstStyle/>
                    <a:p>
                      <a:pPr marL="0" lvl="0" indent="0" algn="l" rtl="0">
                        <a:spcBef>
                          <a:spcPts val="0"/>
                        </a:spcBef>
                        <a:spcAft>
                          <a:spcPts val="0"/>
                        </a:spcAft>
                        <a:buNone/>
                      </a:pPr>
                      <a:r>
                        <a:rPr lang="de-DE">
                          <a:latin typeface="Avenir"/>
                          <a:ea typeface="Avenir"/>
                          <a:cs typeface="Avenir"/>
                          <a:sym typeface="Avenir"/>
                        </a:rPr>
                        <a:t>C13</a:t>
                      </a:r>
                      <a:endParaRPr>
                        <a:latin typeface="Avenir"/>
                        <a:ea typeface="Avenir"/>
                        <a:cs typeface="Avenir"/>
                        <a:sym typeface="Aveni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de-DE">
                          <a:latin typeface="Avenir"/>
                          <a:ea typeface="Avenir"/>
                          <a:cs typeface="Avenir"/>
                          <a:sym typeface="Avenir"/>
                        </a:rPr>
                        <a:t>2</a:t>
                      </a: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C21</a:t>
                      </a:r>
                      <a:endParaRPr>
                        <a:latin typeface="Avenir"/>
                        <a:ea typeface="Avenir"/>
                        <a:cs typeface="Avenir"/>
                        <a:sym typeface="Avenir"/>
                      </a:endParaRPr>
                    </a:p>
                  </a:txBody>
                  <a:tcPr marL="91425" marR="91425" marT="91425" marB="91425"/>
                </a:tc>
                <a:tc>
                  <a:txBody>
                    <a:bodyPr/>
                    <a:lstStyle/>
                    <a:p>
                      <a:pPr marL="0" lvl="0" indent="0" algn="l" rtl="0">
                        <a:spcBef>
                          <a:spcPts val="0"/>
                        </a:spcBef>
                        <a:spcAft>
                          <a:spcPts val="0"/>
                        </a:spcAft>
                        <a:buNone/>
                      </a:pPr>
                      <a:r>
                        <a:rPr lang="de-DE">
                          <a:latin typeface="Avenir"/>
                          <a:ea typeface="Avenir"/>
                          <a:cs typeface="Avenir"/>
                          <a:sym typeface="Avenir"/>
                        </a:rPr>
                        <a:t>C22</a:t>
                      </a:r>
                      <a:endParaRPr>
                        <a:latin typeface="Avenir"/>
                        <a:ea typeface="Avenir"/>
                        <a:cs typeface="Avenir"/>
                        <a:sym typeface="Avenir"/>
                      </a:endParaRPr>
                    </a:p>
                  </a:txBody>
                  <a:tcPr marL="91425" marR="91425" marT="91425" marB="91425">
                    <a:solidFill>
                      <a:srgbClr val="E2EEFF"/>
                    </a:solidFill>
                  </a:tcPr>
                </a:tc>
                <a:tc>
                  <a:txBody>
                    <a:bodyPr/>
                    <a:lstStyle/>
                    <a:p>
                      <a:pPr marL="0" lvl="0" indent="0" algn="l" rtl="0">
                        <a:spcBef>
                          <a:spcPts val="0"/>
                        </a:spcBef>
                        <a:spcAft>
                          <a:spcPts val="0"/>
                        </a:spcAft>
                        <a:buNone/>
                      </a:pPr>
                      <a:r>
                        <a:rPr lang="de-DE">
                          <a:latin typeface="Avenir"/>
                          <a:ea typeface="Avenir"/>
                          <a:cs typeface="Avenir"/>
                          <a:sym typeface="Avenir"/>
                        </a:rPr>
                        <a:t>C23</a:t>
                      </a:r>
                      <a:endParaRPr>
                        <a:latin typeface="Avenir"/>
                        <a:ea typeface="Avenir"/>
                        <a:cs typeface="Avenir"/>
                        <a:sym typeface="Avenir"/>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de-DE">
                          <a:latin typeface="Avenir"/>
                          <a:ea typeface="Avenir"/>
                          <a:cs typeface="Avenir"/>
                          <a:sym typeface="Avenir"/>
                        </a:rPr>
                        <a:t>3</a:t>
                      </a:r>
                      <a:endParaRPr>
                        <a:latin typeface="Avenir"/>
                        <a:ea typeface="Avenir"/>
                        <a:cs typeface="Avenir"/>
                        <a:sym typeface="Avenir"/>
                      </a:endParaRPr>
                    </a:p>
                  </a:txBody>
                  <a:tcPr marL="91425" marR="91425" marT="91425" marB="91425">
                    <a:solidFill>
                      <a:srgbClr val="F6AE2D"/>
                    </a:solidFill>
                  </a:tcPr>
                </a:tc>
                <a:tc>
                  <a:txBody>
                    <a:bodyPr/>
                    <a:lstStyle/>
                    <a:p>
                      <a:pPr marL="0" lvl="0" indent="0" algn="l" rtl="0">
                        <a:spcBef>
                          <a:spcPts val="0"/>
                        </a:spcBef>
                        <a:spcAft>
                          <a:spcPts val="0"/>
                        </a:spcAft>
                        <a:buNone/>
                      </a:pPr>
                      <a:r>
                        <a:rPr lang="de-DE">
                          <a:latin typeface="Avenir"/>
                          <a:ea typeface="Avenir"/>
                          <a:cs typeface="Avenir"/>
                          <a:sym typeface="Avenir"/>
                        </a:rPr>
                        <a:t>C31</a:t>
                      </a:r>
                      <a:endParaRPr>
                        <a:latin typeface="Avenir"/>
                        <a:ea typeface="Avenir"/>
                        <a:cs typeface="Avenir"/>
                        <a:sym typeface="Avenir"/>
                      </a:endParaRPr>
                    </a:p>
                  </a:txBody>
                  <a:tcPr marL="91425" marR="91425" marT="91425" marB="91425"/>
                </a:tc>
                <a:tc>
                  <a:txBody>
                    <a:bodyPr/>
                    <a:lstStyle/>
                    <a:p>
                      <a:pPr marL="0" lvl="0" indent="0" algn="l" rtl="0">
                        <a:spcBef>
                          <a:spcPts val="0"/>
                        </a:spcBef>
                        <a:spcAft>
                          <a:spcPts val="0"/>
                        </a:spcAft>
                        <a:buNone/>
                      </a:pPr>
                      <a:r>
                        <a:rPr lang="de-DE">
                          <a:latin typeface="Avenir"/>
                          <a:ea typeface="Avenir"/>
                          <a:cs typeface="Avenir"/>
                          <a:sym typeface="Avenir"/>
                        </a:rPr>
                        <a:t>C32</a:t>
                      </a:r>
                      <a:endParaRPr>
                        <a:latin typeface="Avenir"/>
                        <a:ea typeface="Avenir"/>
                        <a:cs typeface="Avenir"/>
                        <a:sym typeface="Avenir"/>
                      </a:endParaRPr>
                    </a:p>
                  </a:txBody>
                  <a:tcPr marL="91425" marR="91425" marT="91425" marB="91425"/>
                </a:tc>
                <a:tc>
                  <a:txBody>
                    <a:bodyPr/>
                    <a:lstStyle/>
                    <a:p>
                      <a:pPr marL="0" lvl="0" indent="0" algn="l" rtl="0">
                        <a:spcBef>
                          <a:spcPts val="0"/>
                        </a:spcBef>
                        <a:spcAft>
                          <a:spcPts val="0"/>
                        </a:spcAft>
                        <a:buNone/>
                      </a:pPr>
                      <a:r>
                        <a:rPr lang="de-DE">
                          <a:latin typeface="Avenir"/>
                          <a:ea typeface="Avenir"/>
                          <a:cs typeface="Avenir"/>
                          <a:sym typeface="Avenir"/>
                        </a:rPr>
                        <a:t>C33</a:t>
                      </a:r>
                      <a:endParaRPr>
                        <a:latin typeface="Avenir"/>
                        <a:ea typeface="Avenir"/>
                        <a:cs typeface="Avenir"/>
                        <a:sym typeface="Avenir"/>
                      </a:endParaRPr>
                    </a:p>
                  </a:txBody>
                  <a:tcPr marL="91425" marR="91425" marT="91425" marB="91425">
                    <a:solidFill>
                      <a:srgbClr val="E2EEFF"/>
                    </a:solidFill>
                  </a:tcPr>
                </a:tc>
                <a:extLst>
                  <a:ext uri="{0D108BD9-81ED-4DB2-BD59-A6C34878D82A}">
                    <a16:rowId xmlns:a16="http://schemas.microsoft.com/office/drawing/2014/main" val="10003"/>
                  </a:ext>
                </a:extLst>
              </a:tr>
            </a:tbl>
          </a:graphicData>
        </a:graphic>
      </p:graphicFrame>
      <p:sp>
        <p:nvSpPr>
          <p:cNvPr id="200" name="Google Shape;200;g242eb3940f3_0_5"/>
          <p:cNvSpPr txBox="1"/>
          <p:nvPr/>
        </p:nvSpPr>
        <p:spPr>
          <a:xfrm>
            <a:off x="8729900" y="4399225"/>
            <a:ext cx="1775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1600">
                <a:latin typeface="Avenir"/>
                <a:ea typeface="Avenir"/>
                <a:cs typeface="Avenir"/>
                <a:sym typeface="Avenir"/>
              </a:rPr>
              <a:t>Predicted class</a:t>
            </a:r>
            <a:endParaRPr sz="1600">
              <a:latin typeface="Avenir"/>
              <a:ea typeface="Avenir"/>
              <a:cs typeface="Avenir"/>
              <a:sym typeface="Avenir"/>
            </a:endParaRPr>
          </a:p>
        </p:txBody>
      </p:sp>
      <p:sp>
        <p:nvSpPr>
          <p:cNvPr id="201" name="Google Shape;201;g242eb3940f3_0_5"/>
          <p:cNvSpPr txBox="1"/>
          <p:nvPr/>
        </p:nvSpPr>
        <p:spPr>
          <a:xfrm rot="-5400000">
            <a:off x="7481425" y="5302825"/>
            <a:ext cx="1449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1600">
                <a:solidFill>
                  <a:schemeClr val="dk1"/>
                </a:solidFill>
                <a:latin typeface="Avenir"/>
                <a:ea typeface="Avenir"/>
                <a:cs typeface="Avenir"/>
                <a:sym typeface="Avenir"/>
              </a:rPr>
              <a:t>Actual class</a:t>
            </a:r>
            <a:endParaRPr sz="1600">
              <a:solidFill>
                <a:schemeClr val="dk1"/>
              </a:solidFill>
              <a:latin typeface="Avenir"/>
              <a:ea typeface="Avenir"/>
              <a:cs typeface="Avenir"/>
              <a:sym typeface="Aven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9"/>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CNN: Convolutional Neural Network </a:t>
            </a:r>
            <a:endParaRPr>
              <a:latin typeface="Avenir"/>
              <a:ea typeface="Avenir"/>
              <a:cs typeface="Avenir"/>
              <a:sym typeface="Avenir"/>
            </a:endParaRPr>
          </a:p>
        </p:txBody>
      </p:sp>
      <p:sp>
        <p:nvSpPr>
          <p:cNvPr id="208" name="Google Shape;208;p9"/>
          <p:cNvSpPr txBox="1">
            <a:spLocks noGrp="1"/>
          </p:cNvSpPr>
          <p:nvPr>
            <p:ph type="body" idx="1"/>
          </p:nvPr>
        </p:nvSpPr>
        <p:spPr>
          <a:xfrm>
            <a:off x="838200" y="1901825"/>
            <a:ext cx="10515600" cy="318570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deep learning model for image and video processing</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multiple layers</a:t>
            </a:r>
            <a:endParaRPr>
              <a:latin typeface="Avenir"/>
              <a:ea typeface="Avenir"/>
              <a:cs typeface="Avenir"/>
              <a:sym typeface="Avenir"/>
            </a:endParaRPr>
          </a:p>
          <a:p>
            <a:pPr marL="914400" lvl="1" indent="-342900" algn="l" rtl="0">
              <a:lnSpc>
                <a:spcPct val="120000"/>
              </a:lnSpc>
              <a:spcBef>
                <a:spcPts val="0"/>
              </a:spcBef>
              <a:spcAft>
                <a:spcPts val="0"/>
              </a:spcAft>
              <a:buSzPts val="1800"/>
              <a:buFont typeface="Avenir"/>
              <a:buChar char="•"/>
            </a:pPr>
            <a:r>
              <a:rPr lang="de-DE">
                <a:latin typeface="Avenir"/>
                <a:ea typeface="Avenir"/>
                <a:cs typeface="Avenir"/>
                <a:sym typeface="Avenir"/>
              </a:rPr>
              <a:t>convolutional layers</a:t>
            </a:r>
            <a:endParaRPr>
              <a:latin typeface="Avenir"/>
              <a:ea typeface="Avenir"/>
              <a:cs typeface="Avenir"/>
              <a:sym typeface="Avenir"/>
            </a:endParaRPr>
          </a:p>
          <a:p>
            <a:pPr marL="914400" lvl="1" indent="-342900" algn="l" rtl="0">
              <a:lnSpc>
                <a:spcPct val="120000"/>
              </a:lnSpc>
              <a:spcBef>
                <a:spcPts val="0"/>
              </a:spcBef>
              <a:spcAft>
                <a:spcPts val="0"/>
              </a:spcAft>
              <a:buSzPts val="1800"/>
              <a:buFont typeface="Avenir"/>
              <a:buChar char="•"/>
            </a:pPr>
            <a:r>
              <a:rPr lang="de-DE">
                <a:latin typeface="Avenir"/>
                <a:ea typeface="Avenir"/>
                <a:cs typeface="Avenir"/>
                <a:sym typeface="Avenir"/>
              </a:rPr>
              <a:t>pooling layers</a:t>
            </a:r>
            <a:endParaRPr>
              <a:latin typeface="Avenir"/>
              <a:ea typeface="Avenir"/>
              <a:cs typeface="Avenir"/>
              <a:sym typeface="Avenir"/>
            </a:endParaRPr>
          </a:p>
          <a:p>
            <a:pPr marL="914400" lvl="1" indent="-342900" algn="l" rtl="0">
              <a:lnSpc>
                <a:spcPct val="120000"/>
              </a:lnSpc>
              <a:spcBef>
                <a:spcPts val="0"/>
              </a:spcBef>
              <a:spcAft>
                <a:spcPts val="0"/>
              </a:spcAft>
              <a:buSzPts val="1800"/>
              <a:buFont typeface="Avenir"/>
              <a:buChar char="•"/>
            </a:pPr>
            <a:r>
              <a:rPr lang="de-DE">
                <a:latin typeface="Avenir"/>
                <a:ea typeface="Avenir"/>
                <a:cs typeface="Avenir"/>
                <a:sym typeface="Avenir"/>
              </a:rPr>
              <a:t>fully-connected (FC) layers</a:t>
            </a:r>
            <a:endParaRPr>
              <a:latin typeface="Avenir"/>
              <a:ea typeface="Avenir"/>
              <a:cs typeface="Avenir"/>
              <a:sym typeface="Avenir"/>
            </a:endParaRPr>
          </a:p>
        </p:txBody>
      </p:sp>
      <p:sp>
        <p:nvSpPr>
          <p:cNvPr id="209" name="Google Shape;209;p9"/>
          <p:cNvSpPr/>
          <p:nvPr/>
        </p:nvSpPr>
        <p:spPr>
          <a:xfrm>
            <a:off x="8153400" y="-17800"/>
            <a:ext cx="2656114"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10" name="Google Shape;210;p9"/>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chemeClr val="dk1"/>
                </a:solidFill>
                <a:latin typeface="Avenir"/>
                <a:ea typeface="Avenir"/>
                <a:cs typeface="Avenir"/>
                <a:sym typeface="Avenir"/>
              </a:rPr>
              <a:t>Project </a:t>
            </a:r>
            <a:r>
              <a:rPr lang="de-DE" sz="2000" dirty="0" err="1">
                <a:solidFill>
                  <a:schemeClr val="dk1"/>
                </a:solidFill>
                <a:latin typeface="Avenir"/>
                <a:ea typeface="Avenir"/>
                <a:cs typeface="Avenir"/>
                <a:sym typeface="Avenir"/>
              </a:rPr>
              <a:t>parts</a:t>
            </a:r>
            <a:r>
              <a:rPr lang="de-DE" sz="2000" dirty="0">
                <a:solidFill>
                  <a:schemeClr val="dk1"/>
                </a:solidFill>
                <a:latin typeface="Avenir"/>
                <a:ea typeface="Avenir"/>
                <a:cs typeface="Avenir"/>
                <a:sym typeface="Avenir"/>
              </a:rPr>
              <a:t> 		Evaluation </a:t>
            </a:r>
            <a:r>
              <a:rPr lang="de-DE" sz="2000" dirty="0" err="1">
                <a:solidFill>
                  <a:schemeClr val="dk1"/>
                </a:solidFill>
                <a:latin typeface="Avenir"/>
                <a:ea typeface="Avenir"/>
                <a:cs typeface="Avenir"/>
                <a:sym typeface="Avenir"/>
              </a:rPr>
              <a:t>methods</a:t>
            </a:r>
            <a:r>
              <a:rPr lang="de-DE" sz="2000" dirty="0">
                <a:solidFill>
                  <a:schemeClr val="dk1"/>
                </a:solidFill>
                <a:latin typeface="Avenir"/>
                <a:ea typeface="Avenir"/>
                <a:cs typeface="Avenir"/>
                <a:sym typeface="Avenir"/>
              </a:rPr>
              <a: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Additional </a:t>
            </a:r>
            <a:r>
              <a:rPr lang="de-DE" sz="2000" dirty="0" err="1">
                <a:solidFill>
                  <a:srgbClr val="F6AE2D"/>
                </a:solidFill>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grpSp>
        <p:nvGrpSpPr>
          <p:cNvPr id="211" name="Google Shape;211;p9"/>
          <p:cNvGrpSpPr/>
          <p:nvPr/>
        </p:nvGrpSpPr>
        <p:grpSpPr>
          <a:xfrm>
            <a:off x="5499544" y="3250978"/>
            <a:ext cx="6396428" cy="2683624"/>
            <a:chOff x="5106900" y="3461150"/>
            <a:chExt cx="7085100" cy="3039900"/>
          </a:xfrm>
        </p:grpSpPr>
        <p:sp>
          <p:nvSpPr>
            <p:cNvPr id="212" name="Google Shape;212;p9"/>
            <p:cNvSpPr/>
            <p:nvPr/>
          </p:nvSpPr>
          <p:spPr>
            <a:xfrm>
              <a:off x="5106900" y="3461150"/>
              <a:ext cx="7085100" cy="3039900"/>
            </a:xfrm>
            <a:prstGeom prst="roundRect">
              <a:avLst>
                <a:gd name="adj" fmla="val 3409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213" name="Google Shape;213;p9"/>
            <p:cNvPicPr preferRelativeResize="0"/>
            <p:nvPr/>
          </p:nvPicPr>
          <p:blipFill>
            <a:blip r:embed="rId3">
              <a:alphaModFix/>
            </a:blip>
            <a:stretch>
              <a:fillRect/>
            </a:stretch>
          </p:blipFill>
          <p:spPr>
            <a:xfrm>
              <a:off x="6093925" y="3614263"/>
              <a:ext cx="5534025" cy="2733675"/>
            </a:xfrm>
            <a:prstGeom prst="rect">
              <a:avLst/>
            </a:prstGeom>
            <a:noFill/>
            <a:ln>
              <a:noFill/>
            </a:ln>
          </p:spPr>
        </p:pic>
      </p:grpSp>
      <p:sp>
        <p:nvSpPr>
          <p:cNvPr id="214" name="Google Shape;214;p9"/>
          <p:cNvSpPr txBox="1"/>
          <p:nvPr/>
        </p:nvSpPr>
        <p:spPr>
          <a:xfrm>
            <a:off x="4666800" y="6457800"/>
            <a:ext cx="752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u="sng">
                <a:solidFill>
                  <a:schemeClr val="hlink"/>
                </a:solidFill>
                <a:hlinkClick r:id="rId4"/>
              </a:rPr>
              <a:t>Basic CNN Architecture: Explaining 5 Layers of Convolutional Neural Network | upGrad blog</a:t>
            </a:r>
            <a:endParaRPr sz="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 name="Google Shape;209;p9">
            <a:extLst>
              <a:ext uri="{FF2B5EF4-FFF2-40B4-BE49-F238E27FC236}">
                <a16:creationId xmlns:a16="http://schemas.microsoft.com/office/drawing/2014/main" id="{5C5F2B0E-E74B-4A6A-F132-2ED227DE2601}"/>
              </a:ext>
            </a:extLst>
          </p:cNvPr>
          <p:cNvSpPr/>
          <p:nvPr/>
        </p:nvSpPr>
        <p:spPr>
          <a:xfrm>
            <a:off x="8153400" y="-17800"/>
            <a:ext cx="2656114"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19" name="Google Shape;219;g2430926f3d3_0_32"/>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g2430926f3d3_0_32"/>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dirty="0">
                <a:latin typeface="Avenir"/>
                <a:ea typeface="Avenir"/>
                <a:cs typeface="Avenir"/>
                <a:sym typeface="Avenir"/>
              </a:rPr>
              <a:t>CNN 			vs. 			KNN </a:t>
            </a:r>
            <a:endParaRPr dirty="0">
              <a:latin typeface="Avenir"/>
              <a:ea typeface="Avenir"/>
              <a:cs typeface="Avenir"/>
              <a:sym typeface="Avenir"/>
            </a:endParaRPr>
          </a:p>
        </p:txBody>
      </p:sp>
      <p:sp>
        <p:nvSpPr>
          <p:cNvPr id="221" name="Google Shape;221;g2430926f3d3_0_32"/>
          <p:cNvSpPr txBox="1">
            <a:spLocks noGrp="1"/>
          </p:cNvSpPr>
          <p:nvPr>
            <p:ph type="body" idx="1"/>
          </p:nvPr>
        </p:nvSpPr>
        <p:spPr>
          <a:xfrm>
            <a:off x="6626700" y="2178025"/>
            <a:ext cx="49884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easier implementation and easier to understand</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no learning phase, slow classification</a:t>
            </a:r>
            <a:endParaRPr>
              <a:latin typeface="Avenir"/>
              <a:ea typeface="Avenir"/>
              <a:cs typeface="Avenir"/>
              <a:sym typeface="Avenir"/>
            </a:endParaRPr>
          </a:p>
          <a:p>
            <a:pPr marL="0" lvl="0" indent="0" algn="l" rtl="0">
              <a:lnSpc>
                <a:spcPct val="120000"/>
              </a:lnSpc>
              <a:spcBef>
                <a:spcPts val="0"/>
              </a:spcBef>
              <a:spcAft>
                <a:spcPts val="0"/>
              </a:spcAft>
              <a:buNone/>
            </a:pPr>
            <a:endParaRPr>
              <a:latin typeface="Avenir"/>
              <a:ea typeface="Avenir"/>
              <a:cs typeface="Avenir"/>
              <a:sym typeface="Avenir"/>
            </a:endParaRPr>
          </a:p>
          <a:p>
            <a:pPr marL="0" lvl="0" indent="0" algn="l" rtl="0">
              <a:lnSpc>
                <a:spcPct val="90000"/>
              </a:lnSpc>
              <a:spcBef>
                <a:spcPts val="0"/>
              </a:spcBef>
              <a:spcAft>
                <a:spcPts val="0"/>
              </a:spcAft>
              <a:buNone/>
            </a:pPr>
            <a:endParaRPr/>
          </a:p>
          <a:p>
            <a:pPr marL="0" lvl="0" indent="0" algn="l" rtl="0">
              <a:lnSpc>
                <a:spcPct val="90000"/>
              </a:lnSpc>
              <a:spcBef>
                <a:spcPts val="0"/>
              </a:spcBef>
              <a:spcAft>
                <a:spcPts val="0"/>
              </a:spcAft>
              <a:buNone/>
            </a:pPr>
            <a:endParaRPr/>
          </a:p>
        </p:txBody>
      </p:sp>
      <p:sp>
        <p:nvSpPr>
          <p:cNvPr id="223" name="Google Shape;223;g2430926f3d3_0_32"/>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chemeClr val="dk1"/>
                </a:solidFill>
                <a:latin typeface="Avenir"/>
                <a:ea typeface="Avenir"/>
                <a:cs typeface="Avenir"/>
                <a:sym typeface="Avenir"/>
              </a:rPr>
              <a:t>Project </a:t>
            </a:r>
            <a:r>
              <a:rPr lang="de-DE" sz="2000" dirty="0" err="1">
                <a:solidFill>
                  <a:schemeClr val="dk1"/>
                </a:solidFill>
                <a:latin typeface="Avenir"/>
                <a:ea typeface="Avenir"/>
                <a:cs typeface="Avenir"/>
                <a:sym typeface="Avenir"/>
              </a:rPr>
              <a:t>parts</a:t>
            </a:r>
            <a:r>
              <a:rPr lang="de-DE" sz="2000" dirty="0">
                <a:solidFill>
                  <a:schemeClr val="dk1"/>
                </a:solidFill>
                <a:latin typeface="Avenir"/>
                <a:ea typeface="Avenir"/>
                <a:cs typeface="Avenir"/>
                <a:sym typeface="Avenir"/>
              </a:rPr>
              <a:t> 		Evaluation </a:t>
            </a:r>
            <a:r>
              <a:rPr lang="de-DE" sz="2000" dirty="0" err="1">
                <a:solidFill>
                  <a:schemeClr val="dk1"/>
                </a:solidFill>
                <a:latin typeface="Avenir"/>
                <a:ea typeface="Avenir"/>
                <a:cs typeface="Avenir"/>
                <a:sym typeface="Avenir"/>
              </a:rPr>
              <a:t>methods</a:t>
            </a:r>
            <a:r>
              <a:rPr lang="de-DE" sz="2000" dirty="0">
                <a:solidFill>
                  <a:schemeClr val="dk1"/>
                </a:solidFill>
                <a:latin typeface="Avenir"/>
                <a:ea typeface="Avenir"/>
                <a:cs typeface="Avenir"/>
                <a:sym typeface="Avenir"/>
              </a:rPr>
              <a: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Additional </a:t>
            </a:r>
            <a:r>
              <a:rPr lang="de-DE" sz="2000" dirty="0" err="1">
                <a:solidFill>
                  <a:srgbClr val="F6AE2D"/>
                </a:solidFill>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224" name="Google Shape;224;g2430926f3d3_0_32"/>
          <p:cNvSpPr txBox="1">
            <a:spLocks noGrp="1"/>
          </p:cNvSpPr>
          <p:nvPr>
            <p:ph type="body" idx="1"/>
          </p:nvPr>
        </p:nvSpPr>
        <p:spPr>
          <a:xfrm>
            <a:off x="838200" y="2153550"/>
            <a:ext cx="49884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local features are recognized e.g. edges, corners, textures</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slow learning, fast classification</a:t>
            </a:r>
            <a:endParaRPr>
              <a:latin typeface="Avenir"/>
              <a:ea typeface="Avenir"/>
              <a:cs typeface="Avenir"/>
              <a:sym typeface="Aven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5"/>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5"/>
          <p:cNvSpPr/>
          <p:nvPr/>
        </p:nvSpPr>
        <p:spPr>
          <a:xfrm>
            <a:off x="8710499" y="2309400"/>
            <a:ext cx="1693800" cy="788100"/>
          </a:xfrm>
          <a:prstGeom prst="roundRect">
            <a:avLst>
              <a:gd name="adj" fmla="val 31262"/>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6AE2D"/>
              </a:highlight>
              <a:latin typeface="Avenir"/>
              <a:ea typeface="Avenir"/>
              <a:cs typeface="Avenir"/>
              <a:sym typeface="Avenir"/>
            </a:endParaRPr>
          </a:p>
        </p:txBody>
      </p:sp>
      <p:sp>
        <p:nvSpPr>
          <p:cNvPr id="231" name="Google Shape;231;p5"/>
          <p:cNvSpPr/>
          <p:nvPr/>
        </p:nvSpPr>
        <p:spPr>
          <a:xfrm>
            <a:off x="6941213" y="3204363"/>
            <a:ext cx="115800" cy="1325700"/>
          </a:xfrm>
          <a:prstGeom prst="rect">
            <a:avLst/>
          </a:prstGeom>
          <a:solidFill>
            <a:srgbClr val="F6A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1581363" y="4466075"/>
            <a:ext cx="115800" cy="894300"/>
          </a:xfrm>
          <a:prstGeom prst="rect">
            <a:avLst/>
          </a:prstGeom>
          <a:solidFill>
            <a:srgbClr val="F6A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8933575" y="5042525"/>
            <a:ext cx="3048000" cy="788100"/>
          </a:xfrm>
          <a:prstGeom prst="roundRect">
            <a:avLst>
              <a:gd name="adj" fmla="val 31262"/>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6AE2D"/>
              </a:highlight>
              <a:latin typeface="Avenir"/>
              <a:ea typeface="Avenir"/>
              <a:cs typeface="Avenir"/>
              <a:sym typeface="Avenir"/>
            </a:endParaRPr>
          </a:p>
        </p:txBody>
      </p:sp>
      <p:sp>
        <p:nvSpPr>
          <p:cNvPr id="234" name="Google Shape;234;p5"/>
          <p:cNvSpPr/>
          <p:nvPr/>
        </p:nvSpPr>
        <p:spPr>
          <a:xfrm>
            <a:off x="4964575" y="5360375"/>
            <a:ext cx="1567200" cy="788100"/>
          </a:xfrm>
          <a:prstGeom prst="roundRect">
            <a:avLst>
              <a:gd name="adj" fmla="val 31262"/>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6AE2D"/>
              </a:highlight>
              <a:latin typeface="Avenir"/>
              <a:ea typeface="Avenir"/>
              <a:cs typeface="Avenir"/>
              <a:sym typeface="Avenir"/>
            </a:endParaRPr>
          </a:p>
        </p:txBody>
      </p:sp>
      <p:sp>
        <p:nvSpPr>
          <p:cNvPr id="235" name="Google Shape;235;p5"/>
          <p:cNvSpPr/>
          <p:nvPr/>
        </p:nvSpPr>
        <p:spPr>
          <a:xfrm>
            <a:off x="5432500" y="4289925"/>
            <a:ext cx="115800" cy="1325700"/>
          </a:xfrm>
          <a:prstGeom prst="rect">
            <a:avLst/>
          </a:prstGeom>
          <a:solidFill>
            <a:srgbClr val="F6A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3885863" y="3525025"/>
            <a:ext cx="115800" cy="1112100"/>
          </a:xfrm>
          <a:prstGeom prst="rect">
            <a:avLst/>
          </a:pr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6707338" y="2910600"/>
            <a:ext cx="1567200" cy="788100"/>
          </a:xfrm>
          <a:prstGeom prst="roundRect">
            <a:avLst>
              <a:gd name="adj" fmla="val 31262"/>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6AE2D"/>
              </a:highlight>
              <a:latin typeface="Avenir"/>
              <a:ea typeface="Avenir"/>
              <a:cs typeface="Avenir"/>
              <a:sym typeface="Avenir"/>
            </a:endParaRPr>
          </a:p>
        </p:txBody>
      </p:sp>
      <p:sp>
        <p:nvSpPr>
          <p:cNvPr id="238" name="Google Shape;238;p5"/>
          <p:cNvSpPr/>
          <p:nvPr/>
        </p:nvSpPr>
        <p:spPr>
          <a:xfrm>
            <a:off x="137825" y="2036250"/>
            <a:ext cx="2342700" cy="1831200"/>
          </a:xfrm>
          <a:prstGeom prst="roundRect">
            <a:avLst>
              <a:gd name="adj" fmla="val 31262"/>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9" name="Google Shape;239;p5"/>
          <p:cNvSpPr txBox="1">
            <a:spLocks noGrp="1"/>
          </p:cNvSpPr>
          <p:nvPr>
            <p:ph type="title"/>
          </p:nvPr>
        </p:nvSpPr>
        <p:spPr>
          <a:xfrm>
            <a:off x="838200" y="669925"/>
            <a:ext cx="802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Timeline &amp; division of tasks</a:t>
            </a:r>
            <a:endParaRPr>
              <a:latin typeface="Avenir"/>
              <a:ea typeface="Avenir"/>
              <a:cs typeface="Avenir"/>
              <a:sym typeface="Avenir"/>
            </a:endParaRPr>
          </a:p>
        </p:txBody>
      </p:sp>
      <p:sp>
        <p:nvSpPr>
          <p:cNvPr id="240" name="Google Shape;240;p5"/>
          <p:cNvSpPr txBox="1">
            <a:spLocks noGrp="1"/>
          </p:cNvSpPr>
          <p:nvPr>
            <p:ph type="body" idx="1"/>
          </p:nvPr>
        </p:nvSpPr>
        <p:spPr>
          <a:xfrm>
            <a:off x="18422" y="2299500"/>
            <a:ext cx="2287500" cy="1596000"/>
          </a:xfrm>
          <a:prstGeom prst="rect">
            <a:avLst/>
          </a:prstGeom>
          <a:noFill/>
          <a:ln>
            <a:noFill/>
          </a:ln>
        </p:spPr>
        <p:txBody>
          <a:bodyPr spcFirstLastPara="1" wrap="square" lIns="91425" tIns="45700" rIns="91425" bIns="45700" anchor="t" anchorCtr="0">
            <a:normAutofit/>
          </a:bodyPr>
          <a:lstStyle/>
          <a:p>
            <a:pPr marL="228600" lvl="0" indent="-50800" algn="ctr" rtl="0">
              <a:lnSpc>
                <a:spcPct val="90000"/>
              </a:lnSpc>
              <a:spcBef>
                <a:spcPts val="0"/>
              </a:spcBef>
              <a:spcAft>
                <a:spcPts val="0"/>
              </a:spcAft>
              <a:buClr>
                <a:schemeClr val="dk1"/>
              </a:buClr>
              <a:buSzPts val="2800"/>
              <a:buNone/>
            </a:pPr>
            <a:r>
              <a:rPr lang="de-DE" sz="2700" dirty="0" err="1">
                <a:solidFill>
                  <a:srgbClr val="F6AE2D"/>
                </a:solidFill>
                <a:latin typeface="Avenir"/>
                <a:ea typeface="Avenir"/>
                <a:cs typeface="Avenir"/>
                <a:sym typeface="Avenir"/>
              </a:rPr>
              <a:t>Defining</a:t>
            </a:r>
            <a:r>
              <a:rPr lang="de-DE" sz="2700" dirty="0">
                <a:solidFill>
                  <a:srgbClr val="F6AE2D"/>
                </a:solidFill>
                <a:latin typeface="Avenir"/>
                <a:ea typeface="Avenir"/>
                <a:cs typeface="Avenir"/>
                <a:sym typeface="Avenir"/>
              </a:rPr>
              <a:t> </a:t>
            </a:r>
            <a:r>
              <a:rPr lang="de-DE" sz="2700" dirty="0" err="1">
                <a:solidFill>
                  <a:srgbClr val="F6AE2D"/>
                </a:solidFill>
                <a:latin typeface="Avenir"/>
                <a:ea typeface="Avenir"/>
                <a:cs typeface="Avenir"/>
                <a:sym typeface="Avenir"/>
              </a:rPr>
              <a:t>project</a:t>
            </a:r>
            <a:r>
              <a:rPr lang="de-DE" sz="2700" dirty="0">
                <a:solidFill>
                  <a:srgbClr val="F6AE2D"/>
                </a:solidFill>
                <a:latin typeface="Avenir"/>
                <a:ea typeface="Avenir"/>
                <a:cs typeface="Avenir"/>
                <a:sym typeface="Avenir"/>
              </a:rPr>
              <a:t> </a:t>
            </a:r>
            <a:r>
              <a:rPr lang="de-DE" sz="2700" dirty="0" err="1">
                <a:solidFill>
                  <a:srgbClr val="F6AE2D"/>
                </a:solidFill>
                <a:latin typeface="Avenir"/>
                <a:ea typeface="Avenir"/>
                <a:cs typeface="Avenir"/>
                <a:sym typeface="Avenir"/>
              </a:rPr>
              <a:t>objectives</a:t>
            </a:r>
            <a:endParaRPr sz="2700" dirty="0">
              <a:solidFill>
                <a:srgbClr val="F6AE2D"/>
              </a:solidFill>
              <a:latin typeface="Avenir"/>
              <a:ea typeface="Avenir"/>
              <a:cs typeface="Avenir"/>
              <a:sym typeface="Avenir"/>
            </a:endParaRPr>
          </a:p>
        </p:txBody>
      </p:sp>
      <p:sp>
        <p:nvSpPr>
          <p:cNvPr id="241" name="Google Shape;241;p5"/>
          <p:cNvSpPr/>
          <p:nvPr/>
        </p:nvSpPr>
        <p:spPr>
          <a:xfrm>
            <a:off x="10813055" y="0"/>
            <a:ext cx="190888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42" name="Google Shape;242;p5"/>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chemeClr val="dk1"/>
                </a:solidFill>
                <a:latin typeface="Avenir"/>
                <a:ea typeface="Avenir"/>
                <a:cs typeface="Avenir"/>
                <a:sym typeface="Avenir"/>
              </a:rPr>
              <a:t>Project </a:t>
            </a:r>
            <a:r>
              <a:rPr lang="de-DE" sz="2000" dirty="0" err="1">
                <a:solidFill>
                  <a:schemeClr val="dk1"/>
                </a:solidFill>
                <a:latin typeface="Avenir"/>
                <a:ea typeface="Avenir"/>
                <a:cs typeface="Avenir"/>
                <a:sym typeface="Avenir"/>
              </a:rPr>
              <a:t>parts</a:t>
            </a:r>
            <a:r>
              <a:rPr lang="de-DE" sz="2000" dirty="0">
                <a:solidFill>
                  <a:schemeClr val="dk1"/>
                </a:solidFill>
                <a:latin typeface="Avenir"/>
                <a:ea typeface="Avenir"/>
                <a:cs typeface="Avenir"/>
                <a:sym typeface="Avenir"/>
              </a:rPr>
              <a:t> 		Evaluation </a:t>
            </a:r>
            <a:r>
              <a:rPr lang="de-DE" sz="2000" dirty="0" err="1">
                <a:solidFill>
                  <a:schemeClr val="dk1"/>
                </a:solidFill>
                <a:latin typeface="Avenir"/>
                <a:ea typeface="Avenir"/>
                <a:cs typeface="Avenir"/>
                <a:sym typeface="Avenir"/>
              </a:rPr>
              <a:t>methods</a:t>
            </a:r>
            <a:r>
              <a:rPr lang="de-DE" sz="2000" dirty="0">
                <a:solidFill>
                  <a:schemeClr val="dk1"/>
                </a:solidFill>
                <a:latin typeface="Avenir"/>
                <a:ea typeface="Avenir"/>
                <a:cs typeface="Avenir"/>
                <a:sym typeface="Avenir"/>
              </a:rPr>
              <a:t>		Additional </a:t>
            </a:r>
            <a:r>
              <a:rPr lang="de-DE" sz="2000" dirty="0" err="1">
                <a:solidFill>
                  <a:schemeClr val="dk1"/>
                </a:solidFill>
                <a:latin typeface="Avenir"/>
                <a:ea typeface="Avenir"/>
                <a:cs typeface="Avenir"/>
                <a:sym typeface="Avenir"/>
              </a:rPr>
              <a:t>objectives</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Timeline</a:t>
            </a:r>
            <a:endParaRPr sz="1200" dirty="0">
              <a:solidFill>
                <a:srgbClr val="F6AE2D"/>
              </a:solidFill>
              <a:latin typeface="Calibri"/>
              <a:ea typeface="Calibri"/>
              <a:cs typeface="Calibri"/>
              <a:sym typeface="Calibri"/>
            </a:endParaRPr>
          </a:p>
        </p:txBody>
      </p:sp>
      <p:sp>
        <p:nvSpPr>
          <p:cNvPr id="243" name="Google Shape;243;p5"/>
          <p:cNvSpPr/>
          <p:nvPr/>
        </p:nvSpPr>
        <p:spPr>
          <a:xfrm>
            <a:off x="135263" y="4284000"/>
            <a:ext cx="11876400" cy="428700"/>
          </a:xfrm>
          <a:prstGeom prst="homePlate">
            <a:avLst>
              <a:gd name="adj" fmla="val 50000"/>
            </a:avLst>
          </a:pr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166963" y="4284000"/>
            <a:ext cx="7920000" cy="428400"/>
          </a:xfrm>
          <a:prstGeom prst="chevron">
            <a:avLst>
              <a:gd name="adj" fmla="val 50000"/>
            </a:avLst>
          </a:prstGeom>
          <a:solidFill>
            <a:srgbClr val="F6AE2D"/>
          </a:solidFill>
          <a:ln w="9525" cap="flat" cmpd="sng">
            <a:solidFill>
              <a:srgbClr val="F6AE2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5"/>
          <p:cNvGrpSpPr/>
          <p:nvPr/>
        </p:nvGrpSpPr>
        <p:grpSpPr>
          <a:xfrm>
            <a:off x="695213" y="5594975"/>
            <a:ext cx="3048000" cy="1272638"/>
            <a:chOff x="4031350" y="2054525"/>
            <a:chExt cx="3048000" cy="1272638"/>
          </a:xfrm>
        </p:grpSpPr>
        <p:sp>
          <p:nvSpPr>
            <p:cNvPr id="246" name="Google Shape;246;p5"/>
            <p:cNvSpPr/>
            <p:nvPr/>
          </p:nvSpPr>
          <p:spPr>
            <a:xfrm>
              <a:off x="4031350" y="2054525"/>
              <a:ext cx="3048000" cy="1183800"/>
            </a:xfrm>
            <a:prstGeom prst="roundRect">
              <a:avLst>
                <a:gd name="adj" fmla="val 34362"/>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47" name="Google Shape;247;p5"/>
            <p:cNvSpPr txBox="1"/>
            <p:nvPr/>
          </p:nvSpPr>
          <p:spPr>
            <a:xfrm>
              <a:off x="4214500" y="2311363"/>
              <a:ext cx="2681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2700" dirty="0" err="1">
                  <a:solidFill>
                    <a:srgbClr val="F6AE2D"/>
                  </a:solidFill>
                  <a:latin typeface="Avenir"/>
                  <a:ea typeface="Avenir"/>
                  <a:cs typeface="Avenir"/>
                  <a:sym typeface="Avenir"/>
                </a:rPr>
                <a:t>Centering</a:t>
              </a:r>
              <a:r>
                <a:rPr lang="de-DE" sz="2700" dirty="0">
                  <a:solidFill>
                    <a:srgbClr val="F6AE2D"/>
                  </a:solidFill>
                  <a:latin typeface="Avenir"/>
                  <a:ea typeface="Avenir"/>
                  <a:cs typeface="Avenir"/>
                  <a:sym typeface="Avenir"/>
                </a:rPr>
                <a:t> &amp; PCA</a:t>
              </a:r>
              <a:endParaRPr sz="2700" dirty="0">
                <a:solidFill>
                  <a:srgbClr val="F6AE2D"/>
                </a:solidFill>
                <a:latin typeface="Avenir"/>
                <a:ea typeface="Avenir"/>
                <a:cs typeface="Avenir"/>
                <a:sym typeface="Avenir"/>
              </a:endParaRPr>
            </a:p>
          </p:txBody>
        </p:sp>
      </p:grpSp>
      <p:sp>
        <p:nvSpPr>
          <p:cNvPr id="248" name="Google Shape;248;p5"/>
          <p:cNvSpPr txBox="1">
            <a:spLocks noGrp="1"/>
          </p:cNvSpPr>
          <p:nvPr>
            <p:ph type="body" idx="1"/>
          </p:nvPr>
        </p:nvSpPr>
        <p:spPr>
          <a:xfrm>
            <a:off x="4964575" y="5553575"/>
            <a:ext cx="1567200" cy="5541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de-DE" sz="2700">
                <a:latin typeface="Avenir"/>
                <a:ea typeface="Avenir"/>
                <a:cs typeface="Avenir"/>
                <a:sym typeface="Avenir"/>
              </a:rPr>
              <a:t>KNN</a:t>
            </a:r>
            <a:endParaRPr sz="2700">
              <a:latin typeface="Avenir"/>
              <a:ea typeface="Avenir"/>
              <a:cs typeface="Avenir"/>
              <a:sym typeface="Avenir"/>
            </a:endParaRPr>
          </a:p>
        </p:txBody>
      </p:sp>
      <p:sp>
        <p:nvSpPr>
          <p:cNvPr id="249" name="Google Shape;249;p5"/>
          <p:cNvSpPr txBox="1">
            <a:spLocks noGrp="1"/>
          </p:cNvSpPr>
          <p:nvPr>
            <p:ph type="body" idx="1"/>
          </p:nvPr>
        </p:nvSpPr>
        <p:spPr>
          <a:xfrm>
            <a:off x="6783538" y="3103788"/>
            <a:ext cx="1567200" cy="5541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de-DE" sz="2700">
                <a:latin typeface="Avenir"/>
                <a:ea typeface="Avenir"/>
                <a:cs typeface="Avenir"/>
                <a:sym typeface="Avenir"/>
              </a:rPr>
              <a:t>CNN</a:t>
            </a:r>
            <a:endParaRPr sz="2700">
              <a:latin typeface="Avenir"/>
              <a:ea typeface="Avenir"/>
              <a:cs typeface="Avenir"/>
              <a:sym typeface="Avenir"/>
            </a:endParaRPr>
          </a:p>
        </p:txBody>
      </p:sp>
      <p:sp>
        <p:nvSpPr>
          <p:cNvPr id="250" name="Google Shape;250;p5"/>
          <p:cNvSpPr txBox="1">
            <a:spLocks noGrp="1"/>
          </p:cNvSpPr>
          <p:nvPr>
            <p:ph type="body" idx="1"/>
          </p:nvPr>
        </p:nvSpPr>
        <p:spPr>
          <a:xfrm>
            <a:off x="8921275" y="5206363"/>
            <a:ext cx="3194875" cy="7881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de-DE" sz="2700" dirty="0">
                <a:latin typeface="Avenir"/>
                <a:ea typeface="Avenir"/>
                <a:cs typeface="Avenir"/>
                <a:sym typeface="Avenir"/>
              </a:rPr>
              <a:t>Final </a:t>
            </a:r>
            <a:r>
              <a:rPr lang="de-DE" sz="2700" dirty="0" err="1">
                <a:latin typeface="Avenir"/>
                <a:ea typeface="Avenir"/>
                <a:cs typeface="Avenir"/>
                <a:sym typeface="Avenir"/>
              </a:rPr>
              <a:t>Presentation</a:t>
            </a:r>
            <a:endParaRPr sz="2700" dirty="0">
              <a:latin typeface="Avenir"/>
              <a:ea typeface="Avenir"/>
              <a:cs typeface="Avenir"/>
              <a:sym typeface="Avenir"/>
            </a:endParaRPr>
          </a:p>
        </p:txBody>
      </p:sp>
      <p:grpSp>
        <p:nvGrpSpPr>
          <p:cNvPr id="251" name="Google Shape;251;p5"/>
          <p:cNvGrpSpPr/>
          <p:nvPr/>
        </p:nvGrpSpPr>
        <p:grpSpPr>
          <a:xfrm>
            <a:off x="3373126" y="2477155"/>
            <a:ext cx="2177491" cy="1538047"/>
            <a:chOff x="4031356" y="2054525"/>
            <a:chExt cx="3048000" cy="1699500"/>
          </a:xfrm>
        </p:grpSpPr>
        <p:sp>
          <p:nvSpPr>
            <p:cNvPr id="252" name="Google Shape;252;p5"/>
            <p:cNvSpPr/>
            <p:nvPr/>
          </p:nvSpPr>
          <p:spPr>
            <a:xfrm>
              <a:off x="4031356" y="2054525"/>
              <a:ext cx="3048000" cy="1699500"/>
            </a:xfrm>
            <a:prstGeom prst="roundRect">
              <a:avLst>
                <a:gd name="adj" fmla="val 35254"/>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53" name="Google Shape;253;p5"/>
            <p:cNvSpPr txBox="1"/>
            <p:nvPr/>
          </p:nvSpPr>
          <p:spPr>
            <a:xfrm>
              <a:off x="4236580" y="2273223"/>
              <a:ext cx="2637600" cy="112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700">
                  <a:solidFill>
                    <a:srgbClr val="F6AE2D"/>
                  </a:solidFill>
                  <a:latin typeface="Avenir"/>
                  <a:ea typeface="Avenir"/>
                  <a:cs typeface="Avenir"/>
                  <a:sym typeface="Avenir"/>
                </a:rPr>
                <a:t>Project Proposal</a:t>
              </a:r>
              <a:endParaRPr sz="2700">
                <a:solidFill>
                  <a:srgbClr val="F6AE2D"/>
                </a:solidFill>
                <a:latin typeface="Avenir"/>
                <a:ea typeface="Avenir"/>
                <a:cs typeface="Avenir"/>
                <a:sym typeface="Avenir"/>
              </a:endParaRPr>
            </a:p>
          </p:txBody>
        </p:sp>
      </p:grpSp>
      <p:sp>
        <p:nvSpPr>
          <p:cNvPr id="254" name="Google Shape;254;p5"/>
          <p:cNvSpPr/>
          <p:nvPr/>
        </p:nvSpPr>
        <p:spPr>
          <a:xfrm>
            <a:off x="627038" y="3496675"/>
            <a:ext cx="115800" cy="1112100"/>
          </a:xfrm>
          <a:prstGeom prst="rect">
            <a:avLst/>
          </a:pr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2306963" y="4608775"/>
            <a:ext cx="115800" cy="1112100"/>
          </a:xfrm>
          <a:prstGeom prst="rect">
            <a:avLst/>
          </a:pr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txBox="1">
            <a:spLocks noGrp="1"/>
          </p:cNvSpPr>
          <p:nvPr>
            <p:ph type="body" idx="1"/>
          </p:nvPr>
        </p:nvSpPr>
        <p:spPr>
          <a:xfrm>
            <a:off x="8773788" y="2470338"/>
            <a:ext cx="1567200" cy="466200"/>
          </a:xfrm>
          <a:prstGeom prst="rect">
            <a:avLst/>
          </a:prstGeom>
          <a:noFill/>
          <a:ln>
            <a:noFill/>
          </a:ln>
        </p:spPr>
        <p:txBody>
          <a:bodyPr spcFirstLastPara="1" wrap="square" lIns="91425" tIns="45700" rIns="91425" bIns="45700" anchor="t" anchorCtr="0">
            <a:spAutoFit/>
          </a:bodyPr>
          <a:lstStyle/>
          <a:p>
            <a:pPr marL="228600" lvl="0" indent="-50800" algn="l" rtl="0">
              <a:lnSpc>
                <a:spcPct val="90000"/>
              </a:lnSpc>
              <a:spcBef>
                <a:spcPts val="0"/>
              </a:spcBef>
              <a:spcAft>
                <a:spcPts val="0"/>
              </a:spcAft>
              <a:buClr>
                <a:schemeClr val="dk1"/>
              </a:buClr>
              <a:buSzPts val="2800"/>
              <a:buNone/>
            </a:pPr>
            <a:r>
              <a:rPr lang="de-DE" sz="2700">
                <a:latin typeface="Avenir"/>
                <a:ea typeface="Avenir"/>
                <a:cs typeface="Avenir"/>
                <a:sym typeface="Avenir"/>
              </a:rPr>
              <a:t>Report</a:t>
            </a:r>
            <a:endParaRPr sz="2700">
              <a:latin typeface="Avenir"/>
              <a:ea typeface="Avenir"/>
              <a:cs typeface="Avenir"/>
              <a:sym typeface="Avenir"/>
            </a:endParaRPr>
          </a:p>
        </p:txBody>
      </p:sp>
      <p:sp>
        <p:nvSpPr>
          <p:cNvPr id="257" name="Google Shape;257;p5"/>
          <p:cNvSpPr/>
          <p:nvPr/>
        </p:nvSpPr>
        <p:spPr>
          <a:xfrm>
            <a:off x="9721438" y="3001763"/>
            <a:ext cx="115800" cy="1325700"/>
          </a:xfrm>
          <a:prstGeom prst="rect">
            <a:avLst/>
          </a:prstGeom>
          <a:solidFill>
            <a:srgbClr val="F6A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6785875" y="5553575"/>
            <a:ext cx="1969800" cy="1052700"/>
          </a:xfrm>
          <a:prstGeom prst="roundRect">
            <a:avLst>
              <a:gd name="adj" fmla="val 31262"/>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highlight>
                <a:srgbClr val="F6AE2D"/>
              </a:highlight>
              <a:latin typeface="Avenir"/>
              <a:ea typeface="Avenir"/>
              <a:cs typeface="Avenir"/>
              <a:sym typeface="Avenir"/>
            </a:endParaRPr>
          </a:p>
        </p:txBody>
      </p:sp>
      <p:sp>
        <p:nvSpPr>
          <p:cNvPr id="259" name="Google Shape;259;p5"/>
          <p:cNvSpPr/>
          <p:nvPr/>
        </p:nvSpPr>
        <p:spPr>
          <a:xfrm>
            <a:off x="7753125" y="4289925"/>
            <a:ext cx="115800" cy="1325700"/>
          </a:xfrm>
          <a:prstGeom prst="rect">
            <a:avLst/>
          </a:prstGeom>
          <a:solidFill>
            <a:srgbClr val="F6AE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txBox="1">
            <a:spLocks noGrp="1"/>
          </p:cNvSpPr>
          <p:nvPr>
            <p:ph type="body" idx="1"/>
          </p:nvPr>
        </p:nvSpPr>
        <p:spPr>
          <a:xfrm>
            <a:off x="6709675" y="5632775"/>
            <a:ext cx="1969800" cy="894300"/>
          </a:xfrm>
          <a:prstGeom prst="rect">
            <a:avLst/>
          </a:prstGeom>
          <a:noFill/>
          <a:ln>
            <a:noFill/>
          </a:ln>
        </p:spPr>
        <p:txBody>
          <a:bodyPr spcFirstLastPara="1" wrap="square" lIns="91425" tIns="45700" rIns="91425" bIns="45700" anchor="t" anchorCtr="0">
            <a:noAutofit/>
          </a:bodyPr>
          <a:lstStyle/>
          <a:p>
            <a:pPr marL="177800" lvl="0" indent="0" algn="l" rtl="0">
              <a:lnSpc>
                <a:spcPct val="90000"/>
              </a:lnSpc>
              <a:spcBef>
                <a:spcPts val="0"/>
              </a:spcBef>
              <a:spcAft>
                <a:spcPts val="0"/>
              </a:spcAft>
              <a:buClr>
                <a:schemeClr val="dk1"/>
              </a:buClr>
              <a:buSzPts val="2590"/>
              <a:buNone/>
            </a:pPr>
            <a:r>
              <a:rPr lang="de-DE" sz="2600">
                <a:latin typeface="Avenir"/>
                <a:ea typeface="Avenir"/>
                <a:cs typeface="Avenir"/>
                <a:sym typeface="Avenir"/>
              </a:rPr>
              <a:t>Evaluation methods</a:t>
            </a:r>
            <a:endParaRPr sz="2600">
              <a:latin typeface="Avenir"/>
              <a:ea typeface="Avenir"/>
              <a:cs typeface="Avenir"/>
              <a:sym typeface="Aven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1e2e673da61_0_12"/>
          <p:cNvSpPr/>
          <p:nvPr/>
        </p:nvSpPr>
        <p:spPr>
          <a:xfrm>
            <a:off x="2148600" y="1519650"/>
            <a:ext cx="7894800" cy="15381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6" name="Google Shape;266;g1e2e673da61_0_12"/>
          <p:cNvSpPr txBox="1">
            <a:spLocks noGrp="1"/>
          </p:cNvSpPr>
          <p:nvPr>
            <p:ph type="title"/>
          </p:nvPr>
        </p:nvSpPr>
        <p:spPr>
          <a:xfrm>
            <a:off x="2282550" y="1625850"/>
            <a:ext cx="76269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Thank you for your attention!</a:t>
            </a:r>
            <a:endParaRPr>
              <a:latin typeface="Avenir"/>
              <a:ea typeface="Avenir"/>
              <a:cs typeface="Avenir"/>
              <a:sym typeface="Avenir"/>
            </a:endParaRPr>
          </a:p>
        </p:txBody>
      </p:sp>
      <p:grpSp>
        <p:nvGrpSpPr>
          <p:cNvPr id="267" name="Google Shape;267;g1e2e673da61_0_12"/>
          <p:cNvGrpSpPr/>
          <p:nvPr/>
        </p:nvGrpSpPr>
        <p:grpSpPr>
          <a:xfrm>
            <a:off x="3987548" y="3519422"/>
            <a:ext cx="4216908" cy="1120310"/>
            <a:chOff x="4031356" y="2054525"/>
            <a:chExt cx="3048000" cy="1699500"/>
          </a:xfrm>
        </p:grpSpPr>
        <p:sp>
          <p:nvSpPr>
            <p:cNvPr id="268" name="Google Shape;268;g1e2e673da61_0_12"/>
            <p:cNvSpPr/>
            <p:nvPr/>
          </p:nvSpPr>
          <p:spPr>
            <a:xfrm>
              <a:off x="4031356" y="2054525"/>
              <a:ext cx="3048000" cy="1699500"/>
            </a:xfrm>
            <a:prstGeom prst="roundRect">
              <a:avLst>
                <a:gd name="adj" fmla="val 50000"/>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69" name="Google Shape;269;g1e2e673da61_0_12"/>
            <p:cNvSpPr txBox="1"/>
            <p:nvPr/>
          </p:nvSpPr>
          <p:spPr>
            <a:xfrm>
              <a:off x="4236562" y="2449032"/>
              <a:ext cx="2637600" cy="910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700">
                  <a:solidFill>
                    <a:srgbClr val="F6AE2D"/>
                  </a:solidFill>
                  <a:latin typeface="Avenir"/>
                  <a:ea typeface="Avenir"/>
                  <a:cs typeface="Avenir"/>
                  <a:sym typeface="Avenir"/>
                </a:rPr>
                <a:t>Questions?</a:t>
              </a:r>
              <a:endParaRPr sz="2700">
                <a:solidFill>
                  <a:srgbClr val="F6AE2D"/>
                </a:solidFill>
                <a:latin typeface="Avenir"/>
                <a:ea typeface="Avenir"/>
                <a:cs typeface="Avenir"/>
                <a:sym typeface="Aveni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g1e2e673da61_2_5"/>
          <p:cNvSpPr/>
          <p:nvPr/>
        </p:nvSpPr>
        <p:spPr>
          <a:xfrm>
            <a:off x="673175" y="811975"/>
            <a:ext cx="50322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g1e2e673da61_2_5"/>
          <p:cNvSpPr txBox="1">
            <a:spLocks noGrp="1"/>
          </p:cNvSpPr>
          <p:nvPr>
            <p:ph type="title"/>
          </p:nvPr>
        </p:nvSpPr>
        <p:spPr>
          <a:xfrm>
            <a:off x="838200" y="669925"/>
            <a:ext cx="4661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CNN Architecture </a:t>
            </a:r>
            <a:endParaRPr>
              <a:latin typeface="Avenir"/>
              <a:ea typeface="Avenir"/>
              <a:cs typeface="Avenir"/>
              <a:sym typeface="Avenir"/>
            </a:endParaRPr>
          </a:p>
        </p:txBody>
      </p:sp>
      <p:sp>
        <p:nvSpPr>
          <p:cNvPr id="276" name="Google Shape;276;g1e2e673da61_2_5"/>
          <p:cNvSpPr txBox="1">
            <a:spLocks noGrp="1"/>
          </p:cNvSpPr>
          <p:nvPr>
            <p:ph type="body" idx="1"/>
          </p:nvPr>
        </p:nvSpPr>
        <p:spPr>
          <a:xfrm>
            <a:off x="838200" y="1901825"/>
            <a:ext cx="5277000" cy="480240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deep but simple VGG-16 as base model</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Rectifier Linear Unit (ReLU) as activation</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Max Pooling</a:t>
            </a:r>
            <a:endParaRPr>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a:latin typeface="Avenir"/>
                <a:ea typeface="Avenir"/>
                <a:cs typeface="Avenir"/>
                <a:sym typeface="Avenir"/>
              </a:rPr>
              <a:t>Modifications:</a:t>
            </a:r>
            <a:endParaRPr>
              <a:latin typeface="Avenir"/>
              <a:ea typeface="Avenir"/>
              <a:cs typeface="Avenir"/>
              <a:sym typeface="Avenir"/>
            </a:endParaRPr>
          </a:p>
          <a:p>
            <a:pPr marL="914400" lvl="1" indent="-342900" algn="l" rtl="0">
              <a:lnSpc>
                <a:spcPct val="120000"/>
              </a:lnSpc>
              <a:spcBef>
                <a:spcPts val="0"/>
              </a:spcBef>
              <a:spcAft>
                <a:spcPts val="0"/>
              </a:spcAft>
              <a:buSzPts val="1800"/>
              <a:buFont typeface="Avenir"/>
              <a:buChar char="•"/>
            </a:pPr>
            <a:r>
              <a:rPr lang="de-DE">
                <a:latin typeface="Avenir"/>
                <a:ea typeface="Avenir"/>
                <a:cs typeface="Avenir"/>
                <a:sym typeface="Avenir"/>
              </a:rPr>
              <a:t>convolution layers with less feature maps</a:t>
            </a:r>
            <a:endParaRPr>
              <a:latin typeface="Avenir"/>
              <a:ea typeface="Avenir"/>
              <a:cs typeface="Avenir"/>
              <a:sym typeface="Avenir"/>
            </a:endParaRPr>
          </a:p>
          <a:p>
            <a:pPr marL="914400" lvl="1" indent="-342900" algn="l" rtl="0">
              <a:lnSpc>
                <a:spcPct val="120000"/>
              </a:lnSpc>
              <a:spcBef>
                <a:spcPts val="0"/>
              </a:spcBef>
              <a:spcAft>
                <a:spcPts val="0"/>
              </a:spcAft>
              <a:buSzPts val="1800"/>
              <a:buFont typeface="Avenir"/>
              <a:buChar char="•"/>
            </a:pPr>
            <a:r>
              <a:rPr lang="de-DE">
                <a:latin typeface="Avenir"/>
                <a:ea typeface="Avenir"/>
                <a:cs typeface="Avenir"/>
                <a:sym typeface="Avenir"/>
              </a:rPr>
              <a:t>less convolution layers</a:t>
            </a:r>
            <a:endParaRPr>
              <a:latin typeface="Avenir"/>
              <a:ea typeface="Avenir"/>
              <a:cs typeface="Avenir"/>
              <a:sym typeface="Avenir"/>
            </a:endParaRPr>
          </a:p>
        </p:txBody>
      </p:sp>
      <p:sp>
        <p:nvSpPr>
          <p:cNvPr id="277" name="Google Shape;277;g1e2e673da61_2_5"/>
          <p:cNvSpPr/>
          <p:nvPr/>
        </p:nvSpPr>
        <p:spPr>
          <a:xfrm>
            <a:off x="7879766" y="-17800"/>
            <a:ext cx="31794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78" name="Google Shape;278;g1e2e673da61_2_5"/>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chemeClr val="dk1"/>
                </a:solidFill>
                <a:latin typeface="Avenir"/>
                <a:ea typeface="Avenir"/>
                <a:cs typeface="Avenir"/>
                <a:sym typeface="Avenir"/>
              </a:rPr>
              <a:t>Project </a:t>
            </a:r>
            <a:r>
              <a:rPr lang="de-DE" sz="2000" dirty="0" err="1">
                <a:solidFill>
                  <a:schemeClr val="dk1"/>
                </a:solidFill>
                <a:latin typeface="Avenir"/>
                <a:ea typeface="Avenir"/>
                <a:cs typeface="Avenir"/>
                <a:sym typeface="Avenir"/>
              </a:rPr>
              <a:t>parts</a:t>
            </a:r>
            <a:r>
              <a:rPr lang="de-DE" sz="2000" dirty="0">
                <a:solidFill>
                  <a:schemeClr val="dk1"/>
                </a:solidFill>
                <a:latin typeface="Avenir"/>
                <a:ea typeface="Avenir"/>
                <a:cs typeface="Avenir"/>
                <a:sym typeface="Avenir"/>
              </a:rPr>
              <a:t> 		Evaluation </a:t>
            </a:r>
            <a:r>
              <a:rPr lang="de-DE" sz="2000" dirty="0" err="1">
                <a:solidFill>
                  <a:schemeClr val="dk1"/>
                </a:solidFill>
                <a:latin typeface="Avenir"/>
                <a:ea typeface="Avenir"/>
                <a:cs typeface="Avenir"/>
                <a:sym typeface="Avenir"/>
              </a:rPr>
              <a:t>methods</a:t>
            </a:r>
            <a:r>
              <a:rPr lang="de-DE" sz="2000" dirty="0">
                <a:solidFill>
                  <a:schemeClr val="dk1"/>
                </a:solidFill>
                <a:latin typeface="Avenir"/>
                <a:ea typeface="Avenir"/>
                <a:cs typeface="Avenir"/>
                <a:sym typeface="Avenir"/>
              </a:rPr>
              <a: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Additional </a:t>
            </a:r>
            <a:r>
              <a:rPr lang="de-DE" sz="2000" dirty="0" err="1">
                <a:solidFill>
                  <a:srgbClr val="F6AE2D"/>
                </a:solidFill>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279" name="Google Shape;279;g1e2e673da61_2_5"/>
          <p:cNvSpPr/>
          <p:nvPr/>
        </p:nvSpPr>
        <p:spPr>
          <a:xfrm>
            <a:off x="6432600" y="811975"/>
            <a:ext cx="5149500" cy="5903100"/>
          </a:xfrm>
          <a:prstGeom prst="roundRect">
            <a:avLst>
              <a:gd name="adj" fmla="val 34092"/>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80" name="Google Shape;280;g1e2e673da61_2_5"/>
          <p:cNvSpPr txBox="1"/>
          <p:nvPr/>
        </p:nvSpPr>
        <p:spPr>
          <a:xfrm>
            <a:off x="4666800" y="6457800"/>
            <a:ext cx="75252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00"/>
          </a:p>
        </p:txBody>
      </p:sp>
      <p:pic>
        <p:nvPicPr>
          <p:cNvPr id="281" name="Google Shape;281;g1e2e673da61_2_5"/>
          <p:cNvPicPr preferRelativeResize="0"/>
          <p:nvPr/>
        </p:nvPicPr>
        <p:blipFill>
          <a:blip r:embed="rId3">
            <a:alphaModFix/>
          </a:blip>
          <a:stretch>
            <a:fillRect/>
          </a:stretch>
        </p:blipFill>
        <p:spPr>
          <a:xfrm>
            <a:off x="6983199" y="1315600"/>
            <a:ext cx="4048301" cy="4895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F4858"/>
        </a:solidFill>
        <a:effectLst/>
      </p:bgPr>
    </p:bg>
    <p:spTree>
      <p:nvGrpSpPr>
        <p:cNvPr id="1" name="Shape 93"/>
        <p:cNvGrpSpPr/>
        <p:nvPr/>
      </p:nvGrpSpPr>
      <p:grpSpPr>
        <a:xfrm>
          <a:off x="0" y="0"/>
          <a:ext cx="0" cy="0"/>
          <a:chOff x="0" y="0"/>
          <a:chExt cx="0" cy="0"/>
        </a:xfrm>
      </p:grpSpPr>
      <p:sp>
        <p:nvSpPr>
          <p:cNvPr id="94" name="Google Shape;94;p3"/>
          <p:cNvSpPr/>
          <p:nvPr/>
        </p:nvSpPr>
        <p:spPr>
          <a:xfrm>
            <a:off x="7292350" y="4943074"/>
            <a:ext cx="4758900" cy="1905900"/>
          </a:xfrm>
          <a:prstGeom prst="roundRect">
            <a:avLst>
              <a:gd name="adj" fmla="val 47925"/>
            </a:avLst>
          </a:prstGeom>
          <a:solidFill>
            <a:srgbClr val="86BB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3"/>
          <p:cNvSpPr/>
          <p:nvPr/>
        </p:nvSpPr>
        <p:spPr>
          <a:xfrm>
            <a:off x="5512053" y="3804954"/>
            <a:ext cx="4758900" cy="1905900"/>
          </a:xfrm>
          <a:prstGeom prst="roundRect">
            <a:avLst>
              <a:gd name="adj" fmla="val 47925"/>
            </a:avLst>
          </a:prstGeom>
          <a:solidFill>
            <a:srgbClr val="86BB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3"/>
          <p:cNvSpPr/>
          <p:nvPr/>
        </p:nvSpPr>
        <p:spPr>
          <a:xfrm>
            <a:off x="1949771" y="1503198"/>
            <a:ext cx="4758900" cy="1905900"/>
          </a:xfrm>
          <a:prstGeom prst="roundRect">
            <a:avLst>
              <a:gd name="adj" fmla="val 47925"/>
            </a:avLst>
          </a:prstGeom>
          <a:solidFill>
            <a:srgbClr val="86BB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3"/>
          <p:cNvSpPr/>
          <p:nvPr/>
        </p:nvSpPr>
        <p:spPr>
          <a:xfrm>
            <a:off x="6895333" y="801786"/>
            <a:ext cx="4758900" cy="1325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3"/>
          <p:cNvSpPr/>
          <p:nvPr/>
        </p:nvSpPr>
        <p:spPr>
          <a:xfrm>
            <a:off x="159325" y="532124"/>
            <a:ext cx="4758900" cy="1905900"/>
          </a:xfrm>
          <a:prstGeom prst="roundRect">
            <a:avLst>
              <a:gd name="adj" fmla="val 47925"/>
            </a:avLst>
          </a:prstGeom>
          <a:solidFill>
            <a:srgbClr val="86BB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3"/>
          <p:cNvSpPr txBox="1">
            <a:spLocks noGrp="1"/>
          </p:cNvSpPr>
          <p:nvPr>
            <p:ph type="title"/>
          </p:nvPr>
        </p:nvSpPr>
        <p:spPr>
          <a:xfrm>
            <a:off x="7873617" y="759658"/>
            <a:ext cx="2802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F4858"/>
              </a:buClr>
              <a:buSzPts val="4400"/>
              <a:buFont typeface="Avenir"/>
              <a:buNone/>
            </a:pPr>
            <a:r>
              <a:rPr lang="de-DE" dirty="0" err="1">
                <a:solidFill>
                  <a:schemeClr val="tx1"/>
                </a:solidFill>
                <a:latin typeface="Avenir"/>
                <a:ea typeface="Avenir"/>
                <a:cs typeface="Avenir"/>
                <a:sym typeface="Avenir"/>
              </a:rPr>
              <a:t>Overview</a:t>
            </a:r>
            <a:endParaRPr dirty="0">
              <a:solidFill>
                <a:schemeClr val="tx1"/>
              </a:solidFill>
              <a:latin typeface="Avenir"/>
              <a:ea typeface="Avenir"/>
              <a:cs typeface="Avenir"/>
              <a:sym typeface="Avenir"/>
            </a:endParaRPr>
          </a:p>
        </p:txBody>
      </p:sp>
      <p:sp>
        <p:nvSpPr>
          <p:cNvPr id="100" name="Google Shape;100;p3"/>
          <p:cNvSpPr txBox="1">
            <a:spLocks noGrp="1"/>
          </p:cNvSpPr>
          <p:nvPr>
            <p:ph type="body" idx="1"/>
          </p:nvPr>
        </p:nvSpPr>
        <p:spPr>
          <a:xfrm>
            <a:off x="1704925" y="1203375"/>
            <a:ext cx="1667700" cy="563400"/>
          </a:xfrm>
          <a:prstGeom prst="rect">
            <a:avLst/>
          </a:prstGeom>
          <a:noFill/>
          <a:ln>
            <a:noFill/>
          </a:ln>
        </p:spPr>
        <p:txBody>
          <a:bodyPr spcFirstLastPara="1" wrap="square" lIns="91425" tIns="45700" rIns="91425" bIns="45700" anchor="t" anchorCtr="0">
            <a:spAutoFit/>
          </a:bodyPr>
          <a:lstStyle/>
          <a:p>
            <a:pPr marL="0" lvl="0" indent="0" algn="ctr" rtl="0">
              <a:lnSpc>
                <a:spcPct val="90000"/>
              </a:lnSpc>
              <a:spcBef>
                <a:spcPts val="0"/>
              </a:spcBef>
              <a:spcAft>
                <a:spcPts val="0"/>
              </a:spcAft>
              <a:buClr>
                <a:srgbClr val="2F4858"/>
              </a:buClr>
              <a:buSzPts val="3600"/>
              <a:buNone/>
            </a:pPr>
            <a:r>
              <a:rPr lang="de-DE" sz="3400" dirty="0">
                <a:latin typeface="Avenir"/>
                <a:ea typeface="Avenir"/>
                <a:cs typeface="Avenir"/>
                <a:sym typeface="Avenir"/>
              </a:rPr>
              <a:t>Dataset</a:t>
            </a:r>
            <a:endParaRPr sz="2600" dirty="0"/>
          </a:p>
        </p:txBody>
      </p:sp>
      <p:sp>
        <p:nvSpPr>
          <p:cNvPr id="101" name="Google Shape;101;p3"/>
          <p:cNvSpPr txBox="1"/>
          <p:nvPr/>
        </p:nvSpPr>
        <p:spPr>
          <a:xfrm>
            <a:off x="2851879" y="2148350"/>
            <a:ext cx="29547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de-DE" sz="3400" dirty="0">
                <a:solidFill>
                  <a:schemeClr val="dk1"/>
                </a:solidFill>
                <a:latin typeface="Avenir"/>
                <a:ea typeface="Avenir"/>
                <a:cs typeface="Avenir"/>
                <a:sym typeface="Avenir"/>
              </a:rPr>
              <a:t>Project Parts</a:t>
            </a:r>
            <a:endParaRPr sz="3400" dirty="0">
              <a:solidFill>
                <a:schemeClr val="dk1"/>
              </a:solidFill>
            </a:endParaRPr>
          </a:p>
        </p:txBody>
      </p:sp>
      <p:sp>
        <p:nvSpPr>
          <p:cNvPr id="102" name="Google Shape;102;p3"/>
          <p:cNvSpPr/>
          <p:nvPr/>
        </p:nvSpPr>
        <p:spPr>
          <a:xfrm>
            <a:off x="3695569" y="2653525"/>
            <a:ext cx="4758900" cy="1905900"/>
          </a:xfrm>
          <a:prstGeom prst="roundRect">
            <a:avLst>
              <a:gd name="adj" fmla="val 47925"/>
            </a:avLst>
          </a:prstGeom>
          <a:solidFill>
            <a:srgbClr val="86BB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3" name="Google Shape;103;p3"/>
          <p:cNvSpPr txBox="1"/>
          <p:nvPr/>
        </p:nvSpPr>
        <p:spPr>
          <a:xfrm>
            <a:off x="3798470" y="3382742"/>
            <a:ext cx="45531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de-DE" sz="3400">
                <a:solidFill>
                  <a:schemeClr val="dk1"/>
                </a:solidFill>
                <a:latin typeface="Avenir"/>
                <a:ea typeface="Avenir"/>
                <a:cs typeface="Avenir"/>
                <a:sym typeface="Avenir"/>
              </a:rPr>
              <a:t>Evaluation methods</a:t>
            </a:r>
            <a:endParaRPr sz="3400">
              <a:solidFill>
                <a:schemeClr val="dk1"/>
              </a:solidFill>
              <a:latin typeface="Avenir"/>
              <a:ea typeface="Avenir"/>
              <a:cs typeface="Avenir"/>
              <a:sym typeface="Avenir"/>
            </a:endParaRPr>
          </a:p>
        </p:txBody>
      </p:sp>
      <p:sp>
        <p:nvSpPr>
          <p:cNvPr id="104" name="Google Shape;104;p3"/>
          <p:cNvSpPr txBox="1"/>
          <p:nvPr/>
        </p:nvSpPr>
        <p:spPr>
          <a:xfrm>
            <a:off x="8171800" y="5542025"/>
            <a:ext cx="30000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3400" dirty="0">
                <a:solidFill>
                  <a:schemeClr val="dk1"/>
                </a:solidFill>
                <a:latin typeface="Avenir"/>
                <a:ea typeface="Avenir"/>
                <a:cs typeface="Avenir"/>
                <a:sym typeface="Avenir"/>
              </a:rPr>
              <a:t>Timeline </a:t>
            </a:r>
            <a:endParaRPr dirty="0">
              <a:solidFill>
                <a:schemeClr val="dk1"/>
              </a:solidFill>
            </a:endParaRPr>
          </a:p>
        </p:txBody>
      </p:sp>
      <p:sp>
        <p:nvSpPr>
          <p:cNvPr id="105" name="Google Shape;105;p3"/>
          <p:cNvSpPr txBox="1"/>
          <p:nvPr/>
        </p:nvSpPr>
        <p:spPr>
          <a:xfrm>
            <a:off x="5646450" y="4450100"/>
            <a:ext cx="44901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de-DE" sz="3400" dirty="0">
                <a:solidFill>
                  <a:schemeClr val="dk1"/>
                </a:solidFill>
                <a:latin typeface="Avenir"/>
                <a:ea typeface="Avenir"/>
                <a:cs typeface="Avenir"/>
                <a:sym typeface="Avenir"/>
              </a:rPr>
              <a:t>Additional </a:t>
            </a:r>
            <a:r>
              <a:rPr lang="de-DE" sz="3400" dirty="0" err="1">
                <a:solidFill>
                  <a:schemeClr val="dk1"/>
                </a:solidFill>
                <a:latin typeface="Avenir"/>
                <a:ea typeface="Avenir"/>
                <a:cs typeface="Avenir"/>
                <a:sym typeface="Avenir"/>
              </a:rPr>
              <a:t>objectives</a:t>
            </a:r>
            <a:r>
              <a:rPr lang="de-DE" sz="3400" dirty="0">
                <a:solidFill>
                  <a:schemeClr val="dk1"/>
                </a:solidFill>
                <a:latin typeface="Avenir"/>
                <a:ea typeface="Avenir"/>
                <a:cs typeface="Avenir"/>
                <a:sym typeface="Avenir"/>
              </a:rPr>
              <a:t> </a:t>
            </a:r>
            <a:endParaRPr sz="16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4"/>
          <p:cNvSpPr/>
          <p:nvPr/>
        </p:nvSpPr>
        <p:spPr>
          <a:xfrm>
            <a:off x="-880131"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2" name="Google Shape;112;p4"/>
          <p:cNvSpPr txBox="1">
            <a:spLocks noGrp="1"/>
          </p:cNvSpPr>
          <p:nvPr>
            <p:ph type="title"/>
          </p:nvPr>
        </p:nvSpPr>
        <p:spPr>
          <a:xfrm>
            <a:off x="838200" y="6754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dirty="0">
                <a:latin typeface="Avenir"/>
                <a:ea typeface="Avenir"/>
                <a:cs typeface="Avenir"/>
                <a:sym typeface="Avenir"/>
              </a:rPr>
              <a:t>Fashion MNIST </a:t>
            </a:r>
            <a:r>
              <a:rPr lang="de-DE" dirty="0" err="1">
                <a:latin typeface="Avenir"/>
                <a:ea typeface="Avenir"/>
                <a:cs typeface="Avenir"/>
                <a:sym typeface="Avenir"/>
              </a:rPr>
              <a:t>dataset</a:t>
            </a:r>
            <a:endParaRPr dirty="0">
              <a:latin typeface="Avenir"/>
              <a:ea typeface="Avenir"/>
              <a:cs typeface="Avenir"/>
              <a:sym typeface="Avenir"/>
            </a:endParaRPr>
          </a:p>
        </p:txBody>
      </p:sp>
      <p:sp>
        <p:nvSpPr>
          <p:cNvPr id="113" name="Google Shape;113;p4"/>
          <p:cNvSpPr txBox="1">
            <a:spLocks noGrp="1"/>
          </p:cNvSpPr>
          <p:nvPr>
            <p:ph type="body" idx="1"/>
          </p:nvPr>
        </p:nvSpPr>
        <p:spPr>
          <a:xfrm>
            <a:off x="497850" y="2047350"/>
            <a:ext cx="8559750" cy="4584300"/>
          </a:xfrm>
          <a:prstGeom prst="rect">
            <a:avLst/>
          </a:prstGeom>
          <a:noFill/>
          <a:ln>
            <a:noFill/>
          </a:ln>
        </p:spPr>
        <p:txBody>
          <a:bodyPr spcFirstLastPara="1" wrap="square" lIns="91425" tIns="45700" rIns="91425" bIns="45700" anchor="t" anchorCtr="0">
            <a:normAutofit lnSpcReduction="10000"/>
          </a:bodyPr>
          <a:lstStyle/>
          <a:p>
            <a:pPr marL="457200" lvl="0" indent="-342900" algn="l" rtl="0">
              <a:lnSpc>
                <a:spcPct val="120000"/>
              </a:lnSpc>
              <a:spcBef>
                <a:spcPts val="0"/>
              </a:spcBef>
              <a:spcAft>
                <a:spcPts val="0"/>
              </a:spcAft>
              <a:buClr>
                <a:srgbClr val="1F2328"/>
              </a:buClr>
              <a:buSzPts val="1800"/>
              <a:buFont typeface="Avenir"/>
              <a:buChar char="•"/>
            </a:pPr>
            <a:r>
              <a:rPr lang="de-DE" b="1" i="0" dirty="0">
                <a:solidFill>
                  <a:srgbClr val="1F2328"/>
                </a:solidFill>
                <a:latin typeface="Avenir"/>
                <a:ea typeface="Avenir"/>
                <a:cs typeface="Avenir"/>
                <a:sym typeface="Avenir"/>
              </a:rPr>
              <a:t>MNIST</a:t>
            </a:r>
            <a:r>
              <a:rPr lang="de-DE" i="0" dirty="0">
                <a:solidFill>
                  <a:srgbClr val="1F2328"/>
                </a:solidFill>
                <a:latin typeface="Avenir"/>
                <a:ea typeface="Avenir"/>
                <a:cs typeface="Avenir"/>
                <a:sym typeface="Avenir"/>
              </a:rPr>
              <a:t>: </a:t>
            </a:r>
            <a:r>
              <a:rPr lang="de-DE" i="0" dirty="0" err="1">
                <a:solidFill>
                  <a:srgbClr val="1F2328"/>
                </a:solidFill>
                <a:latin typeface="Avenir"/>
                <a:ea typeface="Avenir"/>
                <a:cs typeface="Avenir"/>
                <a:sym typeface="Avenir"/>
              </a:rPr>
              <a:t>Modified</a:t>
            </a:r>
            <a:r>
              <a:rPr lang="de-DE" i="0" dirty="0">
                <a:solidFill>
                  <a:srgbClr val="1F2328"/>
                </a:solidFill>
                <a:latin typeface="Avenir"/>
                <a:ea typeface="Avenir"/>
                <a:cs typeface="Avenir"/>
                <a:sym typeface="Avenir"/>
              </a:rPr>
              <a:t> National Institute </a:t>
            </a:r>
            <a:r>
              <a:rPr lang="de-DE" i="0" dirty="0" err="1">
                <a:solidFill>
                  <a:srgbClr val="1F2328"/>
                </a:solidFill>
                <a:latin typeface="Avenir"/>
                <a:ea typeface="Avenir"/>
                <a:cs typeface="Avenir"/>
                <a:sym typeface="Avenir"/>
              </a:rPr>
              <a:t>of</a:t>
            </a:r>
            <a:r>
              <a:rPr lang="de-DE" i="0" dirty="0">
                <a:solidFill>
                  <a:srgbClr val="1F2328"/>
                </a:solidFill>
                <a:latin typeface="Avenir"/>
                <a:ea typeface="Avenir"/>
                <a:cs typeface="Avenir"/>
                <a:sym typeface="Avenir"/>
              </a:rPr>
              <a:t> Standards and Technology </a:t>
            </a:r>
            <a:r>
              <a:rPr lang="de-DE" i="0" dirty="0" err="1">
                <a:solidFill>
                  <a:srgbClr val="1F2328"/>
                </a:solidFill>
                <a:latin typeface="Avenir"/>
                <a:ea typeface="Avenir"/>
                <a:cs typeface="Avenir"/>
                <a:sym typeface="Avenir"/>
              </a:rPr>
              <a:t>database</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a:latin typeface="Avenir"/>
                <a:ea typeface="Avenir"/>
                <a:cs typeface="Avenir"/>
                <a:sym typeface="Avenir"/>
              </a:rPr>
              <a:t>Training </a:t>
            </a:r>
            <a:r>
              <a:rPr lang="de-DE" dirty="0" err="1">
                <a:latin typeface="Avenir"/>
                <a:ea typeface="Avenir"/>
                <a:cs typeface="Avenir"/>
                <a:sym typeface="Avenir"/>
              </a:rPr>
              <a:t>set</a:t>
            </a:r>
            <a:r>
              <a:rPr lang="de-DE" dirty="0">
                <a:latin typeface="Avenir"/>
                <a:ea typeface="Avenir"/>
                <a:cs typeface="Avenir"/>
                <a:sym typeface="Avenir"/>
              </a:rPr>
              <a:t> </a:t>
            </a:r>
            <a:r>
              <a:rPr lang="de-DE" b="1" dirty="0">
                <a:latin typeface="Avenir"/>
                <a:ea typeface="Avenir"/>
                <a:cs typeface="Avenir"/>
                <a:sym typeface="Avenir"/>
              </a:rPr>
              <a:t>60.000 </a:t>
            </a:r>
            <a:r>
              <a:rPr lang="de-DE" b="1" dirty="0" err="1">
                <a:latin typeface="Avenir"/>
                <a:ea typeface="Avenir"/>
                <a:cs typeface="Avenir"/>
                <a:sym typeface="Avenir"/>
              </a:rPr>
              <a:t>images</a:t>
            </a:r>
            <a:endParaRPr b="1"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a:latin typeface="Avenir"/>
                <a:ea typeface="Avenir"/>
                <a:cs typeface="Avenir"/>
                <a:sym typeface="Avenir"/>
              </a:rPr>
              <a:t>Test </a:t>
            </a:r>
            <a:r>
              <a:rPr lang="de-DE" dirty="0" err="1">
                <a:latin typeface="Avenir"/>
                <a:ea typeface="Avenir"/>
                <a:cs typeface="Avenir"/>
                <a:sym typeface="Avenir"/>
              </a:rPr>
              <a:t>set</a:t>
            </a:r>
            <a:r>
              <a:rPr lang="de-DE" dirty="0">
                <a:latin typeface="Avenir"/>
                <a:ea typeface="Avenir"/>
                <a:cs typeface="Avenir"/>
                <a:sym typeface="Avenir"/>
              </a:rPr>
              <a:t> </a:t>
            </a:r>
            <a:r>
              <a:rPr lang="de-DE" b="1" dirty="0">
                <a:latin typeface="Avenir"/>
                <a:ea typeface="Avenir"/>
                <a:cs typeface="Avenir"/>
                <a:sym typeface="Avenir"/>
              </a:rPr>
              <a:t>10.000 </a:t>
            </a:r>
            <a:r>
              <a:rPr lang="de-DE" b="1" dirty="0" err="1">
                <a:latin typeface="Avenir"/>
                <a:ea typeface="Avenir"/>
                <a:cs typeface="Avenir"/>
                <a:sym typeface="Avenir"/>
              </a:rPr>
              <a:t>images</a:t>
            </a:r>
            <a:endParaRPr b="1"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b="1" dirty="0">
                <a:latin typeface="Avenir"/>
                <a:ea typeface="Avenir"/>
                <a:cs typeface="Avenir"/>
                <a:sym typeface="Avenir"/>
              </a:rPr>
              <a:t>28 x 28 </a:t>
            </a:r>
            <a:r>
              <a:rPr lang="de-DE" b="1" dirty="0" err="1">
                <a:latin typeface="Avenir"/>
                <a:ea typeface="Avenir"/>
                <a:cs typeface="Avenir"/>
                <a:sym typeface="Avenir"/>
              </a:rPr>
              <a:t>pixels</a:t>
            </a:r>
            <a:r>
              <a:rPr lang="de-DE" dirty="0">
                <a:latin typeface="Avenir"/>
                <a:ea typeface="Avenir"/>
                <a:cs typeface="Avenir"/>
                <a:sym typeface="Avenir"/>
              </a:rPr>
              <a:t> </a:t>
            </a:r>
            <a:r>
              <a:rPr lang="de-DE" dirty="0" err="1">
                <a:latin typeface="Avenir"/>
                <a:ea typeface="Avenir"/>
                <a:cs typeface="Avenir"/>
                <a:sym typeface="Avenir"/>
              </a:rPr>
              <a:t>grayscale</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b="1" dirty="0">
                <a:latin typeface="Avenir"/>
                <a:ea typeface="Avenir"/>
                <a:cs typeface="Avenir"/>
                <a:sym typeface="Avenir"/>
              </a:rPr>
              <a:t>10 different </a:t>
            </a:r>
            <a:r>
              <a:rPr lang="de-DE" b="1" dirty="0" err="1">
                <a:latin typeface="Avenir"/>
                <a:ea typeface="Avenir"/>
                <a:cs typeface="Avenir"/>
                <a:sym typeface="Avenir"/>
              </a:rPr>
              <a:t>classes</a:t>
            </a:r>
            <a:r>
              <a:rPr lang="de-DE" dirty="0">
                <a:latin typeface="Avenir"/>
                <a:ea typeface="Avenir"/>
                <a:cs typeface="Avenir"/>
                <a:sym typeface="Avenir"/>
              </a:rPr>
              <a:t> (</a:t>
            </a:r>
            <a:r>
              <a:rPr lang="de-DE" dirty="0" err="1">
                <a:latin typeface="Avenir"/>
                <a:ea typeface="Avenir"/>
                <a:cs typeface="Avenir"/>
                <a:sym typeface="Avenir"/>
              </a:rPr>
              <a:t>noted</a:t>
            </a:r>
            <a:r>
              <a:rPr lang="de-DE" dirty="0">
                <a:latin typeface="Avenir"/>
                <a:ea typeface="Avenir"/>
                <a:cs typeface="Avenir"/>
                <a:sym typeface="Avenir"/>
              </a:rPr>
              <a:t> in </a:t>
            </a:r>
            <a:r>
              <a:rPr lang="de-DE" dirty="0" err="1">
                <a:latin typeface="Avenir"/>
                <a:ea typeface="Avenir"/>
                <a:cs typeface="Avenir"/>
                <a:sym typeface="Avenir"/>
              </a:rPr>
              <a:t>first</a:t>
            </a:r>
            <a:r>
              <a:rPr lang="de-DE" dirty="0">
                <a:latin typeface="Avenir"/>
                <a:ea typeface="Avenir"/>
                <a:cs typeface="Avenir"/>
                <a:sym typeface="Avenir"/>
              </a:rPr>
              <a:t> </a:t>
            </a:r>
            <a:r>
              <a:rPr lang="de-DE" dirty="0" err="1">
                <a:latin typeface="Avenir"/>
                <a:ea typeface="Avenir"/>
                <a:cs typeface="Avenir"/>
                <a:sym typeface="Avenir"/>
              </a:rPr>
              <a:t>column</a:t>
            </a:r>
            <a:r>
              <a:rPr lang="de-DE" dirty="0">
                <a:latin typeface="Avenir"/>
                <a:ea typeface="Avenir"/>
                <a:cs typeface="Avenir"/>
                <a:sym typeface="Avenir"/>
              </a:rPr>
              <a:t>) </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b="1" dirty="0">
                <a:latin typeface="Avenir"/>
                <a:ea typeface="Avenir"/>
                <a:cs typeface="Avenir"/>
                <a:sym typeface="Avenir"/>
              </a:rPr>
              <a:t>CSV </a:t>
            </a:r>
            <a:r>
              <a:rPr lang="de-DE" b="1" dirty="0" err="1">
                <a:latin typeface="Avenir"/>
                <a:ea typeface="Avenir"/>
                <a:cs typeface="Avenir"/>
                <a:sym typeface="Avenir"/>
              </a:rPr>
              <a:t>files</a:t>
            </a:r>
            <a:r>
              <a:rPr lang="de-DE" dirty="0">
                <a:latin typeface="Avenir"/>
                <a:ea typeface="Avenir"/>
                <a:cs typeface="Avenir"/>
                <a:sym typeface="Avenir"/>
              </a:rPr>
              <a:t> (</a:t>
            </a:r>
            <a:r>
              <a:rPr lang="de-DE" i="0" dirty="0" err="1">
                <a:latin typeface="Avenir"/>
                <a:ea typeface="Avenir"/>
                <a:cs typeface="Avenir"/>
                <a:sym typeface="Avenir"/>
              </a:rPr>
              <a:t>Comma-separated</a:t>
            </a:r>
            <a:r>
              <a:rPr lang="de-DE" i="0" dirty="0">
                <a:latin typeface="Avenir"/>
                <a:ea typeface="Avenir"/>
                <a:cs typeface="Avenir"/>
                <a:sym typeface="Avenir"/>
              </a:rPr>
              <a:t> </a:t>
            </a:r>
            <a:r>
              <a:rPr lang="de-DE" i="0" dirty="0" err="1">
                <a:latin typeface="Avenir"/>
                <a:ea typeface="Avenir"/>
                <a:cs typeface="Avenir"/>
                <a:sym typeface="Avenir"/>
              </a:rPr>
              <a:t>values</a:t>
            </a:r>
            <a:r>
              <a:rPr lang="de-DE" i="0" dirty="0">
                <a:latin typeface="Avenir"/>
                <a:ea typeface="Avenir"/>
                <a:cs typeface="Avenir"/>
                <a:sym typeface="Avenir"/>
              </a:rPr>
              <a:t>)</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a:latin typeface="Avenir"/>
                <a:ea typeface="Avenir"/>
                <a:cs typeface="Avenir"/>
                <a:sym typeface="Avenir"/>
              </a:rPr>
              <a:t>Size-</a:t>
            </a:r>
            <a:r>
              <a:rPr lang="de-DE" dirty="0" err="1">
                <a:latin typeface="Avenir"/>
                <a:ea typeface="Avenir"/>
                <a:cs typeface="Avenir"/>
                <a:sym typeface="Avenir"/>
              </a:rPr>
              <a:t>normalized</a:t>
            </a:r>
            <a:r>
              <a:rPr lang="de-DE" dirty="0">
                <a:latin typeface="Avenir"/>
                <a:ea typeface="Avenir"/>
                <a:cs typeface="Avenir"/>
                <a:sym typeface="Avenir"/>
              </a:rPr>
              <a:t> &amp; </a:t>
            </a:r>
            <a:r>
              <a:rPr lang="de-DE" dirty="0" err="1">
                <a:latin typeface="Avenir"/>
                <a:ea typeface="Avenir"/>
                <a:cs typeface="Avenir"/>
                <a:sym typeface="Avenir"/>
              </a:rPr>
              <a:t>centered</a:t>
            </a:r>
            <a:r>
              <a:rPr lang="de-DE" dirty="0">
                <a:latin typeface="Avenir"/>
                <a:ea typeface="Avenir"/>
                <a:cs typeface="Avenir"/>
                <a:sym typeface="Avenir"/>
              </a:rPr>
              <a:t> (</a:t>
            </a:r>
            <a:r>
              <a:rPr lang="de-DE" b="1" dirty="0" err="1">
                <a:latin typeface="Avenir"/>
                <a:ea typeface="Avenir"/>
                <a:cs typeface="Avenir"/>
                <a:sym typeface="Avenir"/>
              </a:rPr>
              <a:t>visually</a:t>
            </a:r>
            <a:r>
              <a:rPr lang="de-DE" dirty="0">
                <a:latin typeface="Avenir"/>
                <a:ea typeface="Avenir"/>
                <a:cs typeface="Avenir"/>
                <a:sym typeface="Avenir"/>
              </a:rPr>
              <a:t>)</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err="1">
                <a:latin typeface="Avenir"/>
                <a:ea typeface="Avenir"/>
                <a:cs typeface="Avenir"/>
                <a:sym typeface="Avenir"/>
              </a:rPr>
              <a:t>each</a:t>
            </a:r>
            <a:r>
              <a:rPr lang="de-DE" dirty="0">
                <a:latin typeface="Avenir"/>
                <a:ea typeface="Avenir"/>
                <a:cs typeface="Avenir"/>
                <a:sym typeface="Avenir"/>
              </a:rPr>
              <a:t> </a:t>
            </a:r>
            <a:r>
              <a:rPr lang="de-DE" dirty="0" err="1">
                <a:latin typeface="Avenir"/>
                <a:ea typeface="Avenir"/>
                <a:cs typeface="Avenir"/>
                <a:sym typeface="Avenir"/>
              </a:rPr>
              <a:t>row</a:t>
            </a:r>
            <a:r>
              <a:rPr lang="de-DE" dirty="0">
                <a:latin typeface="Avenir"/>
                <a:ea typeface="Avenir"/>
                <a:cs typeface="Avenir"/>
                <a:sym typeface="Avenir"/>
              </a:rPr>
              <a:t> </a:t>
            </a:r>
            <a:r>
              <a:rPr lang="de-DE" dirty="0" err="1">
                <a:latin typeface="Avenir"/>
                <a:ea typeface="Avenir"/>
                <a:cs typeface="Avenir"/>
                <a:sym typeface="Avenir"/>
              </a:rPr>
              <a:t>is</a:t>
            </a:r>
            <a:r>
              <a:rPr lang="de-DE" dirty="0">
                <a:latin typeface="Avenir"/>
                <a:ea typeface="Avenir"/>
                <a:cs typeface="Avenir"/>
                <a:sym typeface="Avenir"/>
              </a:rPr>
              <a:t> </a:t>
            </a:r>
            <a:r>
              <a:rPr lang="de-DE" dirty="0" err="1">
                <a:latin typeface="Avenir"/>
                <a:ea typeface="Avenir"/>
                <a:cs typeface="Avenir"/>
                <a:sym typeface="Avenir"/>
              </a:rPr>
              <a:t>one</a:t>
            </a:r>
            <a:r>
              <a:rPr lang="de-DE" dirty="0">
                <a:latin typeface="Avenir"/>
                <a:ea typeface="Avenir"/>
                <a:cs typeface="Avenir"/>
                <a:sym typeface="Avenir"/>
              </a:rPr>
              <a:t> </a:t>
            </a:r>
            <a:r>
              <a:rPr lang="de-DE" dirty="0" err="1">
                <a:latin typeface="Avenir"/>
                <a:ea typeface="Avenir"/>
                <a:cs typeface="Avenir"/>
                <a:sym typeface="Avenir"/>
              </a:rPr>
              <a:t>image</a:t>
            </a:r>
            <a:r>
              <a:rPr lang="de-DE" dirty="0">
                <a:latin typeface="Avenir"/>
                <a:ea typeface="Avenir"/>
                <a:cs typeface="Avenir"/>
                <a:sym typeface="Avenir"/>
              </a:rPr>
              <a:t> </a:t>
            </a:r>
            <a:r>
              <a:rPr lang="de-DE" dirty="0" err="1">
                <a:latin typeface="Avenir"/>
                <a:ea typeface="Avenir"/>
                <a:cs typeface="Avenir"/>
                <a:sym typeface="Avenir"/>
              </a:rPr>
              <a:t>with</a:t>
            </a:r>
            <a:r>
              <a:rPr lang="de-DE" dirty="0">
                <a:latin typeface="Avenir"/>
                <a:ea typeface="Avenir"/>
                <a:cs typeface="Avenir"/>
                <a:sym typeface="Avenir"/>
              </a:rPr>
              <a:t> </a:t>
            </a:r>
            <a:r>
              <a:rPr lang="de-DE" dirty="0" err="1">
                <a:latin typeface="Avenir"/>
                <a:ea typeface="Avenir"/>
                <a:cs typeface="Avenir"/>
                <a:sym typeface="Avenir"/>
              </a:rPr>
              <a:t>values</a:t>
            </a:r>
            <a:r>
              <a:rPr lang="de-DE" dirty="0">
                <a:latin typeface="Avenir"/>
                <a:ea typeface="Avenir"/>
                <a:cs typeface="Avenir"/>
                <a:sym typeface="Avenir"/>
              </a:rPr>
              <a:t> </a:t>
            </a:r>
            <a:r>
              <a:rPr lang="de-DE" dirty="0" err="1">
                <a:latin typeface="Avenir"/>
                <a:ea typeface="Avenir"/>
                <a:cs typeface="Avenir"/>
                <a:sym typeface="Avenir"/>
              </a:rPr>
              <a:t>from</a:t>
            </a:r>
            <a:r>
              <a:rPr lang="de-DE" dirty="0">
                <a:latin typeface="Avenir"/>
                <a:ea typeface="Avenir"/>
                <a:cs typeface="Avenir"/>
                <a:sym typeface="Avenir"/>
              </a:rPr>
              <a:t> </a:t>
            </a:r>
            <a:r>
              <a:rPr lang="de-DE" b="1" dirty="0">
                <a:latin typeface="Avenir"/>
                <a:ea typeface="Avenir"/>
                <a:cs typeface="Avenir"/>
                <a:sym typeface="Avenir"/>
              </a:rPr>
              <a:t>0 </a:t>
            </a:r>
            <a:r>
              <a:rPr lang="de-DE" b="1" dirty="0" err="1">
                <a:latin typeface="Avenir"/>
                <a:ea typeface="Avenir"/>
                <a:cs typeface="Avenir"/>
                <a:sym typeface="Avenir"/>
              </a:rPr>
              <a:t>to</a:t>
            </a:r>
            <a:r>
              <a:rPr lang="de-DE" b="1" dirty="0">
                <a:latin typeface="Avenir"/>
                <a:ea typeface="Avenir"/>
                <a:cs typeface="Avenir"/>
                <a:sym typeface="Avenir"/>
              </a:rPr>
              <a:t> 255</a:t>
            </a:r>
            <a:endParaRPr b="1" dirty="0"/>
          </a:p>
        </p:txBody>
      </p:sp>
      <p:sp>
        <p:nvSpPr>
          <p:cNvPr id="114" name="Google Shape;114;p4"/>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rgbClr val="F6AE2D"/>
                </a:solidFill>
                <a:latin typeface="Avenir"/>
                <a:ea typeface="Avenir"/>
                <a:cs typeface="Avenir"/>
                <a:sym typeface="Avenir"/>
              </a:rPr>
              <a:t>Dataset</a:t>
            </a:r>
            <a:r>
              <a:rPr lang="de-DE" sz="2000" dirty="0">
                <a:latin typeface="Avenir"/>
                <a:ea typeface="Avenir"/>
                <a:cs typeface="Avenir"/>
                <a:sym typeface="Avenir"/>
              </a:rPr>
              <a:t> 		Project </a:t>
            </a:r>
            <a:r>
              <a:rPr lang="de-DE" sz="2000" dirty="0" err="1">
                <a:latin typeface="Avenir"/>
                <a:ea typeface="Avenir"/>
                <a:cs typeface="Avenir"/>
                <a:sym typeface="Avenir"/>
              </a:rPr>
              <a:t>parts</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p:nvPr/>
        </p:nvSpPr>
        <p:spPr>
          <a:xfrm>
            <a:off x="-880131"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4" name="Google Shape;114;p4"/>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rgbClr val="F6AE2D"/>
                </a:solidFill>
                <a:latin typeface="Avenir"/>
                <a:ea typeface="Avenir"/>
                <a:cs typeface="Avenir"/>
                <a:sym typeface="Avenir"/>
              </a:rPr>
              <a:t>Dataset</a:t>
            </a:r>
            <a:r>
              <a:rPr lang="de-DE" sz="2000" dirty="0">
                <a:latin typeface="Avenir"/>
                <a:ea typeface="Avenir"/>
                <a:cs typeface="Avenir"/>
                <a:sym typeface="Avenir"/>
              </a:rPr>
              <a:t> 		Project </a:t>
            </a:r>
            <a:r>
              <a:rPr lang="de-DE" sz="2000" dirty="0" err="1">
                <a:latin typeface="Avenir"/>
                <a:ea typeface="Avenir"/>
                <a:cs typeface="Avenir"/>
                <a:sym typeface="Avenir"/>
              </a:rPr>
              <a:t>parts</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grpSp>
        <p:nvGrpSpPr>
          <p:cNvPr id="5" name="Gruppieren 4">
            <a:extLst>
              <a:ext uri="{FF2B5EF4-FFF2-40B4-BE49-F238E27FC236}">
                <a16:creationId xmlns:a16="http://schemas.microsoft.com/office/drawing/2014/main" id="{FD121EDC-13DC-A8AD-4378-808520518478}"/>
              </a:ext>
            </a:extLst>
          </p:cNvPr>
          <p:cNvGrpSpPr/>
          <p:nvPr/>
        </p:nvGrpSpPr>
        <p:grpSpPr>
          <a:xfrm>
            <a:off x="2800800" y="792000"/>
            <a:ext cx="6033600" cy="5889600"/>
            <a:chOff x="7901137" y="2351431"/>
            <a:chExt cx="4122862" cy="3976137"/>
          </a:xfrm>
        </p:grpSpPr>
        <p:sp>
          <p:nvSpPr>
            <p:cNvPr id="4" name="Google Shape;149;g2430a672791_0_45">
              <a:extLst>
                <a:ext uri="{FF2B5EF4-FFF2-40B4-BE49-F238E27FC236}">
                  <a16:creationId xmlns:a16="http://schemas.microsoft.com/office/drawing/2014/main" id="{29896AD7-E49F-F8D0-5DD2-F035DDBA9948}"/>
                </a:ext>
              </a:extLst>
            </p:cNvPr>
            <p:cNvSpPr/>
            <p:nvPr/>
          </p:nvSpPr>
          <p:spPr>
            <a:xfrm>
              <a:off x="7901137" y="2351431"/>
              <a:ext cx="4122862" cy="3976137"/>
            </a:xfrm>
            <a:prstGeom prst="roundRect">
              <a:avLst>
                <a:gd name="adj" fmla="val 25244"/>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3" name="Grafik 2" descr="Ein Bild, das Muster, Kunst, Quadrat, Rechteck enthält.&#10;&#10;Automatisch generierte Beschreibung">
              <a:extLst>
                <a:ext uri="{FF2B5EF4-FFF2-40B4-BE49-F238E27FC236}">
                  <a16:creationId xmlns:a16="http://schemas.microsoft.com/office/drawing/2014/main" id="{1E1B464C-D493-FA8C-9DE0-4BE5A7FD1831}"/>
                </a:ext>
              </a:extLst>
            </p:cNvPr>
            <p:cNvPicPr>
              <a:picLocks noChangeAspect="1"/>
            </p:cNvPicPr>
            <p:nvPr/>
          </p:nvPicPr>
          <p:blipFill rotWithShape="1">
            <a:blip r:embed="rId3"/>
            <a:srcRect l="9860" t="9850" r="8390" b="8766"/>
            <a:stretch/>
          </p:blipFill>
          <p:spPr>
            <a:xfrm>
              <a:off x="8323776" y="2708037"/>
              <a:ext cx="3277585" cy="3262926"/>
            </a:xfrm>
            <a:prstGeom prst="rect">
              <a:avLst/>
            </a:prstGeom>
          </p:spPr>
        </p:pic>
      </p:grpSp>
    </p:spTree>
    <p:extLst>
      <p:ext uri="{BB962C8B-B14F-4D97-AF65-F5344CB8AC3E}">
        <p14:creationId xmlns:p14="http://schemas.microsoft.com/office/powerpoint/2010/main" val="486286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2" name="Google Shape;111;p4">
            <a:extLst>
              <a:ext uri="{FF2B5EF4-FFF2-40B4-BE49-F238E27FC236}">
                <a16:creationId xmlns:a16="http://schemas.microsoft.com/office/drawing/2014/main" id="{F47B7E6D-3F70-D3A8-FE1D-43F710C55D7B}"/>
              </a:ext>
            </a:extLst>
          </p:cNvPr>
          <p:cNvSpPr/>
          <p:nvPr/>
        </p:nvSpPr>
        <p:spPr>
          <a:xfrm>
            <a:off x="-880131" y="-14136"/>
            <a:ext cx="2505000" cy="732772"/>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9" name="Google Shape;119;g244d4f16c0b_0_0"/>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g244d4f16c0b_0_0"/>
          <p:cNvSpPr txBox="1">
            <a:spLocks noGrp="1"/>
          </p:cNvSpPr>
          <p:nvPr>
            <p:ph type="title"/>
          </p:nvPr>
        </p:nvSpPr>
        <p:spPr>
          <a:xfrm>
            <a:off x="838200" y="6754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Expected difficulties</a:t>
            </a:r>
            <a:endParaRPr>
              <a:latin typeface="Avenir"/>
              <a:ea typeface="Avenir"/>
              <a:cs typeface="Avenir"/>
              <a:sym typeface="Avenir"/>
            </a:endParaRPr>
          </a:p>
        </p:txBody>
      </p:sp>
      <p:sp>
        <p:nvSpPr>
          <p:cNvPr id="122" name="Google Shape;122;g244d4f16c0b_0_0"/>
          <p:cNvSpPr txBox="1">
            <a:spLocks noGrp="1"/>
          </p:cNvSpPr>
          <p:nvPr>
            <p:ph type="body" idx="1"/>
          </p:nvPr>
        </p:nvSpPr>
        <p:spPr>
          <a:xfrm>
            <a:off x="497850" y="2047350"/>
            <a:ext cx="8535900" cy="4584300"/>
          </a:xfrm>
          <a:prstGeom prst="rect">
            <a:avLst/>
          </a:prstGeom>
          <a:noFill/>
          <a:ln>
            <a:noFill/>
          </a:ln>
        </p:spPr>
        <p:txBody>
          <a:bodyPr spcFirstLastPara="1" wrap="square" lIns="91425" tIns="45700" rIns="91425" bIns="45700" anchor="t" anchorCtr="0">
            <a:normAutofit/>
          </a:bodyPr>
          <a:lstStyle/>
          <a:p>
            <a:pPr marL="457200" lvl="0" indent="-342900" algn="l" rtl="0">
              <a:lnSpc>
                <a:spcPct val="140000"/>
              </a:lnSpc>
              <a:spcBef>
                <a:spcPts val="0"/>
              </a:spcBef>
              <a:spcAft>
                <a:spcPts val="0"/>
              </a:spcAft>
              <a:buSzPts val="1800"/>
              <a:buFont typeface="Avenir"/>
              <a:buChar char="•"/>
            </a:pPr>
            <a:r>
              <a:rPr lang="de-DE" b="1">
                <a:latin typeface="Avenir"/>
                <a:ea typeface="Avenir"/>
                <a:cs typeface="Avenir"/>
                <a:sym typeface="Avenir"/>
              </a:rPr>
              <a:t>textures </a:t>
            </a:r>
            <a:r>
              <a:rPr lang="de-DE">
                <a:latin typeface="Avenir"/>
                <a:ea typeface="Avenir"/>
                <a:cs typeface="Avenir"/>
                <a:sym typeface="Avenir"/>
              </a:rPr>
              <a:t>not recognized by KNN</a:t>
            </a:r>
            <a:endParaRPr>
              <a:latin typeface="Avenir"/>
              <a:ea typeface="Avenir"/>
              <a:cs typeface="Avenir"/>
              <a:sym typeface="Avenir"/>
            </a:endParaRPr>
          </a:p>
          <a:p>
            <a:pPr marL="457200" lvl="0" indent="-342900" algn="l" rtl="0">
              <a:lnSpc>
                <a:spcPct val="140000"/>
              </a:lnSpc>
              <a:spcBef>
                <a:spcPts val="0"/>
              </a:spcBef>
              <a:spcAft>
                <a:spcPts val="0"/>
              </a:spcAft>
              <a:buSzPts val="1800"/>
              <a:buFont typeface="Avenir"/>
              <a:buChar char="•"/>
            </a:pPr>
            <a:r>
              <a:rPr lang="de-DE" b="1">
                <a:latin typeface="Avenir"/>
                <a:ea typeface="Avenir"/>
                <a:cs typeface="Avenir"/>
                <a:sym typeface="Avenir"/>
              </a:rPr>
              <a:t>shapes </a:t>
            </a:r>
            <a:r>
              <a:rPr lang="de-DE">
                <a:latin typeface="Avenir"/>
                <a:ea typeface="Avenir"/>
                <a:cs typeface="Avenir"/>
                <a:sym typeface="Avenir"/>
              </a:rPr>
              <a:t>complex &amp; similar across classes</a:t>
            </a:r>
            <a:endParaRPr>
              <a:latin typeface="Avenir"/>
              <a:ea typeface="Avenir"/>
              <a:cs typeface="Avenir"/>
              <a:sym typeface="Avenir"/>
            </a:endParaRPr>
          </a:p>
          <a:p>
            <a:pPr marL="457200" lvl="0" indent="-342900" algn="l" rtl="0">
              <a:lnSpc>
                <a:spcPct val="140000"/>
              </a:lnSpc>
              <a:spcBef>
                <a:spcPts val="0"/>
              </a:spcBef>
              <a:spcAft>
                <a:spcPts val="0"/>
              </a:spcAft>
              <a:buSzPts val="1800"/>
              <a:buFont typeface="Avenir"/>
              <a:buChar char="•"/>
            </a:pPr>
            <a:r>
              <a:rPr lang="de-DE">
                <a:latin typeface="Avenir"/>
                <a:ea typeface="Avenir"/>
                <a:cs typeface="Avenir"/>
                <a:sym typeface="Avenir"/>
              </a:rPr>
              <a:t>high </a:t>
            </a:r>
            <a:r>
              <a:rPr lang="de-DE" b="1">
                <a:latin typeface="Avenir"/>
                <a:ea typeface="Avenir"/>
                <a:cs typeface="Avenir"/>
                <a:sym typeface="Avenir"/>
              </a:rPr>
              <a:t>variance </a:t>
            </a:r>
            <a:r>
              <a:rPr lang="de-DE">
                <a:latin typeface="Avenir"/>
                <a:ea typeface="Avenir"/>
                <a:cs typeface="Avenir"/>
                <a:sym typeface="Avenir"/>
              </a:rPr>
              <a:t>within classes</a:t>
            </a:r>
            <a:endParaRPr>
              <a:latin typeface="Avenir"/>
              <a:ea typeface="Avenir"/>
              <a:cs typeface="Avenir"/>
              <a:sym typeface="Avenir"/>
            </a:endParaRPr>
          </a:p>
        </p:txBody>
      </p:sp>
      <p:sp>
        <p:nvSpPr>
          <p:cNvPr id="123" name="Google Shape;123;g244d4f16c0b_0_0"/>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rgbClr val="F6AE2D"/>
                </a:solidFill>
                <a:latin typeface="Avenir"/>
                <a:ea typeface="Avenir"/>
                <a:cs typeface="Avenir"/>
                <a:sym typeface="Avenir"/>
              </a:rPr>
              <a:t>Dataset</a:t>
            </a:r>
            <a:r>
              <a:rPr lang="de-DE" sz="2000" dirty="0">
                <a:latin typeface="Avenir"/>
                <a:ea typeface="Avenir"/>
                <a:cs typeface="Avenir"/>
                <a:sym typeface="Avenir"/>
              </a:rPr>
              <a:t> 		Project </a:t>
            </a:r>
            <a:r>
              <a:rPr lang="de-DE" sz="2000" dirty="0" err="1">
                <a:latin typeface="Avenir"/>
                <a:ea typeface="Avenir"/>
                <a:cs typeface="Avenir"/>
                <a:sym typeface="Avenir"/>
              </a:rPr>
              <a:t>parts</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pic>
        <p:nvPicPr>
          <p:cNvPr id="124" name="Google Shape;124;g244d4f16c0b_0_0"/>
          <p:cNvPicPr preferRelativeResize="0"/>
          <p:nvPr/>
        </p:nvPicPr>
        <p:blipFill>
          <a:blip r:embed="rId3">
            <a:alphaModFix/>
          </a:blip>
          <a:stretch>
            <a:fillRect/>
          </a:stretch>
        </p:blipFill>
        <p:spPr>
          <a:xfrm>
            <a:off x="8197125" y="2136050"/>
            <a:ext cx="3299450" cy="3299450"/>
          </a:xfrm>
          <a:prstGeom prst="rect">
            <a:avLst/>
          </a:prstGeom>
          <a:noFill/>
          <a:ln>
            <a:noFill/>
          </a:ln>
        </p:spPr>
      </p:pic>
      <p:sp>
        <p:nvSpPr>
          <p:cNvPr id="125" name="Google Shape;125;g244d4f16c0b_0_0"/>
          <p:cNvSpPr txBox="1"/>
          <p:nvPr/>
        </p:nvSpPr>
        <p:spPr>
          <a:xfrm>
            <a:off x="9258000" y="6426900"/>
            <a:ext cx="2934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de-DE" sz="800">
                <a:latin typeface="Calibri"/>
                <a:ea typeface="Calibri"/>
                <a:cs typeface="Calibri"/>
                <a:sym typeface="Calibri"/>
              </a:rPr>
              <a:t>&lt;a href="https://www.flaticon.com/free-icons/difficult" title="difficult icons"&gt;Difficult icons created by bsd - Flaticon&lt;/a&gt;</a:t>
            </a:r>
            <a:endParaRPr sz="80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430a672791_1_0"/>
          <p:cNvSpPr/>
          <p:nvPr/>
        </p:nvSpPr>
        <p:spPr>
          <a:xfrm>
            <a:off x="3848788" y="2475125"/>
            <a:ext cx="4131900" cy="2981700"/>
          </a:xfrm>
          <a:prstGeom prst="chevron">
            <a:avLst>
              <a:gd name="adj" fmla="val 50000"/>
            </a:avLst>
          </a:prstGeom>
          <a:solidFill>
            <a:srgbClr val="2F48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g2430a672791_1_0"/>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g2430a672791_1_0"/>
          <p:cNvSpPr/>
          <p:nvPr/>
        </p:nvSpPr>
        <p:spPr>
          <a:xfrm>
            <a:off x="7142125" y="2475125"/>
            <a:ext cx="4131900" cy="2981700"/>
          </a:xfrm>
          <a:prstGeom prst="chevron">
            <a:avLst>
              <a:gd name="adj" fmla="val 50000"/>
            </a:avLst>
          </a:prstGeom>
          <a:solidFill>
            <a:srgbClr val="2F48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g2430a672791_1_0"/>
          <p:cNvSpPr/>
          <p:nvPr/>
        </p:nvSpPr>
        <p:spPr>
          <a:xfrm>
            <a:off x="933725" y="2475150"/>
            <a:ext cx="3822900" cy="2981700"/>
          </a:xfrm>
          <a:prstGeom prst="homePlate">
            <a:avLst>
              <a:gd name="adj" fmla="val 50000"/>
            </a:avLst>
          </a:prstGeom>
          <a:solidFill>
            <a:srgbClr val="2F485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2430a672791_1_0"/>
          <p:cNvSpPr txBox="1">
            <a:spLocks noGrp="1"/>
          </p:cNvSpPr>
          <p:nvPr>
            <p:ph type="title"/>
          </p:nvPr>
        </p:nvSpPr>
        <p:spPr>
          <a:xfrm>
            <a:off x="838200" y="669925"/>
            <a:ext cx="24300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de-DE">
                <a:latin typeface="Avenir"/>
                <a:ea typeface="Avenir"/>
                <a:cs typeface="Avenir"/>
                <a:sym typeface="Avenir"/>
              </a:rPr>
              <a:t>Process</a:t>
            </a:r>
            <a:endParaRPr>
              <a:latin typeface="Avenir"/>
              <a:ea typeface="Avenir"/>
              <a:cs typeface="Avenir"/>
              <a:sym typeface="Avenir"/>
            </a:endParaRPr>
          </a:p>
        </p:txBody>
      </p:sp>
      <p:sp>
        <p:nvSpPr>
          <p:cNvPr id="135" name="Google Shape;135;g2430a672791_1_0"/>
          <p:cNvSpPr txBox="1">
            <a:spLocks noGrp="1"/>
          </p:cNvSpPr>
          <p:nvPr>
            <p:ph type="body" idx="1"/>
          </p:nvPr>
        </p:nvSpPr>
        <p:spPr>
          <a:xfrm>
            <a:off x="1461600" y="3192125"/>
            <a:ext cx="1806600" cy="12561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1000"/>
              </a:spcBef>
              <a:spcAft>
                <a:spcPts val="0"/>
              </a:spcAft>
              <a:buNone/>
            </a:pPr>
            <a:r>
              <a:rPr lang="de-DE">
                <a:solidFill>
                  <a:srgbClr val="F6AE2D"/>
                </a:solidFill>
                <a:latin typeface="Avenir"/>
                <a:ea typeface="Avenir"/>
                <a:cs typeface="Avenir"/>
                <a:sym typeface="Avenir"/>
              </a:rPr>
              <a:t>Centering and Scaling</a:t>
            </a:r>
            <a:endParaRPr>
              <a:solidFill>
                <a:srgbClr val="F6AE2D"/>
              </a:solidFill>
              <a:latin typeface="Avenir"/>
              <a:ea typeface="Avenir"/>
              <a:cs typeface="Avenir"/>
              <a:sym typeface="Avenir"/>
            </a:endParaRPr>
          </a:p>
        </p:txBody>
      </p:sp>
      <p:sp>
        <p:nvSpPr>
          <p:cNvPr id="136" name="Google Shape;136;g2430a672791_1_0"/>
          <p:cNvSpPr/>
          <p:nvPr/>
        </p:nvSpPr>
        <p:spPr>
          <a:xfrm>
            <a:off x="1466599"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37" name="Google Shape;137;g2430a672791_1_0"/>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Project </a:t>
            </a:r>
            <a:r>
              <a:rPr lang="de-DE" sz="2000" dirty="0" err="1">
                <a:solidFill>
                  <a:srgbClr val="F6AE2D"/>
                </a:solidFill>
                <a:latin typeface="Avenir"/>
                <a:ea typeface="Avenir"/>
                <a:cs typeface="Avenir"/>
                <a:sym typeface="Avenir"/>
              </a:rPr>
              <a:t>parts</a:t>
            </a:r>
            <a:r>
              <a:rPr lang="de-DE" sz="2000" dirty="0">
                <a:solidFill>
                  <a:srgbClr val="F6AE2D"/>
                </a:solidFill>
                <a:latin typeface="Avenir"/>
                <a:ea typeface="Avenir"/>
                <a:cs typeface="Avenir"/>
                <a:sym typeface="Avenir"/>
              </a:rPr>
              <a:t> 	</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138" name="Google Shape;138;g2430a672791_1_0"/>
          <p:cNvSpPr txBox="1"/>
          <p:nvPr/>
        </p:nvSpPr>
        <p:spPr>
          <a:xfrm>
            <a:off x="9024775" y="3533825"/>
            <a:ext cx="21810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de-DE" sz="2800">
                <a:solidFill>
                  <a:srgbClr val="F6AE2D"/>
                </a:solidFill>
                <a:latin typeface="Avenir"/>
                <a:ea typeface="Avenir"/>
                <a:cs typeface="Avenir"/>
                <a:sym typeface="Avenir"/>
              </a:rPr>
              <a:t>KNN </a:t>
            </a:r>
            <a:endParaRPr>
              <a:solidFill>
                <a:srgbClr val="F6AE2D"/>
              </a:solidFill>
              <a:latin typeface="Avenir"/>
              <a:ea typeface="Avenir"/>
              <a:cs typeface="Avenir"/>
              <a:sym typeface="Avenir"/>
            </a:endParaRPr>
          </a:p>
        </p:txBody>
      </p:sp>
      <p:sp>
        <p:nvSpPr>
          <p:cNvPr id="139" name="Google Shape;139;g2430a672791_1_0"/>
          <p:cNvSpPr txBox="1"/>
          <p:nvPr/>
        </p:nvSpPr>
        <p:spPr>
          <a:xfrm>
            <a:off x="5819238" y="3533825"/>
            <a:ext cx="1174500" cy="572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de-DE" sz="2800">
                <a:solidFill>
                  <a:srgbClr val="F6AE2D"/>
                </a:solidFill>
                <a:latin typeface="Avenir"/>
                <a:ea typeface="Avenir"/>
                <a:cs typeface="Avenir"/>
                <a:sym typeface="Avenir"/>
              </a:rPr>
              <a:t>PCA </a:t>
            </a:r>
            <a:endParaRPr>
              <a:solidFill>
                <a:srgbClr val="F6AE2D"/>
              </a:solidFill>
              <a:latin typeface="Avenir"/>
              <a:ea typeface="Avenir"/>
              <a:cs typeface="Avenir"/>
              <a:sym typeface="Aveni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Google Shape;136;g2430a672791_1_0">
            <a:extLst>
              <a:ext uri="{FF2B5EF4-FFF2-40B4-BE49-F238E27FC236}">
                <a16:creationId xmlns:a16="http://schemas.microsoft.com/office/drawing/2014/main" id="{574B5D28-B4E1-A7F7-21CF-1E6EB8096374}"/>
              </a:ext>
            </a:extLst>
          </p:cNvPr>
          <p:cNvSpPr/>
          <p:nvPr/>
        </p:nvSpPr>
        <p:spPr>
          <a:xfrm>
            <a:off x="1466599"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44" name="Google Shape;144;g2430a672791_0_45"/>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g2430a672791_0_45"/>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Z-transformation</a:t>
            </a:r>
            <a:endParaRPr>
              <a:latin typeface="Avenir"/>
              <a:ea typeface="Avenir"/>
              <a:cs typeface="Avenir"/>
              <a:sym typeface="Avenir"/>
            </a:endParaRPr>
          </a:p>
        </p:txBody>
      </p:sp>
      <p:sp>
        <p:nvSpPr>
          <p:cNvPr id="146" name="Google Shape;146;g2430a672791_0_45"/>
          <p:cNvSpPr txBox="1">
            <a:spLocks noGrp="1"/>
          </p:cNvSpPr>
          <p:nvPr>
            <p:ph type="body" idx="1"/>
          </p:nvPr>
        </p:nvSpPr>
        <p:spPr>
          <a:xfrm>
            <a:off x="838200" y="2280675"/>
            <a:ext cx="6066900" cy="3972300"/>
          </a:xfrm>
          <a:prstGeom prst="rect">
            <a:avLst/>
          </a:prstGeom>
          <a:noFill/>
          <a:ln>
            <a:noFill/>
          </a:ln>
        </p:spPr>
        <p:txBody>
          <a:bodyPr spcFirstLastPara="1" wrap="square" lIns="91425" tIns="45700" rIns="91425" bIns="45700" anchor="t" anchorCtr="0">
            <a:normAutofit/>
          </a:bodyPr>
          <a:lstStyle/>
          <a:p>
            <a:pPr marL="457200" lvl="0" indent="-342900" algn="l" rtl="0">
              <a:lnSpc>
                <a:spcPct val="150000"/>
              </a:lnSpc>
              <a:spcBef>
                <a:spcPts val="1000"/>
              </a:spcBef>
              <a:spcAft>
                <a:spcPts val="0"/>
              </a:spcAft>
              <a:buSzPts val="1800"/>
              <a:buFont typeface="Avenir"/>
              <a:buChar char="●"/>
            </a:pPr>
            <a:r>
              <a:rPr lang="de-DE">
                <a:latin typeface="Avenir"/>
                <a:ea typeface="Avenir"/>
                <a:cs typeface="Avenir"/>
                <a:sym typeface="Avenir"/>
              </a:rPr>
              <a:t>Preparation of the dataset</a:t>
            </a:r>
            <a:endParaRPr>
              <a:latin typeface="Avenir"/>
              <a:ea typeface="Avenir"/>
              <a:cs typeface="Avenir"/>
              <a:sym typeface="Avenir"/>
            </a:endParaRPr>
          </a:p>
          <a:p>
            <a:pPr marL="457200" lvl="0" indent="-342900" algn="l" rtl="0">
              <a:lnSpc>
                <a:spcPct val="150000"/>
              </a:lnSpc>
              <a:spcBef>
                <a:spcPts val="0"/>
              </a:spcBef>
              <a:spcAft>
                <a:spcPts val="0"/>
              </a:spcAft>
              <a:buSzPts val="1800"/>
              <a:buFont typeface="Avenir"/>
              <a:buChar char="●"/>
            </a:pPr>
            <a:r>
              <a:rPr lang="de-DE">
                <a:latin typeface="Avenir"/>
                <a:ea typeface="Avenir"/>
                <a:cs typeface="Avenir"/>
                <a:sym typeface="Avenir"/>
              </a:rPr>
              <a:t>centering &amp; scaling</a:t>
            </a:r>
            <a:endParaRPr>
              <a:latin typeface="Avenir"/>
              <a:ea typeface="Avenir"/>
              <a:cs typeface="Avenir"/>
              <a:sym typeface="Avenir"/>
            </a:endParaRPr>
          </a:p>
          <a:p>
            <a:pPr marL="457200" lvl="0" indent="-342900" algn="l" rtl="0">
              <a:lnSpc>
                <a:spcPct val="150000"/>
              </a:lnSpc>
              <a:spcBef>
                <a:spcPts val="0"/>
              </a:spcBef>
              <a:spcAft>
                <a:spcPts val="0"/>
              </a:spcAft>
              <a:buSzPts val="1800"/>
              <a:buFont typeface="Avenir"/>
              <a:buChar char="●"/>
            </a:pPr>
            <a:r>
              <a:rPr lang="de-DE">
                <a:latin typeface="Avenir"/>
                <a:ea typeface="Avenir"/>
                <a:cs typeface="Avenir"/>
                <a:sym typeface="Avenir"/>
              </a:rPr>
              <a:t>Removal of values with σ = 0</a:t>
            </a:r>
            <a:endParaRPr>
              <a:latin typeface="Avenir"/>
              <a:ea typeface="Avenir"/>
              <a:cs typeface="Avenir"/>
              <a:sym typeface="Avenir"/>
            </a:endParaRPr>
          </a:p>
        </p:txBody>
      </p:sp>
      <p:sp>
        <p:nvSpPr>
          <p:cNvPr id="148" name="Google Shape;148;g2430a672791_0_45"/>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Project </a:t>
            </a:r>
            <a:r>
              <a:rPr lang="de-DE" sz="2000" dirty="0" err="1">
                <a:solidFill>
                  <a:srgbClr val="F6AE2D"/>
                </a:solidFill>
                <a:latin typeface="Avenir"/>
                <a:ea typeface="Avenir"/>
                <a:cs typeface="Avenir"/>
                <a:sym typeface="Avenir"/>
              </a:rPr>
              <a:t>parts</a:t>
            </a:r>
            <a:r>
              <a:rPr lang="de-DE" sz="2000" dirty="0">
                <a:solidFill>
                  <a:srgbClr val="F6AE2D"/>
                </a:solidFill>
                <a:latin typeface="Avenir"/>
                <a:ea typeface="Avenir"/>
                <a:cs typeface="Avenir"/>
                <a:sym typeface="Avenir"/>
              </a:rPr>
              <a:t> 	</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149" name="Google Shape;149;g2430a672791_0_45"/>
          <p:cNvSpPr/>
          <p:nvPr/>
        </p:nvSpPr>
        <p:spPr>
          <a:xfrm>
            <a:off x="7901138" y="2280663"/>
            <a:ext cx="3594300" cy="1628700"/>
          </a:xfrm>
          <a:prstGeom prst="roundRect">
            <a:avLst>
              <a:gd name="adj" fmla="val 498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150" name="Google Shape;150;g2430a672791_0_45"/>
          <p:cNvPicPr preferRelativeResize="0"/>
          <p:nvPr/>
        </p:nvPicPr>
        <p:blipFill rotWithShape="1">
          <a:blip r:embed="rId3">
            <a:alphaModFix/>
          </a:blip>
          <a:srcRect r="15211"/>
          <a:stretch/>
        </p:blipFill>
        <p:spPr>
          <a:xfrm>
            <a:off x="8319849" y="2470274"/>
            <a:ext cx="2756891" cy="132570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2" name="Google Shape;136;g2430a672791_1_0">
            <a:extLst>
              <a:ext uri="{FF2B5EF4-FFF2-40B4-BE49-F238E27FC236}">
                <a16:creationId xmlns:a16="http://schemas.microsoft.com/office/drawing/2014/main" id="{4E17E0C3-A5D6-E295-B006-8FBFDC417BBE}"/>
              </a:ext>
            </a:extLst>
          </p:cNvPr>
          <p:cNvSpPr/>
          <p:nvPr/>
        </p:nvSpPr>
        <p:spPr>
          <a:xfrm>
            <a:off x="1466599"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55" name="Google Shape;155;p6"/>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6"/>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de-DE">
                <a:latin typeface="Avenir"/>
                <a:ea typeface="Avenir"/>
                <a:cs typeface="Avenir"/>
                <a:sym typeface="Avenir"/>
              </a:rPr>
              <a:t>PCA: Principal Component Analysis</a:t>
            </a:r>
            <a:endParaRPr>
              <a:latin typeface="Avenir"/>
              <a:ea typeface="Avenir"/>
              <a:cs typeface="Avenir"/>
              <a:sym typeface="Avenir"/>
            </a:endParaRPr>
          </a:p>
        </p:txBody>
      </p:sp>
      <p:sp>
        <p:nvSpPr>
          <p:cNvPr id="157" name="Google Shape;157;p6"/>
          <p:cNvSpPr txBox="1">
            <a:spLocks noGrp="1"/>
          </p:cNvSpPr>
          <p:nvPr>
            <p:ph type="body" idx="1"/>
          </p:nvPr>
        </p:nvSpPr>
        <p:spPr>
          <a:xfrm>
            <a:off x="838200" y="1901825"/>
            <a:ext cx="8782200" cy="4351200"/>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1000"/>
              </a:spcBef>
              <a:spcAft>
                <a:spcPts val="0"/>
              </a:spcAft>
              <a:buSzPts val="1800"/>
              <a:buFont typeface="Avenir"/>
              <a:buChar char="•"/>
            </a:pPr>
            <a:r>
              <a:rPr lang="de-DE" b="1">
                <a:latin typeface="Avenir"/>
                <a:ea typeface="Avenir"/>
                <a:cs typeface="Avenir"/>
                <a:sym typeface="Avenir"/>
              </a:rPr>
              <a:t>Rotating data matrix</a:t>
            </a:r>
            <a:r>
              <a:rPr lang="de-DE">
                <a:latin typeface="Avenir"/>
                <a:ea typeface="Avenir"/>
                <a:cs typeface="Avenir"/>
                <a:sym typeface="Avenir"/>
              </a:rPr>
              <a:t> →</a:t>
            </a:r>
            <a:r>
              <a:rPr lang="de-DE" sz="1500">
                <a:solidFill>
                  <a:srgbClr val="E2EEFF"/>
                </a:solidFill>
                <a:latin typeface="Arial"/>
                <a:ea typeface="Arial"/>
                <a:cs typeface="Arial"/>
                <a:sym typeface="Arial"/>
              </a:rPr>
              <a:t> </a:t>
            </a:r>
            <a:r>
              <a:rPr lang="de-DE">
                <a:latin typeface="Avenir"/>
                <a:ea typeface="Avenir"/>
                <a:cs typeface="Avenir"/>
                <a:sym typeface="Avenir"/>
              </a:rPr>
              <a:t>fewer dimensions explain a lot of </a:t>
            </a:r>
            <a:r>
              <a:rPr lang="de-DE" b="1">
                <a:latin typeface="Avenir"/>
                <a:ea typeface="Avenir"/>
                <a:cs typeface="Avenir"/>
                <a:sym typeface="Avenir"/>
              </a:rPr>
              <a:t>variance</a:t>
            </a:r>
            <a:endParaRPr b="1">
              <a:latin typeface="Avenir"/>
              <a:ea typeface="Avenir"/>
              <a:cs typeface="Avenir"/>
              <a:sym typeface="Avenir"/>
            </a:endParaRPr>
          </a:p>
          <a:p>
            <a:pPr marL="228600" lvl="0" indent="-228600" algn="l" rtl="0">
              <a:lnSpc>
                <a:spcPct val="150000"/>
              </a:lnSpc>
              <a:spcBef>
                <a:spcPts val="0"/>
              </a:spcBef>
              <a:spcAft>
                <a:spcPts val="0"/>
              </a:spcAft>
              <a:buSzPts val="1800"/>
              <a:buFont typeface="Avenir"/>
              <a:buChar char="•"/>
            </a:pPr>
            <a:r>
              <a:rPr lang="de-DE">
                <a:latin typeface="Avenir"/>
                <a:ea typeface="Avenir"/>
                <a:cs typeface="Avenir"/>
                <a:sym typeface="Avenir"/>
              </a:rPr>
              <a:t>Speeds up KNN: Reduction of dimensions while retaining most information</a:t>
            </a:r>
            <a:endParaRPr>
              <a:latin typeface="Avenir"/>
              <a:ea typeface="Avenir"/>
              <a:cs typeface="Avenir"/>
              <a:sym typeface="Avenir"/>
            </a:endParaRPr>
          </a:p>
          <a:p>
            <a:pPr marL="228600" lvl="0" indent="-228600" algn="l" rtl="0">
              <a:lnSpc>
                <a:spcPct val="150000"/>
              </a:lnSpc>
              <a:spcBef>
                <a:spcPts val="0"/>
              </a:spcBef>
              <a:spcAft>
                <a:spcPts val="0"/>
              </a:spcAft>
              <a:buSzPts val="1800"/>
              <a:buFont typeface="Avenir"/>
              <a:buChar char="•"/>
            </a:pPr>
            <a:r>
              <a:rPr lang="de-DE" b="1">
                <a:latin typeface="Avenir"/>
                <a:ea typeface="Avenir"/>
                <a:cs typeface="Avenir"/>
                <a:sym typeface="Avenir"/>
              </a:rPr>
              <a:t>Avoids overfitting</a:t>
            </a:r>
            <a:r>
              <a:rPr lang="de-DE">
                <a:latin typeface="Avenir"/>
                <a:ea typeface="Avenir"/>
                <a:cs typeface="Avenir"/>
                <a:sym typeface="Avenir"/>
              </a:rPr>
              <a:t> during KNN</a:t>
            </a:r>
            <a:endParaRPr>
              <a:latin typeface="Avenir"/>
              <a:ea typeface="Avenir"/>
              <a:cs typeface="Avenir"/>
              <a:sym typeface="Avenir"/>
            </a:endParaRPr>
          </a:p>
          <a:p>
            <a:pPr marL="228600" lvl="0" indent="-228600" algn="l" rtl="0">
              <a:lnSpc>
                <a:spcPct val="150000"/>
              </a:lnSpc>
              <a:spcBef>
                <a:spcPts val="0"/>
              </a:spcBef>
              <a:spcAft>
                <a:spcPts val="0"/>
              </a:spcAft>
              <a:buSzPts val="1800"/>
              <a:buFont typeface="Avenir"/>
              <a:buChar char="•"/>
            </a:pPr>
            <a:r>
              <a:rPr lang="de-DE">
                <a:latin typeface="Avenir"/>
                <a:ea typeface="Avenir"/>
                <a:cs typeface="Avenir"/>
                <a:sym typeface="Avenir"/>
              </a:rPr>
              <a:t>Using </a:t>
            </a:r>
            <a:r>
              <a:rPr lang="de-DE" b="1">
                <a:latin typeface="Avenir"/>
                <a:ea typeface="Avenir"/>
                <a:cs typeface="Avenir"/>
                <a:sym typeface="Avenir"/>
              </a:rPr>
              <a:t>Eigenvalues</a:t>
            </a:r>
            <a:r>
              <a:rPr lang="de-DE">
                <a:latin typeface="Avenir"/>
                <a:ea typeface="Avenir"/>
                <a:cs typeface="Avenir"/>
                <a:sym typeface="Avenir"/>
              </a:rPr>
              <a:t> and </a:t>
            </a:r>
            <a:r>
              <a:rPr lang="de-DE" b="1">
                <a:latin typeface="Avenir"/>
                <a:ea typeface="Avenir"/>
                <a:cs typeface="Avenir"/>
                <a:sym typeface="Avenir"/>
              </a:rPr>
              <a:t>Eigenmatrix</a:t>
            </a:r>
            <a:endParaRPr b="1">
              <a:latin typeface="Avenir"/>
              <a:ea typeface="Avenir"/>
              <a:cs typeface="Avenir"/>
              <a:sym typeface="Avenir"/>
            </a:endParaRPr>
          </a:p>
          <a:p>
            <a:pPr marL="228600" lvl="0" indent="-228600" algn="l" rtl="0">
              <a:lnSpc>
                <a:spcPct val="150000"/>
              </a:lnSpc>
              <a:spcBef>
                <a:spcPts val="0"/>
              </a:spcBef>
              <a:spcAft>
                <a:spcPts val="0"/>
              </a:spcAft>
              <a:buSzPts val="1800"/>
              <a:buFont typeface="Avenir"/>
              <a:buChar char="•"/>
            </a:pPr>
            <a:r>
              <a:rPr lang="de-DE">
                <a:latin typeface="Avenir"/>
                <a:ea typeface="Avenir"/>
                <a:cs typeface="Avenir"/>
                <a:sym typeface="Avenir"/>
              </a:rPr>
              <a:t>PCs have </a:t>
            </a:r>
            <a:r>
              <a:rPr lang="de-DE" b="1">
                <a:latin typeface="Avenir"/>
                <a:ea typeface="Avenir"/>
                <a:cs typeface="Avenir"/>
                <a:sym typeface="Avenir"/>
              </a:rPr>
              <a:t>no correlation</a:t>
            </a:r>
            <a:r>
              <a:rPr lang="de-DE">
                <a:latin typeface="Avenir"/>
                <a:ea typeface="Avenir"/>
                <a:cs typeface="Avenir"/>
                <a:sym typeface="Avenir"/>
              </a:rPr>
              <a:t> to each other</a:t>
            </a:r>
            <a:endParaRPr sz="1100">
              <a:solidFill>
                <a:srgbClr val="000000"/>
              </a:solidFill>
              <a:latin typeface="Arial"/>
              <a:ea typeface="Arial"/>
              <a:cs typeface="Arial"/>
              <a:sym typeface="Arial"/>
            </a:endParaRPr>
          </a:p>
        </p:txBody>
      </p:sp>
      <p:sp>
        <p:nvSpPr>
          <p:cNvPr id="159" name="Google Shape;159;p6"/>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Project </a:t>
            </a:r>
            <a:r>
              <a:rPr lang="de-DE" sz="2000" dirty="0" err="1">
                <a:solidFill>
                  <a:srgbClr val="F6AE2D"/>
                </a:solidFill>
                <a:latin typeface="Avenir"/>
                <a:ea typeface="Avenir"/>
                <a:cs typeface="Avenir"/>
                <a:sym typeface="Avenir"/>
              </a:rPr>
              <a:t>parts</a:t>
            </a:r>
            <a:r>
              <a:rPr lang="de-DE" sz="2000" dirty="0">
                <a:solidFill>
                  <a:srgbClr val="F6AE2D"/>
                </a:solidFill>
                <a:latin typeface="Avenir"/>
                <a:ea typeface="Avenir"/>
                <a:cs typeface="Avenir"/>
                <a:sym typeface="Avenir"/>
              </a:rPr>
              <a:t> 	</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
        <p:nvSpPr>
          <p:cNvPr id="160" name="Google Shape;160;p6"/>
          <p:cNvSpPr/>
          <p:nvPr/>
        </p:nvSpPr>
        <p:spPr>
          <a:xfrm>
            <a:off x="7967363" y="4706000"/>
            <a:ext cx="3594300" cy="1628700"/>
          </a:xfrm>
          <a:prstGeom prst="roundRect">
            <a:avLst>
              <a:gd name="adj" fmla="val 498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161" name="Google Shape;161;p6"/>
          <p:cNvPicPr preferRelativeResize="0"/>
          <p:nvPr/>
        </p:nvPicPr>
        <p:blipFill rotWithShape="1">
          <a:blip r:embed="rId3">
            <a:alphaModFix/>
          </a:blip>
          <a:srcRect r="12226"/>
          <a:stretch/>
        </p:blipFill>
        <p:spPr>
          <a:xfrm>
            <a:off x="8293775" y="5067925"/>
            <a:ext cx="3060025" cy="904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Google Shape;136;g2430a672791_1_0">
            <a:extLst>
              <a:ext uri="{FF2B5EF4-FFF2-40B4-BE49-F238E27FC236}">
                <a16:creationId xmlns:a16="http://schemas.microsoft.com/office/drawing/2014/main" id="{4B672D61-1290-9EDA-1DFB-2A69A7AE782E}"/>
              </a:ext>
            </a:extLst>
          </p:cNvPr>
          <p:cNvSpPr/>
          <p:nvPr/>
        </p:nvSpPr>
        <p:spPr>
          <a:xfrm>
            <a:off x="1466599" y="-17800"/>
            <a:ext cx="2505000" cy="740100"/>
          </a:xfrm>
          <a:prstGeom prst="roundRect">
            <a:avLst>
              <a:gd name="adj" fmla="val 49871"/>
            </a:avLst>
          </a:prstGeom>
          <a:solidFill>
            <a:srgbClr val="2F485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66" name="Google Shape;166;g2430a672791_0_31"/>
          <p:cNvSpPr/>
          <p:nvPr/>
        </p:nvSpPr>
        <p:spPr>
          <a:xfrm>
            <a:off x="6785075" y="4706000"/>
            <a:ext cx="5040900" cy="1798800"/>
          </a:xfrm>
          <a:prstGeom prst="roundRect">
            <a:avLst>
              <a:gd name="adj" fmla="val 49871"/>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167" name="Google Shape;167;g2430a672791_0_31"/>
          <p:cNvPicPr preferRelativeResize="0"/>
          <p:nvPr/>
        </p:nvPicPr>
        <p:blipFill>
          <a:blip r:embed="rId3">
            <a:alphaModFix/>
          </a:blip>
          <a:stretch>
            <a:fillRect/>
          </a:stretch>
        </p:blipFill>
        <p:spPr>
          <a:xfrm>
            <a:off x="7181450" y="4871975"/>
            <a:ext cx="4248150" cy="1466850"/>
          </a:xfrm>
          <a:prstGeom prst="rect">
            <a:avLst/>
          </a:prstGeom>
          <a:noFill/>
          <a:ln>
            <a:noFill/>
          </a:ln>
        </p:spPr>
      </p:pic>
      <p:sp>
        <p:nvSpPr>
          <p:cNvPr id="168" name="Google Shape;168;g2430a672791_0_31"/>
          <p:cNvSpPr/>
          <p:nvPr/>
        </p:nvSpPr>
        <p:spPr>
          <a:xfrm>
            <a:off x="673175" y="811975"/>
            <a:ext cx="9924000" cy="1052700"/>
          </a:xfrm>
          <a:prstGeom prst="roundRect">
            <a:avLst>
              <a:gd name="adj" fmla="val 49590"/>
            </a:avLst>
          </a:prstGeom>
          <a:solidFill>
            <a:srgbClr val="F6AE2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g2430a672791_0_31"/>
          <p:cNvSpPr txBox="1">
            <a:spLocks noGrp="1"/>
          </p:cNvSpPr>
          <p:nvPr>
            <p:ph type="title"/>
          </p:nvPr>
        </p:nvSpPr>
        <p:spPr>
          <a:xfrm>
            <a:off x="838200" y="669925"/>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de-DE" dirty="0">
                <a:latin typeface="Avenir"/>
                <a:ea typeface="Avenir"/>
                <a:cs typeface="Avenir"/>
                <a:sym typeface="Avenir"/>
              </a:rPr>
              <a:t>KNN: K </a:t>
            </a:r>
            <a:r>
              <a:rPr lang="de-DE" dirty="0" err="1">
                <a:latin typeface="Avenir"/>
                <a:ea typeface="Avenir"/>
                <a:cs typeface="Avenir"/>
                <a:sym typeface="Avenir"/>
              </a:rPr>
              <a:t>nearest</a:t>
            </a:r>
            <a:r>
              <a:rPr lang="de-DE" dirty="0">
                <a:latin typeface="Avenir"/>
                <a:ea typeface="Avenir"/>
                <a:cs typeface="Avenir"/>
                <a:sym typeface="Avenir"/>
              </a:rPr>
              <a:t> </a:t>
            </a:r>
            <a:r>
              <a:rPr lang="de-DE" dirty="0" err="1">
                <a:latin typeface="Avenir"/>
                <a:ea typeface="Avenir"/>
                <a:cs typeface="Avenir"/>
                <a:sym typeface="Avenir"/>
              </a:rPr>
              <a:t>neighbor</a:t>
            </a:r>
            <a:endParaRPr dirty="0">
              <a:latin typeface="Avenir"/>
              <a:ea typeface="Avenir"/>
              <a:cs typeface="Avenir"/>
              <a:sym typeface="Avenir"/>
            </a:endParaRPr>
          </a:p>
        </p:txBody>
      </p:sp>
      <p:sp>
        <p:nvSpPr>
          <p:cNvPr id="170" name="Google Shape;170;g2430a672791_0_31"/>
          <p:cNvSpPr txBox="1">
            <a:spLocks noGrp="1"/>
          </p:cNvSpPr>
          <p:nvPr>
            <p:ph type="body" idx="1"/>
          </p:nvPr>
        </p:nvSpPr>
        <p:spPr>
          <a:xfrm>
            <a:off x="838200" y="1954350"/>
            <a:ext cx="9088800" cy="4550450"/>
          </a:xfrm>
          <a:prstGeom prst="rect">
            <a:avLst/>
          </a:prstGeom>
          <a:noFill/>
          <a:ln>
            <a:noFill/>
          </a:ln>
        </p:spPr>
        <p:txBody>
          <a:bodyPr spcFirstLastPara="1" wrap="square" lIns="91425" tIns="45700" rIns="91425" bIns="45700" anchor="t" anchorCtr="0">
            <a:normAutofit/>
          </a:bodyPr>
          <a:lstStyle/>
          <a:p>
            <a:pPr marL="457200" lvl="0" indent="-342900" algn="l" rtl="0">
              <a:lnSpc>
                <a:spcPct val="120000"/>
              </a:lnSpc>
              <a:spcBef>
                <a:spcPts val="1000"/>
              </a:spcBef>
              <a:spcAft>
                <a:spcPts val="0"/>
              </a:spcAft>
              <a:buSzPts val="1800"/>
              <a:buFont typeface="Avenir"/>
              <a:buChar char="•"/>
            </a:pPr>
            <a:r>
              <a:rPr lang="de-DE" dirty="0">
                <a:latin typeface="Avenir"/>
                <a:ea typeface="Avenir"/>
                <a:cs typeface="Avenir"/>
                <a:sym typeface="Avenir"/>
              </a:rPr>
              <a:t>Take </a:t>
            </a:r>
            <a:r>
              <a:rPr lang="de-DE" dirty="0" err="1">
                <a:latin typeface="Avenir"/>
                <a:ea typeface="Avenir"/>
                <a:cs typeface="Avenir"/>
                <a:sym typeface="Avenir"/>
              </a:rPr>
              <a:t>one</a:t>
            </a:r>
            <a:r>
              <a:rPr lang="de-DE" dirty="0">
                <a:latin typeface="Avenir"/>
                <a:ea typeface="Avenir"/>
                <a:cs typeface="Avenir"/>
                <a:sym typeface="Avenir"/>
              </a:rPr>
              <a:t> </a:t>
            </a:r>
            <a:r>
              <a:rPr lang="de-DE" dirty="0" err="1">
                <a:latin typeface="Avenir"/>
                <a:ea typeface="Avenir"/>
                <a:cs typeface="Avenir"/>
                <a:sym typeface="Avenir"/>
              </a:rPr>
              <a:t>test</a:t>
            </a:r>
            <a:r>
              <a:rPr lang="de-DE" dirty="0">
                <a:latin typeface="Avenir"/>
                <a:ea typeface="Avenir"/>
                <a:cs typeface="Avenir"/>
                <a:sym typeface="Avenir"/>
              </a:rPr>
              <a:t> </a:t>
            </a:r>
            <a:r>
              <a:rPr lang="de-DE" dirty="0" err="1">
                <a:latin typeface="Avenir"/>
                <a:ea typeface="Avenir"/>
                <a:cs typeface="Avenir"/>
                <a:sym typeface="Avenir"/>
              </a:rPr>
              <a:t>point</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err="1">
                <a:latin typeface="Avenir"/>
                <a:ea typeface="Avenir"/>
                <a:cs typeface="Avenir"/>
                <a:sym typeface="Avenir"/>
              </a:rPr>
              <a:t>Choose</a:t>
            </a:r>
            <a:r>
              <a:rPr lang="de-DE" dirty="0">
                <a:latin typeface="Avenir"/>
                <a:ea typeface="Avenir"/>
                <a:cs typeface="Avenir"/>
                <a:sym typeface="Avenir"/>
              </a:rPr>
              <a:t> </a:t>
            </a:r>
            <a:r>
              <a:rPr lang="de-DE" dirty="0" err="1">
                <a:latin typeface="Avenir"/>
                <a:ea typeface="Avenir"/>
                <a:cs typeface="Avenir"/>
                <a:sym typeface="Avenir"/>
              </a:rPr>
              <a:t>value</a:t>
            </a:r>
            <a:r>
              <a:rPr lang="de-DE" dirty="0">
                <a:latin typeface="Avenir"/>
                <a:ea typeface="Avenir"/>
                <a:cs typeface="Avenir"/>
                <a:sym typeface="Avenir"/>
              </a:rPr>
              <a:t> </a:t>
            </a:r>
            <a:r>
              <a:rPr lang="de-DE" dirty="0" err="1">
                <a:latin typeface="Avenir"/>
                <a:ea typeface="Avenir"/>
                <a:cs typeface="Avenir"/>
                <a:sym typeface="Avenir"/>
              </a:rPr>
              <a:t>of</a:t>
            </a:r>
            <a:r>
              <a:rPr lang="de-DE" dirty="0">
                <a:latin typeface="Avenir"/>
                <a:ea typeface="Avenir"/>
                <a:cs typeface="Avenir"/>
                <a:sym typeface="Avenir"/>
              </a:rPr>
              <a:t> k</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err="1">
                <a:latin typeface="Avenir"/>
                <a:ea typeface="Avenir"/>
                <a:cs typeface="Avenir"/>
                <a:sym typeface="Avenir"/>
              </a:rPr>
              <a:t>Calculate</a:t>
            </a:r>
            <a:r>
              <a:rPr lang="de-DE" dirty="0">
                <a:latin typeface="Avenir"/>
                <a:ea typeface="Avenir"/>
                <a:cs typeface="Avenir"/>
                <a:sym typeface="Avenir"/>
              </a:rPr>
              <a:t> </a:t>
            </a:r>
            <a:r>
              <a:rPr lang="de-DE" dirty="0" err="1">
                <a:latin typeface="Avenir"/>
                <a:ea typeface="Avenir"/>
                <a:cs typeface="Avenir"/>
                <a:sym typeface="Avenir"/>
              </a:rPr>
              <a:t>Euclidean</a:t>
            </a:r>
            <a:r>
              <a:rPr lang="de-DE" dirty="0">
                <a:latin typeface="Avenir"/>
                <a:ea typeface="Avenir"/>
                <a:cs typeface="Avenir"/>
                <a:sym typeface="Avenir"/>
              </a:rPr>
              <a:t> </a:t>
            </a:r>
            <a:r>
              <a:rPr lang="de-DE" dirty="0" err="1">
                <a:latin typeface="Avenir"/>
                <a:ea typeface="Avenir"/>
                <a:cs typeface="Avenir"/>
                <a:sym typeface="Avenir"/>
              </a:rPr>
              <a:t>distances</a:t>
            </a:r>
            <a:r>
              <a:rPr lang="de-DE" dirty="0">
                <a:latin typeface="Avenir"/>
                <a:ea typeface="Avenir"/>
                <a:cs typeface="Avenir"/>
                <a:sym typeface="Avenir"/>
              </a:rPr>
              <a:t> </a:t>
            </a:r>
            <a:r>
              <a:rPr lang="de-DE" dirty="0" err="1">
                <a:latin typeface="Avenir"/>
                <a:ea typeface="Avenir"/>
                <a:cs typeface="Avenir"/>
                <a:sym typeface="Avenir"/>
              </a:rPr>
              <a:t>to</a:t>
            </a:r>
            <a:r>
              <a:rPr lang="de-DE" dirty="0">
                <a:latin typeface="Avenir"/>
                <a:ea typeface="Avenir"/>
                <a:cs typeface="Avenir"/>
                <a:sym typeface="Avenir"/>
              </a:rPr>
              <a:t> all </a:t>
            </a:r>
            <a:r>
              <a:rPr lang="de-DE" dirty="0" err="1">
                <a:latin typeface="Avenir"/>
                <a:ea typeface="Avenir"/>
                <a:cs typeface="Avenir"/>
                <a:sym typeface="Avenir"/>
              </a:rPr>
              <a:t>training</a:t>
            </a:r>
            <a:r>
              <a:rPr lang="de-DE" dirty="0">
                <a:latin typeface="Avenir"/>
                <a:ea typeface="Avenir"/>
                <a:cs typeface="Avenir"/>
                <a:sym typeface="Avenir"/>
              </a:rPr>
              <a:t> </a:t>
            </a:r>
            <a:r>
              <a:rPr lang="de-DE" dirty="0" err="1">
                <a:latin typeface="Avenir"/>
                <a:ea typeface="Avenir"/>
                <a:cs typeface="Avenir"/>
                <a:sym typeface="Avenir"/>
              </a:rPr>
              <a:t>points</a:t>
            </a:r>
            <a:r>
              <a:rPr lang="de-DE" dirty="0">
                <a:latin typeface="Avenir"/>
                <a:ea typeface="Avenir"/>
                <a:cs typeface="Avenir"/>
                <a:sym typeface="Avenir"/>
              </a:rPr>
              <a:t> </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a:latin typeface="Avenir"/>
                <a:ea typeface="Avenir"/>
                <a:cs typeface="Avenir"/>
                <a:sym typeface="Avenir"/>
              </a:rPr>
              <a:t>Select k </a:t>
            </a:r>
            <a:r>
              <a:rPr lang="de-DE" dirty="0" err="1">
                <a:latin typeface="Avenir"/>
                <a:ea typeface="Avenir"/>
                <a:cs typeface="Avenir"/>
                <a:sym typeface="Avenir"/>
              </a:rPr>
              <a:t>training</a:t>
            </a:r>
            <a:r>
              <a:rPr lang="de-DE" dirty="0">
                <a:latin typeface="Avenir"/>
                <a:ea typeface="Avenir"/>
                <a:cs typeface="Avenir"/>
                <a:sym typeface="Avenir"/>
              </a:rPr>
              <a:t> </a:t>
            </a:r>
            <a:r>
              <a:rPr lang="de-DE" dirty="0" err="1">
                <a:latin typeface="Avenir"/>
                <a:ea typeface="Avenir"/>
                <a:cs typeface="Avenir"/>
                <a:sym typeface="Avenir"/>
              </a:rPr>
              <a:t>points</a:t>
            </a:r>
            <a:r>
              <a:rPr lang="de-DE" dirty="0">
                <a:latin typeface="Avenir"/>
                <a:ea typeface="Avenir"/>
                <a:cs typeface="Avenir"/>
                <a:sym typeface="Avenir"/>
              </a:rPr>
              <a:t> </a:t>
            </a:r>
            <a:r>
              <a:rPr lang="de-DE" dirty="0" err="1">
                <a:latin typeface="Avenir"/>
                <a:ea typeface="Avenir"/>
                <a:cs typeface="Avenir"/>
                <a:sym typeface="Avenir"/>
              </a:rPr>
              <a:t>with</a:t>
            </a:r>
            <a:r>
              <a:rPr lang="de-DE" dirty="0">
                <a:latin typeface="Avenir"/>
                <a:ea typeface="Avenir"/>
                <a:cs typeface="Avenir"/>
                <a:sym typeface="Avenir"/>
              </a:rPr>
              <a:t> </a:t>
            </a:r>
            <a:r>
              <a:rPr lang="de-DE" dirty="0" err="1">
                <a:latin typeface="Avenir"/>
                <a:ea typeface="Avenir"/>
                <a:cs typeface="Avenir"/>
                <a:sym typeface="Avenir"/>
              </a:rPr>
              <a:t>smallest</a:t>
            </a:r>
            <a:r>
              <a:rPr lang="de-DE" dirty="0">
                <a:latin typeface="Avenir"/>
                <a:ea typeface="Avenir"/>
                <a:cs typeface="Avenir"/>
                <a:sym typeface="Avenir"/>
              </a:rPr>
              <a:t> </a:t>
            </a:r>
            <a:r>
              <a:rPr lang="de-DE" dirty="0" err="1">
                <a:latin typeface="Avenir"/>
                <a:ea typeface="Avenir"/>
                <a:cs typeface="Avenir"/>
                <a:sym typeface="Avenir"/>
              </a:rPr>
              <a:t>distance</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err="1">
                <a:latin typeface="Avenir"/>
                <a:ea typeface="Avenir"/>
                <a:cs typeface="Avenir"/>
                <a:sym typeface="Avenir"/>
              </a:rPr>
              <a:t>Determine</a:t>
            </a:r>
            <a:r>
              <a:rPr lang="de-DE" dirty="0">
                <a:latin typeface="Avenir"/>
                <a:ea typeface="Avenir"/>
                <a:cs typeface="Avenir"/>
                <a:sym typeface="Avenir"/>
              </a:rPr>
              <a:t> </a:t>
            </a:r>
            <a:r>
              <a:rPr lang="de-DE" dirty="0" err="1">
                <a:latin typeface="Avenir"/>
                <a:ea typeface="Avenir"/>
                <a:cs typeface="Avenir"/>
                <a:sym typeface="Avenir"/>
              </a:rPr>
              <a:t>majority</a:t>
            </a:r>
            <a:r>
              <a:rPr lang="de-DE" dirty="0">
                <a:latin typeface="Avenir"/>
                <a:ea typeface="Avenir"/>
                <a:cs typeface="Avenir"/>
                <a:sym typeface="Avenir"/>
              </a:rPr>
              <a:t> </a:t>
            </a:r>
            <a:r>
              <a:rPr lang="de-DE" dirty="0" err="1">
                <a:latin typeface="Avenir"/>
                <a:ea typeface="Avenir"/>
                <a:cs typeface="Avenir"/>
                <a:sym typeface="Avenir"/>
              </a:rPr>
              <a:t>class</a:t>
            </a:r>
            <a:r>
              <a:rPr lang="de-DE" dirty="0">
                <a:latin typeface="Avenir"/>
                <a:ea typeface="Avenir"/>
                <a:cs typeface="Avenir"/>
                <a:sym typeface="Avenir"/>
              </a:rPr>
              <a:t> </a:t>
            </a:r>
            <a:r>
              <a:rPr lang="de-DE" dirty="0" err="1">
                <a:latin typeface="Avenir"/>
                <a:ea typeface="Avenir"/>
                <a:cs typeface="Avenir"/>
                <a:sym typeface="Avenir"/>
              </a:rPr>
              <a:t>of</a:t>
            </a:r>
            <a:r>
              <a:rPr lang="de-DE" dirty="0">
                <a:latin typeface="Avenir"/>
                <a:ea typeface="Avenir"/>
                <a:cs typeface="Avenir"/>
                <a:sym typeface="Avenir"/>
              </a:rPr>
              <a:t> k </a:t>
            </a:r>
            <a:r>
              <a:rPr lang="de-DE" dirty="0" err="1">
                <a:latin typeface="Avenir"/>
                <a:ea typeface="Avenir"/>
                <a:cs typeface="Avenir"/>
                <a:sym typeface="Avenir"/>
              </a:rPr>
              <a:t>nearest</a:t>
            </a:r>
            <a:r>
              <a:rPr lang="de-DE" dirty="0">
                <a:latin typeface="Avenir"/>
                <a:ea typeface="Avenir"/>
                <a:cs typeface="Avenir"/>
                <a:sym typeface="Avenir"/>
              </a:rPr>
              <a:t> </a:t>
            </a:r>
            <a:r>
              <a:rPr lang="de-DE" dirty="0" err="1">
                <a:latin typeface="Avenir"/>
                <a:ea typeface="Avenir"/>
                <a:cs typeface="Avenir"/>
                <a:sym typeface="Avenir"/>
              </a:rPr>
              <a:t>neighbors</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err="1">
                <a:latin typeface="Avenir"/>
                <a:ea typeface="Avenir"/>
                <a:cs typeface="Avenir"/>
                <a:sym typeface="Avenir"/>
              </a:rPr>
              <a:t>Assign</a:t>
            </a:r>
            <a:r>
              <a:rPr lang="de-DE" dirty="0">
                <a:latin typeface="Avenir"/>
                <a:ea typeface="Avenir"/>
                <a:cs typeface="Avenir"/>
                <a:sym typeface="Avenir"/>
              </a:rPr>
              <a:t> </a:t>
            </a:r>
            <a:r>
              <a:rPr lang="de-DE" dirty="0" err="1">
                <a:latin typeface="Avenir"/>
                <a:ea typeface="Avenir"/>
                <a:cs typeface="Avenir"/>
                <a:sym typeface="Avenir"/>
              </a:rPr>
              <a:t>predicted</a:t>
            </a:r>
            <a:r>
              <a:rPr lang="de-DE" dirty="0">
                <a:latin typeface="Avenir"/>
                <a:ea typeface="Avenir"/>
                <a:cs typeface="Avenir"/>
                <a:sym typeface="Avenir"/>
              </a:rPr>
              <a:t> </a:t>
            </a:r>
            <a:r>
              <a:rPr lang="de-DE" dirty="0" err="1">
                <a:latin typeface="Avenir"/>
                <a:ea typeface="Avenir"/>
                <a:cs typeface="Avenir"/>
                <a:sym typeface="Avenir"/>
              </a:rPr>
              <a:t>class</a:t>
            </a:r>
            <a:endParaRPr dirty="0">
              <a:latin typeface="Avenir"/>
              <a:ea typeface="Avenir"/>
              <a:cs typeface="Avenir"/>
              <a:sym typeface="Avenir"/>
            </a:endParaRPr>
          </a:p>
          <a:p>
            <a:pPr marL="457200" lvl="0" indent="-342900" algn="l" rtl="0">
              <a:lnSpc>
                <a:spcPct val="120000"/>
              </a:lnSpc>
              <a:spcBef>
                <a:spcPts val="0"/>
              </a:spcBef>
              <a:spcAft>
                <a:spcPts val="0"/>
              </a:spcAft>
              <a:buSzPts val="1800"/>
              <a:buFont typeface="Avenir"/>
              <a:buChar char="•"/>
            </a:pPr>
            <a:r>
              <a:rPr lang="de-DE" dirty="0">
                <a:latin typeface="Avenir"/>
                <a:ea typeface="Avenir"/>
                <a:cs typeface="Avenir"/>
                <a:sym typeface="Avenir"/>
              </a:rPr>
              <a:t>Repeat </a:t>
            </a:r>
            <a:r>
              <a:rPr lang="de-DE" dirty="0" err="1">
                <a:latin typeface="Avenir"/>
                <a:ea typeface="Avenir"/>
                <a:cs typeface="Avenir"/>
                <a:sym typeface="Avenir"/>
              </a:rPr>
              <a:t>for</a:t>
            </a:r>
            <a:r>
              <a:rPr lang="de-DE" dirty="0">
                <a:latin typeface="Avenir"/>
                <a:ea typeface="Avenir"/>
                <a:cs typeface="Avenir"/>
                <a:sym typeface="Avenir"/>
              </a:rPr>
              <a:t> </a:t>
            </a:r>
            <a:r>
              <a:rPr lang="de-DE" dirty="0" err="1">
                <a:latin typeface="Avenir"/>
                <a:ea typeface="Avenir"/>
                <a:cs typeface="Avenir"/>
                <a:sym typeface="Avenir"/>
              </a:rPr>
              <a:t>each</a:t>
            </a:r>
            <a:r>
              <a:rPr lang="de-DE" dirty="0">
                <a:latin typeface="Avenir"/>
                <a:ea typeface="Avenir"/>
                <a:cs typeface="Avenir"/>
                <a:sym typeface="Avenir"/>
              </a:rPr>
              <a:t> </a:t>
            </a:r>
            <a:r>
              <a:rPr lang="de-DE" dirty="0" err="1">
                <a:latin typeface="Avenir"/>
                <a:ea typeface="Avenir"/>
                <a:cs typeface="Avenir"/>
                <a:sym typeface="Avenir"/>
              </a:rPr>
              <a:t>data</a:t>
            </a:r>
            <a:r>
              <a:rPr lang="de-DE" dirty="0">
                <a:latin typeface="Avenir"/>
                <a:ea typeface="Avenir"/>
                <a:cs typeface="Avenir"/>
                <a:sym typeface="Avenir"/>
              </a:rPr>
              <a:t> </a:t>
            </a:r>
            <a:r>
              <a:rPr lang="de-DE" dirty="0" err="1">
                <a:latin typeface="Avenir"/>
                <a:ea typeface="Avenir"/>
                <a:cs typeface="Avenir"/>
                <a:sym typeface="Avenir"/>
              </a:rPr>
              <a:t>point</a:t>
            </a:r>
            <a:endParaRPr lang="de-DE" dirty="0">
              <a:latin typeface="Avenir"/>
              <a:ea typeface="Avenir"/>
              <a:cs typeface="Avenir"/>
              <a:sym typeface="Avenir"/>
            </a:endParaRPr>
          </a:p>
        </p:txBody>
      </p:sp>
      <p:sp>
        <p:nvSpPr>
          <p:cNvPr id="172" name="Google Shape;172;g2430a672791_0_31"/>
          <p:cNvSpPr txBox="1"/>
          <p:nvPr/>
        </p:nvSpPr>
        <p:spPr>
          <a:xfrm>
            <a:off x="60375" y="75200"/>
            <a:ext cx="12087000"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de-DE" sz="2000" dirty="0">
                <a:solidFill>
                  <a:schemeClr val="dk1"/>
                </a:solidFill>
                <a:latin typeface="Avenir"/>
                <a:ea typeface="Avenir"/>
                <a:cs typeface="Avenir"/>
                <a:sym typeface="Avenir"/>
              </a:rPr>
              <a:t>Dataset </a:t>
            </a:r>
            <a:r>
              <a:rPr lang="de-DE" sz="2000" dirty="0">
                <a:latin typeface="Avenir"/>
                <a:ea typeface="Avenir"/>
                <a:cs typeface="Avenir"/>
                <a:sym typeface="Avenir"/>
              </a:rPr>
              <a:t>		</a:t>
            </a:r>
            <a:r>
              <a:rPr lang="de-DE" sz="2000" dirty="0">
                <a:solidFill>
                  <a:srgbClr val="F6AE2D"/>
                </a:solidFill>
                <a:latin typeface="Avenir"/>
                <a:ea typeface="Avenir"/>
                <a:cs typeface="Avenir"/>
                <a:sym typeface="Avenir"/>
              </a:rPr>
              <a:t>Project </a:t>
            </a:r>
            <a:r>
              <a:rPr lang="de-DE" sz="2000" dirty="0" err="1">
                <a:solidFill>
                  <a:srgbClr val="F6AE2D"/>
                </a:solidFill>
                <a:latin typeface="Avenir"/>
                <a:ea typeface="Avenir"/>
                <a:cs typeface="Avenir"/>
                <a:sym typeface="Avenir"/>
              </a:rPr>
              <a:t>parts</a:t>
            </a:r>
            <a:r>
              <a:rPr lang="de-DE" sz="2000" dirty="0">
                <a:solidFill>
                  <a:srgbClr val="F6AE2D"/>
                </a:solidFill>
                <a:latin typeface="Avenir"/>
                <a:ea typeface="Avenir"/>
                <a:cs typeface="Avenir"/>
                <a:sym typeface="Avenir"/>
              </a:rPr>
              <a:t> 	</a:t>
            </a:r>
            <a:r>
              <a:rPr lang="de-DE" sz="2000" dirty="0">
                <a:latin typeface="Avenir"/>
                <a:ea typeface="Avenir"/>
                <a:cs typeface="Avenir"/>
                <a:sym typeface="Avenir"/>
              </a:rPr>
              <a:t>	Evaluation </a:t>
            </a:r>
            <a:r>
              <a:rPr lang="de-DE" sz="2000" dirty="0" err="1">
                <a:latin typeface="Avenir"/>
                <a:ea typeface="Avenir"/>
                <a:cs typeface="Avenir"/>
                <a:sym typeface="Avenir"/>
              </a:rPr>
              <a:t>methods</a:t>
            </a:r>
            <a:r>
              <a:rPr lang="de-DE" sz="2000" dirty="0">
                <a:latin typeface="Avenir"/>
                <a:ea typeface="Avenir"/>
                <a:cs typeface="Avenir"/>
                <a:sym typeface="Avenir"/>
              </a:rPr>
              <a:t>		Additional </a:t>
            </a:r>
            <a:r>
              <a:rPr lang="de-DE" sz="2000" dirty="0" err="1">
                <a:latin typeface="Avenir"/>
                <a:ea typeface="Avenir"/>
                <a:cs typeface="Avenir"/>
                <a:sym typeface="Avenir"/>
              </a:rPr>
              <a:t>objectives</a:t>
            </a:r>
            <a:r>
              <a:rPr lang="de-DE" sz="2000" dirty="0">
                <a:latin typeface="Avenir"/>
                <a:ea typeface="Avenir"/>
                <a:cs typeface="Avenir"/>
                <a:sym typeface="Avenir"/>
              </a:rPr>
              <a:t> 	Timeline</a:t>
            </a:r>
            <a:endParaRPr sz="1200" dirty="0">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1509</Words>
  <Application>Microsoft Office PowerPoint</Application>
  <PresentationFormat>Breitbild</PresentationFormat>
  <Paragraphs>213</Paragraphs>
  <Slides>16</Slides>
  <Notes>16</Notes>
  <HiddenSlides>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Avenir</vt:lpstr>
      <vt:lpstr>Arial</vt:lpstr>
      <vt:lpstr>Calibri</vt:lpstr>
      <vt:lpstr>Office</vt:lpstr>
      <vt:lpstr>Data Analysis Project 2023</vt:lpstr>
      <vt:lpstr>Overview</vt:lpstr>
      <vt:lpstr>Fashion MNIST dataset</vt:lpstr>
      <vt:lpstr>PowerPoint-Präsentation</vt:lpstr>
      <vt:lpstr>Expected difficulties</vt:lpstr>
      <vt:lpstr>Process</vt:lpstr>
      <vt:lpstr>Z-transformation</vt:lpstr>
      <vt:lpstr>PCA: Principal Component Analysis</vt:lpstr>
      <vt:lpstr>KNN: K nearest neighbor</vt:lpstr>
      <vt:lpstr>KNN: K nearest neighbor</vt:lpstr>
      <vt:lpstr>Evaluation methods</vt:lpstr>
      <vt:lpstr>CNN: Convolutional Neural Network </vt:lpstr>
      <vt:lpstr>CNN    vs.    KNN </vt:lpstr>
      <vt:lpstr>Timeline &amp; division of tasks</vt:lpstr>
      <vt:lpstr>Thank you for your attention!</vt:lpstr>
      <vt:lpstr>CNN Architecture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Project 2023</dc:title>
  <dc:creator>Heinrike Gilles</dc:creator>
  <cp:lastModifiedBy>Heinrike Gilles</cp:lastModifiedBy>
  <cp:revision>2</cp:revision>
  <dcterms:created xsi:type="dcterms:W3CDTF">2023-05-09T16:21:18Z</dcterms:created>
  <dcterms:modified xsi:type="dcterms:W3CDTF">2023-05-17T11:57:13Z</dcterms:modified>
</cp:coreProperties>
</file>