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Arimo" panose="020B0604020202020204" charset="0"/>
      <p:regular r:id="rId6"/>
    </p:embeddedFont>
    <p:embeddedFont>
      <p:font typeface="Cheddar" panose="020B0604020202020204" charset="0"/>
      <p:regular r:id="rId7"/>
    </p:embeddedFont>
    <p:embeddedFont>
      <p:font typeface="The Seasons" panose="020B0604020202020204" charset="0"/>
      <p:regular r:id="rId8"/>
    </p:embeddedFont>
    <p:embeddedFont>
      <p:font typeface="The Seasons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516600" cy="10287000"/>
          </a:xfrm>
          <a:custGeom>
            <a:avLst/>
            <a:gdLst/>
            <a:ahLst/>
            <a:cxnLst/>
            <a:rect l="l" t="t" r="r" b="b"/>
            <a:pathLst>
              <a:path w="18516600" h="10287000">
                <a:moveTo>
                  <a:pt x="0" y="0"/>
                </a:moveTo>
                <a:lnTo>
                  <a:pt x="18516600" y="0"/>
                </a:lnTo>
                <a:lnTo>
                  <a:pt x="185166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55" r="-5555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414136"/>
            <a:chOff x="0" y="0"/>
            <a:chExt cx="4816593" cy="27428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42818"/>
            </a:xfrm>
            <a:custGeom>
              <a:avLst/>
              <a:gdLst/>
              <a:ahLst/>
              <a:cxnLst/>
              <a:rect l="l" t="t" r="r" b="b"/>
              <a:pathLst>
                <a:path w="4816592" h="2742818">
                  <a:moveTo>
                    <a:pt x="0" y="0"/>
                  </a:moveTo>
                  <a:lnTo>
                    <a:pt x="4816592" y="0"/>
                  </a:lnTo>
                  <a:lnTo>
                    <a:pt x="4816592" y="2742818"/>
                  </a:lnTo>
                  <a:lnTo>
                    <a:pt x="0" y="2742818"/>
                  </a:lnTo>
                  <a:close/>
                </a:path>
              </a:pathLst>
            </a:custGeom>
            <a:solidFill>
              <a:srgbClr val="100E0F">
                <a:alpha val="62745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80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73617" y="5690333"/>
            <a:ext cx="8364318" cy="803328"/>
            <a:chOff x="0" y="0"/>
            <a:chExt cx="2643880" cy="2539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43880" cy="253924"/>
            </a:xfrm>
            <a:custGeom>
              <a:avLst/>
              <a:gdLst/>
              <a:ahLst/>
              <a:cxnLst/>
              <a:rect l="l" t="t" r="r" b="b"/>
              <a:pathLst>
                <a:path w="2643880" h="253924">
                  <a:moveTo>
                    <a:pt x="87005" y="0"/>
                  </a:moveTo>
                  <a:lnTo>
                    <a:pt x="2556875" y="0"/>
                  </a:lnTo>
                  <a:cubicBezTo>
                    <a:pt x="2579950" y="0"/>
                    <a:pt x="2602080" y="9167"/>
                    <a:pt x="2618397" y="25483"/>
                  </a:cubicBezTo>
                  <a:cubicBezTo>
                    <a:pt x="2634714" y="41800"/>
                    <a:pt x="2643880" y="63930"/>
                    <a:pt x="2643880" y="87005"/>
                  </a:cubicBezTo>
                  <a:lnTo>
                    <a:pt x="2643880" y="166919"/>
                  </a:lnTo>
                  <a:cubicBezTo>
                    <a:pt x="2643880" y="189994"/>
                    <a:pt x="2634714" y="212124"/>
                    <a:pt x="2618397" y="228441"/>
                  </a:cubicBezTo>
                  <a:cubicBezTo>
                    <a:pt x="2602080" y="244758"/>
                    <a:pt x="2579950" y="253924"/>
                    <a:pt x="2556875" y="253924"/>
                  </a:cubicBezTo>
                  <a:lnTo>
                    <a:pt x="87005" y="253924"/>
                  </a:lnTo>
                  <a:cubicBezTo>
                    <a:pt x="63930" y="253924"/>
                    <a:pt x="41800" y="244758"/>
                    <a:pt x="25483" y="228441"/>
                  </a:cubicBezTo>
                  <a:cubicBezTo>
                    <a:pt x="9167" y="212124"/>
                    <a:pt x="0" y="189994"/>
                    <a:pt x="0" y="166919"/>
                  </a:cubicBezTo>
                  <a:lnTo>
                    <a:pt x="0" y="87005"/>
                  </a:lnTo>
                  <a:cubicBezTo>
                    <a:pt x="0" y="63930"/>
                    <a:pt x="9167" y="41800"/>
                    <a:pt x="25483" y="25483"/>
                  </a:cubicBezTo>
                  <a:cubicBezTo>
                    <a:pt x="41800" y="9167"/>
                    <a:pt x="63930" y="0"/>
                    <a:pt x="870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643880" cy="292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73617" y="2157297"/>
            <a:ext cx="15192038" cy="2986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381"/>
              </a:lnSpc>
            </a:pPr>
            <a:r>
              <a:rPr lang="en-US" sz="12071" spc="446" dirty="0">
                <a:solidFill>
                  <a:srgbClr val="FFFFFF"/>
                </a:solidFill>
                <a:latin typeface="Cheddar"/>
                <a:ea typeface="Cheddar"/>
                <a:cs typeface="Cheddar"/>
                <a:sym typeface="Cheddar"/>
              </a:rPr>
              <a:t>L’ÉVOLUTION DES IA DANS LES IDE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3617" y="5864553"/>
            <a:ext cx="8364318" cy="483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1"/>
              </a:lnSpc>
            </a:pPr>
            <a:r>
              <a:rPr lang="en-US" sz="3379" spc="125" dirty="0" err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Présenté</a:t>
            </a:r>
            <a:r>
              <a:rPr lang="en-US" sz="3379" spc="125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par Bastian VIVIER-MERLE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42833" y="207021"/>
            <a:ext cx="9840434" cy="1586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674"/>
              </a:lnSpc>
            </a:pPr>
            <a:r>
              <a:rPr lang="en-US" sz="10070" u="sng" spc="372">
                <a:solidFill>
                  <a:srgbClr val="FFFFFF"/>
                </a:solidFill>
                <a:latin typeface="Cheddar"/>
                <a:ea typeface="Cheddar"/>
                <a:cs typeface="Cheddar"/>
                <a:sym typeface="Cheddar"/>
              </a:rPr>
              <a:t>Outils Utilisés 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583699" y="3175630"/>
            <a:ext cx="4876368" cy="487636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478852" y="3175630"/>
            <a:ext cx="4876368" cy="487636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55304" r="-56817"/>
              </a:stretch>
            </a:blip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817340" y="4592037"/>
            <a:ext cx="11878548" cy="0"/>
          </a:xfrm>
          <a:prstGeom prst="line">
            <a:avLst/>
          </a:prstGeom>
          <a:ln w="276225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3581399" y="3800518"/>
            <a:ext cx="1" cy="778085"/>
          </a:xfrm>
          <a:prstGeom prst="line">
            <a:avLst/>
          </a:prstGeom>
          <a:ln w="66675" cap="flat">
            <a:solidFill>
              <a:srgbClr val="999999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fr-FR"/>
          </a:p>
        </p:txBody>
      </p:sp>
      <p:sp>
        <p:nvSpPr>
          <p:cNvPr id="4" name="AutoShape 4"/>
          <p:cNvSpPr/>
          <p:nvPr/>
        </p:nvSpPr>
        <p:spPr>
          <a:xfrm flipH="1">
            <a:off x="8303813" y="4565396"/>
            <a:ext cx="0" cy="811081"/>
          </a:xfrm>
          <a:prstGeom prst="line">
            <a:avLst/>
          </a:prstGeom>
          <a:ln w="66675" cap="flat">
            <a:solidFill>
              <a:srgbClr val="999999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fr-FR"/>
          </a:p>
        </p:txBody>
      </p:sp>
      <p:sp>
        <p:nvSpPr>
          <p:cNvPr id="5" name="AutoShape 5"/>
          <p:cNvSpPr/>
          <p:nvPr/>
        </p:nvSpPr>
        <p:spPr>
          <a:xfrm>
            <a:off x="10981037" y="3177139"/>
            <a:ext cx="1" cy="1432961"/>
          </a:xfrm>
          <a:prstGeom prst="line">
            <a:avLst/>
          </a:prstGeom>
          <a:ln w="66675" cap="flat">
            <a:solidFill>
              <a:srgbClr val="999999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9185613" y="559220"/>
            <a:ext cx="3590850" cy="2331526"/>
            <a:chOff x="0" y="0"/>
            <a:chExt cx="14489358" cy="94078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90627" cy="9407886"/>
            </a:xfrm>
            <a:custGeom>
              <a:avLst/>
              <a:gdLst/>
              <a:ahLst/>
              <a:cxnLst/>
              <a:rect l="l" t="t" r="r" b="b"/>
              <a:pathLst>
                <a:path w="14490627" h="9407886">
                  <a:moveTo>
                    <a:pt x="13657669" y="0"/>
                  </a:moveTo>
                  <a:lnTo>
                    <a:pt x="831689" y="0"/>
                  </a:lnTo>
                  <a:cubicBezTo>
                    <a:pt x="370928" y="0"/>
                    <a:pt x="0" y="240842"/>
                    <a:pt x="0" y="540013"/>
                  </a:cubicBezTo>
                  <a:lnTo>
                    <a:pt x="0" y="8869755"/>
                  </a:lnTo>
                  <a:cubicBezTo>
                    <a:pt x="0" y="9167044"/>
                    <a:pt x="370928" y="9407886"/>
                    <a:pt x="831689" y="9407886"/>
                  </a:cubicBezTo>
                  <a:lnTo>
                    <a:pt x="13660568" y="9407886"/>
                  </a:lnTo>
                  <a:cubicBezTo>
                    <a:pt x="14118431" y="9407886"/>
                    <a:pt x="14490627" y="9167044"/>
                    <a:pt x="14490627" y="8867873"/>
                  </a:cubicBezTo>
                  <a:lnTo>
                    <a:pt x="14490627" y="540013"/>
                  </a:lnTo>
                  <a:cubicBezTo>
                    <a:pt x="14489357" y="240842"/>
                    <a:pt x="14118431" y="0"/>
                    <a:pt x="13657669" y="0"/>
                  </a:cubicBezTo>
                  <a:close/>
                </a:path>
              </a:pathLst>
            </a:custGeom>
            <a:blipFill>
              <a:blip r:embed="rId2"/>
              <a:stretch>
                <a:fillRect l="-7967" r="-796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" name="Freeform 8"/>
          <p:cNvSpPr/>
          <p:nvPr/>
        </p:nvSpPr>
        <p:spPr>
          <a:xfrm>
            <a:off x="1814610" y="266700"/>
            <a:ext cx="3580341" cy="2013942"/>
          </a:xfrm>
          <a:custGeom>
            <a:avLst/>
            <a:gdLst/>
            <a:ahLst/>
            <a:cxnLst/>
            <a:rect l="l" t="t" r="r" b="b"/>
            <a:pathLst>
              <a:path w="3580341" h="2013942">
                <a:moveTo>
                  <a:pt x="0" y="0"/>
                </a:moveTo>
                <a:lnTo>
                  <a:pt x="3580341" y="0"/>
                </a:lnTo>
                <a:lnTo>
                  <a:pt x="3580341" y="2013942"/>
                </a:lnTo>
                <a:lnTo>
                  <a:pt x="0" y="20139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7128829" y="5353506"/>
            <a:ext cx="2349970" cy="2349970"/>
          </a:xfrm>
          <a:custGeom>
            <a:avLst/>
            <a:gdLst/>
            <a:ahLst/>
            <a:cxnLst/>
            <a:rect l="l" t="t" r="r" b="b"/>
            <a:pathLst>
              <a:path w="2349970" h="2349970">
                <a:moveTo>
                  <a:pt x="0" y="0"/>
                </a:moveTo>
                <a:lnTo>
                  <a:pt x="2349970" y="0"/>
                </a:lnTo>
                <a:lnTo>
                  <a:pt x="2349970" y="2349971"/>
                </a:lnTo>
                <a:lnTo>
                  <a:pt x="0" y="2349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TextBox 10"/>
          <p:cNvSpPr txBox="1"/>
          <p:nvPr/>
        </p:nvSpPr>
        <p:spPr>
          <a:xfrm>
            <a:off x="1137259" y="2324100"/>
            <a:ext cx="5079266" cy="143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9"/>
              </a:lnSpc>
              <a:spcBef>
                <a:spcPct val="0"/>
              </a:spcBef>
            </a:pPr>
            <a:r>
              <a:rPr lang="en-US" sz="3377" spc="12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Assistant GitHub Copilot</a:t>
            </a:r>
          </a:p>
          <a:p>
            <a:pPr algn="ctr">
              <a:lnSpc>
                <a:spcPts val="3579"/>
              </a:lnSpc>
              <a:spcBef>
                <a:spcPct val="0"/>
              </a:spcBef>
            </a:pPr>
            <a:r>
              <a:rPr lang="en-US" sz="3377" spc="124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Gratuit</a:t>
            </a:r>
            <a:r>
              <a:rPr lang="en-US" sz="3377" spc="12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- VS Code</a:t>
            </a:r>
          </a:p>
          <a:p>
            <a:pPr algn="ctr">
              <a:lnSpc>
                <a:spcPts val="3579"/>
              </a:lnSpc>
              <a:spcBef>
                <a:spcPct val="0"/>
              </a:spcBef>
            </a:pPr>
            <a:endParaRPr lang="en-US" sz="3377" spc="124" dirty="0">
              <a:solidFill>
                <a:srgbClr val="FFFFFF"/>
              </a:solidFill>
              <a:latin typeface="The Seasons"/>
              <a:ea typeface="The Seasons"/>
              <a:cs typeface="The Seasons"/>
              <a:sym typeface="The Seaso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18151" y="4914900"/>
            <a:ext cx="2811049" cy="721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US" sz="2541" spc="94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Décembre</a:t>
            </a:r>
            <a:endParaRPr lang="en-US" sz="2541" spc="94" dirty="0">
              <a:solidFill>
                <a:srgbClr val="FFFFFF"/>
              </a:solidFill>
              <a:latin typeface="The Seasons"/>
              <a:ea typeface="The Seasons"/>
              <a:cs typeface="The Seasons"/>
              <a:sym typeface="The Seasons"/>
            </a:endParaRPr>
          </a:p>
          <a:p>
            <a:pPr algn="ctr">
              <a:lnSpc>
                <a:spcPts val="2694"/>
              </a:lnSpc>
              <a:spcBef>
                <a:spcPct val="0"/>
              </a:spcBef>
            </a:pPr>
            <a:r>
              <a:rPr lang="en-US" sz="2541" spc="9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2024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42551" y="3589580"/>
            <a:ext cx="2811049" cy="721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US" sz="2541" spc="9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Février </a:t>
            </a:r>
          </a:p>
          <a:p>
            <a:pPr algn="ctr">
              <a:lnSpc>
                <a:spcPts val="2694"/>
              </a:lnSpc>
              <a:spcBef>
                <a:spcPct val="0"/>
              </a:spcBef>
            </a:pPr>
            <a:r>
              <a:rPr lang="en-US" sz="2541" spc="9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2025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956916" y="7375457"/>
            <a:ext cx="8693795" cy="2326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9"/>
              </a:lnSpc>
            </a:pPr>
            <a:r>
              <a:rPr lang="en-US" sz="3377" b="1" spc="124" dirty="0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Gemini Code Assist</a:t>
            </a:r>
          </a:p>
          <a:p>
            <a:pPr marL="729122" lvl="1" indent="-364561" algn="ctr">
              <a:lnSpc>
                <a:spcPts val="3579"/>
              </a:lnSpc>
              <a:spcBef>
                <a:spcPct val="0"/>
              </a:spcBef>
              <a:buFont typeface="Arial"/>
              <a:buChar char="•"/>
            </a:pPr>
            <a:r>
              <a:rPr lang="en-US" sz="3377" spc="124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Générer</a:t>
            </a:r>
            <a:r>
              <a:rPr lang="en-US" sz="3377" spc="12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 des blocs de code </a:t>
            </a:r>
            <a:r>
              <a:rPr lang="en-US" sz="3377" spc="124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complets</a:t>
            </a:r>
            <a:endParaRPr lang="en-US" sz="3377" spc="124" dirty="0">
              <a:solidFill>
                <a:srgbClr val="FFFFFF"/>
              </a:solidFill>
              <a:latin typeface="The Seasons"/>
              <a:ea typeface="The Seasons"/>
              <a:cs typeface="The Seasons"/>
              <a:sym typeface="The Seasons"/>
            </a:endParaRPr>
          </a:p>
          <a:p>
            <a:pPr marL="729122" lvl="1" indent="-364561" algn="ctr">
              <a:lnSpc>
                <a:spcPts val="3579"/>
              </a:lnSpc>
              <a:spcBef>
                <a:spcPct val="0"/>
              </a:spcBef>
              <a:buFont typeface="Arial"/>
              <a:buChar char="•"/>
            </a:pPr>
            <a:r>
              <a:rPr lang="en-US" sz="3377" spc="124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Obtenir</a:t>
            </a:r>
            <a:r>
              <a:rPr lang="en-US" sz="3377" spc="12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 des suggestions </a:t>
            </a:r>
            <a:r>
              <a:rPr lang="en-US" sz="3377" spc="124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en</a:t>
            </a:r>
            <a:r>
              <a:rPr lang="en-US" sz="3377" spc="12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 temps </a:t>
            </a:r>
            <a:r>
              <a:rPr lang="en-US" sz="3377" spc="124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réel</a:t>
            </a:r>
            <a:r>
              <a:rPr lang="en-US" sz="3377" spc="12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 </a:t>
            </a:r>
          </a:p>
          <a:p>
            <a:pPr marL="729122" lvl="1" indent="-364561" algn="ctr">
              <a:lnSpc>
                <a:spcPts val="3579"/>
              </a:lnSpc>
              <a:spcBef>
                <a:spcPct val="0"/>
              </a:spcBef>
              <a:buFont typeface="Arial"/>
              <a:buChar char="•"/>
            </a:pPr>
            <a:r>
              <a:rPr lang="en-US" sz="3377" spc="12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Assistance par chat </a:t>
            </a:r>
          </a:p>
          <a:p>
            <a:pPr algn="ctr">
              <a:lnSpc>
                <a:spcPts val="3579"/>
              </a:lnSpc>
              <a:spcBef>
                <a:spcPct val="0"/>
              </a:spcBef>
            </a:pPr>
            <a:endParaRPr lang="en-US" sz="3377" spc="124" dirty="0">
              <a:solidFill>
                <a:srgbClr val="FFFFFF"/>
              </a:solidFill>
              <a:latin typeface="The Seasons"/>
              <a:ea typeface="The Seasons"/>
              <a:cs typeface="The Seasons"/>
              <a:sym typeface="The Seaso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448800" y="4914900"/>
            <a:ext cx="3033226" cy="796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sz="2742" spc="101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Mars</a:t>
            </a:r>
          </a:p>
          <a:p>
            <a:pPr algn="ctr">
              <a:lnSpc>
                <a:spcPts val="2907"/>
              </a:lnSpc>
              <a:spcBef>
                <a:spcPct val="0"/>
              </a:spcBef>
            </a:pPr>
            <a:r>
              <a:rPr lang="en-US" sz="2742" spc="101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2025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621890" y="408826"/>
            <a:ext cx="5055654" cy="3515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0"/>
              </a:lnSpc>
            </a:pPr>
            <a:r>
              <a:rPr lang="en-US" sz="3236" b="1" spc="119" dirty="0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Trae </a:t>
            </a:r>
            <a:r>
              <a:rPr lang="en-US" sz="3236" spc="119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- Un IDE </a:t>
            </a:r>
            <a:r>
              <a:rPr lang="en-US" sz="3236" spc="119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gratuit</a:t>
            </a:r>
            <a:r>
              <a:rPr lang="en-US" sz="3236" spc="119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 </a:t>
            </a:r>
            <a:r>
              <a:rPr lang="en-US" sz="3236" spc="119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dopé</a:t>
            </a:r>
            <a:r>
              <a:rPr lang="en-US" sz="3236" spc="119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 à </a:t>
            </a:r>
            <a:r>
              <a:rPr lang="en-US" sz="3236" spc="119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l'IA</a:t>
            </a:r>
            <a:endParaRPr lang="en-US" sz="3236" spc="119" dirty="0">
              <a:solidFill>
                <a:srgbClr val="FFFFFF"/>
              </a:solidFill>
              <a:latin typeface="The Seasons"/>
              <a:ea typeface="The Seasons"/>
              <a:cs typeface="The Seasons"/>
              <a:sym typeface="The Seasons"/>
            </a:endParaRPr>
          </a:p>
          <a:p>
            <a:pPr algn="ctr">
              <a:lnSpc>
                <a:spcPts val="3430"/>
              </a:lnSpc>
              <a:spcBef>
                <a:spcPct val="0"/>
              </a:spcBef>
            </a:pPr>
            <a:r>
              <a:rPr lang="en-US" sz="3236" spc="119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Autocomplétion</a:t>
            </a:r>
            <a:r>
              <a:rPr lang="en-US" sz="3236" spc="119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 IA, </a:t>
            </a:r>
            <a:r>
              <a:rPr lang="en-US" sz="3236" spc="119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Compréhension</a:t>
            </a:r>
            <a:r>
              <a:rPr lang="en-US" sz="3236" spc="119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 </a:t>
            </a:r>
            <a:r>
              <a:rPr lang="en-US" sz="3236" spc="119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d'images</a:t>
            </a:r>
            <a:r>
              <a:rPr lang="en-US" sz="3236" spc="119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, Chat </a:t>
            </a:r>
            <a:r>
              <a:rPr lang="en-US" sz="3236" spc="119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intégré</a:t>
            </a:r>
            <a:r>
              <a:rPr lang="en-US" sz="3236" spc="119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, Mode Builder</a:t>
            </a:r>
          </a:p>
          <a:p>
            <a:pPr algn="ctr">
              <a:lnSpc>
                <a:spcPts val="3430"/>
              </a:lnSpc>
              <a:spcBef>
                <a:spcPct val="0"/>
              </a:spcBef>
            </a:pPr>
            <a:endParaRPr lang="en-US" sz="3236" spc="119" dirty="0">
              <a:solidFill>
                <a:srgbClr val="FFFFFF"/>
              </a:solidFill>
              <a:latin typeface="The Seasons"/>
              <a:ea typeface="The Seasons"/>
              <a:cs typeface="The Seasons"/>
              <a:sym typeface="The Seasons"/>
            </a:endParaRPr>
          </a:p>
          <a:p>
            <a:pPr algn="ctr">
              <a:lnSpc>
                <a:spcPts val="3430"/>
              </a:lnSpc>
              <a:spcBef>
                <a:spcPct val="0"/>
              </a:spcBef>
            </a:pPr>
            <a:endParaRPr lang="en-US" sz="3236" spc="119" dirty="0">
              <a:solidFill>
                <a:srgbClr val="FFFFFF"/>
              </a:solidFill>
              <a:latin typeface="The Seasons"/>
              <a:ea typeface="The Seasons"/>
              <a:cs typeface="The Seasons"/>
              <a:sym typeface="The Season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414136"/>
            <a:chOff x="0" y="0"/>
            <a:chExt cx="4816593" cy="27428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42818"/>
            </a:xfrm>
            <a:custGeom>
              <a:avLst/>
              <a:gdLst/>
              <a:ahLst/>
              <a:cxnLst/>
              <a:rect l="l" t="t" r="r" b="b"/>
              <a:pathLst>
                <a:path w="4816592" h="2742818">
                  <a:moveTo>
                    <a:pt x="0" y="0"/>
                  </a:moveTo>
                  <a:lnTo>
                    <a:pt x="4816592" y="0"/>
                  </a:lnTo>
                  <a:lnTo>
                    <a:pt x="4816592" y="2742818"/>
                  </a:lnTo>
                  <a:lnTo>
                    <a:pt x="0" y="274281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63000"/>
                  </a:srgbClr>
                </a:gs>
                <a:gs pos="100000">
                  <a:srgbClr val="737373">
                    <a:alpha val="63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80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0474" y="1914944"/>
            <a:ext cx="17387051" cy="7995900"/>
            <a:chOff x="0" y="0"/>
            <a:chExt cx="4579306" cy="21059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579306" cy="2105916"/>
            </a:xfrm>
            <a:custGeom>
              <a:avLst/>
              <a:gdLst/>
              <a:ahLst/>
              <a:cxnLst/>
              <a:rect l="l" t="t" r="r" b="b"/>
              <a:pathLst>
                <a:path w="4579306" h="2105916">
                  <a:moveTo>
                    <a:pt x="22709" y="0"/>
                  </a:moveTo>
                  <a:lnTo>
                    <a:pt x="4556597" y="0"/>
                  </a:lnTo>
                  <a:cubicBezTo>
                    <a:pt x="4562620" y="0"/>
                    <a:pt x="4568396" y="2393"/>
                    <a:pt x="4572655" y="6651"/>
                  </a:cubicBezTo>
                  <a:cubicBezTo>
                    <a:pt x="4576913" y="10910"/>
                    <a:pt x="4579306" y="16686"/>
                    <a:pt x="4579306" y="22709"/>
                  </a:cubicBezTo>
                  <a:lnTo>
                    <a:pt x="4579306" y="2083207"/>
                  </a:lnTo>
                  <a:cubicBezTo>
                    <a:pt x="4579306" y="2095749"/>
                    <a:pt x="4569139" y="2105916"/>
                    <a:pt x="4556597" y="2105916"/>
                  </a:cubicBezTo>
                  <a:lnTo>
                    <a:pt x="22709" y="2105916"/>
                  </a:lnTo>
                  <a:cubicBezTo>
                    <a:pt x="16686" y="2105916"/>
                    <a:pt x="10910" y="2103524"/>
                    <a:pt x="6651" y="2099265"/>
                  </a:cubicBezTo>
                  <a:cubicBezTo>
                    <a:pt x="2393" y="2095006"/>
                    <a:pt x="0" y="2089230"/>
                    <a:pt x="0" y="2083207"/>
                  </a:cubicBezTo>
                  <a:lnTo>
                    <a:pt x="0" y="22709"/>
                  </a:lnTo>
                  <a:cubicBezTo>
                    <a:pt x="0" y="16686"/>
                    <a:pt x="2393" y="10910"/>
                    <a:pt x="6651" y="6651"/>
                  </a:cubicBezTo>
                  <a:cubicBezTo>
                    <a:pt x="10910" y="2393"/>
                    <a:pt x="16686" y="0"/>
                    <a:pt x="2270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4579306" cy="2115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187852" y="2451083"/>
            <a:ext cx="3575052" cy="1921451"/>
            <a:chOff x="0" y="0"/>
            <a:chExt cx="11814808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816079" cy="6350000"/>
            </a:xfrm>
            <a:custGeom>
              <a:avLst/>
              <a:gdLst/>
              <a:ahLst/>
              <a:cxnLst/>
              <a:rect l="l" t="t" r="r" b="b"/>
              <a:pathLst>
                <a:path w="11816079" h="6350000">
                  <a:moveTo>
                    <a:pt x="11136638" y="0"/>
                  </a:moveTo>
                  <a:lnTo>
                    <a:pt x="678170" y="0"/>
                  </a:lnTo>
                  <a:cubicBezTo>
                    <a:pt x="302459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302459" y="6350000"/>
                    <a:pt x="678170" y="6350000"/>
                  </a:cubicBezTo>
                  <a:lnTo>
                    <a:pt x="11139002" y="6350000"/>
                  </a:lnTo>
                  <a:cubicBezTo>
                    <a:pt x="11512349" y="6350000"/>
                    <a:pt x="11816079" y="6187440"/>
                    <a:pt x="11816079" y="5985510"/>
                  </a:cubicBezTo>
                  <a:lnTo>
                    <a:pt x="11816079" y="364490"/>
                  </a:lnTo>
                  <a:cubicBezTo>
                    <a:pt x="11814808" y="162560"/>
                    <a:pt x="11512349" y="0"/>
                    <a:pt x="11136638" y="0"/>
                  </a:cubicBezTo>
                  <a:close/>
                </a:path>
              </a:pathLst>
            </a:custGeom>
            <a:blipFill>
              <a:blip r:embed="rId3"/>
              <a:stretch>
                <a:fillRect t="-2334" b="-2334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946861" y="75781"/>
            <a:ext cx="10578721" cy="1839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361"/>
              </a:lnSpc>
            </a:pPr>
            <a:r>
              <a:rPr lang="en-US" sz="11661" u="sng" spc="431">
                <a:solidFill>
                  <a:srgbClr val="FFFFFF"/>
                </a:solidFill>
                <a:latin typeface="Cheddar"/>
                <a:ea typeface="Cheddar"/>
                <a:cs typeface="Cheddar"/>
                <a:sym typeface="Cheddar"/>
              </a:rPr>
              <a:t>Sources</a:t>
            </a:r>
            <a:r>
              <a:rPr lang="en-US" sz="11661" spc="431">
                <a:solidFill>
                  <a:srgbClr val="FFFFFF"/>
                </a:solidFill>
                <a:latin typeface="Cheddar"/>
                <a:ea typeface="Cheddar"/>
                <a:cs typeface="Cheddar"/>
                <a:sym typeface="Cheddar"/>
              </a:rPr>
              <a:t>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7359" y="5576095"/>
            <a:ext cx="10100028" cy="801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1965" lvl="1" indent="-295983" algn="ctr">
              <a:lnSpc>
                <a:spcPts val="2906"/>
              </a:lnSpc>
              <a:spcBef>
                <a:spcPct val="0"/>
              </a:spcBef>
              <a:buFont typeface="Arial"/>
              <a:buChar char="•"/>
            </a:pPr>
            <a:r>
              <a:rPr lang="en-US" sz="2741" spc="101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https://pointgphone.com/google-ia-gemini-code-assist-est-gratuit-74952/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64688" y="3121200"/>
            <a:ext cx="6444818" cy="1522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3349" lvl="1" indent="-201675" algn="ctr">
              <a:lnSpc>
                <a:spcPts val="1980"/>
              </a:lnSpc>
              <a:spcBef>
                <a:spcPct val="0"/>
              </a:spcBef>
              <a:buFont typeface="Arial"/>
              <a:buChar char="•"/>
            </a:pPr>
            <a:r>
              <a:rPr lang="en-US" sz="1868" spc="69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https://lesjoiesducode.fr/assistant-github-copilot-debarque-en-version-gratuite-dans-visual-studio-code#:~:text=Avec%20VS%20Code%2C%20c%E2%80%99est%20moi%20qui%20Copilot%20%E2%80%94,tous%20les%20utilisateurs%20de%20l%27%C3%A9diteur%20Visual%20Studio%20Code.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7359" y="7543906"/>
            <a:ext cx="10100028" cy="721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8786" lvl="1" indent="-274393" algn="ctr">
              <a:lnSpc>
                <a:spcPts val="2694"/>
              </a:lnSpc>
              <a:spcBef>
                <a:spcPct val="0"/>
              </a:spcBef>
              <a:buFont typeface="Arial"/>
              <a:buChar char="•"/>
            </a:pPr>
            <a:r>
              <a:rPr lang="en-US" sz="2541" spc="9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https://korben.info/trae-ide-qui-transforme-ia-en-partenaire-de-code.html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39296" y="2475931"/>
            <a:ext cx="4120982" cy="388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  <a:spcBef>
                <a:spcPct val="0"/>
              </a:spcBef>
            </a:pPr>
            <a:r>
              <a:rPr lang="en-US" sz="2541" b="1" u="sng" spc="94" dirty="0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Le 19 </a:t>
            </a:r>
            <a:r>
              <a:rPr lang="en-US" sz="2541" b="1" u="sng" spc="94" dirty="0" err="1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Décembre</a:t>
            </a:r>
            <a:r>
              <a:rPr lang="en-US" sz="2541" b="1" u="sng" spc="94" dirty="0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 2024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239296" y="4944690"/>
            <a:ext cx="4120982" cy="388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  <a:spcBef>
                <a:spcPct val="0"/>
              </a:spcBef>
            </a:pPr>
            <a:r>
              <a:rPr lang="en-US" sz="2541" b="1" u="sng" spc="94" dirty="0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Le 27 Février 2025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239296" y="7065281"/>
            <a:ext cx="4120982" cy="388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  <a:spcBef>
                <a:spcPct val="0"/>
              </a:spcBef>
            </a:pPr>
            <a:r>
              <a:rPr lang="en-US" sz="2541" b="1" u="sng" spc="94" dirty="0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Le 10 Mars 2025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2317718" y="6833091"/>
            <a:ext cx="3315318" cy="2152624"/>
            <a:chOff x="0" y="0"/>
            <a:chExt cx="14489358" cy="940788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4490627" cy="9407886"/>
            </a:xfrm>
            <a:custGeom>
              <a:avLst/>
              <a:gdLst/>
              <a:ahLst/>
              <a:cxnLst/>
              <a:rect l="l" t="t" r="r" b="b"/>
              <a:pathLst>
                <a:path w="14490627" h="9407886">
                  <a:moveTo>
                    <a:pt x="13657669" y="0"/>
                  </a:moveTo>
                  <a:lnTo>
                    <a:pt x="831689" y="0"/>
                  </a:lnTo>
                  <a:cubicBezTo>
                    <a:pt x="370928" y="0"/>
                    <a:pt x="0" y="240842"/>
                    <a:pt x="0" y="540013"/>
                  </a:cubicBezTo>
                  <a:lnTo>
                    <a:pt x="0" y="8869755"/>
                  </a:lnTo>
                  <a:cubicBezTo>
                    <a:pt x="0" y="9167044"/>
                    <a:pt x="370928" y="9407886"/>
                    <a:pt x="831689" y="9407886"/>
                  </a:cubicBezTo>
                  <a:lnTo>
                    <a:pt x="13660568" y="9407886"/>
                  </a:lnTo>
                  <a:cubicBezTo>
                    <a:pt x="14118431" y="9407886"/>
                    <a:pt x="14490627" y="9167044"/>
                    <a:pt x="14490627" y="8867873"/>
                  </a:cubicBezTo>
                  <a:lnTo>
                    <a:pt x="14490627" y="540013"/>
                  </a:lnTo>
                  <a:cubicBezTo>
                    <a:pt x="14489357" y="240842"/>
                    <a:pt x="14118431" y="0"/>
                    <a:pt x="13657669" y="0"/>
                  </a:cubicBezTo>
                  <a:close/>
                </a:path>
              </a:pathLst>
            </a:custGeom>
            <a:blipFill>
              <a:blip r:embed="rId4"/>
              <a:stretch>
                <a:fillRect l="-7967" r="-796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2800392" y="4372535"/>
            <a:ext cx="2349970" cy="2349970"/>
          </a:xfrm>
          <a:custGeom>
            <a:avLst/>
            <a:gdLst/>
            <a:ahLst/>
            <a:cxnLst/>
            <a:rect l="l" t="t" r="r" b="b"/>
            <a:pathLst>
              <a:path w="2349970" h="2349970">
                <a:moveTo>
                  <a:pt x="0" y="0"/>
                </a:moveTo>
                <a:lnTo>
                  <a:pt x="2349971" y="0"/>
                </a:lnTo>
                <a:lnTo>
                  <a:pt x="2349971" y="2349970"/>
                </a:lnTo>
                <a:lnTo>
                  <a:pt x="0" y="23499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147</Words>
  <Application>Microsoft Office PowerPoint</Application>
  <PresentationFormat>Personnalisé</PresentationFormat>
  <Paragraphs>24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The Seasons Bold</vt:lpstr>
      <vt:lpstr>Cheddar</vt:lpstr>
      <vt:lpstr>Arimo</vt:lpstr>
      <vt:lpstr>Arial</vt:lpstr>
      <vt:lpstr>The Seasons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sur l’impression 3D</dc:title>
  <cp:lastModifiedBy>Bastian VIVIER-MERLE</cp:lastModifiedBy>
  <cp:revision>2</cp:revision>
  <dcterms:created xsi:type="dcterms:W3CDTF">2006-08-16T00:00:00Z</dcterms:created>
  <dcterms:modified xsi:type="dcterms:W3CDTF">2025-04-06T11:30:19Z</dcterms:modified>
  <dc:identifier>DAGi3OBBnOs</dc:identifier>
</cp:coreProperties>
</file>