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Roboto Black"/>
      <p:bold r:id="rId24"/>
      <p:boldItalic r:id="rId25"/>
    </p:embeddedFont>
    <p:embeddedFont>
      <p:font typeface="Ultra"/>
      <p:regular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PLEUk0pra7EXWc+/k+EQbCwL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ltra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4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7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6" name="Google Shape;136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7" name="Google Shape;137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falta hacer</a:t>
            </a:r>
            <a:endParaRPr/>
          </a:p>
        </p:txBody>
      </p:sp>
      <p:sp>
        <p:nvSpPr>
          <p:cNvPr id="139" name="Google Shape;139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5" name="Google Shape;175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falta hacer</a:t>
            </a:r>
            <a:endParaRPr/>
          </a:p>
        </p:txBody>
      </p:sp>
      <p:sp>
        <p:nvSpPr>
          <p:cNvPr id="177" name="Google Shape;177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jp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jp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-5400000">
            <a:off x="8939317" y="-388829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-5400000">
            <a:off x="-6771855" y="3208785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9747286" y="4552140"/>
            <a:ext cx="8680221" cy="5884467"/>
          </a:xfrm>
          <a:custGeom>
            <a:rect b="b" l="l" r="r" t="t"/>
            <a:pathLst>
              <a:path extrusionOk="0" h="5884467" w="8680221">
                <a:moveTo>
                  <a:pt x="0" y="0"/>
                </a:moveTo>
                <a:lnTo>
                  <a:pt x="8680221" y="0"/>
                </a:lnTo>
                <a:lnTo>
                  <a:pt x="8680221" y="5884466"/>
                </a:lnTo>
                <a:lnTo>
                  <a:pt x="0" y="5884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10800000">
            <a:off x="-139507" y="-149606"/>
            <a:ext cx="6038484" cy="4093589"/>
          </a:xfrm>
          <a:custGeom>
            <a:rect b="b" l="l" r="r" t="t"/>
            <a:pathLst>
              <a:path extrusionOk="0" h="4093589" w="6038484">
                <a:moveTo>
                  <a:pt x="0" y="0"/>
                </a:moveTo>
                <a:lnTo>
                  <a:pt x="6038484" y="0"/>
                </a:lnTo>
                <a:lnTo>
                  <a:pt x="6038484" y="4093589"/>
                </a:lnTo>
                <a:lnTo>
                  <a:pt x="0" y="40935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"/>
          <p:cNvGrpSpPr/>
          <p:nvPr/>
        </p:nvGrpSpPr>
        <p:grpSpPr>
          <a:xfrm>
            <a:off x="10383326" y="1897188"/>
            <a:ext cx="6203626" cy="6203626"/>
            <a:chOff x="0" y="0"/>
            <a:chExt cx="812800" cy="812800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3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4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958201" y="3406278"/>
            <a:ext cx="9639000" cy="1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609" u="none" cap="none" strike="noStrike">
                <a:solidFill>
                  <a:srgbClr val="2D32A2"/>
                </a:solidFill>
                <a:latin typeface="Roboto Black"/>
                <a:ea typeface="Roboto Black"/>
                <a:cs typeface="Roboto Black"/>
                <a:sym typeface="Roboto Black"/>
              </a:rPr>
              <a:t>MANA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485139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"/>
          <p:cNvSpPr txBox="1"/>
          <p:nvPr/>
        </p:nvSpPr>
        <p:spPr>
          <a:xfrm>
            <a:off x="1079526" y="5215397"/>
            <a:ext cx="7524183" cy="122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80" u="none" cap="none" strike="noStrike">
                <a:solidFill>
                  <a:srgbClr val="2D32A2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958201" y="6913083"/>
            <a:ext cx="10317764" cy="286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9" u="none" cap="none" strike="noStrike">
                <a:solidFill>
                  <a:srgbClr val="2D32A2"/>
                </a:solidFill>
                <a:latin typeface="Arial"/>
                <a:ea typeface="Arial"/>
                <a:cs typeface="Arial"/>
                <a:sym typeface="Arial"/>
              </a:rPr>
              <a:t>PRESENTADO POR </a:t>
            </a:r>
            <a:endParaRPr/>
          </a:p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9" u="none" cap="none" strike="noStrike">
                <a:solidFill>
                  <a:srgbClr val="2D32A2"/>
                </a:solidFill>
                <a:latin typeface="Arial"/>
                <a:ea typeface="Arial"/>
                <a:cs typeface="Arial"/>
                <a:sym typeface="Arial"/>
              </a:rPr>
              <a:t>BASTIÁN NUÑEZ, DANAE ARENAS BARRÍA Y ANTONIA DÍAZ</a:t>
            </a:r>
            <a:endParaRPr/>
          </a:p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39" u="none" cap="none" strike="noStrike">
              <a:solidFill>
                <a:srgbClr val="2D32A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9" u="none" cap="none" strike="noStrike">
                <a:solidFill>
                  <a:srgbClr val="2D32A2"/>
                </a:solidFill>
                <a:latin typeface="Arial"/>
                <a:ea typeface="Arial"/>
                <a:cs typeface="Arial"/>
                <a:sym typeface="Arial"/>
              </a:rPr>
              <a:t>ASIGNATURA: 008D CAPSTONE</a:t>
            </a:r>
            <a:endParaRPr/>
          </a:p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9" u="none" cap="none" strike="noStrike">
                <a:solidFill>
                  <a:srgbClr val="2D32A2"/>
                </a:solidFill>
                <a:latin typeface="Arial"/>
                <a:ea typeface="Arial"/>
                <a:cs typeface="Arial"/>
                <a:sym typeface="Arial"/>
              </a:rPr>
              <a:t>FECHA: 27/08/2025</a:t>
            </a:r>
            <a:endParaRPr/>
          </a:p>
          <a:p>
            <a:pPr indent="0" lvl="0" marL="0" marR="0" rtl="0" algn="l">
              <a:lnSpc>
                <a:spcPct val="13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9" u="none" cap="none" strike="noStrike">
                <a:solidFill>
                  <a:srgbClr val="2D32A2"/>
                </a:solidFill>
                <a:latin typeface="Arial"/>
                <a:ea typeface="Arial"/>
                <a:cs typeface="Arial"/>
                <a:sym typeface="Arial"/>
              </a:rPr>
              <a:t>DUOC UC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306651" y="3279978"/>
            <a:ext cx="752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2D32A2"/>
                </a:solidFill>
                <a:latin typeface="Roboto Black"/>
                <a:ea typeface="Roboto Black"/>
                <a:cs typeface="Roboto Black"/>
                <a:sym typeface="Roboto Black"/>
              </a:rPr>
              <a:t>PROYECTO APT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1501509" y="3027769"/>
            <a:ext cx="3967260" cy="3942464"/>
          </a:xfrm>
          <a:custGeom>
            <a:rect b="b" l="l" r="r" t="t"/>
            <a:pathLst>
              <a:path extrusionOk="0" h="3942464" w="3967260">
                <a:moveTo>
                  <a:pt x="0" y="0"/>
                </a:moveTo>
                <a:lnTo>
                  <a:pt x="3967260" y="0"/>
                </a:lnTo>
                <a:lnTo>
                  <a:pt x="3967260" y="3942464"/>
                </a:lnTo>
                <a:lnTo>
                  <a:pt x="0" y="3942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/>
          <p:nvPr/>
        </p:nvSpPr>
        <p:spPr>
          <a:xfrm rot="-5400000">
            <a:off x="9120146" y="3964277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10"/>
          <p:cNvSpPr/>
          <p:nvPr/>
        </p:nvSpPr>
        <p:spPr>
          <a:xfrm>
            <a:off x="-5720914" y="-4082264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10"/>
          <p:cNvSpPr/>
          <p:nvPr/>
        </p:nvSpPr>
        <p:spPr>
          <a:xfrm>
            <a:off x="-1939218" y="4543648"/>
            <a:ext cx="29620215" cy="6068532"/>
          </a:xfrm>
          <a:custGeom>
            <a:rect b="b" l="l" r="r" t="t"/>
            <a:pathLst>
              <a:path extrusionOk="0" h="6068532" w="29620215">
                <a:moveTo>
                  <a:pt x="0" y="0"/>
                </a:moveTo>
                <a:lnTo>
                  <a:pt x="29620215" y="0"/>
                </a:lnTo>
                <a:lnTo>
                  <a:pt x="29620215" y="6068532"/>
                </a:lnTo>
                <a:lnTo>
                  <a:pt x="0" y="606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grpSp>
        <p:nvGrpSpPr>
          <p:cNvPr id="256" name="Google Shape;256;p10"/>
          <p:cNvGrpSpPr/>
          <p:nvPr/>
        </p:nvGrpSpPr>
        <p:grpSpPr>
          <a:xfrm>
            <a:off x="4139261" y="2412809"/>
            <a:ext cx="10371134" cy="5508886"/>
            <a:chOff x="0" y="-57150"/>
            <a:chExt cx="3377002" cy="1793779"/>
          </a:xfrm>
        </p:grpSpPr>
        <p:sp>
          <p:nvSpPr>
            <p:cNvPr id="257" name="Google Shape;257;p10"/>
            <p:cNvSpPr/>
            <p:nvPr/>
          </p:nvSpPr>
          <p:spPr>
            <a:xfrm>
              <a:off x="0" y="0"/>
              <a:ext cx="3377002" cy="1736629"/>
            </a:xfrm>
            <a:custGeom>
              <a:rect b="b" l="l" r="r" t="t"/>
              <a:pathLst>
                <a:path extrusionOk="0" h="1736629" w="3377002">
                  <a:moveTo>
                    <a:pt x="26127" y="0"/>
                  </a:moveTo>
                  <a:lnTo>
                    <a:pt x="3350875" y="0"/>
                  </a:lnTo>
                  <a:cubicBezTo>
                    <a:pt x="3357805" y="0"/>
                    <a:pt x="3364450" y="2753"/>
                    <a:pt x="3369350" y="7652"/>
                  </a:cubicBezTo>
                  <a:cubicBezTo>
                    <a:pt x="3374250" y="12552"/>
                    <a:pt x="3377002" y="19198"/>
                    <a:pt x="3377002" y="26127"/>
                  </a:cubicBezTo>
                  <a:lnTo>
                    <a:pt x="3377002" y="1710502"/>
                  </a:lnTo>
                  <a:cubicBezTo>
                    <a:pt x="3377002" y="1717431"/>
                    <a:pt x="3374250" y="1724077"/>
                    <a:pt x="3369350" y="1728976"/>
                  </a:cubicBezTo>
                  <a:cubicBezTo>
                    <a:pt x="3364450" y="1733876"/>
                    <a:pt x="3357805" y="1736629"/>
                    <a:pt x="3350875" y="1736629"/>
                  </a:cubicBezTo>
                  <a:lnTo>
                    <a:pt x="26127" y="1736629"/>
                  </a:lnTo>
                  <a:cubicBezTo>
                    <a:pt x="19198" y="1736629"/>
                    <a:pt x="12552" y="1733876"/>
                    <a:pt x="7652" y="1728976"/>
                  </a:cubicBezTo>
                  <a:cubicBezTo>
                    <a:pt x="2753" y="1724077"/>
                    <a:pt x="0" y="1717431"/>
                    <a:pt x="0" y="1710502"/>
                  </a:cubicBezTo>
                  <a:lnTo>
                    <a:pt x="0" y="26127"/>
                  </a:lnTo>
                  <a:cubicBezTo>
                    <a:pt x="0" y="19198"/>
                    <a:pt x="2753" y="12552"/>
                    <a:pt x="7652" y="7652"/>
                  </a:cubicBezTo>
                  <a:cubicBezTo>
                    <a:pt x="12552" y="2753"/>
                    <a:pt x="19198" y="0"/>
                    <a:pt x="26127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 txBox="1"/>
            <p:nvPr/>
          </p:nvSpPr>
          <p:spPr>
            <a:xfrm>
              <a:off x="0" y="-57150"/>
              <a:ext cx="3377002" cy="17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0"/>
          <p:cNvSpPr txBox="1"/>
          <p:nvPr/>
        </p:nvSpPr>
        <p:spPr>
          <a:xfrm>
            <a:off x="5566459" y="3442087"/>
            <a:ext cx="7516738" cy="3334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858" lvl="1" marL="655715" marR="0" rtl="0" algn="l">
              <a:lnSpc>
                <a:spcPct val="144978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037"/>
              <a:buFont typeface="Arial"/>
              <a:buChar char="•"/>
            </a:pPr>
            <a:r>
              <a:rPr b="0" i="0" lang="en-US" sz="303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Sprint Planning</a:t>
            </a:r>
            <a:endParaRPr/>
          </a:p>
          <a:p>
            <a:pPr indent="-327858" lvl="1" marL="655715" marR="0" rtl="0" algn="l">
              <a:lnSpc>
                <a:spcPct val="144978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037"/>
              <a:buFont typeface="Arial"/>
              <a:buChar char="•"/>
            </a:pPr>
            <a:r>
              <a:rPr b="0" i="0" lang="en-US" sz="303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Scrum Board</a:t>
            </a:r>
            <a:endParaRPr/>
          </a:p>
          <a:p>
            <a:pPr indent="-327858" lvl="1" marL="655715" marR="0" rtl="0" algn="l">
              <a:lnSpc>
                <a:spcPct val="144978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037"/>
              <a:buFont typeface="Arial"/>
              <a:buChar char="•"/>
            </a:pPr>
            <a:r>
              <a:rPr b="0" i="0" lang="en-US" sz="303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Burndown Chart</a:t>
            </a:r>
            <a:endParaRPr/>
          </a:p>
          <a:p>
            <a:pPr indent="-327858" lvl="1" marL="655715" marR="0" rtl="0" algn="l">
              <a:lnSpc>
                <a:spcPct val="144978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037"/>
              <a:buFont typeface="Arial"/>
              <a:buChar char="•"/>
            </a:pPr>
            <a:r>
              <a:rPr b="0" i="0" lang="en-US" sz="303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Impediment Log</a:t>
            </a:r>
            <a:endParaRPr/>
          </a:p>
          <a:p>
            <a:pPr indent="-327858" lvl="1" marL="655715" marR="0" rtl="0" algn="l">
              <a:lnSpc>
                <a:spcPct val="144978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037"/>
              <a:buFont typeface="Arial"/>
              <a:buChar char="•"/>
            </a:pPr>
            <a:r>
              <a:rPr b="0" i="0" lang="en-US" sz="303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Sprint Review </a:t>
            </a:r>
            <a:endParaRPr/>
          </a:p>
          <a:p>
            <a:pPr indent="-327858" lvl="1" marL="655715" marR="0" rtl="0" algn="l">
              <a:lnSpc>
                <a:spcPct val="144978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037"/>
              <a:buFont typeface="Arial"/>
              <a:buChar char="•"/>
            </a:pPr>
            <a:r>
              <a:rPr b="0" i="0" lang="en-US" sz="303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Retrospective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3706646" y="422450"/>
            <a:ext cx="108747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Metodología de trabajo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6170293" y="2850405"/>
            <a:ext cx="6309070" cy="446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76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SCRUM ÁGIL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6621252" y="7216406"/>
            <a:ext cx="51792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6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Herramientas:</a:t>
            </a:r>
            <a:r>
              <a:rPr b="0" i="0" lang="en-US" sz="306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Jira y GitHub</a:t>
            </a:r>
            <a:endParaRPr/>
          </a:p>
          <a:p>
            <a:pPr indent="0" lvl="0" marL="0" marR="0" rtl="0" algn="l">
              <a:lnSpc>
                <a:spcPct val="144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7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/>
          <p:nvPr/>
        </p:nvSpPr>
        <p:spPr>
          <a:xfrm rot="-5400000">
            <a:off x="8936173" y="3650671"/>
            <a:ext cx="12700519" cy="12284865"/>
          </a:xfrm>
          <a:custGeom>
            <a:rect b="b" l="l" r="r" t="t"/>
            <a:pathLst>
              <a:path extrusionOk="0" h="12284865" w="12700519">
                <a:moveTo>
                  <a:pt x="0" y="0"/>
                </a:moveTo>
                <a:lnTo>
                  <a:pt x="12700519" y="0"/>
                </a:lnTo>
                <a:lnTo>
                  <a:pt x="12700519" y="12284866"/>
                </a:lnTo>
                <a:lnTo>
                  <a:pt x="0" y="12284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11"/>
          <p:cNvSpPr/>
          <p:nvPr/>
        </p:nvSpPr>
        <p:spPr>
          <a:xfrm>
            <a:off x="-5901743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11"/>
          <p:cNvSpPr/>
          <p:nvPr/>
        </p:nvSpPr>
        <p:spPr>
          <a:xfrm>
            <a:off x="-1939218" y="4543648"/>
            <a:ext cx="29620215" cy="6068532"/>
          </a:xfrm>
          <a:custGeom>
            <a:rect b="b" l="l" r="r" t="t"/>
            <a:pathLst>
              <a:path extrusionOk="0" h="6068532" w="29620215">
                <a:moveTo>
                  <a:pt x="0" y="0"/>
                </a:moveTo>
                <a:lnTo>
                  <a:pt x="29620215" y="0"/>
                </a:lnTo>
                <a:lnTo>
                  <a:pt x="29620215" y="6068532"/>
                </a:lnTo>
                <a:lnTo>
                  <a:pt x="0" y="606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sp>
        <p:nvSpPr>
          <p:cNvPr id="271" name="Google Shape;271;p11"/>
          <p:cNvSpPr txBox="1"/>
          <p:nvPr/>
        </p:nvSpPr>
        <p:spPr>
          <a:xfrm>
            <a:off x="3706646" y="1172063"/>
            <a:ext cx="108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200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Planificación y evidencias</a:t>
            </a:r>
            <a:endParaRPr sz="600"/>
          </a:p>
        </p:txBody>
      </p:sp>
      <p:sp>
        <p:nvSpPr>
          <p:cNvPr id="272" name="Google Shape;272;p11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3" name="Google Shape;273;p11"/>
          <p:cNvGrpSpPr/>
          <p:nvPr/>
        </p:nvGrpSpPr>
        <p:grpSpPr>
          <a:xfrm>
            <a:off x="1857712" y="2353138"/>
            <a:ext cx="6346454" cy="5849370"/>
            <a:chOff x="0" y="-57150"/>
            <a:chExt cx="2066504" cy="1904645"/>
          </a:xfrm>
        </p:grpSpPr>
        <p:sp>
          <p:nvSpPr>
            <p:cNvPr id="274" name="Google Shape;274;p11"/>
            <p:cNvSpPr/>
            <p:nvPr/>
          </p:nvSpPr>
          <p:spPr>
            <a:xfrm>
              <a:off x="0" y="0"/>
              <a:ext cx="2066504" cy="1847495"/>
            </a:xfrm>
            <a:custGeom>
              <a:rect b="b" l="l" r="r" t="t"/>
              <a:pathLst>
                <a:path extrusionOk="0" h="1847495" w="2066504">
                  <a:moveTo>
                    <a:pt x="42696" y="0"/>
                  </a:moveTo>
                  <a:lnTo>
                    <a:pt x="2023808" y="0"/>
                  </a:lnTo>
                  <a:cubicBezTo>
                    <a:pt x="2047389" y="0"/>
                    <a:pt x="2066504" y="19116"/>
                    <a:pt x="2066504" y="42696"/>
                  </a:cubicBezTo>
                  <a:lnTo>
                    <a:pt x="2066504" y="1804800"/>
                  </a:lnTo>
                  <a:cubicBezTo>
                    <a:pt x="2066504" y="1816123"/>
                    <a:pt x="2062006" y="1826983"/>
                    <a:pt x="2053999" y="1834990"/>
                  </a:cubicBezTo>
                  <a:cubicBezTo>
                    <a:pt x="2045992" y="1842997"/>
                    <a:pt x="2035132" y="1847495"/>
                    <a:pt x="2023808" y="1847495"/>
                  </a:cubicBezTo>
                  <a:lnTo>
                    <a:pt x="42696" y="1847495"/>
                  </a:lnTo>
                  <a:cubicBezTo>
                    <a:pt x="19116" y="1847495"/>
                    <a:pt x="0" y="1828380"/>
                    <a:pt x="0" y="1804800"/>
                  </a:cubicBezTo>
                  <a:lnTo>
                    <a:pt x="0" y="42696"/>
                  </a:lnTo>
                  <a:cubicBezTo>
                    <a:pt x="0" y="19116"/>
                    <a:pt x="19116" y="0"/>
                    <a:pt x="42696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 txBox="1"/>
            <p:nvPr/>
          </p:nvSpPr>
          <p:spPr>
            <a:xfrm>
              <a:off x="0" y="-57150"/>
              <a:ext cx="2066504" cy="1904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1"/>
          <p:cNvSpPr txBox="1"/>
          <p:nvPr/>
        </p:nvSpPr>
        <p:spPr>
          <a:xfrm>
            <a:off x="2822345" y="2792936"/>
            <a:ext cx="4417188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2208425" y="3897431"/>
            <a:ext cx="5645028" cy="2323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Carta Gantt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Constitución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Metodologías SCRUM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Decisiones Técnicas</a:t>
            </a:r>
            <a:endParaRPr/>
          </a:p>
        </p:txBody>
      </p:sp>
      <p:grpSp>
        <p:nvGrpSpPr>
          <p:cNvPr id="278" name="Google Shape;278;p11"/>
          <p:cNvGrpSpPr/>
          <p:nvPr/>
        </p:nvGrpSpPr>
        <p:grpSpPr>
          <a:xfrm>
            <a:off x="9697662" y="2353138"/>
            <a:ext cx="6346454" cy="5849370"/>
            <a:chOff x="0" y="-57150"/>
            <a:chExt cx="2066504" cy="1904645"/>
          </a:xfrm>
        </p:grpSpPr>
        <p:sp>
          <p:nvSpPr>
            <p:cNvPr id="279" name="Google Shape;279;p11"/>
            <p:cNvSpPr/>
            <p:nvPr/>
          </p:nvSpPr>
          <p:spPr>
            <a:xfrm>
              <a:off x="0" y="0"/>
              <a:ext cx="2066504" cy="1847495"/>
            </a:xfrm>
            <a:custGeom>
              <a:rect b="b" l="l" r="r" t="t"/>
              <a:pathLst>
                <a:path extrusionOk="0" h="1847495" w="2066504">
                  <a:moveTo>
                    <a:pt x="42696" y="0"/>
                  </a:moveTo>
                  <a:lnTo>
                    <a:pt x="2023808" y="0"/>
                  </a:lnTo>
                  <a:cubicBezTo>
                    <a:pt x="2047389" y="0"/>
                    <a:pt x="2066504" y="19116"/>
                    <a:pt x="2066504" y="42696"/>
                  </a:cubicBezTo>
                  <a:lnTo>
                    <a:pt x="2066504" y="1804800"/>
                  </a:lnTo>
                  <a:cubicBezTo>
                    <a:pt x="2066504" y="1816123"/>
                    <a:pt x="2062006" y="1826983"/>
                    <a:pt x="2053999" y="1834990"/>
                  </a:cubicBezTo>
                  <a:cubicBezTo>
                    <a:pt x="2045992" y="1842997"/>
                    <a:pt x="2035132" y="1847495"/>
                    <a:pt x="2023808" y="1847495"/>
                  </a:cubicBezTo>
                  <a:lnTo>
                    <a:pt x="42696" y="1847495"/>
                  </a:lnTo>
                  <a:cubicBezTo>
                    <a:pt x="19116" y="1847495"/>
                    <a:pt x="0" y="1828380"/>
                    <a:pt x="0" y="1804800"/>
                  </a:cubicBezTo>
                  <a:lnTo>
                    <a:pt x="0" y="42696"/>
                  </a:lnTo>
                  <a:cubicBezTo>
                    <a:pt x="0" y="19116"/>
                    <a:pt x="19116" y="0"/>
                    <a:pt x="42696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 txBox="1"/>
            <p:nvPr/>
          </p:nvSpPr>
          <p:spPr>
            <a:xfrm>
              <a:off x="0" y="-57150"/>
              <a:ext cx="2066504" cy="1904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11"/>
          <p:cNvSpPr txBox="1"/>
          <p:nvPr/>
        </p:nvSpPr>
        <p:spPr>
          <a:xfrm>
            <a:off x="10662295" y="2792936"/>
            <a:ext cx="4417188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Evidencias</a:t>
            </a:r>
            <a:endParaRPr/>
          </a:p>
        </p:txBody>
      </p:sp>
      <p:sp>
        <p:nvSpPr>
          <p:cNvPr id="282" name="Google Shape;282;p11"/>
          <p:cNvSpPr txBox="1"/>
          <p:nvPr/>
        </p:nvSpPr>
        <p:spPr>
          <a:xfrm>
            <a:off x="10048375" y="3664068"/>
            <a:ext cx="5645028" cy="2790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Requerimientos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Jira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Mockups (Móvil y Web)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Mínimo Viable (MVP)</a:t>
            </a:r>
            <a:endParaRPr/>
          </a:p>
          <a:p>
            <a:pPr indent="-285297" lvl="1" marL="570595" marR="0" rtl="0" algn="l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Char char="•"/>
            </a:pPr>
            <a:r>
              <a:rPr b="0" i="0" lang="en-US" sz="264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de Pruebas QA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"/>
          <p:cNvSpPr/>
          <p:nvPr/>
        </p:nvSpPr>
        <p:spPr>
          <a:xfrm rot="-5400000">
            <a:off x="8936173" y="3650671"/>
            <a:ext cx="12700519" cy="12284865"/>
          </a:xfrm>
          <a:custGeom>
            <a:rect b="b" l="l" r="r" t="t"/>
            <a:pathLst>
              <a:path extrusionOk="0" h="12284865" w="12700519">
                <a:moveTo>
                  <a:pt x="0" y="0"/>
                </a:moveTo>
                <a:lnTo>
                  <a:pt x="12700519" y="0"/>
                </a:lnTo>
                <a:lnTo>
                  <a:pt x="12700519" y="12284866"/>
                </a:lnTo>
                <a:lnTo>
                  <a:pt x="0" y="12284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12"/>
          <p:cNvSpPr/>
          <p:nvPr/>
        </p:nvSpPr>
        <p:spPr>
          <a:xfrm>
            <a:off x="-5901743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12"/>
          <p:cNvSpPr/>
          <p:nvPr/>
        </p:nvSpPr>
        <p:spPr>
          <a:xfrm>
            <a:off x="-1939218" y="4543648"/>
            <a:ext cx="29620215" cy="6068532"/>
          </a:xfrm>
          <a:custGeom>
            <a:rect b="b" l="l" r="r" t="t"/>
            <a:pathLst>
              <a:path extrusionOk="0" h="6068532" w="29620215">
                <a:moveTo>
                  <a:pt x="0" y="0"/>
                </a:moveTo>
                <a:lnTo>
                  <a:pt x="29620215" y="0"/>
                </a:lnTo>
                <a:lnTo>
                  <a:pt x="29620215" y="6068532"/>
                </a:lnTo>
                <a:lnTo>
                  <a:pt x="0" y="606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sp>
        <p:nvSpPr>
          <p:cNvPr id="290" name="Google Shape;290;p12"/>
          <p:cNvSpPr txBox="1"/>
          <p:nvPr/>
        </p:nvSpPr>
        <p:spPr>
          <a:xfrm>
            <a:off x="3706621" y="780338"/>
            <a:ext cx="1087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Carta Gantt</a:t>
            </a:r>
            <a:endParaRPr/>
          </a:p>
        </p:txBody>
      </p:sp>
      <p:sp>
        <p:nvSpPr>
          <p:cNvPr id="291" name="Google Shape;291;p12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12"/>
          <p:cNvSpPr/>
          <p:nvPr/>
        </p:nvSpPr>
        <p:spPr>
          <a:xfrm>
            <a:off x="1452191" y="1870540"/>
            <a:ext cx="15383619" cy="7922564"/>
          </a:xfrm>
          <a:custGeom>
            <a:rect b="b" l="l" r="r" t="t"/>
            <a:pathLst>
              <a:path extrusionOk="0" h="7922564" w="15383619">
                <a:moveTo>
                  <a:pt x="0" y="0"/>
                </a:moveTo>
                <a:lnTo>
                  <a:pt x="15383618" y="0"/>
                </a:lnTo>
                <a:lnTo>
                  <a:pt x="15383618" y="7922564"/>
                </a:lnTo>
                <a:lnTo>
                  <a:pt x="0" y="7922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3"/>
          <p:cNvSpPr/>
          <p:nvPr/>
        </p:nvSpPr>
        <p:spPr>
          <a:xfrm>
            <a:off x="0" y="2169670"/>
            <a:ext cx="18288000" cy="7543800"/>
          </a:xfrm>
          <a:custGeom>
            <a:rect b="b" l="l" r="r" t="t"/>
            <a:pathLst>
              <a:path extrusionOk="0" h="7543800" w="18288000">
                <a:moveTo>
                  <a:pt x="0" y="0"/>
                </a:moveTo>
                <a:lnTo>
                  <a:pt x="18288000" y="0"/>
                </a:lnTo>
                <a:lnTo>
                  <a:pt x="18288000" y="7543800"/>
                </a:lnTo>
                <a:lnTo>
                  <a:pt x="0" y="7543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13"/>
          <p:cNvSpPr txBox="1"/>
          <p:nvPr/>
        </p:nvSpPr>
        <p:spPr>
          <a:xfrm>
            <a:off x="3706621" y="781197"/>
            <a:ext cx="1087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Mockup App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5" name="Google Shape;305;p14"/>
          <p:cNvSpPr/>
          <p:nvPr/>
        </p:nvSpPr>
        <p:spPr>
          <a:xfrm>
            <a:off x="0" y="3043798"/>
            <a:ext cx="15967336" cy="5234940"/>
          </a:xfrm>
          <a:custGeom>
            <a:rect b="b" l="l" r="r" t="t"/>
            <a:pathLst>
              <a:path extrusionOk="0" h="5234940" w="15967336">
                <a:moveTo>
                  <a:pt x="0" y="0"/>
                </a:moveTo>
                <a:lnTo>
                  <a:pt x="15967336" y="0"/>
                </a:lnTo>
                <a:lnTo>
                  <a:pt x="15967336" y="5234940"/>
                </a:lnTo>
                <a:lnTo>
                  <a:pt x="0" y="52349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14530" t="0"/>
            </a:stretch>
          </a:blipFill>
          <a:ln>
            <a:noFill/>
          </a:ln>
        </p:spPr>
      </p:sp>
      <p:sp>
        <p:nvSpPr>
          <p:cNvPr id="306" name="Google Shape;306;p14"/>
          <p:cNvSpPr/>
          <p:nvPr/>
        </p:nvSpPr>
        <p:spPr>
          <a:xfrm>
            <a:off x="15967336" y="3043798"/>
            <a:ext cx="2133248" cy="3363817"/>
          </a:xfrm>
          <a:custGeom>
            <a:rect b="b" l="l" r="r" t="t"/>
            <a:pathLst>
              <a:path extrusionOk="0" h="3363817" w="2133248">
                <a:moveTo>
                  <a:pt x="0" y="0"/>
                </a:moveTo>
                <a:lnTo>
                  <a:pt x="2133249" y="0"/>
                </a:lnTo>
                <a:lnTo>
                  <a:pt x="2133249" y="3363817"/>
                </a:lnTo>
                <a:lnTo>
                  <a:pt x="0" y="33638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859" r="-3859" t="0"/>
            </a:stretch>
          </a:blipFill>
          <a:ln>
            <a:noFill/>
          </a:ln>
        </p:spPr>
      </p:sp>
      <p:sp>
        <p:nvSpPr>
          <p:cNvPr id="307" name="Google Shape;307;p14"/>
          <p:cNvSpPr txBox="1"/>
          <p:nvPr/>
        </p:nvSpPr>
        <p:spPr>
          <a:xfrm>
            <a:off x="3706621" y="962025"/>
            <a:ext cx="1087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Mockup Web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/>
          <p:nvPr/>
        </p:nvSpPr>
        <p:spPr>
          <a:xfrm rot="-5400000">
            <a:off x="8936173" y="3650671"/>
            <a:ext cx="12700519" cy="12284865"/>
          </a:xfrm>
          <a:custGeom>
            <a:rect b="b" l="l" r="r" t="t"/>
            <a:pathLst>
              <a:path extrusionOk="0" h="12284865" w="12700519">
                <a:moveTo>
                  <a:pt x="0" y="0"/>
                </a:moveTo>
                <a:lnTo>
                  <a:pt x="12700519" y="0"/>
                </a:lnTo>
                <a:lnTo>
                  <a:pt x="12700519" y="12284866"/>
                </a:lnTo>
                <a:lnTo>
                  <a:pt x="0" y="12284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15"/>
          <p:cNvSpPr/>
          <p:nvPr/>
        </p:nvSpPr>
        <p:spPr>
          <a:xfrm>
            <a:off x="-5901743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15"/>
          <p:cNvSpPr/>
          <p:nvPr/>
        </p:nvSpPr>
        <p:spPr>
          <a:xfrm>
            <a:off x="-1939218" y="4543648"/>
            <a:ext cx="29620215" cy="6068532"/>
          </a:xfrm>
          <a:custGeom>
            <a:rect b="b" l="l" r="r" t="t"/>
            <a:pathLst>
              <a:path extrusionOk="0" h="6068532" w="29620215">
                <a:moveTo>
                  <a:pt x="0" y="0"/>
                </a:moveTo>
                <a:lnTo>
                  <a:pt x="29620215" y="0"/>
                </a:lnTo>
                <a:lnTo>
                  <a:pt x="29620215" y="6068532"/>
                </a:lnTo>
                <a:lnTo>
                  <a:pt x="0" y="6068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grpSp>
        <p:nvGrpSpPr>
          <p:cNvPr id="315" name="Google Shape;315;p15"/>
          <p:cNvGrpSpPr/>
          <p:nvPr/>
        </p:nvGrpSpPr>
        <p:grpSpPr>
          <a:xfrm>
            <a:off x="431755" y="3148719"/>
            <a:ext cx="3195567" cy="4786153"/>
            <a:chOff x="0" y="-57150"/>
            <a:chExt cx="1197651" cy="1793779"/>
          </a:xfrm>
        </p:grpSpPr>
        <p:sp>
          <p:nvSpPr>
            <p:cNvPr id="316" name="Google Shape;316;p15"/>
            <p:cNvSpPr/>
            <p:nvPr/>
          </p:nvSpPr>
          <p:spPr>
            <a:xfrm>
              <a:off x="0" y="0"/>
              <a:ext cx="1197651" cy="1736629"/>
            </a:xfrm>
            <a:custGeom>
              <a:rect b="b" l="l" r="r" t="t"/>
              <a:pathLst>
                <a:path extrusionOk="0" h="1736629" w="1197651">
                  <a:moveTo>
                    <a:pt x="84795" y="0"/>
                  </a:moveTo>
                  <a:lnTo>
                    <a:pt x="1112856" y="0"/>
                  </a:lnTo>
                  <a:cubicBezTo>
                    <a:pt x="1159687" y="0"/>
                    <a:pt x="1197651" y="37964"/>
                    <a:pt x="1197651" y="84795"/>
                  </a:cubicBezTo>
                  <a:lnTo>
                    <a:pt x="1197651" y="1651834"/>
                  </a:lnTo>
                  <a:cubicBezTo>
                    <a:pt x="1197651" y="1698665"/>
                    <a:pt x="1159687" y="1736629"/>
                    <a:pt x="1112856" y="1736629"/>
                  </a:cubicBezTo>
                  <a:lnTo>
                    <a:pt x="84795" y="1736629"/>
                  </a:lnTo>
                  <a:cubicBezTo>
                    <a:pt x="37964" y="1736629"/>
                    <a:pt x="0" y="1698665"/>
                    <a:pt x="0" y="1651834"/>
                  </a:cubicBezTo>
                  <a:lnTo>
                    <a:pt x="0" y="84795"/>
                  </a:lnTo>
                  <a:cubicBezTo>
                    <a:pt x="0" y="37964"/>
                    <a:pt x="37964" y="0"/>
                    <a:pt x="84795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 txBox="1"/>
            <p:nvPr/>
          </p:nvSpPr>
          <p:spPr>
            <a:xfrm>
              <a:off x="0" y="-57150"/>
              <a:ext cx="1197651" cy="17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15"/>
          <p:cNvGrpSpPr/>
          <p:nvPr/>
        </p:nvGrpSpPr>
        <p:grpSpPr>
          <a:xfrm>
            <a:off x="3999508" y="3148719"/>
            <a:ext cx="3195567" cy="4786153"/>
            <a:chOff x="0" y="-57150"/>
            <a:chExt cx="1197651" cy="1793779"/>
          </a:xfrm>
        </p:grpSpPr>
        <p:sp>
          <p:nvSpPr>
            <p:cNvPr id="319" name="Google Shape;319;p15"/>
            <p:cNvSpPr/>
            <p:nvPr/>
          </p:nvSpPr>
          <p:spPr>
            <a:xfrm>
              <a:off x="0" y="0"/>
              <a:ext cx="1197651" cy="1736629"/>
            </a:xfrm>
            <a:custGeom>
              <a:rect b="b" l="l" r="r" t="t"/>
              <a:pathLst>
                <a:path extrusionOk="0" h="1736629" w="1197651">
                  <a:moveTo>
                    <a:pt x="84795" y="0"/>
                  </a:moveTo>
                  <a:lnTo>
                    <a:pt x="1112856" y="0"/>
                  </a:lnTo>
                  <a:cubicBezTo>
                    <a:pt x="1159687" y="0"/>
                    <a:pt x="1197651" y="37964"/>
                    <a:pt x="1197651" y="84795"/>
                  </a:cubicBezTo>
                  <a:lnTo>
                    <a:pt x="1197651" y="1651834"/>
                  </a:lnTo>
                  <a:cubicBezTo>
                    <a:pt x="1197651" y="1698665"/>
                    <a:pt x="1159687" y="1736629"/>
                    <a:pt x="1112856" y="1736629"/>
                  </a:cubicBezTo>
                  <a:lnTo>
                    <a:pt x="84795" y="1736629"/>
                  </a:lnTo>
                  <a:cubicBezTo>
                    <a:pt x="37964" y="1736629"/>
                    <a:pt x="0" y="1698665"/>
                    <a:pt x="0" y="1651834"/>
                  </a:cubicBezTo>
                  <a:lnTo>
                    <a:pt x="0" y="84795"/>
                  </a:lnTo>
                  <a:cubicBezTo>
                    <a:pt x="0" y="37964"/>
                    <a:pt x="37964" y="0"/>
                    <a:pt x="84795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 txBox="1"/>
            <p:nvPr/>
          </p:nvSpPr>
          <p:spPr>
            <a:xfrm>
              <a:off x="0" y="-57150"/>
              <a:ext cx="1197651" cy="17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7567261" y="3148719"/>
            <a:ext cx="3195567" cy="4786153"/>
            <a:chOff x="0" y="-57150"/>
            <a:chExt cx="1197651" cy="1793779"/>
          </a:xfrm>
        </p:grpSpPr>
        <p:sp>
          <p:nvSpPr>
            <p:cNvPr id="322" name="Google Shape;322;p15"/>
            <p:cNvSpPr/>
            <p:nvPr/>
          </p:nvSpPr>
          <p:spPr>
            <a:xfrm>
              <a:off x="0" y="0"/>
              <a:ext cx="1197651" cy="1736629"/>
            </a:xfrm>
            <a:custGeom>
              <a:rect b="b" l="l" r="r" t="t"/>
              <a:pathLst>
                <a:path extrusionOk="0" h="1736629" w="1197651">
                  <a:moveTo>
                    <a:pt x="84795" y="0"/>
                  </a:moveTo>
                  <a:lnTo>
                    <a:pt x="1112856" y="0"/>
                  </a:lnTo>
                  <a:cubicBezTo>
                    <a:pt x="1159687" y="0"/>
                    <a:pt x="1197651" y="37964"/>
                    <a:pt x="1197651" y="84795"/>
                  </a:cubicBezTo>
                  <a:lnTo>
                    <a:pt x="1197651" y="1651834"/>
                  </a:lnTo>
                  <a:cubicBezTo>
                    <a:pt x="1197651" y="1698665"/>
                    <a:pt x="1159687" y="1736629"/>
                    <a:pt x="1112856" y="1736629"/>
                  </a:cubicBezTo>
                  <a:lnTo>
                    <a:pt x="84795" y="1736629"/>
                  </a:lnTo>
                  <a:cubicBezTo>
                    <a:pt x="37964" y="1736629"/>
                    <a:pt x="0" y="1698665"/>
                    <a:pt x="0" y="1651834"/>
                  </a:cubicBezTo>
                  <a:lnTo>
                    <a:pt x="0" y="84795"/>
                  </a:lnTo>
                  <a:cubicBezTo>
                    <a:pt x="0" y="37964"/>
                    <a:pt x="37964" y="0"/>
                    <a:pt x="84795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 txBox="1"/>
            <p:nvPr/>
          </p:nvSpPr>
          <p:spPr>
            <a:xfrm>
              <a:off x="0" y="-57150"/>
              <a:ext cx="1197651" cy="17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11135014" y="3148719"/>
            <a:ext cx="3195567" cy="4786153"/>
            <a:chOff x="0" y="-57150"/>
            <a:chExt cx="1197651" cy="1793779"/>
          </a:xfrm>
        </p:grpSpPr>
        <p:sp>
          <p:nvSpPr>
            <p:cNvPr id="325" name="Google Shape;325;p15"/>
            <p:cNvSpPr/>
            <p:nvPr/>
          </p:nvSpPr>
          <p:spPr>
            <a:xfrm>
              <a:off x="0" y="0"/>
              <a:ext cx="1197651" cy="1736629"/>
            </a:xfrm>
            <a:custGeom>
              <a:rect b="b" l="l" r="r" t="t"/>
              <a:pathLst>
                <a:path extrusionOk="0" h="1736629" w="1197651">
                  <a:moveTo>
                    <a:pt x="84795" y="0"/>
                  </a:moveTo>
                  <a:lnTo>
                    <a:pt x="1112856" y="0"/>
                  </a:lnTo>
                  <a:cubicBezTo>
                    <a:pt x="1159687" y="0"/>
                    <a:pt x="1197651" y="37964"/>
                    <a:pt x="1197651" y="84795"/>
                  </a:cubicBezTo>
                  <a:lnTo>
                    <a:pt x="1197651" y="1651834"/>
                  </a:lnTo>
                  <a:cubicBezTo>
                    <a:pt x="1197651" y="1698665"/>
                    <a:pt x="1159687" y="1736629"/>
                    <a:pt x="1112856" y="1736629"/>
                  </a:cubicBezTo>
                  <a:lnTo>
                    <a:pt x="84795" y="1736629"/>
                  </a:lnTo>
                  <a:cubicBezTo>
                    <a:pt x="37964" y="1736629"/>
                    <a:pt x="0" y="1698665"/>
                    <a:pt x="0" y="1651834"/>
                  </a:cubicBezTo>
                  <a:lnTo>
                    <a:pt x="0" y="84795"/>
                  </a:lnTo>
                  <a:cubicBezTo>
                    <a:pt x="0" y="37964"/>
                    <a:pt x="37964" y="0"/>
                    <a:pt x="84795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0" y="-57150"/>
              <a:ext cx="1197651" cy="17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1568073" y="2711420"/>
            <a:ext cx="919634" cy="1096546"/>
            <a:chOff x="0" y="-57150"/>
            <a:chExt cx="633013" cy="754786"/>
          </a:xfrm>
        </p:grpSpPr>
        <p:sp>
          <p:nvSpPr>
            <p:cNvPr id="328" name="Google Shape;328;p15"/>
            <p:cNvSpPr/>
            <p:nvPr/>
          </p:nvSpPr>
          <p:spPr>
            <a:xfrm>
              <a:off x="0" y="0"/>
              <a:ext cx="633013" cy="697636"/>
            </a:xfrm>
            <a:custGeom>
              <a:rect b="b" l="l" r="r" t="t"/>
              <a:pathLst>
                <a:path extrusionOk="0" h="697636" w="633013">
                  <a:moveTo>
                    <a:pt x="316506" y="0"/>
                  </a:moveTo>
                  <a:lnTo>
                    <a:pt x="316506" y="0"/>
                  </a:lnTo>
                  <a:cubicBezTo>
                    <a:pt x="400449" y="0"/>
                    <a:pt x="480954" y="33346"/>
                    <a:pt x="540310" y="92703"/>
                  </a:cubicBezTo>
                  <a:cubicBezTo>
                    <a:pt x="599666" y="152059"/>
                    <a:pt x="633013" y="232564"/>
                    <a:pt x="633013" y="316506"/>
                  </a:cubicBezTo>
                  <a:lnTo>
                    <a:pt x="633013" y="381130"/>
                  </a:lnTo>
                  <a:cubicBezTo>
                    <a:pt x="633013" y="555931"/>
                    <a:pt x="491308" y="697636"/>
                    <a:pt x="316506" y="697636"/>
                  </a:cubicBezTo>
                  <a:lnTo>
                    <a:pt x="316506" y="697636"/>
                  </a:lnTo>
                  <a:cubicBezTo>
                    <a:pt x="141705" y="697636"/>
                    <a:pt x="0" y="555931"/>
                    <a:pt x="0" y="381130"/>
                  </a:cubicBezTo>
                  <a:lnTo>
                    <a:pt x="0" y="316506"/>
                  </a:lnTo>
                  <a:cubicBezTo>
                    <a:pt x="0" y="141705"/>
                    <a:pt x="141705" y="0"/>
                    <a:pt x="316506" y="0"/>
                  </a:cubicBezTo>
                  <a:close/>
                </a:path>
              </a:pathLst>
            </a:custGeom>
            <a:solidFill>
              <a:srgbClr val="2D3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0" y="-57150"/>
              <a:ext cx="633013" cy="754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139122" y="2711420"/>
            <a:ext cx="919634" cy="1096546"/>
            <a:chOff x="0" y="-57150"/>
            <a:chExt cx="633013" cy="754786"/>
          </a:xfrm>
        </p:grpSpPr>
        <p:sp>
          <p:nvSpPr>
            <p:cNvPr id="331" name="Google Shape;331;p15"/>
            <p:cNvSpPr/>
            <p:nvPr/>
          </p:nvSpPr>
          <p:spPr>
            <a:xfrm>
              <a:off x="0" y="0"/>
              <a:ext cx="633013" cy="697636"/>
            </a:xfrm>
            <a:custGeom>
              <a:rect b="b" l="l" r="r" t="t"/>
              <a:pathLst>
                <a:path extrusionOk="0" h="697636" w="633013">
                  <a:moveTo>
                    <a:pt x="316506" y="0"/>
                  </a:moveTo>
                  <a:lnTo>
                    <a:pt x="316506" y="0"/>
                  </a:lnTo>
                  <a:cubicBezTo>
                    <a:pt x="400449" y="0"/>
                    <a:pt x="480954" y="33346"/>
                    <a:pt x="540310" y="92703"/>
                  </a:cubicBezTo>
                  <a:cubicBezTo>
                    <a:pt x="599666" y="152059"/>
                    <a:pt x="633013" y="232564"/>
                    <a:pt x="633013" y="316506"/>
                  </a:cubicBezTo>
                  <a:lnTo>
                    <a:pt x="633013" y="381130"/>
                  </a:lnTo>
                  <a:cubicBezTo>
                    <a:pt x="633013" y="555931"/>
                    <a:pt x="491308" y="697636"/>
                    <a:pt x="316506" y="697636"/>
                  </a:cubicBezTo>
                  <a:lnTo>
                    <a:pt x="316506" y="697636"/>
                  </a:lnTo>
                  <a:cubicBezTo>
                    <a:pt x="141705" y="697636"/>
                    <a:pt x="0" y="555931"/>
                    <a:pt x="0" y="381130"/>
                  </a:cubicBezTo>
                  <a:lnTo>
                    <a:pt x="0" y="316506"/>
                  </a:lnTo>
                  <a:cubicBezTo>
                    <a:pt x="0" y="141705"/>
                    <a:pt x="141705" y="0"/>
                    <a:pt x="316506" y="0"/>
                  </a:cubicBezTo>
                  <a:close/>
                </a:path>
              </a:pathLst>
            </a:custGeom>
            <a:solidFill>
              <a:srgbClr val="2D3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0" y="-57150"/>
              <a:ext cx="633013" cy="754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15"/>
          <p:cNvSpPr txBox="1"/>
          <p:nvPr/>
        </p:nvSpPr>
        <p:spPr>
          <a:xfrm>
            <a:off x="575172" y="4247249"/>
            <a:ext cx="29088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44" u="none" cap="none" strike="noStrike">
                <a:solidFill>
                  <a:srgbClr val="242424"/>
                </a:solidFill>
                <a:latin typeface="Ultra"/>
                <a:ea typeface="Ultra"/>
                <a:cs typeface="Ultra"/>
                <a:sym typeface="Ultra"/>
              </a:rPr>
              <a:t>INICIO</a:t>
            </a:r>
            <a:endParaRPr/>
          </a:p>
        </p:txBody>
      </p:sp>
      <p:sp>
        <p:nvSpPr>
          <p:cNvPr id="334" name="Google Shape;334;p15"/>
          <p:cNvSpPr txBox="1"/>
          <p:nvPr/>
        </p:nvSpPr>
        <p:spPr>
          <a:xfrm>
            <a:off x="4142925" y="4247249"/>
            <a:ext cx="2908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44">
                <a:solidFill>
                  <a:srgbClr val="242424"/>
                </a:solidFill>
                <a:latin typeface="Ultra"/>
                <a:ea typeface="Ultra"/>
                <a:cs typeface="Ultra"/>
                <a:sym typeface="Ultra"/>
              </a:rPr>
              <a:t>PLANIFICACIÓN</a:t>
            </a:r>
            <a:endParaRPr sz="1100"/>
          </a:p>
        </p:txBody>
      </p:sp>
      <p:sp>
        <p:nvSpPr>
          <p:cNvPr id="335" name="Google Shape;335;p15"/>
          <p:cNvSpPr txBox="1"/>
          <p:nvPr/>
        </p:nvSpPr>
        <p:spPr>
          <a:xfrm>
            <a:off x="759963" y="4850746"/>
            <a:ext cx="2539151" cy="2827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1273" lvl="1" marL="482548" marR="0" rtl="0" algn="just">
              <a:lnSpc>
                <a:spcPct val="14496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Definición de Proyecto</a:t>
            </a:r>
            <a:endParaRPr/>
          </a:p>
          <a:p>
            <a:pPr indent="-241273" lvl="1" marL="482548" marR="0" rtl="0" algn="just">
              <a:lnSpc>
                <a:spcPct val="14496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Acta</a:t>
            </a:r>
            <a:endParaRPr/>
          </a:p>
          <a:p>
            <a:pPr indent="-241273" lvl="1" marL="482548" marR="0" rtl="0" algn="just">
              <a:lnSpc>
                <a:spcPct val="14496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Levantamiento de Requerimientos</a:t>
            </a:r>
            <a:endParaRPr/>
          </a:p>
        </p:txBody>
      </p:sp>
      <p:sp>
        <p:nvSpPr>
          <p:cNvPr id="336" name="Google Shape;336;p15"/>
          <p:cNvSpPr txBox="1"/>
          <p:nvPr/>
        </p:nvSpPr>
        <p:spPr>
          <a:xfrm>
            <a:off x="4327704" y="5144246"/>
            <a:ext cx="2539200" cy="13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1273" lvl="1" marL="482548" marR="0" rtl="0" algn="l">
              <a:lnSpc>
                <a:spcPct val="14496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Gantt</a:t>
            </a:r>
            <a:endParaRPr/>
          </a:p>
          <a:p>
            <a:pPr indent="-241273" lvl="1" marL="482548" marR="0" rtl="0" algn="l">
              <a:lnSpc>
                <a:spcPct val="144966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Decisiones Técnicas</a:t>
            </a:r>
            <a:endParaRPr/>
          </a:p>
        </p:txBody>
      </p:sp>
      <p:sp>
        <p:nvSpPr>
          <p:cNvPr id="337" name="Google Shape;337;p15"/>
          <p:cNvSpPr txBox="1"/>
          <p:nvPr/>
        </p:nvSpPr>
        <p:spPr>
          <a:xfrm>
            <a:off x="7845480" y="4247249"/>
            <a:ext cx="2694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49" u="none" cap="none" strike="noStrike">
                <a:solidFill>
                  <a:srgbClr val="242424"/>
                </a:solidFill>
                <a:latin typeface="Ultra"/>
                <a:ea typeface="Ultra"/>
                <a:cs typeface="Ultra"/>
                <a:sym typeface="Ultra"/>
              </a:rPr>
              <a:t>DESARROLLO</a:t>
            </a:r>
            <a:endParaRPr/>
          </a:p>
        </p:txBody>
      </p:sp>
      <p:sp>
        <p:nvSpPr>
          <p:cNvPr id="338" name="Google Shape;338;p15"/>
          <p:cNvSpPr txBox="1"/>
          <p:nvPr/>
        </p:nvSpPr>
        <p:spPr>
          <a:xfrm>
            <a:off x="8016624" y="4795247"/>
            <a:ext cx="2351641" cy="1515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456" lvl="1" marL="446912" marR="0" rtl="0" algn="l">
              <a:lnSpc>
                <a:spcPct val="144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Ejecución Web</a:t>
            </a:r>
            <a:endParaRPr/>
          </a:p>
          <a:p>
            <a:pPr indent="-223456" lvl="1" marL="446912" marR="0" rtl="0" algn="l">
              <a:lnSpc>
                <a:spcPct val="144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Ejecución Ionic</a:t>
            </a:r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11264544" y="4247249"/>
            <a:ext cx="29364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69" u="none" cap="none" strike="noStrike">
                <a:solidFill>
                  <a:srgbClr val="242424"/>
                </a:solidFill>
                <a:latin typeface="Ultra"/>
                <a:ea typeface="Ultra"/>
                <a:cs typeface="Ultra"/>
                <a:sym typeface="Ultra"/>
              </a:rPr>
              <a:t>SEGUIMIENTO Y CONTROL</a:t>
            </a:r>
            <a:endParaRPr sz="1200"/>
          </a:p>
        </p:txBody>
      </p:sp>
      <p:sp>
        <p:nvSpPr>
          <p:cNvPr id="340" name="Google Shape;340;p15"/>
          <p:cNvSpPr txBox="1"/>
          <p:nvPr/>
        </p:nvSpPr>
        <p:spPr>
          <a:xfrm>
            <a:off x="11471446" y="5213148"/>
            <a:ext cx="2563399" cy="387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56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Pruebas QA</a:t>
            </a:r>
            <a:endParaRPr/>
          </a:p>
        </p:txBody>
      </p:sp>
      <p:sp>
        <p:nvSpPr>
          <p:cNvPr id="341" name="Google Shape;341;p15"/>
          <p:cNvSpPr txBox="1"/>
          <p:nvPr/>
        </p:nvSpPr>
        <p:spPr>
          <a:xfrm>
            <a:off x="3706621" y="962025"/>
            <a:ext cx="1087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Plan de Trabajo</a:t>
            </a:r>
            <a:endParaRPr/>
          </a:p>
        </p:txBody>
      </p:sp>
      <p:sp>
        <p:nvSpPr>
          <p:cNvPr id="342" name="Google Shape;342;p15"/>
          <p:cNvSpPr txBox="1"/>
          <p:nvPr/>
        </p:nvSpPr>
        <p:spPr>
          <a:xfrm>
            <a:off x="1609965" y="3046319"/>
            <a:ext cx="835852" cy="47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6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01</a:t>
            </a:r>
            <a:endParaRPr/>
          </a:p>
        </p:txBody>
      </p:sp>
      <p:sp>
        <p:nvSpPr>
          <p:cNvPr id="343" name="Google Shape;343;p15"/>
          <p:cNvSpPr txBox="1"/>
          <p:nvPr/>
        </p:nvSpPr>
        <p:spPr>
          <a:xfrm>
            <a:off x="5181013" y="3046319"/>
            <a:ext cx="835852" cy="47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6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02</a:t>
            </a:r>
            <a:endParaRPr/>
          </a:p>
        </p:txBody>
      </p:sp>
      <p:grpSp>
        <p:nvGrpSpPr>
          <p:cNvPr id="344" name="Google Shape;344;p15"/>
          <p:cNvGrpSpPr/>
          <p:nvPr/>
        </p:nvGrpSpPr>
        <p:grpSpPr>
          <a:xfrm>
            <a:off x="8710171" y="2711420"/>
            <a:ext cx="919634" cy="1096546"/>
            <a:chOff x="0" y="-57150"/>
            <a:chExt cx="633013" cy="754786"/>
          </a:xfrm>
        </p:grpSpPr>
        <p:sp>
          <p:nvSpPr>
            <p:cNvPr id="345" name="Google Shape;345;p15"/>
            <p:cNvSpPr/>
            <p:nvPr/>
          </p:nvSpPr>
          <p:spPr>
            <a:xfrm>
              <a:off x="0" y="0"/>
              <a:ext cx="633013" cy="697636"/>
            </a:xfrm>
            <a:custGeom>
              <a:rect b="b" l="l" r="r" t="t"/>
              <a:pathLst>
                <a:path extrusionOk="0" h="697636" w="633013">
                  <a:moveTo>
                    <a:pt x="316506" y="0"/>
                  </a:moveTo>
                  <a:lnTo>
                    <a:pt x="316506" y="0"/>
                  </a:lnTo>
                  <a:cubicBezTo>
                    <a:pt x="400449" y="0"/>
                    <a:pt x="480954" y="33346"/>
                    <a:pt x="540310" y="92703"/>
                  </a:cubicBezTo>
                  <a:cubicBezTo>
                    <a:pt x="599666" y="152059"/>
                    <a:pt x="633013" y="232564"/>
                    <a:pt x="633013" y="316506"/>
                  </a:cubicBezTo>
                  <a:lnTo>
                    <a:pt x="633013" y="381130"/>
                  </a:lnTo>
                  <a:cubicBezTo>
                    <a:pt x="633013" y="555931"/>
                    <a:pt x="491308" y="697636"/>
                    <a:pt x="316506" y="697636"/>
                  </a:cubicBezTo>
                  <a:lnTo>
                    <a:pt x="316506" y="697636"/>
                  </a:lnTo>
                  <a:cubicBezTo>
                    <a:pt x="141705" y="697636"/>
                    <a:pt x="0" y="555931"/>
                    <a:pt x="0" y="381130"/>
                  </a:cubicBezTo>
                  <a:lnTo>
                    <a:pt x="0" y="316506"/>
                  </a:lnTo>
                  <a:cubicBezTo>
                    <a:pt x="0" y="141705"/>
                    <a:pt x="141705" y="0"/>
                    <a:pt x="316506" y="0"/>
                  </a:cubicBezTo>
                  <a:close/>
                </a:path>
              </a:pathLst>
            </a:custGeom>
            <a:solidFill>
              <a:srgbClr val="2D3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 txBox="1"/>
            <p:nvPr/>
          </p:nvSpPr>
          <p:spPr>
            <a:xfrm>
              <a:off x="0" y="-57150"/>
              <a:ext cx="633013" cy="754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12281220" y="2711420"/>
            <a:ext cx="919634" cy="1096546"/>
            <a:chOff x="0" y="-57150"/>
            <a:chExt cx="633013" cy="754786"/>
          </a:xfrm>
        </p:grpSpPr>
        <p:sp>
          <p:nvSpPr>
            <p:cNvPr id="348" name="Google Shape;348;p15"/>
            <p:cNvSpPr/>
            <p:nvPr/>
          </p:nvSpPr>
          <p:spPr>
            <a:xfrm>
              <a:off x="0" y="0"/>
              <a:ext cx="633013" cy="697636"/>
            </a:xfrm>
            <a:custGeom>
              <a:rect b="b" l="l" r="r" t="t"/>
              <a:pathLst>
                <a:path extrusionOk="0" h="697636" w="633013">
                  <a:moveTo>
                    <a:pt x="316506" y="0"/>
                  </a:moveTo>
                  <a:lnTo>
                    <a:pt x="316506" y="0"/>
                  </a:lnTo>
                  <a:cubicBezTo>
                    <a:pt x="400449" y="0"/>
                    <a:pt x="480954" y="33346"/>
                    <a:pt x="540310" y="92703"/>
                  </a:cubicBezTo>
                  <a:cubicBezTo>
                    <a:pt x="599666" y="152059"/>
                    <a:pt x="633013" y="232564"/>
                    <a:pt x="633013" y="316506"/>
                  </a:cubicBezTo>
                  <a:lnTo>
                    <a:pt x="633013" y="381130"/>
                  </a:lnTo>
                  <a:cubicBezTo>
                    <a:pt x="633013" y="555931"/>
                    <a:pt x="491308" y="697636"/>
                    <a:pt x="316506" y="697636"/>
                  </a:cubicBezTo>
                  <a:lnTo>
                    <a:pt x="316506" y="697636"/>
                  </a:lnTo>
                  <a:cubicBezTo>
                    <a:pt x="141705" y="697636"/>
                    <a:pt x="0" y="555931"/>
                    <a:pt x="0" y="381130"/>
                  </a:cubicBezTo>
                  <a:lnTo>
                    <a:pt x="0" y="316506"/>
                  </a:lnTo>
                  <a:cubicBezTo>
                    <a:pt x="0" y="141705"/>
                    <a:pt x="141705" y="0"/>
                    <a:pt x="316506" y="0"/>
                  </a:cubicBezTo>
                  <a:close/>
                </a:path>
              </a:pathLst>
            </a:custGeom>
            <a:solidFill>
              <a:srgbClr val="2D3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 txBox="1"/>
            <p:nvPr/>
          </p:nvSpPr>
          <p:spPr>
            <a:xfrm>
              <a:off x="0" y="-57150"/>
              <a:ext cx="633013" cy="754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15"/>
          <p:cNvSpPr txBox="1"/>
          <p:nvPr/>
        </p:nvSpPr>
        <p:spPr>
          <a:xfrm>
            <a:off x="8752062" y="3046319"/>
            <a:ext cx="835852" cy="47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6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03</a:t>
            </a:r>
            <a:endParaRPr/>
          </a:p>
        </p:txBody>
      </p:sp>
      <p:sp>
        <p:nvSpPr>
          <p:cNvPr id="351" name="Google Shape;351;p15"/>
          <p:cNvSpPr txBox="1"/>
          <p:nvPr/>
        </p:nvSpPr>
        <p:spPr>
          <a:xfrm>
            <a:off x="12323111" y="3046319"/>
            <a:ext cx="835852" cy="47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6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04</a:t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3" name="Google Shape;353;p15"/>
          <p:cNvGrpSpPr/>
          <p:nvPr/>
        </p:nvGrpSpPr>
        <p:grpSpPr>
          <a:xfrm>
            <a:off x="14660678" y="3148719"/>
            <a:ext cx="3195567" cy="4786153"/>
            <a:chOff x="0" y="-57150"/>
            <a:chExt cx="1197651" cy="1793779"/>
          </a:xfrm>
        </p:grpSpPr>
        <p:sp>
          <p:nvSpPr>
            <p:cNvPr id="354" name="Google Shape;354;p15"/>
            <p:cNvSpPr/>
            <p:nvPr/>
          </p:nvSpPr>
          <p:spPr>
            <a:xfrm>
              <a:off x="0" y="0"/>
              <a:ext cx="1197651" cy="1736629"/>
            </a:xfrm>
            <a:custGeom>
              <a:rect b="b" l="l" r="r" t="t"/>
              <a:pathLst>
                <a:path extrusionOk="0" h="1736629" w="1197651">
                  <a:moveTo>
                    <a:pt x="84795" y="0"/>
                  </a:moveTo>
                  <a:lnTo>
                    <a:pt x="1112856" y="0"/>
                  </a:lnTo>
                  <a:cubicBezTo>
                    <a:pt x="1159687" y="0"/>
                    <a:pt x="1197651" y="37964"/>
                    <a:pt x="1197651" y="84795"/>
                  </a:cubicBezTo>
                  <a:lnTo>
                    <a:pt x="1197651" y="1651834"/>
                  </a:lnTo>
                  <a:cubicBezTo>
                    <a:pt x="1197651" y="1698665"/>
                    <a:pt x="1159687" y="1736629"/>
                    <a:pt x="1112856" y="1736629"/>
                  </a:cubicBezTo>
                  <a:lnTo>
                    <a:pt x="84795" y="1736629"/>
                  </a:lnTo>
                  <a:cubicBezTo>
                    <a:pt x="37964" y="1736629"/>
                    <a:pt x="0" y="1698665"/>
                    <a:pt x="0" y="1651834"/>
                  </a:cubicBezTo>
                  <a:lnTo>
                    <a:pt x="0" y="84795"/>
                  </a:lnTo>
                  <a:cubicBezTo>
                    <a:pt x="0" y="37964"/>
                    <a:pt x="37964" y="0"/>
                    <a:pt x="84795" y="0"/>
                  </a:cubicBezTo>
                  <a:close/>
                </a:path>
              </a:pathLst>
            </a:custGeom>
            <a:solidFill>
              <a:srgbClr val="FDFDFD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 txBox="1"/>
            <p:nvPr/>
          </p:nvSpPr>
          <p:spPr>
            <a:xfrm>
              <a:off x="0" y="-57150"/>
              <a:ext cx="1197651" cy="17937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15"/>
          <p:cNvSpPr txBox="1"/>
          <p:nvPr/>
        </p:nvSpPr>
        <p:spPr>
          <a:xfrm>
            <a:off x="14790207" y="4247249"/>
            <a:ext cx="2936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9" u="none" cap="none" strike="noStrike">
                <a:solidFill>
                  <a:srgbClr val="242424"/>
                </a:solidFill>
                <a:latin typeface="Ultra"/>
                <a:ea typeface="Ultra"/>
                <a:cs typeface="Ultra"/>
                <a:sym typeface="Ultra"/>
              </a:rPr>
              <a:t>CIERRE</a:t>
            </a:r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>
            <a:off x="15806884" y="2711420"/>
            <a:ext cx="919634" cy="1096546"/>
            <a:chOff x="0" y="-57150"/>
            <a:chExt cx="633013" cy="754786"/>
          </a:xfrm>
        </p:grpSpPr>
        <p:sp>
          <p:nvSpPr>
            <p:cNvPr id="358" name="Google Shape;358;p15"/>
            <p:cNvSpPr/>
            <p:nvPr/>
          </p:nvSpPr>
          <p:spPr>
            <a:xfrm>
              <a:off x="0" y="0"/>
              <a:ext cx="633013" cy="697636"/>
            </a:xfrm>
            <a:custGeom>
              <a:rect b="b" l="l" r="r" t="t"/>
              <a:pathLst>
                <a:path extrusionOk="0" h="697636" w="633013">
                  <a:moveTo>
                    <a:pt x="316506" y="0"/>
                  </a:moveTo>
                  <a:lnTo>
                    <a:pt x="316506" y="0"/>
                  </a:lnTo>
                  <a:cubicBezTo>
                    <a:pt x="400449" y="0"/>
                    <a:pt x="480954" y="33346"/>
                    <a:pt x="540310" y="92703"/>
                  </a:cubicBezTo>
                  <a:cubicBezTo>
                    <a:pt x="599666" y="152059"/>
                    <a:pt x="633013" y="232564"/>
                    <a:pt x="633013" y="316506"/>
                  </a:cubicBezTo>
                  <a:lnTo>
                    <a:pt x="633013" y="381130"/>
                  </a:lnTo>
                  <a:cubicBezTo>
                    <a:pt x="633013" y="555931"/>
                    <a:pt x="491308" y="697636"/>
                    <a:pt x="316506" y="697636"/>
                  </a:cubicBezTo>
                  <a:lnTo>
                    <a:pt x="316506" y="697636"/>
                  </a:lnTo>
                  <a:cubicBezTo>
                    <a:pt x="141705" y="697636"/>
                    <a:pt x="0" y="555931"/>
                    <a:pt x="0" y="381130"/>
                  </a:cubicBezTo>
                  <a:lnTo>
                    <a:pt x="0" y="316506"/>
                  </a:lnTo>
                  <a:cubicBezTo>
                    <a:pt x="0" y="141705"/>
                    <a:pt x="141705" y="0"/>
                    <a:pt x="316506" y="0"/>
                  </a:cubicBezTo>
                  <a:close/>
                </a:path>
              </a:pathLst>
            </a:custGeom>
            <a:solidFill>
              <a:srgbClr val="2D32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 txBox="1"/>
            <p:nvPr/>
          </p:nvSpPr>
          <p:spPr>
            <a:xfrm>
              <a:off x="0" y="-57150"/>
              <a:ext cx="633013" cy="754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15"/>
          <p:cNvSpPr txBox="1"/>
          <p:nvPr/>
        </p:nvSpPr>
        <p:spPr>
          <a:xfrm>
            <a:off x="15892682" y="3048774"/>
            <a:ext cx="835852" cy="476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6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05</a:t>
            </a:r>
            <a:endParaRPr/>
          </a:p>
        </p:txBody>
      </p:sp>
      <p:sp>
        <p:nvSpPr>
          <p:cNvPr id="361" name="Google Shape;361;p15"/>
          <p:cNvSpPr txBox="1"/>
          <p:nvPr/>
        </p:nvSpPr>
        <p:spPr>
          <a:xfrm>
            <a:off x="15134787" y="4795247"/>
            <a:ext cx="2351641" cy="1896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456" lvl="1" marL="446912" marR="0" rtl="0" algn="l">
              <a:lnSpc>
                <a:spcPct val="144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Monitoreo</a:t>
            </a:r>
            <a:endParaRPr/>
          </a:p>
          <a:p>
            <a:pPr indent="-223456" lvl="1" marL="446912" marR="0" rtl="0" algn="l">
              <a:lnSpc>
                <a:spcPct val="144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Marcha Blanca</a:t>
            </a:r>
            <a:endParaRPr/>
          </a:p>
          <a:p>
            <a:pPr indent="-223456" lvl="1" marL="446912" marR="0" rtl="0" algn="l">
              <a:lnSpc>
                <a:spcPct val="144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Ajustes Finales</a:t>
            </a:r>
            <a:endParaRPr/>
          </a:p>
          <a:p>
            <a:pPr indent="-223456" lvl="1" marL="446912" marR="0" rtl="0" algn="l">
              <a:lnSpc>
                <a:spcPct val="144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70"/>
              <a:buFont typeface="Arial"/>
              <a:buChar char="•"/>
            </a:pPr>
            <a:r>
              <a:rPr b="0" i="0" lang="en-US" sz="207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Cierre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6"/>
          <p:cNvSpPr/>
          <p:nvPr/>
        </p:nvSpPr>
        <p:spPr>
          <a:xfrm>
            <a:off x="-5781190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p16"/>
          <p:cNvSpPr/>
          <p:nvPr/>
        </p:nvSpPr>
        <p:spPr>
          <a:xfrm rot="-5400000">
            <a:off x="3367339" y="3297956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68" name="Google Shape;368;p16"/>
          <p:cNvPicPr preferRelativeResize="0"/>
          <p:nvPr/>
        </p:nvPicPr>
        <p:blipFill rotWithShape="1">
          <a:blip r:embed="rId4">
            <a:alphaModFix/>
          </a:blip>
          <a:srcRect b="8506" l="0" r="5537" t="7398"/>
          <a:stretch/>
        </p:blipFill>
        <p:spPr>
          <a:xfrm>
            <a:off x="9621537" y="-38100"/>
            <a:ext cx="86664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6"/>
          <p:cNvPicPr preferRelativeResize="0"/>
          <p:nvPr/>
        </p:nvPicPr>
        <p:blipFill rotWithShape="1">
          <a:blip r:embed="rId5">
            <a:alphaModFix/>
          </a:blip>
          <a:srcRect b="12873" l="0" r="7813" t="5059"/>
          <a:stretch/>
        </p:blipFill>
        <p:spPr>
          <a:xfrm>
            <a:off x="9621537" y="5181600"/>
            <a:ext cx="86664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6"/>
          <p:cNvSpPr txBox="1"/>
          <p:nvPr/>
        </p:nvSpPr>
        <p:spPr>
          <a:xfrm>
            <a:off x="1485010" y="1368658"/>
            <a:ext cx="71691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79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Herramientas</a:t>
            </a:r>
            <a:endParaRPr/>
          </a:p>
        </p:txBody>
      </p:sp>
      <p:sp>
        <p:nvSpPr>
          <p:cNvPr id="371" name="Google Shape;371;p16"/>
          <p:cNvSpPr txBox="1"/>
          <p:nvPr/>
        </p:nvSpPr>
        <p:spPr>
          <a:xfrm>
            <a:off x="1591876" y="2280075"/>
            <a:ext cx="6768600" cy="58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Jira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Visual Studio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Android Studio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Owasp ZAP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JMeter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Selenium</a:t>
            </a: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-1597482" y="6203680"/>
            <a:ext cx="21482964" cy="4401388"/>
          </a:xfrm>
          <a:custGeom>
            <a:rect b="b" l="l" r="r" t="t"/>
            <a:pathLst>
              <a:path extrusionOk="0"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sp>
        <p:nvSpPr>
          <p:cNvPr id="373" name="Google Shape;373;p16"/>
          <p:cNvSpPr/>
          <p:nvPr/>
        </p:nvSpPr>
        <p:spPr>
          <a:xfrm>
            <a:off x="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/>
          <p:nvPr/>
        </p:nvSpPr>
        <p:spPr>
          <a:xfrm rot="-5400000">
            <a:off x="7176711" y="51516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9" name="Google Shape;379;p17"/>
          <p:cNvSpPr/>
          <p:nvPr/>
        </p:nvSpPr>
        <p:spPr>
          <a:xfrm>
            <a:off x="-5901743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0" name="Google Shape;380;p17"/>
          <p:cNvSpPr/>
          <p:nvPr/>
        </p:nvSpPr>
        <p:spPr>
          <a:xfrm>
            <a:off x="12666393" y="6551359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1" name="Google Shape;381;p17"/>
          <p:cNvSpPr/>
          <p:nvPr/>
        </p:nvSpPr>
        <p:spPr>
          <a:xfrm flipH="1">
            <a:off x="-98452" y="6551359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5720059" y="0"/>
                </a:moveTo>
                <a:lnTo>
                  <a:pt x="0" y="0"/>
                </a:lnTo>
                <a:lnTo>
                  <a:pt x="0" y="3877723"/>
                </a:lnTo>
                <a:lnTo>
                  <a:pt x="5720059" y="3877723"/>
                </a:lnTo>
                <a:lnTo>
                  <a:pt x="572005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82" name="Google Shape;382;p17"/>
          <p:cNvGrpSpPr/>
          <p:nvPr/>
        </p:nvGrpSpPr>
        <p:grpSpPr>
          <a:xfrm>
            <a:off x="2520377" y="2404299"/>
            <a:ext cx="13247245" cy="5951438"/>
            <a:chOff x="0" y="-57150"/>
            <a:chExt cx="4964869" cy="2230510"/>
          </a:xfrm>
        </p:grpSpPr>
        <p:sp>
          <p:nvSpPr>
            <p:cNvPr id="383" name="Google Shape;383;p17"/>
            <p:cNvSpPr/>
            <p:nvPr/>
          </p:nvSpPr>
          <p:spPr>
            <a:xfrm>
              <a:off x="0" y="0"/>
              <a:ext cx="4964869" cy="2173360"/>
            </a:xfrm>
            <a:custGeom>
              <a:rect b="b" l="l" r="r" t="t"/>
              <a:pathLst>
                <a:path extrusionOk="0" h="2173360" w="4964869">
                  <a:moveTo>
                    <a:pt x="20455" y="0"/>
                  </a:moveTo>
                  <a:lnTo>
                    <a:pt x="4944415" y="0"/>
                  </a:lnTo>
                  <a:cubicBezTo>
                    <a:pt x="4955711" y="0"/>
                    <a:pt x="4964869" y="9158"/>
                    <a:pt x="4964869" y="20455"/>
                  </a:cubicBezTo>
                  <a:lnTo>
                    <a:pt x="4964869" y="2152905"/>
                  </a:lnTo>
                  <a:cubicBezTo>
                    <a:pt x="4964869" y="2158330"/>
                    <a:pt x="4962715" y="2163533"/>
                    <a:pt x="4958878" y="2167369"/>
                  </a:cubicBezTo>
                  <a:cubicBezTo>
                    <a:pt x="4955043" y="2171205"/>
                    <a:pt x="4949840" y="2173360"/>
                    <a:pt x="4944415" y="2173360"/>
                  </a:cubicBezTo>
                  <a:lnTo>
                    <a:pt x="20455" y="2173360"/>
                  </a:lnTo>
                  <a:cubicBezTo>
                    <a:pt x="9158" y="2173360"/>
                    <a:pt x="0" y="2164202"/>
                    <a:pt x="0" y="2152905"/>
                  </a:cubicBezTo>
                  <a:lnTo>
                    <a:pt x="0" y="20455"/>
                  </a:lnTo>
                  <a:cubicBezTo>
                    <a:pt x="0" y="9158"/>
                    <a:pt x="9158" y="0"/>
                    <a:pt x="20455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57150">
              <a:solidFill>
                <a:srgbClr val="717F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 txBox="1"/>
            <p:nvPr/>
          </p:nvSpPr>
          <p:spPr>
            <a:xfrm>
              <a:off x="0" y="-57150"/>
              <a:ext cx="4964869" cy="2230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17"/>
          <p:cNvSpPr txBox="1"/>
          <p:nvPr/>
        </p:nvSpPr>
        <p:spPr>
          <a:xfrm>
            <a:off x="2761578" y="3601725"/>
            <a:ext cx="12799867" cy="389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En la primera fase se definió que ManaStaff es una solución para mejorar la comunicación y gestión documental entre empleados y RR.HH., abordando una necesidad real. </a:t>
            </a:r>
            <a:endParaRPr/>
          </a:p>
          <a:p>
            <a:pPr indent="0" lvl="0" marL="0" marR="0" rtl="0" algn="just">
              <a:lnSpc>
                <a:spcPct val="14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88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5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El proyecto se vincula con las competencias del perfil de egreso, integrando análisis de requerimientos, desarrollo, seguridad, QA y gestión de proyectos, lo que lo convierte en una experiencia formativa valiosa a nivel personal y profesional.</a:t>
            </a:r>
            <a:endParaRPr/>
          </a:p>
        </p:txBody>
      </p:sp>
      <p:sp>
        <p:nvSpPr>
          <p:cNvPr id="386" name="Google Shape;386;p17"/>
          <p:cNvSpPr txBox="1"/>
          <p:nvPr/>
        </p:nvSpPr>
        <p:spPr>
          <a:xfrm>
            <a:off x="5100301" y="948675"/>
            <a:ext cx="80874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146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Conclusiones</a:t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/>
          <p:nvPr/>
        </p:nvSpPr>
        <p:spPr>
          <a:xfrm rot="-5400000">
            <a:off x="7377086" y="501844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3" name="Google Shape;393;p18"/>
          <p:cNvSpPr/>
          <p:nvPr/>
        </p:nvSpPr>
        <p:spPr>
          <a:xfrm>
            <a:off x="-5901743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p18"/>
          <p:cNvSpPr/>
          <p:nvPr/>
        </p:nvSpPr>
        <p:spPr>
          <a:xfrm>
            <a:off x="12666393" y="6551359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5" name="Google Shape;395;p18"/>
          <p:cNvSpPr/>
          <p:nvPr/>
        </p:nvSpPr>
        <p:spPr>
          <a:xfrm flipH="1">
            <a:off x="-98452" y="6551359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5720059" y="0"/>
                </a:moveTo>
                <a:lnTo>
                  <a:pt x="0" y="0"/>
                </a:lnTo>
                <a:lnTo>
                  <a:pt x="0" y="3877723"/>
                </a:lnTo>
                <a:lnTo>
                  <a:pt x="5720059" y="3877723"/>
                </a:lnTo>
                <a:lnTo>
                  <a:pt x="5720059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6" name="Google Shape;396;p18"/>
          <p:cNvSpPr txBox="1"/>
          <p:nvPr/>
        </p:nvSpPr>
        <p:spPr>
          <a:xfrm>
            <a:off x="4690539" y="3582962"/>
            <a:ext cx="89070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245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Gracias por su atención</a:t>
            </a:r>
            <a:endParaRPr/>
          </a:p>
        </p:txBody>
      </p:sp>
      <p:sp>
        <p:nvSpPr>
          <p:cNvPr id="397" name="Google Shape;397;p18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-5901743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1505903" y="433095"/>
            <a:ext cx="53895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46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ÍNDICE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606654" y="2214228"/>
            <a:ext cx="1084843" cy="75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01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6640743" y="3217700"/>
            <a:ext cx="1274512" cy="7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02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915254" y="3391592"/>
            <a:ext cx="5098410" cy="5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Fundamentación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640743" y="4224405"/>
            <a:ext cx="1274512" cy="7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03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7915254" y="4398297"/>
            <a:ext cx="6859719" cy="5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Objetivos del Proyecto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640743" y="5231110"/>
            <a:ext cx="1274512" cy="7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04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915254" y="5405002"/>
            <a:ext cx="8052082" cy="5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Metodología de Trabajo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6640743" y="6237815"/>
            <a:ext cx="1274512" cy="7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05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7915254" y="6411707"/>
            <a:ext cx="5098410" cy="5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Planificación y Evidencias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6640743" y="7244519"/>
            <a:ext cx="1274512" cy="7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06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 flipH="1">
            <a:off x="-139507" y="4552140"/>
            <a:ext cx="8680221" cy="5884467"/>
          </a:xfrm>
          <a:custGeom>
            <a:rect b="b" l="l" r="r" t="t"/>
            <a:pathLst>
              <a:path extrusionOk="0" h="5884467" w="8680221">
                <a:moveTo>
                  <a:pt x="8680221" y="0"/>
                </a:moveTo>
                <a:lnTo>
                  <a:pt x="0" y="0"/>
                </a:lnTo>
                <a:lnTo>
                  <a:pt x="0" y="5884466"/>
                </a:lnTo>
                <a:lnTo>
                  <a:pt x="8680221" y="5884466"/>
                </a:lnTo>
                <a:lnTo>
                  <a:pt x="868022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2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2"/>
          <p:cNvSpPr txBox="1"/>
          <p:nvPr/>
        </p:nvSpPr>
        <p:spPr>
          <a:xfrm>
            <a:off x="6640743" y="8247992"/>
            <a:ext cx="1274512" cy="750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07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915254" y="7400841"/>
            <a:ext cx="5552610" cy="5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Herramientas a utilizar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7915254" y="8414653"/>
            <a:ext cx="7765456" cy="5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Conclusiones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7691497" y="2331552"/>
            <a:ext cx="6630768" cy="5286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1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general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 rot="-5400000">
            <a:off x="8939317" y="-388829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/>
          <p:nvPr/>
        </p:nvSpPr>
        <p:spPr>
          <a:xfrm rot="-5400000">
            <a:off x="-6653613" y="207626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3"/>
          <p:cNvSpPr/>
          <p:nvPr/>
        </p:nvSpPr>
        <p:spPr>
          <a:xfrm>
            <a:off x="-253272" y="7834512"/>
            <a:ext cx="18794543" cy="2681994"/>
          </a:xfrm>
          <a:custGeom>
            <a:rect b="b" l="l" r="r" t="t"/>
            <a:pathLst>
              <a:path extrusionOk="0" h="415511" w="2911767">
                <a:moveTo>
                  <a:pt x="0" y="0"/>
                </a:moveTo>
                <a:lnTo>
                  <a:pt x="2911767" y="0"/>
                </a:lnTo>
                <a:lnTo>
                  <a:pt x="2911767" y="415511"/>
                </a:lnTo>
                <a:lnTo>
                  <a:pt x="0" y="415511"/>
                </a:lnTo>
                <a:close/>
              </a:path>
            </a:pathLst>
          </a:custGeom>
          <a:solidFill>
            <a:srgbClr val="2D32A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"/>
          <p:cNvSpPr txBox="1"/>
          <p:nvPr/>
        </p:nvSpPr>
        <p:spPr>
          <a:xfrm>
            <a:off x="3673469" y="687838"/>
            <a:ext cx="109410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3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Descripción y Justificación del Proyecto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2291151" y="4049979"/>
            <a:ext cx="140529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6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¿En qué consiste ManaStaff?</a:t>
            </a:r>
            <a:endParaRPr/>
          </a:p>
          <a:p>
            <a:pPr indent="0" lvl="0" marL="0" marR="0" rtl="0" algn="ctr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Plataforma web y móvil para mejorar la comunicación entre RRHH y trabajadores.</a:t>
            </a:r>
            <a:endParaRPr/>
          </a:p>
          <a:p>
            <a:pPr indent="0" lvl="0" marL="0" marR="0" rtl="0" algn="ctr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6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6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  <a:p>
            <a:pPr indent="0" lvl="0" marL="0" marR="0" rtl="0" algn="ctr">
              <a:lnSpc>
                <a:spcPct val="15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Responde a una necesidad real en empresas, que es, digitalizar solicitudes, documentos y avisos internos.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-253272" y="7834512"/>
            <a:ext cx="18794543" cy="2681994"/>
          </a:xfrm>
          <a:custGeom>
            <a:rect b="b" l="l" r="r" t="t"/>
            <a:pathLst>
              <a:path extrusionOk="0" h="2681994" w="18794543">
                <a:moveTo>
                  <a:pt x="0" y="0"/>
                </a:moveTo>
                <a:lnTo>
                  <a:pt x="18794544" y="0"/>
                </a:lnTo>
                <a:lnTo>
                  <a:pt x="18794544" y="2681994"/>
                </a:lnTo>
                <a:lnTo>
                  <a:pt x="0" y="2681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-31583" l="0" r="0" t="-393930"/>
            </a:stretch>
          </a:blipFill>
          <a:ln>
            <a:noFill/>
          </a:ln>
        </p:spPr>
      </p:sp>
      <p:sp>
        <p:nvSpPr>
          <p:cNvPr id="133" name="Google Shape;133;p3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 rot="-5400000">
            <a:off x="8939317" y="-388829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 rot="-5400000">
            <a:off x="-6653613" y="207626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>
            <a:off x="13107307" y="6752280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2"/>
                </a:lnTo>
                <a:lnTo>
                  <a:pt x="0" y="3877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 rot="10800000">
            <a:off x="-98452" y="-142082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4"/>
          <p:cNvSpPr txBox="1"/>
          <p:nvPr/>
        </p:nvSpPr>
        <p:spPr>
          <a:xfrm>
            <a:off x="2046816" y="3406727"/>
            <a:ext cx="14194368" cy="2360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3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El proyecto ManaStaff es importante porque:</a:t>
            </a:r>
            <a:endParaRPr/>
          </a:p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83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708" lvl="1" marL="579416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683"/>
              <a:buFont typeface="Arial"/>
              <a:buChar char="•"/>
            </a:pPr>
            <a:r>
              <a:rPr b="0" i="0" lang="en-US" sz="2683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Mejora la comunicación y gestión de recursos humanos.</a:t>
            </a:r>
            <a:endParaRPr/>
          </a:p>
          <a:p>
            <a:pPr indent="-289708" lvl="1" marL="579416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683"/>
              <a:buFont typeface="Arial"/>
              <a:buChar char="•"/>
            </a:pPr>
            <a:r>
              <a:rPr b="0" i="0" lang="en-US" sz="2683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Resuelve problemas comunes como el acceso lento a documentos.</a:t>
            </a:r>
            <a:endParaRPr/>
          </a:p>
          <a:p>
            <a:pPr indent="-289708" lvl="1" marL="579416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683"/>
              <a:buFont typeface="Arial"/>
              <a:buChar char="•"/>
            </a:pPr>
            <a:r>
              <a:rPr b="0" i="0" lang="en-US" sz="2683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La falta de control en solicitudes y la escasa difusión de noticias internas.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4"/>
          <p:cNvSpPr txBox="1"/>
          <p:nvPr/>
        </p:nvSpPr>
        <p:spPr>
          <a:xfrm>
            <a:off x="3453871" y="799986"/>
            <a:ext cx="113802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146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Relevancia del proyecto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696915" y="6996161"/>
            <a:ext cx="15194981" cy="1523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2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 una plataforma web y móvil centralizada, se agilizan procesos, se reduce la carga administrativa y se optimiza la experiencia de los empleados, contribuyendo a la transformación digital y a la eficiencia organizacional.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-5781190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 rot="-5400000">
            <a:off x="3367339" y="3297956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8506" l="0" r="5537" t="7398"/>
          <a:stretch/>
        </p:blipFill>
        <p:spPr>
          <a:xfrm>
            <a:off x="9621537" y="-38100"/>
            <a:ext cx="866646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 b="12873" l="0" r="7813" t="5059"/>
          <a:stretch/>
        </p:blipFill>
        <p:spPr>
          <a:xfrm>
            <a:off x="9621537" y="5181600"/>
            <a:ext cx="86664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1485010" y="1494408"/>
            <a:ext cx="71691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279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Relación con el Perfil de Egreso</a:t>
            </a:r>
            <a:endParaRPr sz="600"/>
          </a:p>
        </p:txBody>
      </p:sp>
      <p:sp>
        <p:nvSpPr>
          <p:cNvPr id="159" name="Google Shape;159;p5"/>
          <p:cNvSpPr txBox="1"/>
          <p:nvPr/>
        </p:nvSpPr>
        <p:spPr>
          <a:xfrm>
            <a:off x="1485010" y="3801492"/>
            <a:ext cx="7169127" cy="374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Levantamiento y análisis de requerimientos.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Desarrollo fullstack.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Seguridad informática.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Gestión de proyectos.</a:t>
            </a:r>
            <a:endParaRPr/>
          </a:p>
          <a:p>
            <a:pPr indent="-356695" lvl="1" marL="71339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3304"/>
              <a:buFont typeface="Arial"/>
              <a:buChar char="•"/>
            </a:pPr>
            <a:r>
              <a:rPr b="0" i="0" lang="en-US" sz="3304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QA y metodologías ágiles.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-1597482" y="6203680"/>
            <a:ext cx="21482964" cy="4401388"/>
          </a:xfrm>
          <a:custGeom>
            <a:rect b="b" l="l" r="r" t="t"/>
            <a:pathLst>
              <a:path extrusionOk="0"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>
            <a:off x="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/>
          <p:nvPr/>
        </p:nvSpPr>
        <p:spPr>
          <a:xfrm>
            <a:off x="-5781190" y="-460465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6"/>
          <p:cNvSpPr txBox="1"/>
          <p:nvPr/>
        </p:nvSpPr>
        <p:spPr>
          <a:xfrm>
            <a:off x="3936194" y="952500"/>
            <a:ext cx="104442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5279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Relación con sus intereses profesionales</a:t>
            </a:r>
            <a:endParaRPr sz="600"/>
          </a:p>
        </p:txBody>
      </p:sp>
      <p:sp>
        <p:nvSpPr>
          <p:cNvPr id="168" name="Google Shape;168;p6"/>
          <p:cNvSpPr/>
          <p:nvPr/>
        </p:nvSpPr>
        <p:spPr>
          <a:xfrm>
            <a:off x="-1597482" y="6203680"/>
            <a:ext cx="21482964" cy="4401388"/>
          </a:xfrm>
          <a:custGeom>
            <a:rect b="b" l="l" r="r" t="t"/>
            <a:pathLst>
              <a:path extrusionOk="0" h="4401388" w="21482964">
                <a:moveTo>
                  <a:pt x="0" y="0"/>
                </a:moveTo>
                <a:lnTo>
                  <a:pt x="21482964" y="0"/>
                </a:lnTo>
                <a:lnTo>
                  <a:pt x="21482964" y="4401387"/>
                </a:lnTo>
                <a:lnTo>
                  <a:pt x="0" y="4401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841" l="0" r="0" t="-6840"/>
            </a:stretch>
          </a:blipFill>
          <a:ln>
            <a:noFill/>
          </a:ln>
        </p:spPr>
      </p:sp>
      <p:sp>
        <p:nvSpPr>
          <p:cNvPr id="169" name="Google Shape;169;p6"/>
          <p:cNvSpPr/>
          <p:nvPr/>
        </p:nvSpPr>
        <p:spPr>
          <a:xfrm>
            <a:off x="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6"/>
          <p:cNvSpPr txBox="1"/>
          <p:nvPr/>
        </p:nvSpPr>
        <p:spPr>
          <a:xfrm>
            <a:off x="2831447" y="3028750"/>
            <a:ext cx="12653625" cy="1309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73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Nuestros intereses profesionales se relacionan directamente con el proyecto por las siguientes áreas: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3778093" y="5233733"/>
            <a:ext cx="10731814" cy="2380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fullstack de aplicaciones web y móviles</a:t>
            </a:r>
            <a:endParaRPr/>
          </a:p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Calidad de software (QA)</a:t>
            </a:r>
            <a:endParaRPr/>
          </a:p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Análisis de datos</a:t>
            </a:r>
            <a:endParaRPr/>
          </a:p>
          <a:p>
            <a:pPr indent="-367030" lvl="1" marL="734059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Gestión de proyectos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 rot="-5400000">
            <a:off x="8939317" y="-388829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7"/>
          <p:cNvSpPr/>
          <p:nvPr/>
        </p:nvSpPr>
        <p:spPr>
          <a:xfrm rot="-5400000">
            <a:off x="-6653613" y="2076268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7" y="0"/>
                </a:lnTo>
                <a:lnTo>
                  <a:pt x="12508397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7"/>
          <p:cNvSpPr/>
          <p:nvPr/>
        </p:nvSpPr>
        <p:spPr>
          <a:xfrm>
            <a:off x="13107307" y="6752280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2"/>
                </a:lnTo>
                <a:lnTo>
                  <a:pt x="0" y="3877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7"/>
          <p:cNvSpPr/>
          <p:nvPr/>
        </p:nvSpPr>
        <p:spPr>
          <a:xfrm rot="10800000">
            <a:off x="-98452" y="-142082"/>
            <a:ext cx="5720058" cy="3877723"/>
          </a:xfrm>
          <a:custGeom>
            <a:rect b="b" l="l" r="r" t="t"/>
            <a:pathLst>
              <a:path extrusionOk="0" h="3877723" w="5720058">
                <a:moveTo>
                  <a:pt x="0" y="0"/>
                </a:moveTo>
                <a:lnTo>
                  <a:pt x="5720059" y="0"/>
                </a:lnTo>
                <a:lnTo>
                  <a:pt x="5720059" y="3877723"/>
                </a:lnTo>
                <a:lnTo>
                  <a:pt x="0" y="38777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7"/>
          <p:cNvSpPr txBox="1"/>
          <p:nvPr/>
        </p:nvSpPr>
        <p:spPr>
          <a:xfrm>
            <a:off x="5041142" y="603909"/>
            <a:ext cx="82056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7146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Factibilidad del Proyecto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2046816" y="3238873"/>
            <a:ext cx="14194368" cy="931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83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El proyecto ManaStaff es factible de desarrollar en el marco de la asignatura debido a que: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7" name="Google Shape;187;p7"/>
          <p:cNvGrpSpPr/>
          <p:nvPr/>
        </p:nvGrpSpPr>
        <p:grpSpPr>
          <a:xfrm>
            <a:off x="2634458" y="4449536"/>
            <a:ext cx="4864631" cy="2412217"/>
            <a:chOff x="0" y="-203317"/>
            <a:chExt cx="6486174" cy="3216290"/>
          </a:xfrm>
        </p:grpSpPr>
        <p:grpSp>
          <p:nvGrpSpPr>
            <p:cNvPr id="188" name="Google Shape;188;p7"/>
            <p:cNvGrpSpPr/>
            <p:nvPr/>
          </p:nvGrpSpPr>
          <p:grpSpPr>
            <a:xfrm>
              <a:off x="0" y="-203317"/>
              <a:ext cx="6486174" cy="3216290"/>
              <a:chOff x="0" y="-57150"/>
              <a:chExt cx="1823191" cy="904063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0" y="0"/>
                <a:ext cx="1823191" cy="846913"/>
              </a:xfrm>
              <a:custGeom>
                <a:rect b="b" l="l" r="r" t="t"/>
                <a:pathLst>
                  <a:path extrusionOk="0" h="846913" w="1823191">
                    <a:moveTo>
                      <a:pt x="55701" y="0"/>
                    </a:moveTo>
                    <a:lnTo>
                      <a:pt x="1767489" y="0"/>
                    </a:lnTo>
                    <a:cubicBezTo>
                      <a:pt x="1782262" y="0"/>
                      <a:pt x="1796430" y="5869"/>
                      <a:pt x="1806876" y="16315"/>
                    </a:cubicBezTo>
                    <a:cubicBezTo>
                      <a:pt x="1817322" y="26761"/>
                      <a:pt x="1823191" y="40929"/>
                      <a:pt x="1823191" y="55701"/>
                    </a:cubicBezTo>
                    <a:lnTo>
                      <a:pt x="1823191" y="791211"/>
                    </a:lnTo>
                    <a:cubicBezTo>
                      <a:pt x="1823191" y="805984"/>
                      <a:pt x="1817322" y="820152"/>
                      <a:pt x="1806876" y="830598"/>
                    </a:cubicBezTo>
                    <a:cubicBezTo>
                      <a:pt x="1796430" y="841044"/>
                      <a:pt x="1782262" y="846913"/>
                      <a:pt x="1767489" y="846913"/>
                    </a:cubicBezTo>
                    <a:lnTo>
                      <a:pt x="55701" y="846913"/>
                    </a:lnTo>
                    <a:cubicBezTo>
                      <a:pt x="40929" y="846913"/>
                      <a:pt x="26761" y="841044"/>
                      <a:pt x="16315" y="830598"/>
                    </a:cubicBezTo>
                    <a:cubicBezTo>
                      <a:pt x="5869" y="820152"/>
                      <a:pt x="0" y="805984"/>
                      <a:pt x="0" y="791211"/>
                    </a:cubicBezTo>
                    <a:lnTo>
                      <a:pt x="0" y="55701"/>
                    </a:lnTo>
                    <a:cubicBezTo>
                      <a:pt x="0" y="40929"/>
                      <a:pt x="5869" y="26761"/>
                      <a:pt x="16315" y="16315"/>
                    </a:cubicBezTo>
                    <a:cubicBezTo>
                      <a:pt x="26761" y="5869"/>
                      <a:pt x="40929" y="0"/>
                      <a:pt x="55701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cap="rnd" cmpd="sng" w="57150">
                <a:solidFill>
                  <a:srgbClr val="717F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 txBox="1"/>
              <p:nvPr/>
            </p:nvSpPr>
            <p:spPr>
              <a:xfrm>
                <a:off x="0" y="-57150"/>
                <a:ext cx="1823191" cy="904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" name="Google Shape;191;p7"/>
            <p:cNvSpPr txBox="1"/>
            <p:nvPr/>
          </p:nvSpPr>
          <p:spPr>
            <a:xfrm>
              <a:off x="237646" y="366514"/>
              <a:ext cx="6010882" cy="183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5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6" u="none" cap="none" strike="noStrike">
                  <a:solidFill>
                    <a:srgbClr val="242424"/>
                  </a:solidFill>
                  <a:latin typeface="Arial"/>
                  <a:ea typeface="Arial"/>
                  <a:cs typeface="Arial"/>
                  <a:sym typeface="Arial"/>
                </a:rPr>
                <a:t>Dedicación de 3 a 4 horas diarias en el semestre (Lunes a Viernes)</a:t>
              </a:r>
              <a:endParaRPr/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4495097" y="3793681"/>
            <a:ext cx="1013519" cy="1096546"/>
            <a:chOff x="0" y="-110703"/>
            <a:chExt cx="1351358" cy="1462061"/>
          </a:xfrm>
        </p:grpSpPr>
        <p:grpSp>
          <p:nvGrpSpPr>
            <p:cNvPr id="193" name="Google Shape;193;p7"/>
            <p:cNvGrpSpPr/>
            <p:nvPr/>
          </p:nvGrpSpPr>
          <p:grpSpPr>
            <a:xfrm>
              <a:off x="0" y="-110703"/>
              <a:ext cx="1351358" cy="1462061"/>
              <a:chOff x="0" y="-57150"/>
              <a:chExt cx="697636" cy="754786"/>
            </a:xfrm>
          </p:grpSpPr>
          <p:sp>
            <p:nvSpPr>
              <p:cNvPr id="194" name="Google Shape;194;p7"/>
              <p:cNvSpPr/>
              <p:nvPr/>
            </p:nvSpPr>
            <p:spPr>
              <a:xfrm>
                <a:off x="0" y="0"/>
                <a:ext cx="697636" cy="697636"/>
              </a:xfrm>
              <a:custGeom>
                <a:rect b="b" l="l" r="r" t="t"/>
                <a:pathLst>
                  <a:path extrusionOk="0" h="697636" w="697636">
                    <a:moveTo>
                      <a:pt x="348818" y="0"/>
                    </a:moveTo>
                    <a:lnTo>
                      <a:pt x="348818" y="0"/>
                    </a:lnTo>
                    <a:cubicBezTo>
                      <a:pt x="441330" y="0"/>
                      <a:pt x="530053" y="36750"/>
                      <a:pt x="595470" y="102166"/>
                    </a:cubicBezTo>
                    <a:cubicBezTo>
                      <a:pt x="660886" y="167582"/>
                      <a:pt x="697636" y="256306"/>
                      <a:pt x="697636" y="348818"/>
                    </a:cubicBezTo>
                    <a:lnTo>
                      <a:pt x="697636" y="348818"/>
                    </a:lnTo>
                    <a:cubicBezTo>
                      <a:pt x="697636" y="541465"/>
                      <a:pt x="541465" y="697636"/>
                      <a:pt x="348818" y="697636"/>
                    </a:cubicBezTo>
                    <a:lnTo>
                      <a:pt x="348818" y="697636"/>
                    </a:lnTo>
                    <a:cubicBezTo>
                      <a:pt x="156171" y="697636"/>
                      <a:pt x="0" y="541465"/>
                      <a:pt x="0" y="348818"/>
                    </a:cubicBezTo>
                    <a:lnTo>
                      <a:pt x="0" y="348818"/>
                    </a:lnTo>
                    <a:cubicBezTo>
                      <a:pt x="0" y="156171"/>
                      <a:pt x="156171" y="0"/>
                      <a:pt x="348818" y="0"/>
                    </a:cubicBezTo>
                    <a:close/>
                  </a:path>
                </a:pathLst>
              </a:custGeom>
              <a:solidFill>
                <a:srgbClr val="2D3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7"/>
              <p:cNvSpPr txBox="1"/>
              <p:nvPr/>
            </p:nvSpPr>
            <p:spPr>
              <a:xfrm>
                <a:off x="0" y="-57150"/>
                <a:ext cx="697636" cy="754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6" name="Google Shape;196;p7"/>
            <p:cNvSpPr txBox="1"/>
            <p:nvPr/>
          </p:nvSpPr>
          <p:spPr>
            <a:xfrm>
              <a:off x="61557" y="292693"/>
              <a:ext cx="1228244" cy="625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6" u="none" cap="none" strike="noStrik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01</a:t>
              </a: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2608827" y="7661766"/>
            <a:ext cx="4864631" cy="2412070"/>
            <a:chOff x="0" y="-203317"/>
            <a:chExt cx="6486174" cy="3216094"/>
          </a:xfrm>
        </p:grpSpPr>
        <p:grpSp>
          <p:nvGrpSpPr>
            <p:cNvPr id="198" name="Google Shape;198;p7"/>
            <p:cNvGrpSpPr/>
            <p:nvPr/>
          </p:nvGrpSpPr>
          <p:grpSpPr>
            <a:xfrm>
              <a:off x="0" y="-203317"/>
              <a:ext cx="6486174" cy="3216094"/>
              <a:chOff x="0" y="-57150"/>
              <a:chExt cx="1823191" cy="904008"/>
            </a:xfrm>
          </p:grpSpPr>
          <p:sp>
            <p:nvSpPr>
              <p:cNvPr id="199" name="Google Shape;199;p7"/>
              <p:cNvSpPr/>
              <p:nvPr/>
            </p:nvSpPr>
            <p:spPr>
              <a:xfrm>
                <a:off x="0" y="0"/>
                <a:ext cx="1823191" cy="846858"/>
              </a:xfrm>
              <a:custGeom>
                <a:rect b="b" l="l" r="r" t="t"/>
                <a:pathLst>
                  <a:path extrusionOk="0" h="846858" w="1823191">
                    <a:moveTo>
                      <a:pt x="55701" y="0"/>
                    </a:moveTo>
                    <a:lnTo>
                      <a:pt x="1767489" y="0"/>
                    </a:lnTo>
                    <a:cubicBezTo>
                      <a:pt x="1782262" y="0"/>
                      <a:pt x="1796430" y="5869"/>
                      <a:pt x="1806876" y="16315"/>
                    </a:cubicBezTo>
                    <a:cubicBezTo>
                      <a:pt x="1817322" y="26761"/>
                      <a:pt x="1823191" y="40929"/>
                      <a:pt x="1823191" y="55701"/>
                    </a:cubicBezTo>
                    <a:lnTo>
                      <a:pt x="1823191" y="791156"/>
                    </a:lnTo>
                    <a:cubicBezTo>
                      <a:pt x="1823191" y="805929"/>
                      <a:pt x="1817322" y="820097"/>
                      <a:pt x="1806876" y="830543"/>
                    </a:cubicBezTo>
                    <a:cubicBezTo>
                      <a:pt x="1796430" y="840989"/>
                      <a:pt x="1782262" y="846858"/>
                      <a:pt x="1767489" y="846858"/>
                    </a:cubicBezTo>
                    <a:lnTo>
                      <a:pt x="55701" y="846858"/>
                    </a:lnTo>
                    <a:cubicBezTo>
                      <a:pt x="40929" y="846858"/>
                      <a:pt x="26761" y="840989"/>
                      <a:pt x="16315" y="830543"/>
                    </a:cubicBezTo>
                    <a:cubicBezTo>
                      <a:pt x="5869" y="820097"/>
                      <a:pt x="0" y="805929"/>
                      <a:pt x="0" y="791156"/>
                    </a:cubicBezTo>
                    <a:lnTo>
                      <a:pt x="0" y="55701"/>
                    </a:lnTo>
                    <a:cubicBezTo>
                      <a:pt x="0" y="40929"/>
                      <a:pt x="5869" y="26761"/>
                      <a:pt x="16315" y="16315"/>
                    </a:cubicBezTo>
                    <a:cubicBezTo>
                      <a:pt x="26761" y="5869"/>
                      <a:pt x="40929" y="0"/>
                      <a:pt x="55701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cap="rnd" cmpd="sng" w="57150">
                <a:solidFill>
                  <a:srgbClr val="717F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7"/>
              <p:cNvSpPr txBox="1"/>
              <p:nvPr/>
            </p:nvSpPr>
            <p:spPr>
              <a:xfrm>
                <a:off x="0" y="-57150"/>
                <a:ext cx="1823191" cy="904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201;p7"/>
            <p:cNvSpPr txBox="1"/>
            <p:nvPr/>
          </p:nvSpPr>
          <p:spPr>
            <a:xfrm>
              <a:off x="237646" y="366514"/>
              <a:ext cx="6010882" cy="12036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5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6" u="none" cap="none" strike="noStrike">
                  <a:solidFill>
                    <a:srgbClr val="242424"/>
                  </a:solidFill>
                  <a:latin typeface="Arial"/>
                  <a:ea typeface="Arial"/>
                  <a:cs typeface="Arial"/>
                  <a:sym typeface="Arial"/>
                </a:rPr>
                <a:t>Solo se requiere de un computador e internet</a:t>
              </a:r>
              <a:endParaRPr/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4495097" y="6899200"/>
            <a:ext cx="1013519" cy="1096546"/>
            <a:chOff x="0" y="-110703"/>
            <a:chExt cx="1351358" cy="1462061"/>
          </a:xfrm>
        </p:grpSpPr>
        <p:grpSp>
          <p:nvGrpSpPr>
            <p:cNvPr id="203" name="Google Shape;203;p7"/>
            <p:cNvGrpSpPr/>
            <p:nvPr/>
          </p:nvGrpSpPr>
          <p:grpSpPr>
            <a:xfrm>
              <a:off x="0" y="-110703"/>
              <a:ext cx="1351358" cy="1462061"/>
              <a:chOff x="0" y="-57150"/>
              <a:chExt cx="697636" cy="754786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0" y="0"/>
                <a:ext cx="697636" cy="697636"/>
              </a:xfrm>
              <a:custGeom>
                <a:rect b="b" l="l" r="r" t="t"/>
                <a:pathLst>
                  <a:path extrusionOk="0" h="697636" w="697636">
                    <a:moveTo>
                      <a:pt x="348818" y="0"/>
                    </a:moveTo>
                    <a:lnTo>
                      <a:pt x="348818" y="0"/>
                    </a:lnTo>
                    <a:cubicBezTo>
                      <a:pt x="441330" y="0"/>
                      <a:pt x="530053" y="36750"/>
                      <a:pt x="595470" y="102166"/>
                    </a:cubicBezTo>
                    <a:cubicBezTo>
                      <a:pt x="660886" y="167582"/>
                      <a:pt x="697636" y="256306"/>
                      <a:pt x="697636" y="348818"/>
                    </a:cubicBezTo>
                    <a:lnTo>
                      <a:pt x="697636" y="348818"/>
                    </a:lnTo>
                    <a:cubicBezTo>
                      <a:pt x="697636" y="541465"/>
                      <a:pt x="541465" y="697636"/>
                      <a:pt x="348818" y="697636"/>
                    </a:cubicBezTo>
                    <a:lnTo>
                      <a:pt x="348818" y="697636"/>
                    </a:lnTo>
                    <a:cubicBezTo>
                      <a:pt x="156171" y="697636"/>
                      <a:pt x="0" y="541465"/>
                      <a:pt x="0" y="348818"/>
                    </a:cubicBezTo>
                    <a:lnTo>
                      <a:pt x="0" y="348818"/>
                    </a:lnTo>
                    <a:cubicBezTo>
                      <a:pt x="0" y="156171"/>
                      <a:pt x="156171" y="0"/>
                      <a:pt x="348818" y="0"/>
                    </a:cubicBezTo>
                    <a:close/>
                  </a:path>
                </a:pathLst>
              </a:custGeom>
              <a:solidFill>
                <a:srgbClr val="2D3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7"/>
              <p:cNvSpPr txBox="1"/>
              <p:nvPr/>
            </p:nvSpPr>
            <p:spPr>
              <a:xfrm>
                <a:off x="0" y="-57150"/>
                <a:ext cx="697636" cy="754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7"/>
            <p:cNvSpPr txBox="1"/>
            <p:nvPr/>
          </p:nvSpPr>
          <p:spPr>
            <a:xfrm>
              <a:off x="61557" y="292693"/>
              <a:ext cx="1228244" cy="625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6" u="none" cap="none" strike="noStrik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02</a:t>
              </a:r>
              <a:endParaRPr/>
            </a:p>
          </p:txBody>
        </p:sp>
      </p:grpSp>
      <p:grpSp>
        <p:nvGrpSpPr>
          <p:cNvPr id="207" name="Google Shape;207;p7"/>
          <p:cNvGrpSpPr/>
          <p:nvPr/>
        </p:nvGrpSpPr>
        <p:grpSpPr>
          <a:xfrm>
            <a:off x="10502813" y="7556859"/>
            <a:ext cx="4864631" cy="2412217"/>
            <a:chOff x="0" y="-203317"/>
            <a:chExt cx="6486174" cy="3216290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0" y="-203317"/>
              <a:ext cx="6486174" cy="3216290"/>
              <a:chOff x="0" y="-57150"/>
              <a:chExt cx="1823191" cy="904063"/>
            </a:xfrm>
          </p:grpSpPr>
          <p:sp>
            <p:nvSpPr>
              <p:cNvPr id="209" name="Google Shape;209;p7"/>
              <p:cNvSpPr/>
              <p:nvPr/>
            </p:nvSpPr>
            <p:spPr>
              <a:xfrm>
                <a:off x="0" y="0"/>
                <a:ext cx="1823191" cy="846913"/>
              </a:xfrm>
              <a:custGeom>
                <a:rect b="b" l="l" r="r" t="t"/>
                <a:pathLst>
                  <a:path extrusionOk="0" h="846913" w="1823191">
                    <a:moveTo>
                      <a:pt x="55701" y="0"/>
                    </a:moveTo>
                    <a:lnTo>
                      <a:pt x="1767489" y="0"/>
                    </a:lnTo>
                    <a:cubicBezTo>
                      <a:pt x="1782262" y="0"/>
                      <a:pt x="1796430" y="5869"/>
                      <a:pt x="1806876" y="16315"/>
                    </a:cubicBezTo>
                    <a:cubicBezTo>
                      <a:pt x="1817322" y="26761"/>
                      <a:pt x="1823191" y="40929"/>
                      <a:pt x="1823191" y="55701"/>
                    </a:cubicBezTo>
                    <a:lnTo>
                      <a:pt x="1823191" y="791211"/>
                    </a:lnTo>
                    <a:cubicBezTo>
                      <a:pt x="1823191" y="805984"/>
                      <a:pt x="1817322" y="820152"/>
                      <a:pt x="1806876" y="830598"/>
                    </a:cubicBezTo>
                    <a:cubicBezTo>
                      <a:pt x="1796430" y="841044"/>
                      <a:pt x="1782262" y="846913"/>
                      <a:pt x="1767489" y="846913"/>
                    </a:cubicBezTo>
                    <a:lnTo>
                      <a:pt x="55701" y="846913"/>
                    </a:lnTo>
                    <a:cubicBezTo>
                      <a:pt x="40929" y="846913"/>
                      <a:pt x="26761" y="841044"/>
                      <a:pt x="16315" y="830598"/>
                    </a:cubicBezTo>
                    <a:cubicBezTo>
                      <a:pt x="5869" y="820152"/>
                      <a:pt x="0" y="805984"/>
                      <a:pt x="0" y="791211"/>
                    </a:cubicBezTo>
                    <a:lnTo>
                      <a:pt x="0" y="55701"/>
                    </a:lnTo>
                    <a:cubicBezTo>
                      <a:pt x="0" y="40929"/>
                      <a:pt x="5869" y="26761"/>
                      <a:pt x="16315" y="16315"/>
                    </a:cubicBezTo>
                    <a:cubicBezTo>
                      <a:pt x="26761" y="5869"/>
                      <a:pt x="40929" y="0"/>
                      <a:pt x="55701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cap="rnd" cmpd="sng" w="57150">
                <a:solidFill>
                  <a:srgbClr val="717F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7"/>
              <p:cNvSpPr txBox="1"/>
              <p:nvPr/>
            </p:nvSpPr>
            <p:spPr>
              <a:xfrm>
                <a:off x="0" y="-57150"/>
                <a:ext cx="1823191" cy="904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" name="Google Shape;211;p7"/>
            <p:cNvSpPr txBox="1"/>
            <p:nvPr/>
          </p:nvSpPr>
          <p:spPr>
            <a:xfrm>
              <a:off x="237646" y="366514"/>
              <a:ext cx="6010882" cy="24705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5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06" u="none" cap="none" strike="noStrike">
                  <a:solidFill>
                    <a:srgbClr val="242424"/>
                  </a:solidFill>
                  <a:latin typeface="Arial"/>
                  <a:ea typeface="Arial"/>
                  <a:cs typeface="Arial"/>
                  <a:sym typeface="Arial"/>
                </a:rPr>
                <a:t>Los integrantes cuentan con conocimientos en el desarrollo de webs y aplicaciones móviles.</a:t>
              </a:r>
              <a:endParaRPr/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10502813" y="4449536"/>
            <a:ext cx="4864631" cy="2412217"/>
            <a:chOff x="0" y="-203317"/>
            <a:chExt cx="6486174" cy="3216290"/>
          </a:xfrm>
        </p:grpSpPr>
        <p:grpSp>
          <p:nvGrpSpPr>
            <p:cNvPr id="213" name="Google Shape;213;p7"/>
            <p:cNvGrpSpPr/>
            <p:nvPr/>
          </p:nvGrpSpPr>
          <p:grpSpPr>
            <a:xfrm>
              <a:off x="0" y="-203317"/>
              <a:ext cx="6486174" cy="3216290"/>
              <a:chOff x="0" y="-57150"/>
              <a:chExt cx="1823191" cy="904063"/>
            </a:xfrm>
          </p:grpSpPr>
          <p:sp>
            <p:nvSpPr>
              <p:cNvPr id="214" name="Google Shape;214;p7"/>
              <p:cNvSpPr/>
              <p:nvPr/>
            </p:nvSpPr>
            <p:spPr>
              <a:xfrm>
                <a:off x="0" y="0"/>
                <a:ext cx="1823191" cy="846913"/>
              </a:xfrm>
              <a:custGeom>
                <a:rect b="b" l="l" r="r" t="t"/>
                <a:pathLst>
                  <a:path extrusionOk="0" h="846913" w="1823191">
                    <a:moveTo>
                      <a:pt x="55701" y="0"/>
                    </a:moveTo>
                    <a:lnTo>
                      <a:pt x="1767489" y="0"/>
                    </a:lnTo>
                    <a:cubicBezTo>
                      <a:pt x="1782262" y="0"/>
                      <a:pt x="1796430" y="5869"/>
                      <a:pt x="1806876" y="16315"/>
                    </a:cubicBezTo>
                    <a:cubicBezTo>
                      <a:pt x="1817322" y="26761"/>
                      <a:pt x="1823191" y="40929"/>
                      <a:pt x="1823191" y="55701"/>
                    </a:cubicBezTo>
                    <a:lnTo>
                      <a:pt x="1823191" y="791211"/>
                    </a:lnTo>
                    <a:cubicBezTo>
                      <a:pt x="1823191" y="805984"/>
                      <a:pt x="1817322" y="820152"/>
                      <a:pt x="1806876" y="830598"/>
                    </a:cubicBezTo>
                    <a:cubicBezTo>
                      <a:pt x="1796430" y="841044"/>
                      <a:pt x="1782262" y="846913"/>
                      <a:pt x="1767489" y="846913"/>
                    </a:cubicBezTo>
                    <a:lnTo>
                      <a:pt x="55701" y="846913"/>
                    </a:lnTo>
                    <a:cubicBezTo>
                      <a:pt x="40929" y="846913"/>
                      <a:pt x="26761" y="841044"/>
                      <a:pt x="16315" y="830598"/>
                    </a:cubicBezTo>
                    <a:cubicBezTo>
                      <a:pt x="5869" y="820152"/>
                      <a:pt x="0" y="805984"/>
                      <a:pt x="0" y="791211"/>
                    </a:cubicBezTo>
                    <a:lnTo>
                      <a:pt x="0" y="55701"/>
                    </a:lnTo>
                    <a:cubicBezTo>
                      <a:pt x="0" y="40929"/>
                      <a:pt x="5869" y="26761"/>
                      <a:pt x="16315" y="16315"/>
                    </a:cubicBezTo>
                    <a:cubicBezTo>
                      <a:pt x="26761" y="5869"/>
                      <a:pt x="40929" y="0"/>
                      <a:pt x="55701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cap="rnd" cmpd="sng" w="57150">
                <a:solidFill>
                  <a:srgbClr val="717FE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7"/>
              <p:cNvSpPr txBox="1"/>
              <p:nvPr/>
            </p:nvSpPr>
            <p:spPr>
              <a:xfrm>
                <a:off x="0" y="-57150"/>
                <a:ext cx="1823191" cy="9040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7"/>
            <p:cNvSpPr txBox="1"/>
            <p:nvPr/>
          </p:nvSpPr>
          <p:spPr>
            <a:xfrm>
              <a:off x="237646" y="366514"/>
              <a:ext cx="6010800" cy="18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45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6" u="none" cap="none" strike="noStrike">
                  <a:solidFill>
                    <a:srgbClr val="242424"/>
                  </a:solidFill>
                  <a:latin typeface="Arial"/>
                  <a:ea typeface="Arial"/>
                  <a:cs typeface="Arial"/>
                  <a:sym typeface="Arial"/>
                </a:rPr>
                <a:t>Se aplicará SCRUM, asegurando organización, calidad y entregas incrementales.</a:t>
              </a:r>
              <a:endParaRPr sz="1100"/>
            </a:p>
          </p:txBody>
        </p:sp>
      </p:grpSp>
      <p:grpSp>
        <p:nvGrpSpPr>
          <p:cNvPr id="217" name="Google Shape;217;p7"/>
          <p:cNvGrpSpPr/>
          <p:nvPr/>
        </p:nvGrpSpPr>
        <p:grpSpPr>
          <a:xfrm>
            <a:off x="12428369" y="3793681"/>
            <a:ext cx="1013519" cy="1096546"/>
            <a:chOff x="0" y="-110703"/>
            <a:chExt cx="1351358" cy="1462061"/>
          </a:xfrm>
        </p:grpSpPr>
        <p:grpSp>
          <p:nvGrpSpPr>
            <p:cNvPr id="218" name="Google Shape;218;p7"/>
            <p:cNvGrpSpPr/>
            <p:nvPr/>
          </p:nvGrpSpPr>
          <p:grpSpPr>
            <a:xfrm>
              <a:off x="0" y="-110703"/>
              <a:ext cx="1351358" cy="1462061"/>
              <a:chOff x="0" y="-57150"/>
              <a:chExt cx="697636" cy="754786"/>
            </a:xfrm>
          </p:grpSpPr>
          <p:sp>
            <p:nvSpPr>
              <p:cNvPr id="219" name="Google Shape;219;p7"/>
              <p:cNvSpPr/>
              <p:nvPr/>
            </p:nvSpPr>
            <p:spPr>
              <a:xfrm>
                <a:off x="0" y="0"/>
                <a:ext cx="697636" cy="697636"/>
              </a:xfrm>
              <a:custGeom>
                <a:rect b="b" l="l" r="r" t="t"/>
                <a:pathLst>
                  <a:path extrusionOk="0" h="697636" w="697636">
                    <a:moveTo>
                      <a:pt x="348818" y="0"/>
                    </a:moveTo>
                    <a:lnTo>
                      <a:pt x="348818" y="0"/>
                    </a:lnTo>
                    <a:cubicBezTo>
                      <a:pt x="441330" y="0"/>
                      <a:pt x="530053" y="36750"/>
                      <a:pt x="595470" y="102166"/>
                    </a:cubicBezTo>
                    <a:cubicBezTo>
                      <a:pt x="660886" y="167582"/>
                      <a:pt x="697636" y="256306"/>
                      <a:pt x="697636" y="348818"/>
                    </a:cubicBezTo>
                    <a:lnTo>
                      <a:pt x="697636" y="348818"/>
                    </a:lnTo>
                    <a:cubicBezTo>
                      <a:pt x="697636" y="541465"/>
                      <a:pt x="541465" y="697636"/>
                      <a:pt x="348818" y="697636"/>
                    </a:cubicBezTo>
                    <a:lnTo>
                      <a:pt x="348818" y="697636"/>
                    </a:lnTo>
                    <a:cubicBezTo>
                      <a:pt x="156171" y="697636"/>
                      <a:pt x="0" y="541465"/>
                      <a:pt x="0" y="348818"/>
                    </a:cubicBezTo>
                    <a:lnTo>
                      <a:pt x="0" y="348818"/>
                    </a:lnTo>
                    <a:cubicBezTo>
                      <a:pt x="0" y="156171"/>
                      <a:pt x="156171" y="0"/>
                      <a:pt x="348818" y="0"/>
                    </a:cubicBezTo>
                    <a:close/>
                  </a:path>
                </a:pathLst>
              </a:custGeom>
              <a:solidFill>
                <a:srgbClr val="2D3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7"/>
              <p:cNvSpPr txBox="1"/>
              <p:nvPr/>
            </p:nvSpPr>
            <p:spPr>
              <a:xfrm>
                <a:off x="0" y="-57150"/>
                <a:ext cx="697636" cy="754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7"/>
            <p:cNvSpPr txBox="1"/>
            <p:nvPr/>
          </p:nvSpPr>
          <p:spPr>
            <a:xfrm>
              <a:off x="61557" y="292693"/>
              <a:ext cx="1228244" cy="625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6" u="none" cap="none" strike="noStrik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03</a:t>
              </a:r>
              <a:endParaRPr/>
            </a:p>
          </p:txBody>
        </p:sp>
      </p:grpSp>
      <p:grpSp>
        <p:nvGrpSpPr>
          <p:cNvPr id="222" name="Google Shape;222;p7"/>
          <p:cNvGrpSpPr/>
          <p:nvPr/>
        </p:nvGrpSpPr>
        <p:grpSpPr>
          <a:xfrm>
            <a:off x="12428369" y="6899200"/>
            <a:ext cx="1013519" cy="1096546"/>
            <a:chOff x="0" y="-110703"/>
            <a:chExt cx="1351358" cy="1462061"/>
          </a:xfrm>
        </p:grpSpPr>
        <p:grpSp>
          <p:nvGrpSpPr>
            <p:cNvPr id="223" name="Google Shape;223;p7"/>
            <p:cNvGrpSpPr/>
            <p:nvPr/>
          </p:nvGrpSpPr>
          <p:grpSpPr>
            <a:xfrm>
              <a:off x="0" y="-110703"/>
              <a:ext cx="1351358" cy="1462061"/>
              <a:chOff x="0" y="-57150"/>
              <a:chExt cx="697636" cy="754786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697636" cy="697636"/>
              </a:xfrm>
              <a:custGeom>
                <a:rect b="b" l="l" r="r" t="t"/>
                <a:pathLst>
                  <a:path extrusionOk="0" h="697636" w="697636">
                    <a:moveTo>
                      <a:pt x="348818" y="0"/>
                    </a:moveTo>
                    <a:lnTo>
                      <a:pt x="348818" y="0"/>
                    </a:lnTo>
                    <a:cubicBezTo>
                      <a:pt x="441330" y="0"/>
                      <a:pt x="530053" y="36750"/>
                      <a:pt x="595470" y="102166"/>
                    </a:cubicBezTo>
                    <a:cubicBezTo>
                      <a:pt x="660886" y="167582"/>
                      <a:pt x="697636" y="256306"/>
                      <a:pt x="697636" y="348818"/>
                    </a:cubicBezTo>
                    <a:lnTo>
                      <a:pt x="697636" y="348818"/>
                    </a:lnTo>
                    <a:cubicBezTo>
                      <a:pt x="697636" y="541465"/>
                      <a:pt x="541465" y="697636"/>
                      <a:pt x="348818" y="697636"/>
                    </a:cubicBezTo>
                    <a:lnTo>
                      <a:pt x="348818" y="697636"/>
                    </a:lnTo>
                    <a:cubicBezTo>
                      <a:pt x="156171" y="697636"/>
                      <a:pt x="0" y="541465"/>
                      <a:pt x="0" y="348818"/>
                    </a:cubicBezTo>
                    <a:lnTo>
                      <a:pt x="0" y="348818"/>
                    </a:lnTo>
                    <a:cubicBezTo>
                      <a:pt x="0" y="156171"/>
                      <a:pt x="156171" y="0"/>
                      <a:pt x="348818" y="0"/>
                    </a:cubicBezTo>
                    <a:close/>
                  </a:path>
                </a:pathLst>
              </a:custGeom>
              <a:solidFill>
                <a:srgbClr val="2D32A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0" y="-57150"/>
                <a:ext cx="697636" cy="754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0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" name="Google Shape;226;p7"/>
            <p:cNvSpPr txBox="1"/>
            <p:nvPr/>
          </p:nvSpPr>
          <p:spPr>
            <a:xfrm>
              <a:off x="61557" y="292693"/>
              <a:ext cx="1228244" cy="625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0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6" u="none" cap="none" strike="noStrike">
                  <a:solidFill>
                    <a:srgbClr val="FFFFFF"/>
                  </a:solidFill>
                  <a:latin typeface="Ultra"/>
                  <a:ea typeface="Ultra"/>
                  <a:cs typeface="Ultra"/>
                  <a:sym typeface="Ultra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/>
          <p:nvPr/>
        </p:nvSpPr>
        <p:spPr>
          <a:xfrm rot="-5400000">
            <a:off x="1444152" y="6803027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8"/>
          <p:cNvSpPr/>
          <p:nvPr/>
        </p:nvSpPr>
        <p:spPr>
          <a:xfrm rot="5400000">
            <a:off x="9508374" y="-532768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33" name="Google Shape;233;p8"/>
          <p:cNvPicPr preferRelativeResize="0"/>
          <p:nvPr/>
        </p:nvPicPr>
        <p:blipFill rotWithShape="1">
          <a:blip r:embed="rId4">
            <a:alphaModFix/>
          </a:blip>
          <a:srcRect b="18586" l="1618" r="26400" t="11071"/>
          <a:stretch/>
        </p:blipFill>
        <p:spPr>
          <a:xfrm>
            <a:off x="-98452" y="-90091"/>
            <a:ext cx="7140764" cy="1046718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8"/>
          <p:cNvSpPr/>
          <p:nvPr/>
        </p:nvSpPr>
        <p:spPr>
          <a:xfrm flipH="1">
            <a:off x="-98452" y="5143500"/>
            <a:ext cx="7796802" cy="5285582"/>
          </a:xfrm>
          <a:custGeom>
            <a:rect b="b" l="l" r="r" t="t"/>
            <a:pathLst>
              <a:path extrusionOk="0" h="5285582" w="7796802">
                <a:moveTo>
                  <a:pt x="7796802" y="0"/>
                </a:moveTo>
                <a:lnTo>
                  <a:pt x="0" y="0"/>
                </a:lnTo>
                <a:lnTo>
                  <a:pt x="0" y="5285582"/>
                </a:lnTo>
                <a:lnTo>
                  <a:pt x="7796802" y="5285582"/>
                </a:lnTo>
                <a:lnTo>
                  <a:pt x="779680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8"/>
          <p:cNvSpPr txBox="1"/>
          <p:nvPr/>
        </p:nvSpPr>
        <p:spPr>
          <a:xfrm>
            <a:off x="8295334" y="1965681"/>
            <a:ext cx="94077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78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Objetivo General</a:t>
            </a:r>
            <a:endParaRPr/>
          </a:p>
        </p:txBody>
      </p:sp>
      <p:sp>
        <p:nvSpPr>
          <p:cNvPr id="236" name="Google Shape;236;p8"/>
          <p:cNvSpPr txBox="1"/>
          <p:nvPr/>
        </p:nvSpPr>
        <p:spPr>
          <a:xfrm>
            <a:off x="8295334" y="3819562"/>
            <a:ext cx="9552844" cy="2778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7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Desarrollar un sistema web y móvil de gestión de recursos humanos que centralice la comunicación, solicitudes, documentos y beneficios de los empleados, optimizando la eficiencia y el acceso a la información.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13587510" y="0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3" y="0"/>
                </a:lnTo>
                <a:lnTo>
                  <a:pt x="4759653" y="1172064"/>
                </a:lnTo>
                <a:lnTo>
                  <a:pt x="0" y="11720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/>
          <p:nvPr/>
        </p:nvSpPr>
        <p:spPr>
          <a:xfrm rot="-5400000">
            <a:off x="1444152" y="6803027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0"/>
                </a:lnTo>
                <a:lnTo>
                  <a:pt x="0" y="12099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9"/>
          <p:cNvSpPr/>
          <p:nvPr/>
        </p:nvSpPr>
        <p:spPr>
          <a:xfrm rot="5400000">
            <a:off x="9508374" y="-5327689"/>
            <a:ext cx="12508396" cy="12099030"/>
          </a:xfrm>
          <a:custGeom>
            <a:rect b="b" l="l" r="r" t="t"/>
            <a:pathLst>
              <a:path extrusionOk="0" h="12099030" w="12508396">
                <a:moveTo>
                  <a:pt x="0" y="0"/>
                </a:moveTo>
                <a:lnTo>
                  <a:pt x="12508396" y="0"/>
                </a:lnTo>
                <a:lnTo>
                  <a:pt x="12508396" y="12099031"/>
                </a:lnTo>
                <a:lnTo>
                  <a:pt x="0" y="12099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44" name="Google Shape;244;p9"/>
          <p:cNvPicPr preferRelativeResize="0"/>
          <p:nvPr/>
        </p:nvPicPr>
        <p:blipFill rotWithShape="1">
          <a:blip r:embed="rId4">
            <a:alphaModFix/>
          </a:blip>
          <a:srcRect b="7512" l="3477" r="28258" t="0"/>
          <a:stretch/>
        </p:blipFill>
        <p:spPr>
          <a:xfrm>
            <a:off x="13138040" y="-116086"/>
            <a:ext cx="5150494" cy="1046718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>
            <a:off x="13138040" y="5117505"/>
            <a:ext cx="5806532" cy="5285582"/>
          </a:xfrm>
          <a:custGeom>
            <a:rect b="b" l="l" r="r" t="t"/>
            <a:pathLst>
              <a:path extrusionOk="0" h="5285582" w="5806532">
                <a:moveTo>
                  <a:pt x="0" y="0"/>
                </a:moveTo>
                <a:lnTo>
                  <a:pt x="5806532" y="0"/>
                </a:lnTo>
                <a:lnTo>
                  <a:pt x="5806532" y="5285581"/>
                </a:lnTo>
                <a:lnTo>
                  <a:pt x="0" y="5285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4275" r="0" t="0"/>
            </a:stretch>
          </a:blipFill>
          <a:ln>
            <a:noFill/>
          </a:ln>
        </p:spPr>
      </p:sp>
      <p:sp>
        <p:nvSpPr>
          <p:cNvPr id="246" name="Google Shape;246;p9"/>
          <p:cNvSpPr txBox="1"/>
          <p:nvPr/>
        </p:nvSpPr>
        <p:spPr>
          <a:xfrm>
            <a:off x="645972" y="1886500"/>
            <a:ext cx="119775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578" u="none" cap="none" strike="noStrike">
                <a:solidFill>
                  <a:srgbClr val="2D32A2"/>
                </a:solidFill>
                <a:latin typeface="Ultra"/>
                <a:ea typeface="Ultra"/>
                <a:cs typeface="Ultra"/>
                <a:sym typeface="Ultra"/>
              </a:rPr>
              <a:t>Objetivos específicos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304421" y="3323361"/>
            <a:ext cx="12833619" cy="5869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Implementar un módulo de solicitudes.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Diseñar un sistema de gestión de documentos seguro.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Gestionar perfil de usuario.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Autenticar y Autorizar dentro del sistema.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Desarrollar una sección de avisos/noticias de la empresa.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Incorporar agenda de eventos.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Sincronizar la funcionalidad entre la página web y la aplicación móvil.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Implementar dashboards con indicadores clave (KPI) de gestión de RRHH.</a:t>
            </a:r>
            <a:endParaRPr/>
          </a:p>
          <a:p>
            <a:pPr indent="-299905" lvl="1" marL="599813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778"/>
              <a:buFont typeface="Arial"/>
              <a:buAutoNum type="arabicPeriod"/>
            </a:pPr>
            <a:r>
              <a:rPr b="0" i="0" lang="en-US" sz="277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Incorporar métricas de calidad para pruebas críticas de funcionalidad, usabilidad y seguridad.</a:t>
            </a:r>
            <a:endParaRPr/>
          </a:p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78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159186" y="135794"/>
            <a:ext cx="4759653" cy="1172064"/>
          </a:xfrm>
          <a:custGeom>
            <a:rect b="b" l="l" r="r" t="t"/>
            <a:pathLst>
              <a:path extrusionOk="0" h="1172064" w="4759653">
                <a:moveTo>
                  <a:pt x="0" y="0"/>
                </a:moveTo>
                <a:lnTo>
                  <a:pt x="4759652" y="0"/>
                </a:lnTo>
                <a:lnTo>
                  <a:pt x="4759652" y="1172065"/>
                </a:lnTo>
                <a:lnTo>
                  <a:pt x="0" y="11720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