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ileron Ultra-Bold" charset="1" panose="00000A00000000000000"/>
      <p:regular r:id="rId16"/>
    </p:embeddedFont>
    <p:embeddedFont>
      <p:font typeface="Aileron Bold" charset="1" panose="000008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939317" y="-3888299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6771855" y="3208785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0"/>
                </a:lnTo>
                <a:lnTo>
                  <a:pt x="0" y="1209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47286" y="4552140"/>
            <a:ext cx="8680221" cy="5884467"/>
          </a:xfrm>
          <a:custGeom>
            <a:avLst/>
            <a:gdLst/>
            <a:ahLst/>
            <a:cxnLst/>
            <a:rect r="r" b="b" t="t" l="l"/>
            <a:pathLst>
              <a:path h="5884467" w="8680221">
                <a:moveTo>
                  <a:pt x="0" y="0"/>
                </a:moveTo>
                <a:lnTo>
                  <a:pt x="8680221" y="0"/>
                </a:lnTo>
                <a:lnTo>
                  <a:pt x="8680221" y="5884466"/>
                </a:lnTo>
                <a:lnTo>
                  <a:pt x="0" y="5884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39507" y="-149606"/>
            <a:ext cx="6038484" cy="4093589"/>
          </a:xfrm>
          <a:custGeom>
            <a:avLst/>
            <a:gdLst/>
            <a:ahLst/>
            <a:cxnLst/>
            <a:rect r="r" b="b" t="t" l="l"/>
            <a:pathLst>
              <a:path h="4093589" w="6038484">
                <a:moveTo>
                  <a:pt x="0" y="0"/>
                </a:moveTo>
                <a:lnTo>
                  <a:pt x="6038484" y="0"/>
                </a:lnTo>
                <a:lnTo>
                  <a:pt x="6038484" y="4093589"/>
                </a:lnTo>
                <a:lnTo>
                  <a:pt x="0" y="40935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383326" y="1897188"/>
            <a:ext cx="6203626" cy="620362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2A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58201" y="3406278"/>
            <a:ext cx="9638901" cy="2162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52"/>
              </a:lnSpc>
            </a:pPr>
            <a:r>
              <a:rPr lang="en-US" sz="12609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MANA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485139" y="0"/>
            <a:ext cx="4759653" cy="1172064"/>
          </a:xfrm>
          <a:custGeom>
            <a:avLst/>
            <a:gdLst/>
            <a:ahLst/>
            <a:cxnLst/>
            <a:rect r="r" b="b" t="t" l="l"/>
            <a:pathLst>
              <a:path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79526" y="5215397"/>
            <a:ext cx="7524183" cy="1220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2"/>
              </a:lnSpc>
            </a:pPr>
            <a:r>
              <a:rPr lang="en-US" sz="7080" b="true">
                <a:solidFill>
                  <a:srgbClr val="2D32A2"/>
                </a:solidFill>
                <a:latin typeface="Aileron Bold"/>
                <a:ea typeface="Aileron Bold"/>
                <a:cs typeface="Aileron Bold"/>
                <a:sym typeface="Aileron Bold"/>
              </a:rPr>
              <a:t>STAFF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8201" y="6913083"/>
            <a:ext cx="10317764" cy="286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4"/>
              </a:lnSpc>
            </a:pPr>
            <a:r>
              <a:rPr lang="en-US" b="true" sz="2739" spc="41">
                <a:solidFill>
                  <a:srgbClr val="2D32A2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PRESENTADO POR </a:t>
            </a:r>
          </a:p>
          <a:p>
            <a:pPr algn="l">
              <a:lnSpc>
                <a:spcPts val="3834"/>
              </a:lnSpc>
            </a:pPr>
            <a:r>
              <a:rPr lang="en-US" b="true" sz="2739" spc="41">
                <a:solidFill>
                  <a:srgbClr val="2D32A2"/>
                </a:solidFill>
                <a:latin typeface="Aileron Bold"/>
                <a:ea typeface="Aileron Bold"/>
                <a:cs typeface="Aileron Bold"/>
                <a:sym typeface="Aileron Bold"/>
              </a:rPr>
              <a:t>BASTIÁN NUÑEZ, DANAE ARENAS BARRÍA Y ANTONIA DÍAZ</a:t>
            </a:r>
          </a:p>
          <a:p>
            <a:pPr algn="l">
              <a:lnSpc>
                <a:spcPts val="3834"/>
              </a:lnSpc>
            </a:pPr>
          </a:p>
          <a:p>
            <a:pPr algn="l">
              <a:lnSpc>
                <a:spcPts val="3834"/>
              </a:lnSpc>
            </a:pPr>
            <a:r>
              <a:rPr lang="en-US" b="true" sz="2739" spc="41">
                <a:solidFill>
                  <a:srgbClr val="2D32A2"/>
                </a:solidFill>
                <a:latin typeface="Aileron Bold"/>
                <a:ea typeface="Aileron Bold"/>
                <a:cs typeface="Aileron Bold"/>
                <a:sym typeface="Aileron Bold"/>
              </a:rPr>
              <a:t>ASIGNATURA: 008D CAPSTONE</a:t>
            </a:r>
          </a:p>
          <a:p>
            <a:pPr algn="l">
              <a:lnSpc>
                <a:spcPts val="3834"/>
              </a:lnSpc>
            </a:pPr>
            <a:r>
              <a:rPr lang="en-US" b="true" sz="2739" spc="41">
                <a:solidFill>
                  <a:srgbClr val="2D32A2"/>
                </a:solidFill>
                <a:latin typeface="Aileron Bold"/>
                <a:ea typeface="Aileron Bold"/>
                <a:cs typeface="Aileron Bold"/>
                <a:sym typeface="Aileron Bold"/>
              </a:rPr>
              <a:t>FECHA: 15/10/2025</a:t>
            </a:r>
          </a:p>
          <a:p>
            <a:pPr algn="l">
              <a:lnSpc>
                <a:spcPts val="3834"/>
              </a:lnSpc>
            </a:pPr>
            <a:r>
              <a:rPr lang="en-US" b="true" sz="2739" spc="41">
                <a:solidFill>
                  <a:srgbClr val="2D32A2"/>
                </a:solidFill>
                <a:latin typeface="Aileron Bold"/>
                <a:ea typeface="Aileron Bold"/>
                <a:cs typeface="Aileron Bold"/>
                <a:sym typeface="Aileron Bold"/>
              </a:rPr>
              <a:t>DUOC UC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9526" y="3587253"/>
            <a:ext cx="7524183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D32A2"/>
                </a:solidFill>
                <a:latin typeface="Aileron Bold"/>
                <a:ea typeface="Aileron Bold"/>
                <a:cs typeface="Aileron Bold"/>
                <a:sym typeface="Aileron Bold"/>
              </a:rPr>
              <a:t>PROYECTO APT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501509" y="3027769"/>
            <a:ext cx="3967260" cy="3942464"/>
          </a:xfrm>
          <a:custGeom>
            <a:avLst/>
            <a:gdLst/>
            <a:ahLst/>
            <a:cxnLst/>
            <a:rect r="r" b="b" t="t" l="l"/>
            <a:pathLst>
              <a:path h="3942464" w="3967260">
                <a:moveTo>
                  <a:pt x="0" y="0"/>
                </a:moveTo>
                <a:lnTo>
                  <a:pt x="3967260" y="0"/>
                </a:lnTo>
                <a:lnTo>
                  <a:pt x="3967260" y="3942464"/>
                </a:lnTo>
                <a:lnTo>
                  <a:pt x="0" y="39424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377086" y="501844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0"/>
                </a:lnTo>
                <a:lnTo>
                  <a:pt x="0" y="1209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01743" y="-4604658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66393" y="6551359"/>
            <a:ext cx="5720058" cy="3877723"/>
          </a:xfrm>
          <a:custGeom>
            <a:avLst/>
            <a:gdLst/>
            <a:ahLst/>
            <a:cxnLst/>
            <a:rect r="r" b="b" t="t" l="l"/>
            <a:pathLst>
              <a:path h="3877723" w="5720058">
                <a:moveTo>
                  <a:pt x="0" y="0"/>
                </a:moveTo>
                <a:lnTo>
                  <a:pt x="5720059" y="0"/>
                </a:lnTo>
                <a:lnTo>
                  <a:pt x="5720059" y="3877723"/>
                </a:lnTo>
                <a:lnTo>
                  <a:pt x="0" y="3877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8452" y="6551359"/>
            <a:ext cx="5720058" cy="3877723"/>
          </a:xfrm>
          <a:custGeom>
            <a:avLst/>
            <a:gdLst/>
            <a:ahLst/>
            <a:cxnLst/>
            <a:rect r="r" b="b" t="t" l="l"/>
            <a:pathLst>
              <a:path h="3877723" w="5720058">
                <a:moveTo>
                  <a:pt x="5720059" y="0"/>
                </a:moveTo>
                <a:lnTo>
                  <a:pt x="0" y="0"/>
                </a:lnTo>
                <a:lnTo>
                  <a:pt x="0" y="3877723"/>
                </a:lnTo>
                <a:lnTo>
                  <a:pt x="5720059" y="3877723"/>
                </a:lnTo>
                <a:lnTo>
                  <a:pt x="572005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90539" y="3582962"/>
            <a:ext cx="8906923" cy="302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9"/>
              </a:lnSpc>
            </a:pPr>
            <a:r>
              <a:rPr lang="en-US" sz="9245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Gracias por su atención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587510" y="0"/>
            <a:ext cx="4759653" cy="1172064"/>
          </a:xfrm>
          <a:custGeom>
            <a:avLst/>
            <a:gdLst/>
            <a:ahLst/>
            <a:cxnLst/>
            <a:rect r="r" b="b" t="t" l="l"/>
            <a:pathLst>
              <a:path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01743" y="-4604658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5903" y="433095"/>
            <a:ext cx="5389402" cy="146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61"/>
              </a:lnSpc>
            </a:pPr>
            <a:r>
              <a:rPr lang="en-US" sz="9046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ÍNDICE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84260" y="2214228"/>
            <a:ext cx="1207760" cy="824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sz="4791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22212" y="3331398"/>
            <a:ext cx="1418919" cy="82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sz="4791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41131" y="3511151"/>
            <a:ext cx="5676079" cy="59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1"/>
              </a:lnSpc>
            </a:pPr>
            <a:r>
              <a:rPr lang="en-US" sz="3472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Avance Sprint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2212" y="4452166"/>
            <a:ext cx="1418919" cy="82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sz="4791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41131" y="4631919"/>
            <a:ext cx="7636952" cy="59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1"/>
              </a:lnSpc>
            </a:pPr>
            <a:r>
              <a:rPr lang="en-US" sz="3472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Avance Sprint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22212" y="5572934"/>
            <a:ext cx="1418919" cy="82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sz="4791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41131" y="5752687"/>
            <a:ext cx="8964414" cy="59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1"/>
              </a:lnSpc>
            </a:pPr>
            <a:r>
              <a:rPr lang="en-US" sz="3472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Cronograma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22212" y="6693702"/>
            <a:ext cx="1418919" cy="82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sz="4791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22212" y="7814471"/>
            <a:ext cx="1418919" cy="82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sz="4791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06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-139507" y="4552140"/>
            <a:ext cx="8680221" cy="5884467"/>
          </a:xfrm>
          <a:custGeom>
            <a:avLst/>
            <a:gdLst/>
            <a:ahLst/>
            <a:cxnLst/>
            <a:rect r="r" b="b" t="t" l="l"/>
            <a:pathLst>
              <a:path h="5884467" w="8680221">
                <a:moveTo>
                  <a:pt x="8680221" y="0"/>
                </a:moveTo>
                <a:lnTo>
                  <a:pt x="0" y="0"/>
                </a:lnTo>
                <a:lnTo>
                  <a:pt x="0" y="5884466"/>
                </a:lnTo>
                <a:lnTo>
                  <a:pt x="8680221" y="5884466"/>
                </a:lnTo>
                <a:lnTo>
                  <a:pt x="8680221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587510" y="0"/>
            <a:ext cx="4759653" cy="1172064"/>
          </a:xfrm>
          <a:custGeom>
            <a:avLst/>
            <a:gdLst/>
            <a:ahLst/>
            <a:cxnLst/>
            <a:rect r="r" b="b" t="t" l="l"/>
            <a:pathLst>
              <a:path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41131" y="7945153"/>
            <a:ext cx="8645312" cy="59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1"/>
              </a:lnSpc>
            </a:pPr>
            <a:r>
              <a:rPr lang="en-US" sz="3472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Conclusiones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85370" y="2344931"/>
            <a:ext cx="2647456" cy="59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1"/>
              </a:lnSpc>
              <a:spcBef>
                <a:spcPct val="0"/>
              </a:spcBef>
            </a:pPr>
            <a:r>
              <a:rPr lang="en-US" sz="347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Introducción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85370" y="6913925"/>
            <a:ext cx="8964414" cy="59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1"/>
              </a:lnSpc>
            </a:pPr>
            <a:r>
              <a:rPr lang="en-US" sz="3472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Página Web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939317" y="-3888299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6653613" y="2076268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53272" y="7834512"/>
            <a:ext cx="18794543" cy="2681994"/>
            <a:chOff x="0" y="0"/>
            <a:chExt cx="2911767" cy="4155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11767" cy="415511"/>
            </a:xfrm>
            <a:custGeom>
              <a:avLst/>
              <a:gdLst/>
              <a:ahLst/>
              <a:cxnLst/>
              <a:rect r="r" b="b" t="t" l="l"/>
              <a:pathLst>
                <a:path h="415511" w="2911767">
                  <a:moveTo>
                    <a:pt x="0" y="0"/>
                  </a:moveTo>
                  <a:lnTo>
                    <a:pt x="2911767" y="0"/>
                  </a:lnTo>
                  <a:lnTo>
                    <a:pt x="2911767" y="415511"/>
                  </a:lnTo>
                  <a:lnTo>
                    <a:pt x="0" y="415511"/>
                  </a:lnTo>
                  <a:close/>
                </a:path>
              </a:pathLst>
            </a:custGeom>
            <a:solidFill>
              <a:srgbClr val="2D32A2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3673469" y="1142063"/>
            <a:ext cx="10941062" cy="981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4"/>
              </a:lnSpc>
            </a:pPr>
            <a:r>
              <a:rPr lang="en-US" sz="6003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Introducción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17476" y="3538180"/>
            <a:ext cx="14053048" cy="1605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8"/>
              </a:lnSpc>
            </a:pPr>
            <a:r>
              <a:rPr lang="en-US" sz="2865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ManaStaff es una plataforma para AndesLogística S.A. que mejora la comunicación y gestión de recursos humanos mediante el acceso digital a documentos, solicitudes, avisos y noticias.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53272" y="7834512"/>
            <a:ext cx="18794543" cy="2681994"/>
          </a:xfrm>
          <a:custGeom>
            <a:avLst/>
            <a:gdLst/>
            <a:ahLst/>
            <a:cxnLst/>
            <a:rect r="r" b="b" t="t" l="l"/>
            <a:pathLst>
              <a:path h="2681994" w="18794543">
                <a:moveTo>
                  <a:pt x="0" y="0"/>
                </a:moveTo>
                <a:lnTo>
                  <a:pt x="18794544" y="0"/>
                </a:lnTo>
                <a:lnTo>
                  <a:pt x="18794544" y="2681994"/>
                </a:lnTo>
                <a:lnTo>
                  <a:pt x="0" y="26819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l="0" t="-393977" r="0" b="-3159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87510" y="0"/>
            <a:ext cx="4759653" cy="1172064"/>
          </a:xfrm>
          <a:custGeom>
            <a:avLst/>
            <a:gdLst/>
            <a:ahLst/>
            <a:cxnLst/>
            <a:rect r="r" b="b" t="t" l="l"/>
            <a:pathLst>
              <a:path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81190" y="-4604658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3367339" y="3297956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5010" y="1494408"/>
            <a:ext cx="7169127" cy="100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03"/>
              </a:lnSpc>
              <a:spcBef>
                <a:spcPct val="0"/>
              </a:spcBef>
            </a:pPr>
            <a:r>
              <a:rPr lang="en-US" b="true" sz="6079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Avance Sprint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24992" y="4625168"/>
            <a:ext cx="12993091" cy="122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6"/>
              </a:lnSpc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“Entregar una primera versión con el front end funcional, tanto en vistas de usuario como de administrador.”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597482" y="6203680"/>
            <a:ext cx="21482964" cy="4401388"/>
          </a:xfrm>
          <a:custGeom>
            <a:avLst/>
            <a:gdLst/>
            <a:ahLst/>
            <a:cxnLst/>
            <a:rect r="r" b="b" t="t" l="l"/>
            <a:pathLst>
              <a:path h="4401388" w="21482964">
                <a:moveTo>
                  <a:pt x="0" y="0"/>
                </a:moveTo>
                <a:lnTo>
                  <a:pt x="21482964" y="0"/>
                </a:lnTo>
                <a:lnTo>
                  <a:pt x="21482964" y="4401387"/>
                </a:lnTo>
                <a:lnTo>
                  <a:pt x="0" y="4401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842" r="0" b="-684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4759653" cy="1172064"/>
          </a:xfrm>
          <a:custGeom>
            <a:avLst/>
            <a:gdLst/>
            <a:ahLst/>
            <a:cxnLst/>
            <a:rect r="r" b="b" t="t" l="l"/>
            <a:pathLst>
              <a:path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36973" y="2826970"/>
            <a:ext cx="7169127" cy="999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03"/>
              </a:lnSpc>
              <a:spcBef>
                <a:spcPct val="0"/>
              </a:spcBef>
            </a:pPr>
            <a:r>
              <a:rPr lang="en-US" b="true" sz="6079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Sprint Goal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77962" y="6650915"/>
            <a:ext cx="12993091" cy="122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6"/>
              </a:lnSpc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Se planificaron 5 historias de usuarios para este sprint.</a:t>
            </a:r>
          </a:p>
          <a:p>
            <a:pPr algn="ctr">
              <a:lnSpc>
                <a:spcPts val="4956"/>
              </a:lnSpc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Tuvo un total de 92 pts.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81190" y="-4604658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3367339" y="3297956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5010" y="1494408"/>
            <a:ext cx="7169127" cy="100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03"/>
              </a:lnSpc>
              <a:spcBef>
                <a:spcPct val="0"/>
              </a:spcBef>
            </a:pPr>
            <a:r>
              <a:rPr lang="en-US" b="true" sz="6079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Avance Sprint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24992" y="4370622"/>
            <a:ext cx="12993091" cy="248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6"/>
              </a:lnSpc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“Desarrollar un backend completamente funcional que permita el manejo de usuarios, solicitudes, documentos, noticias y eventos y administración, listo para integrarse con el frontend existente.”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597482" y="6203680"/>
            <a:ext cx="21482964" cy="4401388"/>
          </a:xfrm>
          <a:custGeom>
            <a:avLst/>
            <a:gdLst/>
            <a:ahLst/>
            <a:cxnLst/>
            <a:rect r="r" b="b" t="t" l="l"/>
            <a:pathLst>
              <a:path h="4401388" w="21482964">
                <a:moveTo>
                  <a:pt x="0" y="0"/>
                </a:moveTo>
                <a:lnTo>
                  <a:pt x="21482964" y="0"/>
                </a:lnTo>
                <a:lnTo>
                  <a:pt x="21482964" y="4401387"/>
                </a:lnTo>
                <a:lnTo>
                  <a:pt x="0" y="4401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842" r="0" b="-684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4759653" cy="1172064"/>
          </a:xfrm>
          <a:custGeom>
            <a:avLst/>
            <a:gdLst/>
            <a:ahLst/>
            <a:cxnLst/>
            <a:rect r="r" b="b" t="t" l="l"/>
            <a:pathLst>
              <a:path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36973" y="2826970"/>
            <a:ext cx="7169127" cy="999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03"/>
              </a:lnSpc>
              <a:spcBef>
                <a:spcPct val="0"/>
              </a:spcBef>
            </a:pPr>
            <a:r>
              <a:rPr lang="en-US" b="true" sz="6079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Sprint Goal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47455" y="7399123"/>
            <a:ext cx="12993091" cy="122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6"/>
              </a:lnSpc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Se planificaron 19 historias de usuarios para este sprint.</a:t>
            </a:r>
          </a:p>
          <a:p>
            <a:pPr algn="ctr">
              <a:lnSpc>
                <a:spcPts val="4956"/>
              </a:lnSpc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Tuvo un total de 186 pts.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81190" y="-4604658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6194" y="952500"/>
            <a:ext cx="10444131" cy="999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03"/>
              </a:lnSpc>
              <a:spcBef>
                <a:spcPct val="0"/>
              </a:spcBef>
            </a:pPr>
            <a:r>
              <a:rPr lang="en-US" b="true" sz="6079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Cronograma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97482" y="6203680"/>
            <a:ext cx="21482964" cy="4401388"/>
          </a:xfrm>
          <a:custGeom>
            <a:avLst/>
            <a:gdLst/>
            <a:ahLst/>
            <a:cxnLst/>
            <a:rect r="r" b="b" t="t" l="l"/>
            <a:pathLst>
              <a:path h="4401388" w="21482964">
                <a:moveTo>
                  <a:pt x="0" y="0"/>
                </a:moveTo>
                <a:lnTo>
                  <a:pt x="21482964" y="0"/>
                </a:lnTo>
                <a:lnTo>
                  <a:pt x="21482964" y="4401387"/>
                </a:lnTo>
                <a:lnTo>
                  <a:pt x="0" y="4401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842" r="0" b="-68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4759653" cy="1172064"/>
          </a:xfrm>
          <a:custGeom>
            <a:avLst/>
            <a:gdLst/>
            <a:ahLst/>
            <a:cxnLst/>
            <a:rect r="r" b="b" t="t" l="l"/>
            <a:pathLst>
              <a:path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0150" y="2500437"/>
            <a:ext cx="17475828" cy="6193631"/>
          </a:xfrm>
          <a:custGeom>
            <a:avLst/>
            <a:gdLst/>
            <a:ahLst/>
            <a:cxnLst/>
            <a:rect r="r" b="b" t="t" l="l"/>
            <a:pathLst>
              <a:path h="6193631" w="17475828">
                <a:moveTo>
                  <a:pt x="0" y="0"/>
                </a:moveTo>
                <a:lnTo>
                  <a:pt x="17475828" y="0"/>
                </a:lnTo>
                <a:lnTo>
                  <a:pt x="17475828" y="6193631"/>
                </a:lnTo>
                <a:lnTo>
                  <a:pt x="0" y="61936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716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81190" y="-4604658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3367339" y="3297956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97482" y="6203680"/>
            <a:ext cx="21482964" cy="4401388"/>
          </a:xfrm>
          <a:custGeom>
            <a:avLst/>
            <a:gdLst/>
            <a:ahLst/>
            <a:cxnLst/>
            <a:rect r="r" b="b" t="t" l="l"/>
            <a:pathLst>
              <a:path h="4401388" w="21482964">
                <a:moveTo>
                  <a:pt x="0" y="0"/>
                </a:moveTo>
                <a:lnTo>
                  <a:pt x="21482964" y="0"/>
                </a:lnTo>
                <a:lnTo>
                  <a:pt x="21482964" y="4401387"/>
                </a:lnTo>
                <a:lnTo>
                  <a:pt x="0" y="4401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842" r="0" b="-68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4759653" cy="1172064"/>
          </a:xfrm>
          <a:custGeom>
            <a:avLst/>
            <a:gdLst/>
            <a:ahLst/>
            <a:cxnLst/>
            <a:rect r="r" b="b" t="t" l="l"/>
            <a:pathLst>
              <a:path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47455" y="3540346"/>
            <a:ext cx="12993091" cy="3112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6"/>
              </a:lnSpc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No se completaron 3 historias de usuario por </a:t>
            </a:r>
            <a:r>
              <a:rPr lang="en-US" sz="3304" b="true">
                <a:solidFill>
                  <a:srgbClr val="24242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Falta de Tiempo</a:t>
            </a: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algn="ctr" marL="713390" indent="-356695" lvl="1">
              <a:lnSpc>
                <a:spcPts val="4956"/>
              </a:lnSpc>
              <a:buFont typeface="Arial"/>
              <a:buChar char="•"/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Quiero revisar las descargas de documentos por auditorías (Auditorias)</a:t>
            </a:r>
          </a:p>
          <a:p>
            <a:pPr algn="ctr" marL="713390" indent="-356695" lvl="1">
              <a:lnSpc>
                <a:spcPts val="4956"/>
              </a:lnSpc>
              <a:buFont typeface="Arial"/>
              <a:buChar char="•"/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Quiero poder recuperar mi PIN en caso de olvido</a:t>
            </a:r>
          </a:p>
          <a:p>
            <a:pPr algn="ctr" marL="713390" indent="-356695" lvl="1">
              <a:lnSpc>
                <a:spcPts val="4956"/>
              </a:lnSpc>
              <a:buFont typeface="Arial"/>
              <a:buChar char="•"/>
            </a:pPr>
            <a:r>
              <a:rPr lang="en-US" sz="3304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Quiero revisar solicitudes de vacaciones (Filtrado)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29987" y="1594252"/>
            <a:ext cx="8409972" cy="100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03"/>
              </a:lnSpc>
              <a:spcBef>
                <a:spcPct val="0"/>
              </a:spcBef>
            </a:pPr>
            <a:r>
              <a:rPr lang="en-US" b="true" sz="6079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Problemas de Sprints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939317" y="-3888299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6653613" y="2076268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66393" y="6551359"/>
            <a:ext cx="5720058" cy="3877723"/>
          </a:xfrm>
          <a:custGeom>
            <a:avLst/>
            <a:gdLst/>
            <a:ahLst/>
            <a:cxnLst/>
            <a:rect r="r" b="b" t="t" l="l"/>
            <a:pathLst>
              <a:path h="3877723" w="5720058">
                <a:moveTo>
                  <a:pt x="0" y="0"/>
                </a:moveTo>
                <a:lnTo>
                  <a:pt x="5720059" y="0"/>
                </a:lnTo>
                <a:lnTo>
                  <a:pt x="5720059" y="3877723"/>
                </a:lnTo>
                <a:lnTo>
                  <a:pt x="0" y="3877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98452" y="-142082"/>
            <a:ext cx="8095430" cy="5488027"/>
          </a:xfrm>
          <a:custGeom>
            <a:avLst/>
            <a:gdLst/>
            <a:ahLst/>
            <a:cxnLst/>
            <a:rect r="r" b="b" t="t" l="l"/>
            <a:pathLst>
              <a:path h="5488027" w="8095430">
                <a:moveTo>
                  <a:pt x="0" y="0"/>
                </a:moveTo>
                <a:lnTo>
                  <a:pt x="8095430" y="0"/>
                </a:lnTo>
                <a:lnTo>
                  <a:pt x="8095430" y="5488027"/>
                </a:lnTo>
                <a:lnTo>
                  <a:pt x="0" y="5488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41142" y="4433096"/>
            <a:ext cx="8205715" cy="114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0"/>
              </a:lnSpc>
            </a:pPr>
            <a:r>
              <a:rPr lang="en-US" sz="7146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Página Web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364834" y="5040179"/>
            <a:ext cx="8174018" cy="5541303"/>
          </a:xfrm>
          <a:custGeom>
            <a:avLst/>
            <a:gdLst/>
            <a:ahLst/>
            <a:cxnLst/>
            <a:rect r="r" b="b" t="t" l="l"/>
            <a:pathLst>
              <a:path h="5541303" w="8174018">
                <a:moveTo>
                  <a:pt x="0" y="0"/>
                </a:moveTo>
                <a:lnTo>
                  <a:pt x="8174018" y="0"/>
                </a:lnTo>
                <a:lnTo>
                  <a:pt x="8174018" y="5541303"/>
                </a:lnTo>
                <a:lnTo>
                  <a:pt x="0" y="5541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377086" y="501844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0"/>
                </a:lnTo>
                <a:lnTo>
                  <a:pt x="0" y="1209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01743" y="-4604658"/>
            <a:ext cx="12508396" cy="12099030"/>
          </a:xfrm>
          <a:custGeom>
            <a:avLst/>
            <a:gdLst/>
            <a:ahLst/>
            <a:cxnLst/>
            <a:rect r="r" b="b" t="t" l="l"/>
            <a:pathLst>
              <a:path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66393" y="6551359"/>
            <a:ext cx="5720058" cy="3877723"/>
          </a:xfrm>
          <a:custGeom>
            <a:avLst/>
            <a:gdLst/>
            <a:ahLst/>
            <a:cxnLst/>
            <a:rect r="r" b="b" t="t" l="l"/>
            <a:pathLst>
              <a:path h="3877723" w="5720058">
                <a:moveTo>
                  <a:pt x="0" y="0"/>
                </a:moveTo>
                <a:lnTo>
                  <a:pt x="5720059" y="0"/>
                </a:lnTo>
                <a:lnTo>
                  <a:pt x="5720059" y="3877723"/>
                </a:lnTo>
                <a:lnTo>
                  <a:pt x="0" y="3877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8452" y="6551359"/>
            <a:ext cx="5720058" cy="3877723"/>
          </a:xfrm>
          <a:custGeom>
            <a:avLst/>
            <a:gdLst/>
            <a:ahLst/>
            <a:cxnLst/>
            <a:rect r="r" b="b" t="t" l="l"/>
            <a:pathLst>
              <a:path h="3877723" w="5720058">
                <a:moveTo>
                  <a:pt x="5720059" y="0"/>
                </a:moveTo>
                <a:lnTo>
                  <a:pt x="0" y="0"/>
                </a:lnTo>
                <a:lnTo>
                  <a:pt x="0" y="3877723"/>
                </a:lnTo>
                <a:lnTo>
                  <a:pt x="5720059" y="3877723"/>
                </a:lnTo>
                <a:lnTo>
                  <a:pt x="572005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520377" y="2556786"/>
            <a:ext cx="13247245" cy="5798951"/>
            <a:chOff x="0" y="0"/>
            <a:chExt cx="4964869" cy="2173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64869" cy="2173360"/>
            </a:xfrm>
            <a:custGeom>
              <a:avLst/>
              <a:gdLst/>
              <a:ahLst/>
              <a:cxnLst/>
              <a:rect r="r" b="b" t="t" l="l"/>
              <a:pathLst>
                <a:path h="2173360" w="4964869">
                  <a:moveTo>
                    <a:pt x="20455" y="0"/>
                  </a:moveTo>
                  <a:lnTo>
                    <a:pt x="4944415" y="0"/>
                  </a:lnTo>
                  <a:cubicBezTo>
                    <a:pt x="4955711" y="0"/>
                    <a:pt x="4964869" y="9158"/>
                    <a:pt x="4964869" y="20455"/>
                  </a:cubicBezTo>
                  <a:lnTo>
                    <a:pt x="4964869" y="2152905"/>
                  </a:lnTo>
                  <a:cubicBezTo>
                    <a:pt x="4964869" y="2158330"/>
                    <a:pt x="4962715" y="2163533"/>
                    <a:pt x="4958878" y="2167369"/>
                  </a:cubicBezTo>
                  <a:cubicBezTo>
                    <a:pt x="4955043" y="2171205"/>
                    <a:pt x="4949840" y="2173360"/>
                    <a:pt x="4944415" y="2173360"/>
                  </a:cubicBezTo>
                  <a:lnTo>
                    <a:pt x="20455" y="2173360"/>
                  </a:lnTo>
                  <a:cubicBezTo>
                    <a:pt x="9158" y="2173360"/>
                    <a:pt x="0" y="2164202"/>
                    <a:pt x="0" y="2152905"/>
                  </a:cubicBezTo>
                  <a:lnTo>
                    <a:pt x="0" y="20455"/>
                  </a:lnTo>
                  <a:cubicBezTo>
                    <a:pt x="0" y="9158"/>
                    <a:pt x="9158" y="0"/>
                    <a:pt x="20455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717FE6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964869" cy="2230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61578" y="3601725"/>
            <a:ext cx="12799867" cy="3892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8"/>
              </a:lnSpc>
            </a:pPr>
            <a:r>
              <a:rPr lang="en-US" sz="2688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Durante el desarrollo del proyecto enfrentamos algunos retrasos y dificultades para organizarnos y repartir tareas, lo que extendió el tiempo planificado. Sin embargo, este proceso nos permitió fortalecer el trabajo en equipo, aprender a utilizar Firebase y mejorar nuestras habilidades técnicas.</a:t>
            </a:r>
          </a:p>
          <a:p>
            <a:pPr algn="just">
              <a:lnSpc>
                <a:spcPts val="3898"/>
              </a:lnSpc>
            </a:pPr>
          </a:p>
          <a:p>
            <a:pPr algn="just">
              <a:lnSpc>
                <a:spcPts val="3898"/>
              </a:lnSpc>
            </a:pPr>
            <a:r>
              <a:rPr lang="en-US" sz="2688">
                <a:solidFill>
                  <a:srgbClr val="242424"/>
                </a:solidFill>
                <a:latin typeface="Open Sauce"/>
                <a:ea typeface="Open Sauce"/>
                <a:cs typeface="Open Sauce"/>
                <a:sym typeface="Open Sauce"/>
              </a:rPr>
              <a:t>Finalmente, conseguimos crear una página web funcional que cumple con los objetivos propuestos, reflejando el esfuerzo y compromiso de todo el equipo.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28516" y="962025"/>
            <a:ext cx="7430968" cy="114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90"/>
              </a:lnSpc>
            </a:pPr>
            <a:r>
              <a:rPr lang="en-US" sz="7146" b="true">
                <a:solidFill>
                  <a:srgbClr val="2D32A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Conclusiones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587510" y="0"/>
            <a:ext cx="4759653" cy="1172064"/>
          </a:xfrm>
          <a:custGeom>
            <a:avLst/>
            <a:gdLst/>
            <a:ahLst/>
            <a:cxnLst/>
            <a:rect r="r" b="b" t="t" l="l"/>
            <a:pathLst>
              <a:path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DAG1zBjClH4</dc:identifier>
  <dcterms:modified xsi:type="dcterms:W3CDTF">2011-08-01T06:04:30Z</dcterms:modified>
  <cp:revision>1</cp:revision>
  <dc:title> PPT Evaluación 2 Capstone</dc:title>
</cp:coreProperties>
</file>