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comat Pro Heavy" pitchFamily="2" charset="0"/>
      <p:regular r:id="rId19"/>
      <p:bold r:id="rId20"/>
    </p:embeddedFont>
    <p:embeddedFont>
      <p:font typeface="Montserrat" pitchFamily="2" charset="77"/>
      <p:regular r:id="rId21"/>
      <p:bold r:id="rId22"/>
      <p:italic r:id="rId23"/>
      <p:boldItalic r:id="rId24"/>
    </p:embeddedFont>
    <p:embeddedFont>
      <p:font typeface="Montserrat Bold" pitchFamily="2" charset="77"/>
      <p:regular r:id="rId25"/>
      <p:bold r:id="rId26"/>
    </p:embeddedFont>
    <p:embeddedFont>
      <p:font typeface="Montserrat Classic Bold" pitchFamily="2" charset="77"/>
      <p:regular r:id="rId27"/>
      <p:bold r:id="rId28"/>
    </p:embeddedFont>
    <p:embeddedFont>
      <p:font typeface="Montserrat Italics" pitchFamily="2" charset="77"/>
      <p:regular r:id="rId29"/>
      <p:italic r:id="rId30"/>
    </p:embeddedFont>
    <p:embeddedFont>
      <p:font typeface="Montserrat Medium" panose="020F0502020204030204" pitchFamily="34" charset="0"/>
      <p:regular r:id="rId31"/>
      <p:italic r:id="rId32"/>
    </p:embeddedFont>
    <p:embeddedFont>
      <p:font typeface="Montserrat Medium Italics" pitchFamily="2" charset="77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0" autoAdjust="0"/>
  </p:normalViewPr>
  <p:slideViewPr>
    <p:cSldViewPr>
      <p:cViewPr>
        <p:scale>
          <a:sx n="80" d="100"/>
          <a:sy n="80" d="100"/>
        </p:scale>
        <p:origin x="4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70603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179" r="-2118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95181" y="5086350"/>
            <a:ext cx="7020302" cy="50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61"/>
              </a:lnSpc>
              <a:spcBef>
                <a:spcPct val="0"/>
              </a:spcBef>
            </a:pPr>
            <a:r>
              <a:rPr lang="en-US" sz="2972" dirty="0">
                <a:solidFill>
                  <a:srgbClr val="05066D"/>
                </a:solidFill>
                <a:latin typeface="Montserrat Medium Italics"/>
              </a:rPr>
              <a:t>PYTHON FOR DATA ANALYSIS 2023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2601" y="2003073"/>
            <a:ext cx="13050864" cy="3325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75"/>
              </a:lnSpc>
            </a:pPr>
            <a:r>
              <a:rPr lang="en-US" sz="10799">
                <a:solidFill>
                  <a:srgbClr val="05066D"/>
                </a:solidFill>
                <a:latin typeface="Cocomat Pro Heavy"/>
              </a:rPr>
              <a:t>OBESITY IN SOUTH-AMERICA</a:t>
            </a:r>
          </a:p>
        </p:txBody>
      </p:sp>
      <p:sp>
        <p:nvSpPr>
          <p:cNvPr id="5" name="Freeform 5"/>
          <p:cNvSpPr/>
          <p:nvPr/>
        </p:nvSpPr>
        <p:spPr>
          <a:xfrm>
            <a:off x="-108758" y="5829300"/>
            <a:ext cx="18505516" cy="6983069"/>
          </a:xfrm>
          <a:custGeom>
            <a:avLst/>
            <a:gdLst/>
            <a:ahLst/>
            <a:cxnLst/>
            <a:rect l="l" t="t" r="r" b="b"/>
            <a:pathLst>
              <a:path w="18288000" h="6906869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438706" y="8193275"/>
            <a:ext cx="5820594" cy="160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7"/>
              </a:lnSpc>
            </a:pPr>
            <a:r>
              <a:rPr lang="en-US" sz="3069">
                <a:solidFill>
                  <a:srgbClr val="FFFFFF"/>
                </a:solidFill>
                <a:latin typeface="Montserrat Italics"/>
              </a:rPr>
              <a:t>Bastien CHEREL</a:t>
            </a:r>
          </a:p>
          <a:p>
            <a:pPr algn="r">
              <a:lnSpc>
                <a:spcPts val="4297"/>
              </a:lnSpc>
            </a:pPr>
            <a:r>
              <a:rPr lang="en-US" sz="3069">
                <a:solidFill>
                  <a:srgbClr val="FFFFFF"/>
                </a:solidFill>
                <a:latin typeface="Montserrat Italics"/>
              </a:rPr>
              <a:t>Amine CHOUAKI</a:t>
            </a:r>
          </a:p>
          <a:p>
            <a:pPr algn="r">
              <a:lnSpc>
                <a:spcPts val="4297"/>
              </a:lnSpc>
            </a:pPr>
            <a:r>
              <a:rPr lang="en-US" sz="3069">
                <a:solidFill>
                  <a:srgbClr val="FFFFFF"/>
                </a:solidFill>
                <a:latin typeface="Montserrat Italics"/>
              </a:rPr>
              <a:t>Yann THEAGENE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73478" y="1957136"/>
            <a:ext cx="13443096" cy="8329864"/>
          </a:xfrm>
          <a:custGeom>
            <a:avLst/>
            <a:gdLst/>
            <a:ahLst/>
            <a:cxnLst/>
            <a:rect l="l" t="t" r="r" b="b"/>
            <a:pathLst>
              <a:path w="13443096" h="8329864">
                <a:moveTo>
                  <a:pt x="0" y="0"/>
                </a:moveTo>
                <a:lnTo>
                  <a:pt x="13443096" y="0"/>
                </a:lnTo>
                <a:lnTo>
                  <a:pt x="13443096" y="8329864"/>
                </a:lnTo>
                <a:lnTo>
                  <a:pt x="0" y="832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99502" y="653024"/>
            <a:ext cx="11688997" cy="13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DATA 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61028" y="-6319934"/>
            <a:ext cx="14697268" cy="146972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1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769989" y="-609212"/>
            <a:ext cx="8232893" cy="8232893"/>
          </a:xfrm>
          <a:custGeom>
            <a:avLst/>
            <a:gdLst/>
            <a:ahLst/>
            <a:cxnLst/>
            <a:rect l="l" t="t" r="r" b="b"/>
            <a:pathLst>
              <a:path w="8232893" h="8232893">
                <a:moveTo>
                  <a:pt x="0" y="0"/>
                </a:moveTo>
                <a:lnTo>
                  <a:pt x="8232894" y="0"/>
                </a:lnTo>
                <a:lnTo>
                  <a:pt x="8232894" y="8232893"/>
                </a:lnTo>
                <a:lnTo>
                  <a:pt x="0" y="8232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00366" y="1436860"/>
            <a:ext cx="9808544" cy="150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55"/>
              </a:lnSpc>
              <a:spcBef>
                <a:spcPct val="0"/>
              </a:spcBef>
            </a:pPr>
            <a:r>
              <a:rPr lang="en-US" sz="8682">
                <a:solidFill>
                  <a:srgbClr val="05066D"/>
                </a:solidFill>
                <a:latin typeface="Cocomat Pro Heavy"/>
              </a:rPr>
              <a:t>MODELLING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83434"/>
            <a:ext cx="10512413" cy="543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</a:pPr>
            <a:r>
              <a:rPr lang="en-US" sz="3958" spc="79">
                <a:solidFill>
                  <a:srgbClr val="1F2B5B"/>
                </a:solidFill>
                <a:latin typeface="Montserrat Bold"/>
              </a:rPr>
              <a:t>3 SUPERVISED LEARNING MODELS</a:t>
            </a:r>
          </a:p>
          <a:p>
            <a:pPr>
              <a:lnSpc>
                <a:spcPts val="3861"/>
              </a:lnSpc>
            </a:pPr>
            <a:endParaRPr lang="en-US" sz="3958" spc="79">
              <a:solidFill>
                <a:srgbClr val="1F2B5B"/>
              </a:solidFill>
              <a:latin typeface="Montserrat Bold"/>
            </a:endParaRPr>
          </a:p>
          <a:p>
            <a:pPr>
              <a:lnSpc>
                <a:spcPts val="4435"/>
              </a:lnSpc>
            </a:pPr>
            <a:r>
              <a:rPr lang="en-US" sz="3666" spc="73">
                <a:solidFill>
                  <a:srgbClr val="FFFFFF"/>
                </a:solidFill>
                <a:latin typeface="Montserrat Bold"/>
              </a:rPr>
              <a:t>NAIVE BAYES</a:t>
            </a:r>
          </a:p>
          <a:p>
            <a:pPr>
              <a:lnSpc>
                <a:spcPts val="4435"/>
              </a:lnSpc>
            </a:pPr>
            <a:r>
              <a:rPr lang="en-US" sz="3666" spc="73">
                <a:solidFill>
                  <a:srgbClr val="FFFFFF"/>
                </a:solidFill>
                <a:latin typeface="Montserrat Bold"/>
              </a:rPr>
              <a:t>RANDOM FOREST</a:t>
            </a:r>
          </a:p>
          <a:p>
            <a:pPr>
              <a:lnSpc>
                <a:spcPts val="4435"/>
              </a:lnSpc>
            </a:pPr>
            <a:r>
              <a:rPr lang="en-US" sz="3666" spc="73">
                <a:solidFill>
                  <a:srgbClr val="FFFFFF"/>
                </a:solidFill>
                <a:latin typeface="Montserrat Bold"/>
              </a:rPr>
              <a:t>EXTREME GRADIENT BOOSTING</a:t>
            </a:r>
          </a:p>
          <a:p>
            <a:pPr>
              <a:lnSpc>
                <a:spcPts val="3861"/>
              </a:lnSpc>
            </a:pPr>
            <a:endParaRPr lang="en-US" sz="3666" spc="73">
              <a:solidFill>
                <a:srgbClr val="FFFFFF"/>
              </a:solidFill>
              <a:latin typeface="Montserrat Bold"/>
            </a:endParaRPr>
          </a:p>
          <a:p>
            <a:pPr>
              <a:lnSpc>
                <a:spcPts val="3958"/>
              </a:lnSpc>
            </a:pPr>
            <a:r>
              <a:rPr lang="en-US" sz="3958" spc="79">
                <a:solidFill>
                  <a:srgbClr val="1F2B5B"/>
                </a:solidFill>
                <a:latin typeface="Montserrat Bold"/>
              </a:rPr>
              <a:t>CROSS-VALIDATION</a:t>
            </a:r>
          </a:p>
          <a:p>
            <a:pPr>
              <a:lnSpc>
                <a:spcPts val="3081"/>
              </a:lnSpc>
            </a:pPr>
            <a:r>
              <a:rPr lang="en-US" sz="3081" spc="61">
                <a:solidFill>
                  <a:srgbClr val="FFFFFF"/>
                </a:solidFill>
                <a:latin typeface="Montserrat"/>
              </a:rPr>
              <a:t>Ensures strongness of the results</a:t>
            </a:r>
          </a:p>
          <a:p>
            <a:pPr>
              <a:lnSpc>
                <a:spcPts val="3958"/>
              </a:lnSpc>
            </a:pPr>
            <a:endParaRPr lang="en-US" sz="3081" spc="61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3958"/>
              </a:lnSpc>
            </a:pPr>
            <a:r>
              <a:rPr lang="en-US" sz="3958" spc="79">
                <a:solidFill>
                  <a:srgbClr val="1F2B5B"/>
                </a:solidFill>
                <a:latin typeface="Montserrat Bold"/>
              </a:rPr>
              <a:t>MODEL COMPARISON</a:t>
            </a:r>
          </a:p>
          <a:p>
            <a:pPr marL="0" lvl="0" indent="0" algn="l">
              <a:lnSpc>
                <a:spcPts val="3081"/>
              </a:lnSpc>
              <a:spcBef>
                <a:spcPct val="0"/>
              </a:spcBef>
            </a:pPr>
            <a:r>
              <a:rPr lang="en-US" sz="3081" spc="61">
                <a:solidFill>
                  <a:srgbClr val="FFFFFF"/>
                </a:solidFill>
                <a:latin typeface="Montserrat"/>
              </a:rPr>
              <a:t>ACCURACY &amp; R-SQUARED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634062">
            <a:off x="21644529" y="-5615746"/>
            <a:ext cx="10793046" cy="15539726"/>
          </a:xfrm>
          <a:custGeom>
            <a:avLst/>
            <a:gdLst/>
            <a:ahLst/>
            <a:cxnLst/>
            <a:rect l="l" t="t" r="r" b="b"/>
            <a:pathLst>
              <a:path w="10793046" h="15539726">
                <a:moveTo>
                  <a:pt x="0" y="0"/>
                </a:moveTo>
                <a:lnTo>
                  <a:pt x="10793046" y="0"/>
                </a:lnTo>
                <a:lnTo>
                  <a:pt x="10793046" y="15539726"/>
                </a:lnTo>
                <a:lnTo>
                  <a:pt x="0" y="1553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05978" y="1250624"/>
            <a:ext cx="12708817" cy="176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228"/>
              </a:lnSpc>
              <a:spcBef>
                <a:spcPct val="0"/>
              </a:spcBef>
            </a:pPr>
            <a:r>
              <a:rPr lang="en-US" sz="10162">
                <a:solidFill>
                  <a:srgbClr val="05066D"/>
                </a:solidFill>
                <a:latin typeface="Cocomat Pro Heavy"/>
              </a:rPr>
              <a:t>RESULTS</a:t>
            </a:r>
          </a:p>
        </p:txBody>
      </p:sp>
      <p:sp>
        <p:nvSpPr>
          <p:cNvPr id="4" name="Freeform 4"/>
          <p:cNvSpPr/>
          <p:nvPr/>
        </p:nvSpPr>
        <p:spPr>
          <a:xfrm rot="-1574011">
            <a:off x="5469149" y="-6276041"/>
            <a:ext cx="5318158" cy="7256156"/>
          </a:xfrm>
          <a:custGeom>
            <a:avLst/>
            <a:gdLst/>
            <a:ahLst/>
            <a:cxnLst/>
            <a:rect l="l" t="t" r="r" b="b"/>
            <a:pathLst>
              <a:path w="5318158" h="7256156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9593B6-B4F7-1099-340E-2A5606E0C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99" y="2719933"/>
            <a:ext cx="18055401" cy="6904434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 rot="-3192263">
            <a:off x="-814372" y="8300215"/>
            <a:ext cx="4434289" cy="6050196"/>
          </a:xfrm>
          <a:custGeom>
            <a:avLst/>
            <a:gdLst/>
            <a:ahLst/>
            <a:cxnLst/>
            <a:rect l="l" t="t" r="r" b="b"/>
            <a:pathLst>
              <a:path w="4434289" h="6050196">
                <a:moveTo>
                  <a:pt x="0" y="0"/>
                </a:moveTo>
                <a:lnTo>
                  <a:pt x="4434289" y="0"/>
                </a:lnTo>
                <a:lnTo>
                  <a:pt x="4434289" y="6050195"/>
                </a:lnTo>
                <a:lnTo>
                  <a:pt x="0" y="605019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490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205516" y="-2647963"/>
            <a:ext cx="16218559" cy="6663125"/>
          </a:xfrm>
          <a:custGeom>
            <a:avLst/>
            <a:gdLst/>
            <a:ahLst/>
            <a:cxnLst/>
            <a:rect l="l" t="t" r="r" b="b"/>
            <a:pathLst>
              <a:path w="16218559" h="6663125">
                <a:moveTo>
                  <a:pt x="0" y="0"/>
                </a:moveTo>
                <a:lnTo>
                  <a:pt x="16218559" y="0"/>
                </a:lnTo>
                <a:lnTo>
                  <a:pt x="16218559" y="6663124"/>
                </a:lnTo>
                <a:lnTo>
                  <a:pt x="0" y="6663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73818" y="-6635355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85626" y="3055732"/>
            <a:ext cx="14916747" cy="2452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6"/>
              </a:lnSpc>
              <a:spcBef>
                <a:spcPct val="0"/>
              </a:spcBef>
            </a:pPr>
            <a:r>
              <a:rPr lang="en-US" sz="6997">
                <a:solidFill>
                  <a:srgbClr val="05066D"/>
                </a:solidFill>
                <a:latin typeface="Cocomat Pro Heavy"/>
              </a:rPr>
              <a:t>THANK YOU FOR YOUR ATTENTION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23837" y="5639432"/>
            <a:ext cx="8440325" cy="50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Medium Italics"/>
              </a:rPr>
              <a:t>SHOULD YOU HAVE ANY QUESTIONS?</a:t>
            </a:r>
          </a:p>
        </p:txBody>
      </p:sp>
      <p:sp>
        <p:nvSpPr>
          <p:cNvPr id="5" name="Freeform 5"/>
          <p:cNvSpPr/>
          <p:nvPr/>
        </p:nvSpPr>
        <p:spPr>
          <a:xfrm>
            <a:off x="-2724179" y="4946989"/>
            <a:ext cx="28212405" cy="8874084"/>
          </a:xfrm>
          <a:custGeom>
            <a:avLst/>
            <a:gdLst/>
            <a:ahLst/>
            <a:cxnLst/>
            <a:rect l="l" t="t" r="r" b="b"/>
            <a:pathLst>
              <a:path w="28212405" h="8874084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704061" flipH="1" flipV="1">
            <a:off x="11603194" y="525483"/>
            <a:ext cx="8220239" cy="12420690"/>
          </a:xfrm>
          <a:custGeom>
            <a:avLst/>
            <a:gdLst/>
            <a:ahLst/>
            <a:cxnLst/>
            <a:rect l="l" t="t" r="r" b="b"/>
            <a:pathLst>
              <a:path w="8220239" h="12420690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96495" y="1487073"/>
            <a:ext cx="11667437" cy="685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1"/>
              </a:lnSpc>
            </a:pPr>
            <a:r>
              <a:rPr lang="en-US" sz="8036">
                <a:solidFill>
                  <a:srgbClr val="FFFFFF"/>
                </a:solidFill>
                <a:latin typeface="Cocomat Pro Heavy"/>
              </a:rPr>
              <a:t>ESTIMATION OF THE OBESITY LEVELS FOR COUNTRIES OF SOUTH AMERICA </a:t>
            </a:r>
          </a:p>
          <a:p>
            <a:pPr marL="0" lvl="0" indent="0">
              <a:lnSpc>
                <a:spcPts val="9151"/>
              </a:lnSpc>
              <a:spcBef>
                <a:spcPct val="0"/>
              </a:spcBef>
            </a:pPr>
            <a:endParaRPr lang="en-US" sz="8036">
              <a:solidFill>
                <a:srgbClr val="FFFFFF"/>
              </a:solidFill>
              <a:latin typeface="Cocomat Pro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5302" y="-104323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039344" y="1028700"/>
            <a:ext cx="5352917" cy="4447381"/>
            <a:chOff x="0" y="0"/>
            <a:chExt cx="7137222" cy="59298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137222" cy="5929842"/>
            </a:xfrm>
            <a:custGeom>
              <a:avLst/>
              <a:gdLst/>
              <a:ahLst/>
              <a:cxnLst/>
              <a:rect l="l" t="t" r="r" b="b"/>
              <a:pathLst>
                <a:path w="7137222" h="5929842">
                  <a:moveTo>
                    <a:pt x="0" y="0"/>
                  </a:moveTo>
                  <a:lnTo>
                    <a:pt x="7137222" y="0"/>
                  </a:lnTo>
                  <a:lnTo>
                    <a:pt x="7137222" y="5929842"/>
                  </a:lnTo>
                  <a:lnTo>
                    <a:pt x="0" y="5929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2533921" y="1156625"/>
              <a:ext cx="3498714" cy="3498714"/>
            </a:xfrm>
            <a:custGeom>
              <a:avLst/>
              <a:gdLst/>
              <a:ahLst/>
              <a:cxnLst/>
              <a:rect l="l" t="t" r="r" b="b"/>
              <a:pathLst>
                <a:path w="3498714" h="3498714">
                  <a:moveTo>
                    <a:pt x="0" y="0"/>
                  </a:moveTo>
                  <a:lnTo>
                    <a:pt x="3498715" y="0"/>
                  </a:lnTo>
                  <a:lnTo>
                    <a:pt x="3498715" y="3498714"/>
                  </a:lnTo>
                  <a:lnTo>
                    <a:pt x="0" y="3498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60303" y="5123232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0303" y="7277336"/>
            <a:ext cx="2811895" cy="39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32248" y="5168881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08182" y="5168881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80127" y="5123232"/>
            <a:ext cx="2811895" cy="251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55877" y="1104443"/>
            <a:ext cx="8550780" cy="1335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>
                <a:solidFill>
                  <a:srgbClr val="05066D"/>
                </a:solidFill>
                <a:latin typeface="Cocomat Pro Heavy"/>
              </a:rPr>
              <a:t>CONTENT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32248" y="7277336"/>
            <a:ext cx="2811895" cy="80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Data Preprocessing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08182" y="7277336"/>
            <a:ext cx="2811895" cy="39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Data visualization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80127" y="7277336"/>
            <a:ext cx="2811895" cy="80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Modeling &amp; comparison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5625717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39527" y="2679325"/>
            <a:ext cx="1953145" cy="195314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9527" y="5786120"/>
            <a:ext cx="1953145" cy="19531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858457" y="6105051"/>
            <a:ext cx="1315283" cy="1315283"/>
          </a:xfrm>
          <a:custGeom>
            <a:avLst/>
            <a:gdLst/>
            <a:ahLst/>
            <a:cxnLst/>
            <a:rect l="l" t="t" r="r" b="b"/>
            <a:pathLst>
              <a:path w="1315283" h="1315283">
                <a:moveTo>
                  <a:pt x="0" y="0"/>
                </a:moveTo>
                <a:lnTo>
                  <a:pt x="1315283" y="0"/>
                </a:lnTo>
                <a:lnTo>
                  <a:pt x="1315283" y="1315283"/>
                </a:lnTo>
                <a:lnTo>
                  <a:pt x="0" y="131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953214" y="3093012"/>
            <a:ext cx="1125771" cy="1125771"/>
          </a:xfrm>
          <a:custGeom>
            <a:avLst/>
            <a:gdLst/>
            <a:ahLst/>
            <a:cxnLst/>
            <a:rect l="l" t="t" r="r" b="b"/>
            <a:pathLst>
              <a:path w="1125771" h="1125771">
                <a:moveTo>
                  <a:pt x="0" y="0"/>
                </a:moveTo>
                <a:lnTo>
                  <a:pt x="1125770" y="0"/>
                </a:lnTo>
                <a:lnTo>
                  <a:pt x="1125770" y="1125771"/>
                </a:lnTo>
                <a:lnTo>
                  <a:pt x="0" y="1125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539527" y="876300"/>
            <a:ext cx="11672221" cy="1304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ABOUT THE DATASET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7319" y="3068592"/>
            <a:ext cx="11463413" cy="266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</a:pPr>
            <a:r>
              <a:rPr lang="en-US" sz="2545">
                <a:solidFill>
                  <a:srgbClr val="1F2B5B"/>
                </a:solidFill>
                <a:latin typeface="Montserrat"/>
              </a:rPr>
              <a:t>The data contains </a:t>
            </a:r>
            <a:r>
              <a:rPr lang="en-US" sz="2545">
                <a:solidFill>
                  <a:srgbClr val="1F2B5B"/>
                </a:solidFill>
                <a:latin typeface="Montserrat Bold"/>
              </a:rPr>
              <a:t>17 attributes and 2111 records</a:t>
            </a:r>
            <a:r>
              <a:rPr lang="en-US" sz="2545">
                <a:solidFill>
                  <a:srgbClr val="1F2B5B"/>
                </a:solidFill>
                <a:latin typeface="Montserrat"/>
              </a:rPr>
              <a:t>, the records are labeled with the class variable Obesity Level, that allows classification of the data using the categories :  Insufficient Weight, Normal Weight, Overweight Level I, Overweight Level II, Obesity Type I, Obesity Type II and Obesity Type III.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>
              <a:solidFill>
                <a:srgbClr val="1F2B5B"/>
              </a:solidFill>
              <a:latin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132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r>
              <a:rPr lang="en-US" sz="2545">
                <a:solidFill>
                  <a:srgbClr val="1F2B5B"/>
                </a:solidFill>
                <a:latin typeface="Montserrat Bold"/>
              </a:rPr>
              <a:t>77%</a:t>
            </a:r>
            <a:r>
              <a:rPr lang="en-US" sz="2545">
                <a:solidFill>
                  <a:srgbClr val="1F2B5B"/>
                </a:solidFill>
                <a:latin typeface="Montserrat"/>
              </a:rPr>
              <a:t> of the data was generated synthetically using the Weka tool and the SMOTE filter, </a:t>
            </a:r>
            <a:r>
              <a:rPr lang="en-US" sz="2545">
                <a:solidFill>
                  <a:srgbClr val="1F2B5B"/>
                </a:solidFill>
                <a:latin typeface="Montserrat Bold"/>
              </a:rPr>
              <a:t>23%</a:t>
            </a:r>
            <a:r>
              <a:rPr lang="en-US" sz="2545">
                <a:solidFill>
                  <a:srgbClr val="1F2B5B"/>
                </a:solidFill>
                <a:latin typeface="Montserrat"/>
              </a:rPr>
              <a:t> of the data was collected directly from</a:t>
            </a:r>
            <a:r>
              <a:rPr lang="en-US" sz="2545">
                <a:solidFill>
                  <a:srgbClr val="1F2B5B"/>
                </a:solidFill>
                <a:latin typeface="Montserrat Bold"/>
              </a:rPr>
              <a:t> users through a web platform</a:t>
            </a:r>
            <a:r>
              <a:rPr lang="en-US" sz="2545">
                <a:solidFill>
                  <a:srgbClr val="1F2B5B"/>
                </a:solidFill>
                <a:latin typeface="Montserrat"/>
              </a:rPr>
              <a:t>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57319" y="2536341"/>
            <a:ext cx="4283072" cy="52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57319" y="5719445"/>
            <a:ext cx="6591757" cy="52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GENERATED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96923" y="3646473"/>
            <a:ext cx="7956059" cy="1868396"/>
            <a:chOff x="0" y="0"/>
            <a:chExt cx="1268996" cy="298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8996" cy="298010"/>
            </a:xfrm>
            <a:custGeom>
              <a:avLst/>
              <a:gdLst/>
              <a:ahLst/>
              <a:cxnLst/>
              <a:rect l="l" t="t" r="r" b="b"/>
              <a:pathLst>
                <a:path w="1268996" h="298010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636730" y="6659997"/>
            <a:ext cx="7956059" cy="1868396"/>
            <a:chOff x="0" y="0"/>
            <a:chExt cx="1268996" cy="298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68996" cy="298010"/>
            </a:xfrm>
            <a:custGeom>
              <a:avLst/>
              <a:gdLst/>
              <a:ahLst/>
              <a:cxnLst/>
              <a:rect l="l" t="t" r="r" b="b"/>
              <a:pathLst>
                <a:path w="1268996" h="298010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021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5874" y="885825"/>
            <a:ext cx="10943651" cy="244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770"/>
              </a:lnSpc>
              <a:spcBef>
                <a:spcPct val="0"/>
              </a:spcBef>
            </a:pPr>
            <a:r>
              <a:rPr lang="en-US" sz="6978">
                <a:solidFill>
                  <a:srgbClr val="05066D"/>
                </a:solidFill>
                <a:latin typeface="Cocomat Pro Heavy"/>
              </a:rPr>
              <a:t>DATA PRE-PROCESSING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21203" y="4188433"/>
            <a:ext cx="8529217" cy="127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Rename the columns for a better understanding</a:t>
            </a:r>
          </a:p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Shape of the data frame and informations</a:t>
            </a:r>
          </a:p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Summary statistics of the numeric columns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65628" y="3646655"/>
            <a:ext cx="8410014" cy="52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1F2B5B"/>
                </a:solidFill>
                <a:latin typeface="Montserrat Classic Bold"/>
              </a:rPr>
              <a:t>DATA CLEANING &amp;  EXPLORATION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0381" y="3581053"/>
            <a:ext cx="1421591" cy="162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81397" y="7201956"/>
            <a:ext cx="9942595" cy="127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Map the numerical codes to their corresponding answer</a:t>
            </a:r>
          </a:p>
          <a:p>
            <a:pPr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Round the values (weight, height, age)</a:t>
            </a:r>
          </a:p>
          <a:p>
            <a:pPr>
              <a:lnSpc>
                <a:spcPts val="3423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Montserrat"/>
              </a:rPr>
              <a:t>Create feature : Mass Body Index (MBI) = Mass/Height²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25822" y="6593322"/>
            <a:ext cx="11304244" cy="50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15"/>
              </a:lnSpc>
              <a:spcBef>
                <a:spcPct val="0"/>
              </a:spcBef>
            </a:pPr>
            <a:r>
              <a:rPr lang="en-US" sz="2939">
                <a:solidFill>
                  <a:srgbClr val="1F2B5B"/>
                </a:solidFill>
                <a:latin typeface="Montserrat Classic Bold"/>
              </a:rPr>
              <a:t>DATA TRANSFORMATION &amp; F</a:t>
            </a:r>
            <a:r>
              <a:rPr lang="en-US" sz="2939">
                <a:solidFill>
                  <a:srgbClr val="1F2B5B"/>
                </a:solidFill>
                <a:latin typeface="Montserrat Classic Semi-Bold"/>
              </a:rPr>
              <a:t>EATURE ENGINEERING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0574" y="6594576"/>
            <a:ext cx="2088755" cy="162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299502" y="653024"/>
            <a:ext cx="11688997" cy="13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DATA VISUALIZATION </a:t>
            </a:r>
          </a:p>
        </p:txBody>
      </p:sp>
      <p:sp>
        <p:nvSpPr>
          <p:cNvPr id="4" name="Freeform 4"/>
          <p:cNvSpPr/>
          <p:nvPr/>
        </p:nvSpPr>
        <p:spPr>
          <a:xfrm>
            <a:off x="3255863" y="2116349"/>
            <a:ext cx="11776273" cy="8577779"/>
          </a:xfrm>
          <a:custGeom>
            <a:avLst/>
            <a:gdLst/>
            <a:ahLst/>
            <a:cxnLst/>
            <a:rect l="l" t="t" r="r" b="b"/>
            <a:pathLst>
              <a:path w="11776273" h="8577779">
                <a:moveTo>
                  <a:pt x="0" y="0"/>
                </a:moveTo>
                <a:lnTo>
                  <a:pt x="11776274" y="0"/>
                </a:lnTo>
                <a:lnTo>
                  <a:pt x="11776274" y="8577779"/>
                </a:lnTo>
                <a:lnTo>
                  <a:pt x="0" y="857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299502" y="1957136"/>
            <a:ext cx="13367983" cy="7937240"/>
          </a:xfrm>
          <a:custGeom>
            <a:avLst/>
            <a:gdLst/>
            <a:ahLst/>
            <a:cxnLst/>
            <a:rect l="l" t="t" r="r" b="b"/>
            <a:pathLst>
              <a:path w="13367983" h="7937240">
                <a:moveTo>
                  <a:pt x="0" y="0"/>
                </a:moveTo>
                <a:lnTo>
                  <a:pt x="13367983" y="0"/>
                </a:lnTo>
                <a:lnTo>
                  <a:pt x="13367983" y="7937240"/>
                </a:lnTo>
                <a:lnTo>
                  <a:pt x="0" y="7937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99502" y="653024"/>
            <a:ext cx="11688997" cy="13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715191" y="1957136"/>
            <a:ext cx="12273307" cy="8277697"/>
          </a:xfrm>
          <a:custGeom>
            <a:avLst/>
            <a:gdLst/>
            <a:ahLst/>
            <a:cxnLst/>
            <a:rect l="l" t="t" r="r" b="b"/>
            <a:pathLst>
              <a:path w="12273307" h="8277697">
                <a:moveTo>
                  <a:pt x="0" y="0"/>
                </a:moveTo>
                <a:lnTo>
                  <a:pt x="12273307" y="0"/>
                </a:lnTo>
                <a:lnTo>
                  <a:pt x="12273307" y="8277697"/>
                </a:lnTo>
                <a:lnTo>
                  <a:pt x="0" y="8277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99502" y="653024"/>
            <a:ext cx="11688997" cy="13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DATA VISUALIZATION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74222" y="2321397"/>
            <a:ext cx="15585078" cy="7811453"/>
          </a:xfrm>
          <a:custGeom>
            <a:avLst/>
            <a:gdLst/>
            <a:ahLst/>
            <a:cxnLst/>
            <a:rect l="l" t="t" r="r" b="b"/>
            <a:pathLst>
              <a:path w="15585078" h="7811453">
                <a:moveTo>
                  <a:pt x="0" y="0"/>
                </a:moveTo>
                <a:lnTo>
                  <a:pt x="15585078" y="0"/>
                </a:lnTo>
                <a:lnTo>
                  <a:pt x="15585078" y="7811453"/>
                </a:lnTo>
                <a:lnTo>
                  <a:pt x="0" y="7811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99502" y="653024"/>
            <a:ext cx="11688997" cy="130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DATA VISUALIZATION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240</Words>
  <Application>Microsoft Macintosh PowerPoint</Application>
  <PresentationFormat>Personnalisé</PresentationFormat>
  <Paragraphs>51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Montserrat Medium Italics</vt:lpstr>
      <vt:lpstr>Montserrat Bold</vt:lpstr>
      <vt:lpstr>Montserrat</vt:lpstr>
      <vt:lpstr>Montserrat Italics</vt:lpstr>
      <vt:lpstr>Calibri</vt:lpstr>
      <vt:lpstr>Montserrat Classic Semi-Bold</vt:lpstr>
      <vt:lpstr>Montserrat Medium</vt:lpstr>
      <vt:lpstr>Cocomat Pro Heavy</vt:lpstr>
      <vt:lpstr>Montserrat Classic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PythonProject</dc:title>
  <cp:lastModifiedBy>CHEREL Bastien</cp:lastModifiedBy>
  <cp:revision>3</cp:revision>
  <dcterms:created xsi:type="dcterms:W3CDTF">2006-08-16T00:00:00Z</dcterms:created>
  <dcterms:modified xsi:type="dcterms:W3CDTF">2023-11-13T18:51:22Z</dcterms:modified>
  <dc:identifier>DAFzqcq_IMc</dc:identifier>
</cp:coreProperties>
</file>