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9" r:id="rId12"/>
    <p:sldId id="270" r:id="rId13"/>
    <p:sldId id="267" r:id="rId14"/>
    <p:sldId id="271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4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2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9E27-9D80-4E44-99CE-078C13B59E0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41F1-AA7D-1E49-9670-8573292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73" y="2204872"/>
            <a:ext cx="6070600" cy="4216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28469" y="-679144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venir Book" charset="0"/>
                <a:ea typeface="Avenir Book" charset="0"/>
                <a:cs typeface="Avenir Book" charset="0"/>
              </a:rPr>
              <a:t>Dimensionality Reduction</a:t>
            </a:r>
            <a:endParaRPr lang="en-US" sz="54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7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-188451" y="95534"/>
            <a:ext cx="10247962" cy="9305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Feature Selection </a:t>
            </a:r>
            <a:r>
              <a:rPr lang="mr-IN" sz="4000" b="1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000" b="1" i="1" dirty="0" smtClean="0">
                <a:latin typeface="Avenir Book" charset="0"/>
                <a:ea typeface="Avenir Book" charset="0"/>
                <a:cs typeface="Avenir Book" charset="0"/>
              </a:rPr>
              <a:t>Embedded Method</a:t>
            </a:r>
            <a:endParaRPr lang="en-US" sz="40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2012" y="1180326"/>
            <a:ext cx="3615150" cy="65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490" y="1255774"/>
            <a:ext cx="10099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Embedded methods complete the feature selection process within the construction </a:t>
            </a: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of the machine learning algorithm itself. In other words, they perform feature selection </a:t>
            </a: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during the model training, which is why we call them embedded methods.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490" y="2501140"/>
            <a:ext cx="1031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A learning algorithm takes advantage of its own variable selection process and performs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feature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selection 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and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classification/regression at the same time.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88451" y="3336673"/>
            <a:ext cx="3615150" cy="65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latin typeface="Avenir Book" charset="0"/>
                <a:ea typeface="Avenir Book" charset="0"/>
                <a:cs typeface="Avenir Book" charset="0"/>
              </a:rPr>
              <a:t>Advantages</a:t>
            </a:r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081" y="3996530"/>
            <a:ext cx="97772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They take into consideration the interaction of features like wrapper methods do.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They are faster like filter methods.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They are more accurate than filter methods.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They find the feature subset for the algorithm being trained.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They are much less prone to </a:t>
            </a:r>
            <a:r>
              <a:rPr lang="en-US" sz="2000" dirty="0" err="1">
                <a:latin typeface="Avenir Book" charset="0"/>
                <a:ea typeface="Avenir Book" charset="0"/>
                <a:cs typeface="Avenir Book" charset="0"/>
              </a:rPr>
              <a:t>overfitting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46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-188451" y="95534"/>
            <a:ext cx="10247962" cy="9305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Feature Selection </a:t>
            </a:r>
            <a:r>
              <a:rPr lang="mr-IN" sz="4000" b="1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000" b="1" i="1" dirty="0" smtClean="0">
                <a:latin typeface="Avenir Book" charset="0"/>
                <a:ea typeface="Avenir Book" charset="0"/>
                <a:cs typeface="Avenir Book" charset="0"/>
              </a:rPr>
              <a:t>Embedded Method</a:t>
            </a:r>
            <a:endParaRPr lang="en-US" sz="40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2012" y="1180326"/>
            <a:ext cx="3615150" cy="65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652474" y="1334581"/>
            <a:ext cx="3615150" cy="65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Process</a:t>
            </a:r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434" y="2148693"/>
            <a:ext cx="106993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First, these methods train a machine learning model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They then derive feature importance from this model, which is a measure of how much is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     feature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important when making a prediction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Finally, they remove non-important features using the derived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82776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934" y="2347415"/>
            <a:ext cx="107285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charset="0"/>
                <a:ea typeface="Avenir Book" charset="0"/>
                <a:cs typeface="Avenir Book" charset="0"/>
              </a:rPr>
              <a:t>Advantages of Dimensionality Reduction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It helps in data compression, and hence reduced storage space.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It reduces computation time.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Helps to remove noise so that we can improve the performance of models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It also helps remove redundant features, if any.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6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910" y="2279177"/>
            <a:ext cx="11619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Disadvantages of Dimensionality Reduction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It may lead to some amount of data loss.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PCA tends to find linear correlations between variables, which is sometimes </a:t>
            </a:r>
          </a:p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 undesirable.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PCA fails in cases where mean and covariance are not enough to define datasets.</a:t>
            </a:r>
          </a:p>
        </p:txBody>
      </p:sp>
    </p:spTree>
    <p:extLst>
      <p:ext uri="{BB962C8B-B14F-4D97-AF65-F5344CB8AC3E}">
        <p14:creationId xmlns:p14="http://schemas.microsoft.com/office/powerpoint/2010/main" val="36086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7098" y="3070746"/>
            <a:ext cx="61528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Different types of </a:t>
            </a:r>
            <a:r>
              <a:rPr lang="en-US" sz="2400" b="1" dirty="0">
                <a:latin typeface="Avenir Book" charset="0"/>
                <a:ea typeface="Avenir Book" charset="0"/>
                <a:cs typeface="Avenir Book" charset="0"/>
              </a:rPr>
              <a:t>Dimensionality Reduction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545" y="598700"/>
            <a:ext cx="82215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Avenir Book" charset="0"/>
                <a:ea typeface="Avenir Book" charset="0"/>
                <a:cs typeface="Avenir Book" charset="0"/>
              </a:rPr>
              <a:t>Linear Dimensionality Reduction Methods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PCA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Factor Analysis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LDA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b="1" i="1" dirty="0" smtClean="0">
                <a:latin typeface="Avenir Book" charset="0"/>
                <a:ea typeface="Avenir Book" charset="0"/>
                <a:cs typeface="Avenir Book" charset="0"/>
              </a:rPr>
              <a:t>Non Linear Dimensionality Reduction Methods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MDS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t-SNE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HLLE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Spectral Embedding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 smtClean="0"/>
          </a:p>
          <a:p>
            <a:r>
              <a:rPr lang="en-US" sz="2400" b="1" i="1" dirty="0" smtClean="0">
                <a:latin typeface="Avenir Book" charset="0"/>
                <a:ea typeface="Avenir Book" charset="0"/>
                <a:cs typeface="Avenir Book" charset="0"/>
              </a:rPr>
              <a:t>Other techniques like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Auto encoders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Missing value ratio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Low variance filter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0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2987" y="2918819"/>
            <a:ext cx="8221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latin typeface="Avenir Book" charset="0"/>
                <a:ea typeface="Avenir Book" charset="0"/>
                <a:cs typeface="Avenir Book" charset="0"/>
              </a:rPr>
              <a:t>Summarize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0435" y="2279176"/>
            <a:ext cx="88587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High number of features makes hard to visualize &amp; modeling.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Most features are redundant &amp; correlated.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Few algorithms won’t work such as KNN, </a:t>
            </a:r>
            <a:r>
              <a:rPr lang="en-US" sz="2400" b="1" dirty="0" err="1" smtClean="0">
                <a:latin typeface="Avenir Book" charset="0"/>
                <a:ea typeface="Avenir Book" charset="0"/>
                <a:cs typeface="Avenir Book" charset="0"/>
              </a:rPr>
              <a:t>Dtree</a:t>
            </a:r>
            <a:endParaRPr lang="en-US" sz="24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We cannot visualize data more than 3D. 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6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0435" y="2279176"/>
            <a:ext cx="339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Feature Selection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Feature Extraction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046328" y="-283356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venir Book" charset="0"/>
                <a:ea typeface="Avenir Book" charset="0"/>
                <a:cs typeface="Avenir Book" charset="0"/>
              </a:rPr>
              <a:t>Dimensionality Reduction</a:t>
            </a:r>
            <a:endParaRPr lang="en-US" sz="54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8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797" y="2729552"/>
            <a:ext cx="2271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Filter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Wrapper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Embedded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-134971" y="556281"/>
            <a:ext cx="6418997" cy="93053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venir Book" charset="0"/>
                <a:ea typeface="Avenir Book" charset="0"/>
                <a:cs typeface="Avenir Book" charset="0"/>
              </a:rPr>
              <a:t>Feature Selection</a:t>
            </a:r>
            <a:endParaRPr lang="en-US" sz="4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797" y="1624064"/>
            <a:ext cx="11092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find a subset of the original set of variables, or features, to get a smaller subset 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which can be used to model the problem. It usually involves three ways: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-749120" y="95534"/>
            <a:ext cx="10247962" cy="9305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Feature Selection </a:t>
            </a:r>
            <a:r>
              <a:rPr lang="mr-IN" sz="4000" b="1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000" b="1" i="1" dirty="0" smtClean="0">
                <a:latin typeface="Avenir Book" charset="0"/>
                <a:ea typeface="Avenir Book" charset="0"/>
                <a:cs typeface="Avenir Book" charset="0"/>
              </a:rPr>
              <a:t>Filter Method</a:t>
            </a:r>
            <a:endParaRPr lang="en-US" sz="40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263" y="1173708"/>
            <a:ext cx="11191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Filter methods select features from a dataset independently for any machine learning algorithm.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These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methods rely only on the characteristics of these variables, so features are filtered out of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data before learning begins.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34018"/>
            <a:ext cx="3615150" cy="65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latin typeface="Avenir Book" charset="0"/>
                <a:ea typeface="Avenir Book" charset="0"/>
                <a:cs typeface="Avenir Book" charset="0"/>
              </a:rPr>
              <a:t>Advantages</a:t>
            </a:r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263" y="3523398"/>
            <a:ext cx="105037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Selected features can be used in any 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machine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learning 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algorithm.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They’re computationally 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inexpensive—you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can process thousands of features in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   a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matter of seconds.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Filter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methods are very good for eliminating irrelevant, redundant, constant, duplicated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,</a:t>
            </a: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   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and correlated features.</a:t>
            </a:r>
          </a:p>
          <a:p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-749120" y="95534"/>
            <a:ext cx="10247962" cy="9305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Feature Selection </a:t>
            </a:r>
            <a:r>
              <a:rPr lang="mr-IN" sz="4000" b="1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000" b="1" i="1" dirty="0" smtClean="0">
                <a:latin typeface="Avenir Book" charset="0"/>
                <a:ea typeface="Avenir Book" charset="0"/>
                <a:cs typeface="Avenir Book" charset="0"/>
              </a:rPr>
              <a:t>Filter Method</a:t>
            </a:r>
            <a:endParaRPr lang="en-US" sz="40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69242"/>
            <a:ext cx="2169994" cy="723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latin typeface="Avenir Book" charset="0"/>
                <a:ea typeface="Avenir Book" charset="0"/>
                <a:cs typeface="Avenir Book" charset="0"/>
              </a:rPr>
              <a:t>Types</a:t>
            </a:r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263" y="2158622"/>
            <a:ext cx="112156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Univariate Filter Method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Univariate evaluate and rank single feature according to certain criteria, they treat feature 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     individually and independently of the feature space.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Then select the highest ranking features according to criteria. </a:t>
            </a:r>
          </a:p>
          <a:p>
            <a:pPr lvl="1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Multivariate Filter Method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Multivariate </a:t>
            </a:r>
            <a:r>
              <a:rPr lang="en-US" sz="2000" b="1" dirty="0">
                <a:latin typeface="Avenir Book" charset="0"/>
                <a:ea typeface="Avenir Book" charset="0"/>
                <a:cs typeface="Avenir Book" charset="0"/>
              </a:rPr>
              <a:t>filter methods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, on the other hand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evaluate the entire feature space.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They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take into account features in relation to other ones in the dataset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These methods are able to handle duplicated, redundant, and correlated features.</a:t>
            </a:r>
            <a:endParaRPr lang="en-US" sz="20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4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-406815" y="95534"/>
            <a:ext cx="10247962" cy="9305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Feature Selection </a:t>
            </a:r>
            <a:r>
              <a:rPr lang="mr-IN" sz="4000" b="1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000" b="1" i="1" dirty="0" smtClean="0">
                <a:latin typeface="Avenir Book" charset="0"/>
                <a:ea typeface="Avenir Book" charset="0"/>
                <a:cs typeface="Avenir Book" charset="0"/>
              </a:rPr>
              <a:t>Wrapper Method</a:t>
            </a:r>
            <a:endParaRPr lang="en-US" sz="40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672" y="1201004"/>
            <a:ext cx="84789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In </a:t>
            </a:r>
            <a:r>
              <a:rPr lang="en-US" sz="2000" i="1" dirty="0">
                <a:latin typeface="Avenir Book" charset="0"/>
                <a:ea typeface="Avenir Book" charset="0"/>
                <a:cs typeface="Avenir Book" charset="0"/>
              </a:rPr>
              <a:t>wrapper methods,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 the </a:t>
            </a:r>
            <a:r>
              <a:rPr lang="en-US" sz="2000" i="1" dirty="0">
                <a:latin typeface="Avenir Book" charset="0"/>
                <a:ea typeface="Avenir Book" charset="0"/>
                <a:cs typeface="Avenir Book" charset="0"/>
              </a:rPr>
              <a:t>feature selection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 process is based on a specific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machine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learning algorithm that we are trying to fit on a given dataset.</a:t>
            </a: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09182" y="2039519"/>
            <a:ext cx="3615150" cy="65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latin typeface="Avenir Book" charset="0"/>
                <a:ea typeface="Avenir Book" charset="0"/>
                <a:cs typeface="Avenir Book" charset="0"/>
              </a:rPr>
              <a:t>Advantages</a:t>
            </a:r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081" y="2928899"/>
            <a:ext cx="9546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They detect relationship between variables.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They find the optimal feature subset for the desired machine learning algorithm.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4" y="3712824"/>
            <a:ext cx="7670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-406815" y="95534"/>
            <a:ext cx="10247962" cy="9305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Feature Selection </a:t>
            </a:r>
            <a:r>
              <a:rPr lang="mr-IN" sz="4000" b="1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000" b="1" i="1" dirty="0" smtClean="0">
                <a:latin typeface="Avenir Book" charset="0"/>
                <a:ea typeface="Avenir Book" charset="0"/>
                <a:cs typeface="Avenir Book" charset="0"/>
              </a:rPr>
              <a:t>Wrapper Method</a:t>
            </a:r>
            <a:endParaRPr lang="en-US" sz="40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00501" y="1133382"/>
            <a:ext cx="3615150" cy="65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Process</a:t>
            </a:r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081" y="1840183"/>
            <a:ext cx="102181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venir Book" charset="0"/>
                <a:ea typeface="Avenir Book" charset="0"/>
                <a:cs typeface="Avenir Book" charset="0"/>
              </a:rPr>
              <a:t>Search for a subset of features: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 Using a search method (described next),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we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select a subset of features from the available ones.</a:t>
            </a:r>
          </a:p>
          <a:p>
            <a:endParaRPr lang="en-US" sz="20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Build </a:t>
            </a:r>
            <a:r>
              <a:rPr lang="en-US" sz="2000" b="1" dirty="0">
                <a:latin typeface="Avenir Book" charset="0"/>
                <a:ea typeface="Avenir Book" charset="0"/>
                <a:cs typeface="Avenir Book" charset="0"/>
              </a:rPr>
              <a:t>a machine learning model: 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In this step, a chosen ML algorithm is trained on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previously-selected subset of features.</a:t>
            </a:r>
          </a:p>
          <a:p>
            <a:endParaRPr lang="en-US" sz="20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Evaluate </a:t>
            </a:r>
            <a:r>
              <a:rPr lang="en-US" sz="2000" b="1" dirty="0">
                <a:latin typeface="Avenir Book" charset="0"/>
                <a:ea typeface="Avenir Book" charset="0"/>
                <a:cs typeface="Avenir Book" charset="0"/>
              </a:rPr>
              <a:t>model performance: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 And finally, we evaluate the newly-trained ML model with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chosen metric.</a:t>
            </a:r>
          </a:p>
          <a:p>
            <a:endParaRPr lang="en-US" sz="20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Repeat</a:t>
            </a:r>
            <a:r>
              <a:rPr lang="en-US" sz="2000" b="1" dirty="0">
                <a:latin typeface="Avenir Book" charset="0"/>
                <a:ea typeface="Avenir Book" charset="0"/>
                <a:cs typeface="Avenir Book" charset="0"/>
              </a:rPr>
              <a:t>: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 The whole process starts again with a new subset of features, a new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ML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model trained, and so on.</a:t>
            </a:r>
          </a:p>
          <a:p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We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stop until the desired condition is met, and then we choose the best subset with 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best result in the evaluation phase.</a:t>
            </a:r>
          </a:p>
        </p:txBody>
      </p:sp>
    </p:spTree>
    <p:extLst>
      <p:ext uri="{BB962C8B-B14F-4D97-AF65-F5344CB8AC3E}">
        <p14:creationId xmlns:p14="http://schemas.microsoft.com/office/powerpoint/2010/main" val="91714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-406815" y="95534"/>
            <a:ext cx="10247962" cy="9305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Feature Selection </a:t>
            </a:r>
            <a:r>
              <a:rPr lang="mr-IN" sz="4000" b="1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000" b="1" i="1" dirty="0" smtClean="0">
                <a:latin typeface="Avenir Book" charset="0"/>
                <a:ea typeface="Avenir Book" charset="0"/>
                <a:cs typeface="Avenir Book" charset="0"/>
              </a:rPr>
              <a:t>Wrapper Method</a:t>
            </a:r>
            <a:endParaRPr lang="en-US" sz="40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2012" y="1180326"/>
            <a:ext cx="3615150" cy="65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Stopping Criteria</a:t>
            </a:r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081" y="1840183"/>
            <a:ext cx="5507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Model performance decreases.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Model performance increases.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A predefined number of features is reached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012" y="3471766"/>
            <a:ext cx="3615150" cy="65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Search methods</a:t>
            </a:r>
            <a:endParaRPr lang="en-US" sz="32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081" y="4131623"/>
            <a:ext cx="10587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Forward Feature Selection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Backward Feature Elimination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Exhaustive Feature Selection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Bidirectional Search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1600" dirty="0"/>
              <a:t>And this last one does both forward and backward feature selection simultaneously in order to get one unique solution</a:t>
            </a:r>
            <a:r>
              <a:rPr lang="en-US" sz="1600" dirty="0" smtClean="0"/>
              <a:t>.)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643</Words>
  <Application>Microsoft Macintosh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Book</vt:lpstr>
      <vt:lpstr>Calibri</vt:lpstr>
      <vt:lpstr>Calibri Light</vt:lpstr>
      <vt:lpstr>Office Theme</vt:lpstr>
      <vt:lpstr>Dimensionality Reduction</vt:lpstr>
      <vt:lpstr>PowerPoint Presentation</vt:lpstr>
      <vt:lpstr>Dimensionality Reduction</vt:lpstr>
      <vt:lpstr>Feature Selection</vt:lpstr>
      <vt:lpstr>Feature Selection – Filter Method</vt:lpstr>
      <vt:lpstr>Feature Selection – Filter Method</vt:lpstr>
      <vt:lpstr>Feature Selection – Wrapper Method</vt:lpstr>
      <vt:lpstr>Feature Selection – Wrapper Method</vt:lpstr>
      <vt:lpstr>Feature Selection – Wrapper Method</vt:lpstr>
      <vt:lpstr>Feature Selection – Embedded Method</vt:lpstr>
      <vt:lpstr>Feature Selection – Embedded Method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Developer</dc:creator>
  <cp:lastModifiedBy>Developer</cp:lastModifiedBy>
  <cp:revision>10</cp:revision>
  <dcterms:created xsi:type="dcterms:W3CDTF">2021-03-02T02:27:45Z</dcterms:created>
  <dcterms:modified xsi:type="dcterms:W3CDTF">2021-03-09T02:55:04Z</dcterms:modified>
</cp:coreProperties>
</file>