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9" r:id="rId2"/>
    <p:sldId id="280" r:id="rId3"/>
    <p:sldId id="257" r:id="rId4"/>
    <p:sldId id="281" r:id="rId5"/>
    <p:sldId id="283" r:id="rId6"/>
    <p:sldId id="284" r:id="rId7"/>
    <p:sldId id="285" r:id="rId8"/>
    <p:sldId id="286" r:id="rId9"/>
    <p:sldId id="287" r:id="rId10"/>
    <p:sldId id="289" r:id="rId11"/>
    <p:sldId id="290" r:id="rId12"/>
    <p:sldId id="291" r:id="rId13"/>
    <p:sldId id="292" r:id="rId14"/>
    <p:sldId id="294" r:id="rId15"/>
    <p:sldId id="296" r:id="rId16"/>
    <p:sldId id="304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5" r:id="rId25"/>
    <p:sldId id="306" r:id="rId2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24BB5-CB19-4986-AE24-998417D1D3D3}" type="datetimeFigureOut">
              <a:rPr lang="fr-FR" smtClean="0"/>
              <a:pPr/>
              <a:t>05/03/2021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E6FA0-261D-4A33-AD51-AC026B9F3F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F3E2-756D-4C03-ABA0-32AD7505FA60}" type="datetime1">
              <a:rPr lang="fr-FR" smtClean="0"/>
              <a:pPr/>
              <a:t>05/03/2021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5C54-0CE9-4882-A4F1-E609D6FD55B6}" type="datetime1">
              <a:rPr lang="fr-FR" smtClean="0"/>
              <a:pPr/>
              <a:t>05/03/2021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D28-BEC1-42E3-8E29-E4F493276F6A}" type="datetime1">
              <a:rPr lang="fr-FR" smtClean="0"/>
              <a:pPr/>
              <a:t>05/03/2021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1E09-5B5E-4E3F-816E-9B6C24FDE1BB}" type="datetime1">
              <a:rPr lang="fr-FR" smtClean="0"/>
              <a:pPr/>
              <a:t>05/03/2021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7D09-3C46-4744-973A-8BAAE3986DFE}" type="datetime1">
              <a:rPr lang="fr-FR" smtClean="0"/>
              <a:pPr/>
              <a:t>05/03/2021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CA75-A048-4057-BBE5-3949684BCBE9}" type="datetime1">
              <a:rPr lang="fr-FR" smtClean="0"/>
              <a:pPr/>
              <a:t>05/03/2021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6B4E-2A05-49C3-A01D-E53103F27271}" type="datetime1">
              <a:rPr lang="fr-FR" smtClean="0"/>
              <a:pPr/>
              <a:t>05/03/2021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E8D3-901D-4095-83E5-6C7C19DCE8A3}" type="datetime1">
              <a:rPr lang="fr-FR" smtClean="0"/>
              <a:pPr/>
              <a:t>05/03/2021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A6B2-4D1E-4BCE-B134-5E999ADCF945}" type="datetime1">
              <a:rPr lang="fr-FR" smtClean="0"/>
              <a:pPr/>
              <a:t>05/03/2021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DB05-341E-45DE-AC91-72E6E913025F}" type="datetime1">
              <a:rPr lang="fr-FR" smtClean="0"/>
              <a:pPr/>
              <a:t>05/03/2021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572-5DE3-4B32-BE14-557650B1702B}" type="datetime1">
              <a:rPr lang="fr-FR" smtClean="0"/>
              <a:pPr/>
              <a:t>05/03/2021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D7CA1-5A7D-46E6-B63C-0AC98B82907D}" type="datetime1">
              <a:rPr lang="fr-FR" smtClean="0"/>
              <a:pPr/>
              <a:t>05/03/2021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71F95-44B0-4305-9000-48F8721305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Automatique – Démarche générale</a:t>
            </a:r>
            <a:endParaRPr lang="fr-FR" dirty="0"/>
          </a:p>
        </p:txBody>
      </p:sp>
      <p:sp>
        <p:nvSpPr>
          <p:cNvPr id="34" name="Espace réservé du contenu 3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Modélisation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Equilibre (ou trajectoire de référence)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Linéarisation autour de l’équilibre (ou de la trajectoire de référence)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Stabilité et </a:t>
            </a:r>
            <a:r>
              <a:rPr lang="fr-FR" dirty="0" err="1" smtClean="0"/>
              <a:t>commandabilité</a:t>
            </a:r>
            <a:r>
              <a:rPr lang="fr-FR" dirty="0" smtClean="0"/>
              <a:t> du </a:t>
            </a:r>
            <a:r>
              <a:rPr lang="fr-FR" dirty="0" err="1" smtClean="0"/>
              <a:t>linéarisé</a:t>
            </a:r>
            <a:r>
              <a:rPr lang="fr-FR" dirty="0" smtClean="0"/>
              <a:t> tangent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Loi de commande (retour d’état)</a:t>
            </a:r>
            <a:endParaRPr lang="fr-FR" dirty="0"/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Dynamique autour de l’équilibre</a:t>
            </a:r>
            <a:endParaRPr lang="fr-FR" dirty="0"/>
          </a:p>
        </p:txBody>
      </p:sp>
      <p:sp>
        <p:nvSpPr>
          <p:cNvPr id="75" name="Rectangle 74"/>
          <p:cNvSpPr/>
          <p:nvPr/>
        </p:nvSpPr>
        <p:spPr>
          <a:xfrm>
            <a:off x="2052000" y="1203598"/>
            <a:ext cx="50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Dynamique globale</a:t>
            </a:r>
            <a:endParaRPr lang="fr-FR" dirty="0"/>
          </a:p>
        </p:txBody>
      </p:sp>
      <p:sp>
        <p:nvSpPr>
          <p:cNvPr id="34" name="Espace réservé du numéro de diapositive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500" y="1635646"/>
            <a:ext cx="5715000" cy="1247775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107504" y="3036168"/>
            <a:ext cx="3744416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Dynamique verticale indépendante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4139952" y="3036168"/>
            <a:ext cx="4896544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Dynamique latérale indépendante</a:t>
            </a:r>
            <a:endParaRPr lang="fr-FR" dirty="0"/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8595" y="3612232"/>
            <a:ext cx="3743325" cy="657225"/>
          </a:xfrm>
          <a:prstGeom prst="rect">
            <a:avLst/>
          </a:prstGeom>
          <a:noFill/>
        </p:spPr>
      </p:pic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50171" y="3468216"/>
            <a:ext cx="4886325" cy="1047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Forme de </a:t>
            </a:r>
            <a:r>
              <a:rPr lang="fr-FR" dirty="0" err="1" smtClean="0"/>
              <a:t>Brunovsky</a:t>
            </a:r>
            <a:endParaRPr lang="fr-FR" dirty="0"/>
          </a:p>
        </p:txBody>
      </p:sp>
      <p:sp>
        <p:nvSpPr>
          <p:cNvPr id="75" name="Rectangle 74"/>
          <p:cNvSpPr/>
          <p:nvPr/>
        </p:nvSpPr>
        <p:spPr>
          <a:xfrm>
            <a:off x="2052000" y="1203598"/>
            <a:ext cx="50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Sortie de </a:t>
            </a:r>
            <a:r>
              <a:rPr lang="fr-FR" dirty="0" err="1" smtClean="0"/>
              <a:t>Brunovsky</a:t>
            </a:r>
            <a:r>
              <a:rPr lang="fr-FR" dirty="0" smtClean="0"/>
              <a:t> – Théorème/Définition</a:t>
            </a:r>
            <a:endParaRPr lang="fr-FR" dirty="0"/>
          </a:p>
        </p:txBody>
      </p:sp>
      <p:sp>
        <p:nvSpPr>
          <p:cNvPr id="34" name="Espace réservé du numéro de diapositive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4050" y="3991322"/>
            <a:ext cx="5295900" cy="10287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5350" y="1635646"/>
            <a:ext cx="7353300" cy="2228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Forme de </a:t>
            </a:r>
            <a:r>
              <a:rPr lang="fr-FR" dirty="0" err="1" smtClean="0"/>
              <a:t>Brunovsky</a:t>
            </a:r>
            <a:endParaRPr lang="fr-FR" dirty="0"/>
          </a:p>
        </p:txBody>
      </p:sp>
      <p:sp>
        <p:nvSpPr>
          <p:cNvPr id="75" name="Rectangle 74"/>
          <p:cNvSpPr/>
          <p:nvPr/>
        </p:nvSpPr>
        <p:spPr>
          <a:xfrm>
            <a:off x="2052000" y="1203598"/>
            <a:ext cx="50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Sortie de </a:t>
            </a:r>
            <a:r>
              <a:rPr lang="fr-FR" dirty="0" err="1" smtClean="0"/>
              <a:t>Brunovsky</a:t>
            </a:r>
            <a:r>
              <a:rPr lang="fr-FR" dirty="0" smtClean="0"/>
              <a:t> – Propriété</a:t>
            </a:r>
            <a:endParaRPr lang="fr-FR" dirty="0"/>
          </a:p>
        </p:txBody>
      </p:sp>
      <p:sp>
        <p:nvSpPr>
          <p:cNvPr id="34" name="Espace réservé du numéro de diapositive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52255" name="Picture 3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05113" y="2708895"/>
            <a:ext cx="3533775" cy="942975"/>
          </a:xfrm>
          <a:prstGeom prst="rect">
            <a:avLst/>
          </a:prstGeom>
          <a:noFill/>
        </p:spPr>
      </p:pic>
      <p:pic>
        <p:nvPicPr>
          <p:cNvPr id="52261" name="Picture 3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05175" y="1635646"/>
            <a:ext cx="2533650" cy="781050"/>
          </a:xfrm>
          <a:prstGeom prst="rect">
            <a:avLst/>
          </a:prstGeom>
          <a:noFill/>
        </p:spPr>
      </p:pic>
      <p:pic>
        <p:nvPicPr>
          <p:cNvPr id="52267" name="Picture 4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42975" y="3939902"/>
            <a:ext cx="7258050" cy="790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Forme de </a:t>
            </a:r>
            <a:r>
              <a:rPr lang="fr-FR" dirty="0" err="1" smtClean="0"/>
              <a:t>Brunovsky</a:t>
            </a:r>
            <a:endParaRPr lang="fr-FR" dirty="0"/>
          </a:p>
        </p:txBody>
      </p:sp>
      <p:sp>
        <p:nvSpPr>
          <p:cNvPr id="75" name="Rectangle 74"/>
          <p:cNvSpPr/>
          <p:nvPr/>
        </p:nvSpPr>
        <p:spPr>
          <a:xfrm>
            <a:off x="2052000" y="1203598"/>
            <a:ext cx="50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Sortie de </a:t>
            </a:r>
            <a:r>
              <a:rPr lang="fr-FR" dirty="0" err="1" smtClean="0"/>
              <a:t>Brunovsky</a:t>
            </a:r>
            <a:r>
              <a:rPr lang="fr-FR" dirty="0" smtClean="0"/>
              <a:t> – Démonstration</a:t>
            </a:r>
            <a:endParaRPr lang="fr-FR" dirty="0"/>
          </a:p>
        </p:txBody>
      </p:sp>
      <p:sp>
        <p:nvSpPr>
          <p:cNvPr id="34" name="Espace réservé du numéro de diapositive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24" name="Flèche vers le bas 23"/>
          <p:cNvSpPr/>
          <p:nvPr/>
        </p:nvSpPr>
        <p:spPr>
          <a:xfrm>
            <a:off x="4392000" y="4299942"/>
            <a:ext cx="360000" cy="360040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255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1680" y="1635646"/>
            <a:ext cx="5705475" cy="1314450"/>
          </a:xfrm>
          <a:prstGeom prst="rect">
            <a:avLst/>
          </a:prstGeom>
          <a:noFill/>
        </p:spPr>
      </p:pic>
      <p:pic>
        <p:nvPicPr>
          <p:cNvPr id="53261" name="Picture 1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5563" y="4731990"/>
            <a:ext cx="3952875" cy="276225"/>
          </a:xfrm>
          <a:prstGeom prst="rect">
            <a:avLst/>
          </a:prstGeom>
          <a:noFill/>
        </p:spPr>
      </p:pic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85925" y="2961109"/>
            <a:ext cx="5772150" cy="1266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Forme de </a:t>
            </a:r>
            <a:r>
              <a:rPr lang="fr-FR" dirty="0" err="1" smtClean="0"/>
              <a:t>Brunovsky</a:t>
            </a:r>
            <a:endParaRPr lang="fr-FR" dirty="0"/>
          </a:p>
        </p:txBody>
      </p:sp>
      <p:sp>
        <p:nvSpPr>
          <p:cNvPr id="75" name="Rectangle 74"/>
          <p:cNvSpPr/>
          <p:nvPr/>
        </p:nvSpPr>
        <p:spPr>
          <a:xfrm>
            <a:off x="2052000" y="1203598"/>
            <a:ext cx="50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Sortie de </a:t>
            </a:r>
            <a:r>
              <a:rPr lang="fr-FR" dirty="0" err="1" smtClean="0"/>
              <a:t>Brunovsky</a:t>
            </a:r>
            <a:r>
              <a:rPr lang="fr-FR" dirty="0" smtClean="0"/>
              <a:t> – Loi de commande</a:t>
            </a:r>
            <a:endParaRPr lang="fr-FR" dirty="0"/>
          </a:p>
        </p:txBody>
      </p:sp>
      <p:sp>
        <p:nvSpPr>
          <p:cNvPr id="34" name="Espace réservé du numéro de diapositive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35" name="Flèche droite 34"/>
          <p:cNvSpPr/>
          <p:nvPr/>
        </p:nvSpPr>
        <p:spPr>
          <a:xfrm>
            <a:off x="107504" y="2391766"/>
            <a:ext cx="1800000" cy="360000"/>
          </a:xfrm>
          <a:prstGeom prst="right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tx1"/>
                </a:solidFill>
              </a:rPr>
              <a:t>CHOIX</a:t>
            </a:r>
            <a:endParaRPr lang="fr-FR" sz="1600" b="1" dirty="0">
              <a:solidFill>
                <a:schemeClr val="tx1"/>
              </a:solidFill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33700" y="1649735"/>
            <a:ext cx="3276600" cy="561975"/>
          </a:xfrm>
          <a:prstGeom prst="rect">
            <a:avLst/>
          </a:prstGeom>
          <a:noFill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2638" y="2283718"/>
            <a:ext cx="5038725" cy="771525"/>
          </a:xfrm>
          <a:prstGeom prst="rect">
            <a:avLst/>
          </a:prstGeom>
          <a:noFill/>
        </p:spPr>
      </p:pic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813" y="3147814"/>
            <a:ext cx="5286375" cy="561975"/>
          </a:xfrm>
          <a:prstGeom prst="rect">
            <a:avLst/>
          </a:prstGeom>
          <a:noFill/>
        </p:spPr>
      </p:pic>
      <p:pic>
        <p:nvPicPr>
          <p:cNvPr id="12301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2550" y="3795886"/>
            <a:ext cx="6438900" cy="1285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Forme de </a:t>
            </a:r>
            <a:r>
              <a:rPr lang="fr-FR" dirty="0" err="1" smtClean="0"/>
              <a:t>Brunovsky</a:t>
            </a:r>
            <a:endParaRPr lang="fr-FR" dirty="0"/>
          </a:p>
        </p:txBody>
      </p:sp>
      <p:sp>
        <p:nvSpPr>
          <p:cNvPr id="75" name="Rectangle 74"/>
          <p:cNvSpPr/>
          <p:nvPr/>
        </p:nvSpPr>
        <p:spPr>
          <a:xfrm>
            <a:off x="2052000" y="1203598"/>
            <a:ext cx="50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Sortie de </a:t>
            </a:r>
            <a:r>
              <a:rPr lang="fr-FR" dirty="0" err="1" smtClean="0"/>
              <a:t>Brunovsky</a:t>
            </a:r>
            <a:r>
              <a:rPr lang="fr-FR" dirty="0" smtClean="0"/>
              <a:t> – Equilibre</a:t>
            </a:r>
            <a:endParaRPr lang="fr-FR" dirty="0"/>
          </a:p>
        </p:txBody>
      </p:sp>
      <p:sp>
        <p:nvSpPr>
          <p:cNvPr id="34" name="Espace réservé du numéro de diapositive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2051720" y="2859782"/>
            <a:ext cx="50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Sortie de </a:t>
            </a:r>
            <a:r>
              <a:rPr lang="fr-FR" dirty="0" err="1" smtClean="0"/>
              <a:t>Brunovsky</a:t>
            </a:r>
            <a:r>
              <a:rPr lang="fr-FR" dirty="0" smtClean="0"/>
              <a:t> – Variables d’état initiales</a:t>
            </a:r>
            <a:endParaRPr lang="fr-FR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2025" y="1635646"/>
            <a:ext cx="7219950" cy="1019175"/>
          </a:xfrm>
          <a:prstGeom prst="rect">
            <a:avLst/>
          </a:prstGeom>
          <a:noFill/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09950" y="3291830"/>
            <a:ext cx="2324100" cy="495300"/>
          </a:xfrm>
          <a:prstGeom prst="rect">
            <a:avLst/>
          </a:prstGeom>
          <a:noFill/>
        </p:spPr>
      </p:pic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14575" y="3867894"/>
            <a:ext cx="4514850" cy="733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Dynamique verticale</a:t>
            </a:r>
            <a:endParaRPr lang="fr-FR" dirty="0"/>
          </a:p>
        </p:txBody>
      </p:sp>
      <p:sp>
        <p:nvSpPr>
          <p:cNvPr id="75" name="Rectangle 74"/>
          <p:cNvSpPr/>
          <p:nvPr/>
        </p:nvSpPr>
        <p:spPr>
          <a:xfrm>
            <a:off x="2052000" y="1203598"/>
            <a:ext cx="50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Sortie de </a:t>
            </a:r>
            <a:r>
              <a:rPr lang="fr-FR" dirty="0" err="1" smtClean="0"/>
              <a:t>Brunovsky</a:t>
            </a:r>
            <a:r>
              <a:rPr lang="fr-FR" dirty="0" smtClean="0"/>
              <a:t> – Loi de commande</a:t>
            </a:r>
            <a:endParaRPr lang="fr-FR" dirty="0"/>
          </a:p>
        </p:txBody>
      </p:sp>
      <p:sp>
        <p:nvSpPr>
          <p:cNvPr id="34" name="Espace réservé du numéro de diapositive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00338" y="1635646"/>
            <a:ext cx="3743325" cy="657225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2051720" y="2355726"/>
            <a:ext cx="5040560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Le système est déjà sous forme de </a:t>
            </a:r>
            <a:r>
              <a:rPr lang="fr-FR" b="1" dirty="0" err="1" smtClean="0">
                <a:solidFill>
                  <a:schemeClr val="tx1"/>
                </a:solidFill>
              </a:rPr>
              <a:t>Brunovsky</a:t>
            </a:r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76588" y="4326607"/>
            <a:ext cx="2790825" cy="333375"/>
          </a:xfrm>
          <a:prstGeom prst="rect">
            <a:avLst/>
          </a:prstGeom>
          <a:noFill/>
        </p:spPr>
      </p:pic>
      <p:sp>
        <p:nvSpPr>
          <p:cNvPr id="19" name="Flèche droite 18"/>
          <p:cNvSpPr/>
          <p:nvPr/>
        </p:nvSpPr>
        <p:spPr>
          <a:xfrm>
            <a:off x="107504" y="2931790"/>
            <a:ext cx="2952000" cy="360000"/>
          </a:xfrm>
          <a:prstGeom prst="right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tx1"/>
                </a:solidFill>
              </a:rPr>
              <a:t>CHOIX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9450" y="2931790"/>
            <a:ext cx="2705100" cy="400050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05150" y="3579862"/>
            <a:ext cx="2933700" cy="495300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Dynamique latérale</a:t>
            </a:r>
            <a:endParaRPr lang="fr-FR" dirty="0"/>
          </a:p>
        </p:txBody>
      </p:sp>
      <p:sp>
        <p:nvSpPr>
          <p:cNvPr id="75" name="Rectangle 74"/>
          <p:cNvSpPr/>
          <p:nvPr/>
        </p:nvSpPr>
        <p:spPr>
          <a:xfrm>
            <a:off x="2052000" y="1203598"/>
            <a:ext cx="50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Sortie de </a:t>
            </a:r>
            <a:r>
              <a:rPr lang="fr-FR" dirty="0" err="1" smtClean="0"/>
              <a:t>Brunovsky</a:t>
            </a:r>
            <a:endParaRPr lang="fr-FR" dirty="0"/>
          </a:p>
        </p:txBody>
      </p:sp>
      <p:sp>
        <p:nvSpPr>
          <p:cNvPr id="34" name="Espace réservé du numéro de diapositive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17</a:t>
            </a:fld>
            <a:endParaRPr lang="fr-FR"/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8838" y="1635646"/>
            <a:ext cx="4886325" cy="1047750"/>
          </a:xfrm>
          <a:prstGeom prst="rect">
            <a:avLst/>
          </a:prstGeom>
          <a:noFill/>
        </p:spPr>
      </p:pic>
      <p:sp>
        <p:nvSpPr>
          <p:cNvPr id="25" name="Rectangle 24"/>
          <p:cNvSpPr/>
          <p:nvPr/>
        </p:nvSpPr>
        <p:spPr>
          <a:xfrm>
            <a:off x="2051720" y="3291854"/>
            <a:ext cx="5040560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</a:t>
            </a:r>
            <a:r>
              <a:rPr lang="fr-FR" b="1" baseline="30000" dirty="0" smtClean="0">
                <a:solidFill>
                  <a:schemeClr val="tx1"/>
                </a:solidFill>
              </a:rPr>
              <a:t>ère</a:t>
            </a:r>
            <a:r>
              <a:rPr lang="fr-FR" b="1" dirty="0" smtClean="0">
                <a:solidFill>
                  <a:schemeClr val="tx1"/>
                </a:solidFill>
              </a:rPr>
              <a:t> dérivation</a:t>
            </a:r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58375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99792" y="2859782"/>
            <a:ext cx="3743325" cy="276225"/>
          </a:xfrm>
          <a:prstGeom prst="rect">
            <a:avLst/>
          </a:prstGeom>
          <a:noFill/>
        </p:spPr>
      </p:pic>
      <p:pic>
        <p:nvPicPr>
          <p:cNvPr id="58378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0113" y="3579862"/>
            <a:ext cx="7343775" cy="49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Dynamique latérale</a:t>
            </a:r>
            <a:endParaRPr lang="fr-FR" dirty="0"/>
          </a:p>
        </p:txBody>
      </p:sp>
      <p:sp>
        <p:nvSpPr>
          <p:cNvPr id="75" name="Rectangle 74"/>
          <p:cNvSpPr/>
          <p:nvPr/>
        </p:nvSpPr>
        <p:spPr>
          <a:xfrm>
            <a:off x="2052000" y="1203598"/>
            <a:ext cx="50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Sortie de </a:t>
            </a:r>
            <a:r>
              <a:rPr lang="fr-FR" dirty="0" err="1" smtClean="0"/>
              <a:t>Brunovsky</a:t>
            </a:r>
            <a:endParaRPr lang="fr-FR" dirty="0"/>
          </a:p>
        </p:txBody>
      </p:sp>
      <p:sp>
        <p:nvSpPr>
          <p:cNvPr id="34" name="Espace réservé du numéro de diapositive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18</a:t>
            </a:fld>
            <a:endParaRPr lang="fr-FR"/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8838" y="1635646"/>
            <a:ext cx="4886325" cy="1047750"/>
          </a:xfrm>
          <a:prstGeom prst="rect">
            <a:avLst/>
          </a:prstGeom>
          <a:noFill/>
        </p:spPr>
      </p:pic>
      <p:sp>
        <p:nvSpPr>
          <p:cNvPr id="25" name="Rectangle 24"/>
          <p:cNvSpPr/>
          <p:nvPr/>
        </p:nvSpPr>
        <p:spPr>
          <a:xfrm>
            <a:off x="2051720" y="3723878"/>
            <a:ext cx="5040560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2</a:t>
            </a:r>
            <a:r>
              <a:rPr lang="fr-FR" b="1" baseline="30000" dirty="0" smtClean="0">
                <a:solidFill>
                  <a:schemeClr val="tx1"/>
                </a:solidFill>
              </a:rPr>
              <a:t>e</a:t>
            </a:r>
            <a:r>
              <a:rPr lang="fr-FR" b="1" dirty="0" smtClean="0">
                <a:solidFill>
                  <a:schemeClr val="tx1"/>
                </a:solidFill>
              </a:rPr>
              <a:t> dérivation</a:t>
            </a:r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59402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66988" y="2787774"/>
            <a:ext cx="4010025" cy="809625"/>
          </a:xfrm>
          <a:prstGeom prst="rect">
            <a:avLst/>
          </a:prstGeom>
          <a:noFill/>
        </p:spPr>
      </p:pic>
      <p:pic>
        <p:nvPicPr>
          <p:cNvPr id="59405" name="Picture 1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57425" y="4011910"/>
            <a:ext cx="4629150" cy="523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Dynamique latérale</a:t>
            </a:r>
            <a:endParaRPr lang="fr-FR" dirty="0"/>
          </a:p>
        </p:txBody>
      </p:sp>
      <p:sp>
        <p:nvSpPr>
          <p:cNvPr id="75" name="Rectangle 74"/>
          <p:cNvSpPr/>
          <p:nvPr/>
        </p:nvSpPr>
        <p:spPr>
          <a:xfrm>
            <a:off x="2052000" y="1203598"/>
            <a:ext cx="50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Sortie de </a:t>
            </a:r>
            <a:r>
              <a:rPr lang="fr-FR" dirty="0" err="1" smtClean="0"/>
              <a:t>Brunovsky</a:t>
            </a:r>
            <a:endParaRPr lang="fr-FR" dirty="0"/>
          </a:p>
        </p:txBody>
      </p:sp>
      <p:sp>
        <p:nvSpPr>
          <p:cNvPr id="34" name="Espace réservé du numéro de diapositive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19</a:t>
            </a:fld>
            <a:endParaRPr lang="fr-FR"/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8838" y="1635646"/>
            <a:ext cx="4886325" cy="1047750"/>
          </a:xfrm>
          <a:prstGeom prst="rect">
            <a:avLst/>
          </a:prstGeom>
          <a:noFill/>
        </p:spPr>
      </p:pic>
      <p:sp>
        <p:nvSpPr>
          <p:cNvPr id="25" name="Rectangle 24"/>
          <p:cNvSpPr/>
          <p:nvPr/>
        </p:nvSpPr>
        <p:spPr>
          <a:xfrm>
            <a:off x="2051720" y="4227958"/>
            <a:ext cx="5040560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3</a:t>
            </a:r>
            <a:r>
              <a:rPr lang="fr-FR" b="1" baseline="30000" dirty="0" smtClean="0">
                <a:solidFill>
                  <a:schemeClr val="tx1"/>
                </a:solidFill>
              </a:rPr>
              <a:t>e</a:t>
            </a:r>
            <a:r>
              <a:rPr lang="fr-FR" b="1" dirty="0" smtClean="0">
                <a:solidFill>
                  <a:schemeClr val="tx1"/>
                </a:solidFill>
              </a:rPr>
              <a:t> dérivation</a:t>
            </a:r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61447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95625" y="2787774"/>
            <a:ext cx="2952750" cy="1285875"/>
          </a:xfrm>
          <a:prstGeom prst="rect">
            <a:avLst/>
          </a:prstGeom>
          <a:noFill/>
        </p:spPr>
      </p:pic>
      <p:pic>
        <p:nvPicPr>
          <p:cNvPr id="61450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14625" y="4515966"/>
            <a:ext cx="3714750" cy="561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75" name="Rectangle 74"/>
          <p:cNvSpPr/>
          <p:nvPr/>
        </p:nvSpPr>
        <p:spPr>
          <a:xfrm>
            <a:off x="2052000" y="1203598"/>
            <a:ext cx="50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Véhicule aérien à décollage vertical</a:t>
            </a:r>
            <a:endParaRPr lang="fr-FR" dirty="0"/>
          </a:p>
        </p:txBody>
      </p:sp>
      <p:sp>
        <p:nvSpPr>
          <p:cNvPr id="34" name="Espace réservé du numéro de diapositive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000" y="1851670"/>
            <a:ext cx="7200000" cy="315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Dynamique latérale</a:t>
            </a:r>
            <a:endParaRPr lang="fr-FR" dirty="0"/>
          </a:p>
        </p:txBody>
      </p:sp>
      <p:sp>
        <p:nvSpPr>
          <p:cNvPr id="75" name="Rectangle 74"/>
          <p:cNvSpPr/>
          <p:nvPr/>
        </p:nvSpPr>
        <p:spPr>
          <a:xfrm>
            <a:off x="2052000" y="1203598"/>
            <a:ext cx="50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Sortie de </a:t>
            </a:r>
            <a:r>
              <a:rPr lang="fr-FR" dirty="0" err="1" smtClean="0"/>
              <a:t>Brunovsky</a:t>
            </a:r>
            <a:endParaRPr lang="fr-FR" dirty="0"/>
          </a:p>
        </p:txBody>
      </p:sp>
      <p:sp>
        <p:nvSpPr>
          <p:cNvPr id="34" name="Espace réservé du numéro de diapositive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20</a:t>
            </a:fld>
            <a:endParaRPr lang="fr-FR"/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8838" y="1635646"/>
            <a:ext cx="4886325" cy="1047750"/>
          </a:xfrm>
          <a:prstGeom prst="rect">
            <a:avLst/>
          </a:prstGeom>
          <a:noFill/>
        </p:spPr>
      </p:pic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2787774"/>
            <a:ext cx="2743200" cy="2076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Dynamique latérale</a:t>
            </a:r>
            <a:endParaRPr lang="fr-FR" dirty="0"/>
          </a:p>
        </p:txBody>
      </p:sp>
      <p:sp>
        <p:nvSpPr>
          <p:cNvPr id="75" name="Rectangle 74"/>
          <p:cNvSpPr/>
          <p:nvPr/>
        </p:nvSpPr>
        <p:spPr>
          <a:xfrm>
            <a:off x="2052000" y="1203598"/>
            <a:ext cx="50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Sortie de </a:t>
            </a:r>
            <a:r>
              <a:rPr lang="fr-FR" dirty="0" err="1" smtClean="0"/>
              <a:t>Brunovsky</a:t>
            </a:r>
            <a:r>
              <a:rPr lang="fr-FR" dirty="0" smtClean="0"/>
              <a:t> – Loi de commande</a:t>
            </a:r>
            <a:endParaRPr lang="fr-FR" dirty="0"/>
          </a:p>
        </p:txBody>
      </p:sp>
      <p:sp>
        <p:nvSpPr>
          <p:cNvPr id="34" name="Espace réservé du numéro de diapositive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21</a:t>
            </a:fld>
            <a:endParaRPr lang="fr-FR"/>
          </a:p>
        </p:txBody>
      </p:sp>
      <p:pic>
        <p:nvPicPr>
          <p:cNvPr id="63495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76350" y="3579862"/>
            <a:ext cx="6591300" cy="523875"/>
          </a:xfrm>
          <a:prstGeom prst="rect">
            <a:avLst/>
          </a:prstGeom>
          <a:noFill/>
        </p:spPr>
      </p:pic>
      <p:pic>
        <p:nvPicPr>
          <p:cNvPr id="63507" name="Picture 1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1238" y="3003798"/>
            <a:ext cx="4581525" cy="523875"/>
          </a:xfrm>
          <a:prstGeom prst="rect">
            <a:avLst/>
          </a:prstGeom>
          <a:noFill/>
        </p:spPr>
      </p:pic>
      <p:pic>
        <p:nvPicPr>
          <p:cNvPr id="63510" name="Picture 2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67744" y="4371950"/>
            <a:ext cx="4924425" cy="742950"/>
          </a:xfrm>
          <a:prstGeom prst="rect">
            <a:avLst/>
          </a:prstGeom>
          <a:noFill/>
        </p:spPr>
      </p:pic>
      <p:sp>
        <p:nvSpPr>
          <p:cNvPr id="56" name="Rectangle 55"/>
          <p:cNvSpPr/>
          <p:nvPr/>
        </p:nvSpPr>
        <p:spPr>
          <a:xfrm>
            <a:off x="2051720" y="4227958"/>
            <a:ext cx="5040560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Exemple : -1 racine triple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50" name="Flèche droite 49"/>
          <p:cNvSpPr/>
          <p:nvPr/>
        </p:nvSpPr>
        <p:spPr>
          <a:xfrm>
            <a:off x="107504" y="3075806"/>
            <a:ext cx="2016000" cy="360000"/>
          </a:xfrm>
          <a:prstGeom prst="right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tx1"/>
                </a:solidFill>
              </a:rPr>
              <a:t>CHOIX</a:t>
            </a:r>
            <a:endParaRPr lang="fr-FR" sz="1600" b="1" dirty="0">
              <a:solidFill>
                <a:schemeClr val="tx1"/>
              </a:solidFill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81250" y="1635646"/>
            <a:ext cx="4381500" cy="1304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Dynamique latérale</a:t>
            </a:r>
            <a:endParaRPr lang="fr-FR" dirty="0"/>
          </a:p>
        </p:txBody>
      </p:sp>
      <p:sp>
        <p:nvSpPr>
          <p:cNvPr id="75" name="Rectangle 74"/>
          <p:cNvSpPr/>
          <p:nvPr/>
        </p:nvSpPr>
        <p:spPr>
          <a:xfrm>
            <a:off x="2052000" y="1203598"/>
            <a:ext cx="50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Sortie de </a:t>
            </a:r>
            <a:r>
              <a:rPr lang="fr-FR" dirty="0" err="1" smtClean="0"/>
              <a:t>Brunovsky</a:t>
            </a:r>
            <a:r>
              <a:rPr lang="fr-FR" dirty="0" smtClean="0"/>
              <a:t> – Equilibre</a:t>
            </a:r>
            <a:endParaRPr lang="fr-FR" dirty="0"/>
          </a:p>
        </p:txBody>
      </p:sp>
      <p:sp>
        <p:nvSpPr>
          <p:cNvPr id="34" name="Espace réservé du numéro de diapositive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22</a:t>
            </a:fld>
            <a:endParaRPr lang="fr-FR"/>
          </a:p>
        </p:txBody>
      </p:sp>
      <p:pic>
        <p:nvPicPr>
          <p:cNvPr id="65546" name="Picture 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38350" y="1635646"/>
            <a:ext cx="5067300" cy="1371600"/>
          </a:xfrm>
          <a:prstGeom prst="rect">
            <a:avLst/>
          </a:prstGeom>
          <a:noFill/>
        </p:spPr>
      </p:pic>
      <p:sp>
        <p:nvSpPr>
          <p:cNvPr id="61" name="Rectangle 60"/>
          <p:cNvSpPr/>
          <p:nvPr/>
        </p:nvSpPr>
        <p:spPr>
          <a:xfrm>
            <a:off x="2052000" y="3219862"/>
            <a:ext cx="50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Sortie de </a:t>
            </a:r>
            <a:r>
              <a:rPr lang="fr-FR" dirty="0" err="1" smtClean="0"/>
              <a:t>Brunovsky</a:t>
            </a:r>
            <a:r>
              <a:rPr lang="fr-FR" dirty="0" smtClean="0"/>
              <a:t> – Variables d’état initiales</a:t>
            </a:r>
            <a:endParaRPr lang="fr-FR" dirty="0"/>
          </a:p>
        </p:txBody>
      </p:sp>
      <p:pic>
        <p:nvPicPr>
          <p:cNvPr id="62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3651870"/>
            <a:ext cx="5638800" cy="542925"/>
          </a:xfrm>
          <a:prstGeom prst="rect">
            <a:avLst/>
          </a:prstGeom>
          <a:noFill/>
        </p:spPr>
      </p:pic>
      <p:sp>
        <p:nvSpPr>
          <p:cNvPr id="63" name="Rectangle 62"/>
          <p:cNvSpPr/>
          <p:nvPr/>
        </p:nvSpPr>
        <p:spPr>
          <a:xfrm>
            <a:off x="2051720" y="4299942"/>
            <a:ext cx="5040560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Exemple : -1 racine triple</a:t>
            </a:r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9775" y="4515966"/>
            <a:ext cx="5124450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Dynamique globale</a:t>
            </a:r>
            <a:endParaRPr lang="fr-FR" dirty="0"/>
          </a:p>
        </p:txBody>
      </p:sp>
      <p:sp>
        <p:nvSpPr>
          <p:cNvPr id="75" name="Rectangle 74"/>
          <p:cNvSpPr/>
          <p:nvPr/>
        </p:nvSpPr>
        <p:spPr>
          <a:xfrm>
            <a:off x="2052000" y="1203598"/>
            <a:ext cx="50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Forme d’état</a:t>
            </a:r>
            <a:endParaRPr lang="fr-FR" dirty="0"/>
          </a:p>
        </p:txBody>
      </p:sp>
      <p:sp>
        <p:nvSpPr>
          <p:cNvPr id="34" name="Espace réservé du numéro de diapositive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23</a:t>
            </a:fld>
            <a:endParaRPr lang="fr-FR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500" y="1635646"/>
            <a:ext cx="5715000" cy="1247775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052000" y="3219862"/>
            <a:ext cx="50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Loi de commande</a:t>
            </a:r>
            <a:endParaRPr lang="fr-F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0688" y="3651870"/>
            <a:ext cx="5762625" cy="942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 l="27163" t="23600" r="26769" b="42100"/>
          <a:stretch>
            <a:fillRect/>
          </a:stretch>
        </p:blipFill>
        <p:spPr bwMode="auto">
          <a:xfrm>
            <a:off x="359532" y="1615108"/>
            <a:ext cx="842493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Dynamique globale</a:t>
            </a:r>
            <a:endParaRPr lang="fr-FR" dirty="0"/>
          </a:p>
        </p:txBody>
      </p:sp>
      <p:sp>
        <p:nvSpPr>
          <p:cNvPr id="34" name="Espace réservé du numéro de diapositive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2052000" y="1203598"/>
            <a:ext cx="50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MATLAB / </a:t>
            </a:r>
            <a:r>
              <a:rPr lang="fr-FR" dirty="0" err="1" smtClean="0"/>
              <a:t>Simulink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763688" y="1635646"/>
            <a:ext cx="1584176" cy="12241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763688" y="2355726"/>
            <a:ext cx="144016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>
                <a:solidFill>
                  <a:schemeClr val="tx1"/>
                </a:solidFill>
              </a:rPr>
              <a:t>Commande</a:t>
            </a:r>
          </a:p>
          <a:p>
            <a:r>
              <a:rPr lang="fr-FR" b="1" dirty="0" smtClean="0">
                <a:solidFill>
                  <a:schemeClr val="tx1"/>
                </a:solidFill>
              </a:rPr>
              <a:t>verticale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35696" y="3507854"/>
            <a:ext cx="2160240" cy="15121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555776" y="4516022"/>
            <a:ext cx="144016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>
                <a:solidFill>
                  <a:schemeClr val="tx1"/>
                </a:solidFill>
              </a:rPr>
              <a:t>Commande</a:t>
            </a:r>
          </a:p>
          <a:p>
            <a:r>
              <a:rPr lang="fr-FR" b="1" dirty="0" smtClean="0">
                <a:solidFill>
                  <a:schemeClr val="tx1"/>
                </a:solidFill>
              </a:rPr>
              <a:t>latérale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Dynamique globale</a:t>
            </a:r>
            <a:endParaRPr lang="fr-FR" dirty="0"/>
          </a:p>
        </p:txBody>
      </p:sp>
      <p:sp>
        <p:nvSpPr>
          <p:cNvPr id="34" name="Espace réservé du numéro de diapositive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2052000" y="1203598"/>
            <a:ext cx="50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MATLAB / </a:t>
            </a:r>
            <a:r>
              <a:rPr lang="fr-FR" dirty="0" err="1" smtClean="0"/>
              <a:t>Simulink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563888" y="2355726"/>
            <a:ext cx="5040560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800" dirty="0" err="1" smtClean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 [</a:t>
            </a:r>
            <a:r>
              <a:rPr lang="fr-FR" sz="800" dirty="0" err="1" smtClean="0">
                <a:solidFill>
                  <a:srgbClr val="000000"/>
                </a:solidFill>
                <a:latin typeface="Courier New"/>
              </a:rPr>
              <a:t>dvx</a:t>
            </a:r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800" dirty="0" err="1" smtClean="0">
                <a:solidFill>
                  <a:srgbClr val="000000"/>
                </a:solidFill>
                <a:latin typeface="Courier New"/>
              </a:rPr>
              <a:t>dvz</a:t>
            </a:r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800" dirty="0" err="1" smtClean="0">
                <a:solidFill>
                  <a:srgbClr val="000000"/>
                </a:solidFill>
                <a:latin typeface="Courier New"/>
              </a:rPr>
              <a:t>dtheta</a:t>
            </a:r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800" dirty="0" err="1" smtClean="0">
                <a:solidFill>
                  <a:srgbClr val="000000"/>
                </a:solidFill>
                <a:latin typeface="Courier New"/>
              </a:rPr>
              <a:t>domega</a:t>
            </a:r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] = drone(u1, u2, </a:t>
            </a:r>
            <a:r>
              <a:rPr lang="fr-FR" sz="800" dirty="0" err="1" smtClean="0">
                <a:solidFill>
                  <a:srgbClr val="000000"/>
                </a:solidFill>
                <a:latin typeface="Courier New"/>
              </a:rPr>
              <a:t>theta</a:t>
            </a:r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800" dirty="0" err="1" smtClean="0">
                <a:solidFill>
                  <a:srgbClr val="000000"/>
                </a:solidFill>
                <a:latin typeface="Courier New"/>
              </a:rPr>
              <a:t>omega</a:t>
            </a:r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m = 0.5;</a:t>
            </a: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l = 0.1;</a:t>
            </a: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J = m*l^2/2;</a:t>
            </a: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alpha = 0.2;</a:t>
            </a: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g = 9.81;</a:t>
            </a: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Courier New"/>
              </a:rPr>
              <a:t>dvx</a:t>
            </a:r>
            <a:r>
              <a:rPr lang="es-ES" sz="800" dirty="0" smtClean="0">
                <a:solidFill>
                  <a:srgbClr val="000000"/>
                </a:solidFill>
                <a:latin typeface="Courier New"/>
              </a:rPr>
              <a:t> = (u1 - u2)*sin(</a:t>
            </a:r>
            <a:r>
              <a:rPr lang="es-ES" sz="800" dirty="0" err="1" smtClean="0">
                <a:solidFill>
                  <a:srgbClr val="000000"/>
                </a:solidFill>
                <a:latin typeface="Courier New"/>
              </a:rPr>
              <a:t>alpha</a:t>
            </a:r>
            <a:r>
              <a:rPr lang="es-ES" sz="800" dirty="0" smtClean="0">
                <a:solidFill>
                  <a:srgbClr val="000000"/>
                </a:solidFill>
                <a:latin typeface="Courier New"/>
              </a:rPr>
              <a:t>)/m*</a:t>
            </a:r>
            <a:r>
              <a:rPr lang="es-ES" sz="800" dirty="0" err="1" smtClean="0">
                <a:solidFill>
                  <a:srgbClr val="000000"/>
                </a:solidFill>
                <a:latin typeface="Courier New"/>
              </a:rPr>
              <a:t>cos</a:t>
            </a:r>
            <a:r>
              <a:rPr lang="es-ES" sz="800" dirty="0" smtClean="0">
                <a:solidFill>
                  <a:srgbClr val="000000"/>
                </a:solidFill>
                <a:latin typeface="Courier New"/>
              </a:rPr>
              <a:t>(theta) - (u1 + u2)*</a:t>
            </a:r>
            <a:r>
              <a:rPr lang="es-ES" sz="800" dirty="0" err="1" smtClean="0">
                <a:solidFill>
                  <a:srgbClr val="000000"/>
                </a:solidFill>
                <a:latin typeface="Courier New"/>
              </a:rPr>
              <a:t>cos</a:t>
            </a:r>
            <a:r>
              <a:rPr lang="es-ES" sz="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s-ES" sz="800" dirty="0" err="1" smtClean="0">
                <a:solidFill>
                  <a:srgbClr val="000000"/>
                </a:solidFill>
                <a:latin typeface="Courier New"/>
              </a:rPr>
              <a:t>alpha</a:t>
            </a:r>
            <a:r>
              <a:rPr lang="es-ES" sz="800" dirty="0" smtClean="0">
                <a:solidFill>
                  <a:srgbClr val="000000"/>
                </a:solidFill>
                <a:latin typeface="Courier New"/>
              </a:rPr>
              <a:t>)/m*sin(theta);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Courier New"/>
              </a:rPr>
              <a:t>dvz</a:t>
            </a:r>
            <a:r>
              <a:rPr lang="es-ES" sz="800" dirty="0" smtClean="0">
                <a:solidFill>
                  <a:srgbClr val="000000"/>
                </a:solidFill>
                <a:latin typeface="Courier New"/>
              </a:rPr>
              <a:t> = (u1 - u2)*sin(</a:t>
            </a:r>
            <a:r>
              <a:rPr lang="es-ES" sz="800" dirty="0" err="1" smtClean="0">
                <a:solidFill>
                  <a:srgbClr val="000000"/>
                </a:solidFill>
                <a:latin typeface="Courier New"/>
              </a:rPr>
              <a:t>alpha</a:t>
            </a:r>
            <a:r>
              <a:rPr lang="es-ES" sz="800" dirty="0" smtClean="0">
                <a:solidFill>
                  <a:srgbClr val="000000"/>
                </a:solidFill>
                <a:latin typeface="Courier New"/>
              </a:rPr>
              <a:t>)/m*sin(theta) + (u1 + u2)*</a:t>
            </a:r>
            <a:r>
              <a:rPr lang="es-ES" sz="800" dirty="0" err="1" smtClean="0">
                <a:solidFill>
                  <a:srgbClr val="000000"/>
                </a:solidFill>
                <a:latin typeface="Courier New"/>
              </a:rPr>
              <a:t>cos</a:t>
            </a:r>
            <a:r>
              <a:rPr lang="es-ES" sz="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s-ES" sz="800" dirty="0" err="1" smtClean="0">
                <a:solidFill>
                  <a:srgbClr val="000000"/>
                </a:solidFill>
                <a:latin typeface="Courier New"/>
              </a:rPr>
              <a:t>alpha</a:t>
            </a:r>
            <a:r>
              <a:rPr lang="es-ES" sz="800" dirty="0" smtClean="0">
                <a:solidFill>
                  <a:srgbClr val="000000"/>
                </a:solidFill>
                <a:latin typeface="Courier New"/>
              </a:rPr>
              <a:t>)/m*</a:t>
            </a:r>
            <a:r>
              <a:rPr lang="es-ES" sz="800" dirty="0" err="1" smtClean="0">
                <a:solidFill>
                  <a:srgbClr val="000000"/>
                </a:solidFill>
                <a:latin typeface="Courier New"/>
              </a:rPr>
              <a:t>cos</a:t>
            </a:r>
            <a:r>
              <a:rPr lang="es-ES" sz="800" dirty="0" smtClean="0">
                <a:solidFill>
                  <a:srgbClr val="000000"/>
                </a:solidFill>
                <a:latin typeface="Courier New"/>
              </a:rPr>
              <a:t>(theta) - g;</a:t>
            </a:r>
          </a:p>
          <a:p>
            <a:r>
              <a:rPr lang="fr-FR" sz="800" dirty="0" err="1" smtClean="0">
                <a:solidFill>
                  <a:srgbClr val="000000"/>
                </a:solidFill>
                <a:latin typeface="Courier New"/>
              </a:rPr>
              <a:t>dtheta</a:t>
            </a:r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fr-FR" sz="800" dirty="0" err="1" smtClean="0">
                <a:solidFill>
                  <a:srgbClr val="000000"/>
                </a:solidFill>
                <a:latin typeface="Courier New"/>
              </a:rPr>
              <a:t>omega</a:t>
            </a:r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fr-FR" sz="800" dirty="0" err="1" smtClean="0">
                <a:solidFill>
                  <a:srgbClr val="000000"/>
                </a:solidFill>
                <a:latin typeface="Courier New"/>
              </a:rPr>
              <a:t>domega</a:t>
            </a:r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 = (u1 - u2)*l*cos(alpha)/J;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9632" y="1851670"/>
            <a:ext cx="2088232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800" dirty="0" err="1" smtClean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nl-NL" sz="800" dirty="0" smtClean="0">
                <a:solidFill>
                  <a:srgbClr val="000000"/>
                </a:solidFill>
                <a:latin typeface="Courier New"/>
              </a:rPr>
              <a:t> [u1, u2] = V2U(v1, v2)</a:t>
            </a: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m = 0.5;</a:t>
            </a: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l = 0.1;</a:t>
            </a: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J = m*l^2/2;</a:t>
            </a: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alpha = 0.2;</a:t>
            </a: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a = m/cos(alpha);</a:t>
            </a: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b = J/(l*cos(alpha));</a:t>
            </a: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u1 = (a*v1 + b*v2)/2;</a:t>
            </a: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u2 = (a*v1 - b*v2)/2;</a:t>
            </a:r>
          </a:p>
        </p:txBody>
      </p:sp>
      <p:sp>
        <p:nvSpPr>
          <p:cNvPr id="8" name="Rectangle 7"/>
          <p:cNvSpPr/>
          <p:nvPr/>
        </p:nvSpPr>
        <p:spPr>
          <a:xfrm>
            <a:off x="611560" y="3363838"/>
            <a:ext cx="2448272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sz="800" dirty="0" smtClean="0">
                <a:solidFill>
                  <a:srgbClr val="000000"/>
                </a:solidFill>
                <a:latin typeface="Courier New"/>
              </a:rPr>
              <a:t> [</a:t>
            </a:r>
            <a:r>
              <a:rPr lang="en-US" sz="800" dirty="0" err="1" smtClean="0">
                <a:solidFill>
                  <a:srgbClr val="000000"/>
                </a:solidFill>
                <a:latin typeface="Courier New"/>
              </a:rPr>
              <a:t>kx</a:t>
            </a:r>
            <a:r>
              <a:rPr lang="en-US" sz="8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800" dirty="0" err="1" smtClean="0">
                <a:solidFill>
                  <a:srgbClr val="000000"/>
                </a:solidFill>
                <a:latin typeface="Courier New"/>
              </a:rPr>
              <a:t>komega</a:t>
            </a:r>
            <a:r>
              <a:rPr lang="en-US" sz="800" dirty="0" smtClean="0">
                <a:solidFill>
                  <a:srgbClr val="000000"/>
                </a:solidFill>
                <a:latin typeface="Courier New"/>
              </a:rPr>
              <a:t>] = gains(k0, k2)</a:t>
            </a: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m = 0.5;</a:t>
            </a: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l = 0.1;</a:t>
            </a: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J = m*l^2/2;</a:t>
            </a: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alpha = 0.2;</a:t>
            </a: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g = 9.81;</a:t>
            </a: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c = J/(m*l)*tan(alpha);</a:t>
            </a: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800" dirty="0" err="1" smtClean="0">
                <a:solidFill>
                  <a:srgbClr val="000000"/>
                </a:solidFill>
                <a:latin typeface="Courier New"/>
              </a:rPr>
              <a:t>kx</a:t>
            </a:r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 = -k0/g;</a:t>
            </a:r>
          </a:p>
          <a:p>
            <a:r>
              <a:rPr lang="fr-FR" sz="800" dirty="0" err="1" smtClean="0">
                <a:solidFill>
                  <a:srgbClr val="000000"/>
                </a:solidFill>
                <a:latin typeface="Courier New"/>
              </a:rPr>
              <a:t>komega</a:t>
            </a:r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 = k0*c/g + k2;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75" name="Rectangle 74"/>
          <p:cNvSpPr/>
          <p:nvPr/>
        </p:nvSpPr>
        <p:spPr>
          <a:xfrm>
            <a:off x="2052000" y="1203598"/>
            <a:ext cx="50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Equations du mouvement</a:t>
            </a:r>
            <a:endParaRPr lang="fr-FR" dirty="0"/>
          </a:p>
        </p:txBody>
      </p:sp>
      <p:sp>
        <p:nvSpPr>
          <p:cNvPr id="34" name="Espace réservé du numéro de diapositive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2051720" y="3435886"/>
            <a:ext cx="50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Dynamique des moteurs</a:t>
            </a:r>
            <a:endParaRPr lang="fr-FR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57475" y="3867894"/>
            <a:ext cx="3829050" cy="1000125"/>
          </a:xfrm>
          <a:prstGeom prst="rect">
            <a:avLst/>
          </a:prstGeom>
          <a:noFill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6238" y="1635646"/>
            <a:ext cx="8391525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7" name="Picture 1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9125" y="1635646"/>
            <a:ext cx="7905750" cy="3057525"/>
          </a:xfrm>
          <a:prstGeom prst="rect">
            <a:avLst/>
          </a:prstGeom>
          <a:noFill/>
        </p:spPr>
      </p:pic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75" name="Rectangle 74"/>
          <p:cNvSpPr/>
          <p:nvPr/>
        </p:nvSpPr>
        <p:spPr>
          <a:xfrm>
            <a:off x="2052000" y="1203598"/>
            <a:ext cx="50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Modèle dynamique complet</a:t>
            </a:r>
            <a:endParaRPr lang="fr-FR" dirty="0"/>
          </a:p>
        </p:txBody>
      </p:sp>
      <p:sp>
        <p:nvSpPr>
          <p:cNvPr id="34" name="Espace réservé du numéro de diapositive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39072" y="3435806"/>
            <a:ext cx="3581400" cy="276225"/>
          </a:xfrm>
          <a:prstGeom prst="rect">
            <a:avLst/>
          </a:prstGeom>
          <a:noFill/>
        </p:spPr>
      </p:pic>
      <p:pic>
        <p:nvPicPr>
          <p:cNvPr id="37898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08290" y="4371910"/>
            <a:ext cx="1123950" cy="276225"/>
          </a:xfrm>
          <a:prstGeom prst="rect">
            <a:avLst/>
          </a:prstGeom>
          <a:noFill/>
        </p:spPr>
      </p:pic>
      <p:pic>
        <p:nvPicPr>
          <p:cNvPr id="37901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92491" y="4371910"/>
            <a:ext cx="923925" cy="276225"/>
          </a:xfrm>
          <a:prstGeom prst="rect">
            <a:avLst/>
          </a:prstGeom>
          <a:noFill/>
        </p:spPr>
      </p:pic>
      <p:sp>
        <p:nvSpPr>
          <p:cNvPr id="41" name="Rectangle 40"/>
          <p:cNvSpPr/>
          <p:nvPr/>
        </p:nvSpPr>
        <p:spPr>
          <a:xfrm>
            <a:off x="6228184" y="3003798"/>
            <a:ext cx="1584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Etats</a:t>
            </a:r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5364264" y="3928055"/>
            <a:ext cx="1584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Commandes</a:t>
            </a:r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7092456" y="3928055"/>
            <a:ext cx="1584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Perturbations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6" name="Picture 16" descr="H:\ENSTA\2020-2021_ENSTA_AUT202\PC2\Moteur - Réponse à un échelon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44" y="2284030"/>
            <a:ext cx="3744000" cy="2808000"/>
          </a:xfrm>
          <a:prstGeom prst="rect">
            <a:avLst/>
          </a:prstGeom>
          <a:noFill/>
        </p:spPr>
      </p:pic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75" name="Rectangle 74"/>
          <p:cNvSpPr/>
          <p:nvPr/>
        </p:nvSpPr>
        <p:spPr>
          <a:xfrm>
            <a:off x="2052000" y="1203598"/>
            <a:ext cx="50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Dynamique des moteurs</a:t>
            </a:r>
            <a:endParaRPr lang="fr-FR" dirty="0"/>
          </a:p>
        </p:txBody>
      </p:sp>
      <p:sp>
        <p:nvSpPr>
          <p:cNvPr id="34" name="Espace réservé du numéro de diapositive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0189" y="1630685"/>
            <a:ext cx="5248275" cy="581025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5004048" y="2427734"/>
            <a:ext cx="2592000" cy="215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Réponse à un échelon</a:t>
            </a:r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40970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36" y="1644402"/>
            <a:ext cx="2933700" cy="495300"/>
          </a:xfrm>
          <a:prstGeom prst="rect">
            <a:avLst/>
          </a:prstGeom>
          <a:noFill/>
        </p:spPr>
      </p:pic>
      <p:pic>
        <p:nvPicPr>
          <p:cNvPr id="40973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16771" y="2695947"/>
            <a:ext cx="5419725" cy="523875"/>
          </a:xfrm>
          <a:prstGeom prst="rect">
            <a:avLst/>
          </a:prstGeom>
          <a:noFill/>
        </p:spPr>
      </p:pic>
      <p:pic>
        <p:nvPicPr>
          <p:cNvPr id="40980" name="Picture 2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3795117"/>
            <a:ext cx="4248150" cy="504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75" name="Rectangle 74"/>
          <p:cNvSpPr/>
          <p:nvPr/>
        </p:nvSpPr>
        <p:spPr>
          <a:xfrm>
            <a:off x="2052000" y="1203598"/>
            <a:ext cx="50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Modèle dynamique simplifié</a:t>
            </a:r>
            <a:endParaRPr lang="fr-FR" dirty="0"/>
          </a:p>
        </p:txBody>
      </p:sp>
      <p:sp>
        <p:nvSpPr>
          <p:cNvPr id="34" name="Espace réservé du numéro de diapositive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5364264" y="3928095"/>
            <a:ext cx="1584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Commandes</a:t>
            </a:r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7092456" y="3928095"/>
            <a:ext cx="1584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Perturbations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7092280" y="4371950"/>
            <a:ext cx="1584176" cy="215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Négligeables</a:t>
            </a:r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41994" name="Picture 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8144" y="3435846"/>
            <a:ext cx="2286000" cy="276225"/>
          </a:xfrm>
          <a:prstGeom prst="rect">
            <a:avLst/>
          </a:prstGeom>
          <a:noFill/>
        </p:spPr>
      </p:pic>
      <p:sp>
        <p:nvSpPr>
          <p:cNvPr id="41" name="Rectangle 40"/>
          <p:cNvSpPr/>
          <p:nvPr/>
        </p:nvSpPr>
        <p:spPr>
          <a:xfrm>
            <a:off x="6228184" y="3003798"/>
            <a:ext cx="1584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Etats</a:t>
            </a:r>
            <a:endParaRPr lang="fr-FR" dirty="0"/>
          </a:p>
        </p:txBody>
      </p:sp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08290" y="4371910"/>
            <a:ext cx="1123950" cy="276225"/>
          </a:xfrm>
          <a:prstGeom prst="rect">
            <a:avLst/>
          </a:prstGeom>
          <a:noFill/>
        </p:spPr>
      </p:pic>
      <p:pic>
        <p:nvPicPr>
          <p:cNvPr id="42002" name="Picture 1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0" y="1635646"/>
            <a:ext cx="754380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75" name="Rectangle 74"/>
          <p:cNvSpPr/>
          <p:nvPr/>
        </p:nvSpPr>
        <p:spPr>
          <a:xfrm>
            <a:off x="2052000" y="1203598"/>
            <a:ext cx="50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Changement de variables</a:t>
            </a:r>
            <a:endParaRPr lang="fr-FR" dirty="0"/>
          </a:p>
        </p:txBody>
      </p:sp>
      <p:sp>
        <p:nvSpPr>
          <p:cNvPr id="34" name="Espace réservé du numéro de diapositive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1975" y="1635646"/>
            <a:ext cx="8020050" cy="542925"/>
          </a:xfrm>
          <a:prstGeom prst="rect">
            <a:avLst/>
          </a:prstGeom>
          <a:noFill/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2499742"/>
            <a:ext cx="4581525" cy="1990725"/>
          </a:xfrm>
          <a:prstGeom prst="rect">
            <a:avLst/>
          </a:prstGeom>
          <a:noFill/>
        </p:spPr>
      </p:pic>
      <p:pic>
        <p:nvPicPr>
          <p:cNvPr id="43018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27340" y="4371950"/>
            <a:ext cx="1104900" cy="276225"/>
          </a:xfrm>
          <a:prstGeom prst="rect">
            <a:avLst/>
          </a:prstGeom>
          <a:noFill/>
        </p:spPr>
      </p:pic>
      <p:sp>
        <p:nvSpPr>
          <p:cNvPr id="39" name="Rectangle 38"/>
          <p:cNvSpPr/>
          <p:nvPr/>
        </p:nvSpPr>
        <p:spPr>
          <a:xfrm>
            <a:off x="5364264" y="3928095"/>
            <a:ext cx="1584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Commandes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7092456" y="3928095"/>
            <a:ext cx="1584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Perturbations</a:t>
            </a:r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7092280" y="4371950"/>
            <a:ext cx="1584176" cy="215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Négligeables</a:t>
            </a:r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45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8144" y="3435846"/>
            <a:ext cx="2286000" cy="276225"/>
          </a:xfrm>
          <a:prstGeom prst="rect">
            <a:avLst/>
          </a:prstGeom>
          <a:noFill/>
        </p:spPr>
      </p:pic>
      <p:sp>
        <p:nvSpPr>
          <p:cNvPr id="46" name="Rectangle 45"/>
          <p:cNvSpPr/>
          <p:nvPr/>
        </p:nvSpPr>
        <p:spPr>
          <a:xfrm>
            <a:off x="6228184" y="3003798"/>
            <a:ext cx="1584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Etats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Dynamique autour de l’équilibre</a:t>
            </a:r>
            <a:endParaRPr lang="fr-FR" dirty="0"/>
          </a:p>
        </p:txBody>
      </p:sp>
      <p:sp>
        <p:nvSpPr>
          <p:cNvPr id="75" name="Rectangle 74"/>
          <p:cNvSpPr/>
          <p:nvPr/>
        </p:nvSpPr>
        <p:spPr>
          <a:xfrm>
            <a:off x="2052000" y="1203598"/>
            <a:ext cx="50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Equilibre</a:t>
            </a:r>
            <a:endParaRPr lang="fr-FR" dirty="0"/>
          </a:p>
        </p:txBody>
      </p:sp>
      <p:sp>
        <p:nvSpPr>
          <p:cNvPr id="34" name="Espace réservé du numéro de diapositive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9713" y="1635646"/>
            <a:ext cx="6124575" cy="1171575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2915816" y="4515966"/>
            <a:ext cx="1440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A l’endroit</a:t>
            </a:r>
          </a:p>
          <a:p>
            <a:pPr algn="ctr"/>
            <a:r>
              <a:rPr lang="fr-FR" b="1" dirty="0" smtClean="0">
                <a:solidFill>
                  <a:schemeClr val="tx1"/>
                </a:solidFill>
              </a:rPr>
              <a:t>(étudié)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88024" y="4515966"/>
            <a:ext cx="1440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A l’envers</a:t>
            </a:r>
          </a:p>
          <a:p>
            <a:pPr algn="ctr"/>
            <a:r>
              <a:rPr lang="fr-FR" b="1" dirty="0" smtClean="0">
                <a:solidFill>
                  <a:schemeClr val="tx1"/>
                </a:solidFill>
              </a:rPr>
              <a:t>(non étudié)</a:t>
            </a:r>
          </a:p>
        </p:txBody>
      </p:sp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28950" y="2931790"/>
            <a:ext cx="3086100" cy="1562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Dynamique autour de l’équilibre</a:t>
            </a:r>
            <a:endParaRPr lang="fr-FR" dirty="0"/>
          </a:p>
        </p:txBody>
      </p:sp>
      <p:sp>
        <p:nvSpPr>
          <p:cNvPr id="75" name="Rectangle 74"/>
          <p:cNvSpPr/>
          <p:nvPr/>
        </p:nvSpPr>
        <p:spPr>
          <a:xfrm>
            <a:off x="2052000" y="1203598"/>
            <a:ext cx="50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Linéarisation autour de l’équilibre</a:t>
            </a:r>
            <a:endParaRPr lang="fr-FR" dirty="0"/>
          </a:p>
        </p:txBody>
      </p:sp>
      <p:sp>
        <p:nvSpPr>
          <p:cNvPr id="34" name="Espace réservé du numéro de diapositive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52588" y="1644774"/>
            <a:ext cx="5838825" cy="1143000"/>
          </a:xfrm>
          <a:prstGeom prst="rect">
            <a:avLst/>
          </a:prstGeom>
          <a:noFill/>
        </p:spPr>
      </p:pic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38213" y="2859782"/>
            <a:ext cx="7267575" cy="2295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503</Words>
  <Application>Microsoft Office PowerPoint</Application>
  <PresentationFormat>Affichage à l'écran (16:9)</PresentationFormat>
  <Paragraphs>148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Thème Office</vt:lpstr>
      <vt:lpstr>Automatique – Démarche générale</vt:lpstr>
      <vt:lpstr>Modélisation</vt:lpstr>
      <vt:lpstr>Modélisation</vt:lpstr>
      <vt:lpstr>Modélisation</vt:lpstr>
      <vt:lpstr>Modélisation</vt:lpstr>
      <vt:lpstr>Modélisation</vt:lpstr>
      <vt:lpstr>Modélisation</vt:lpstr>
      <vt:lpstr>Dynamique autour de l’équilibre</vt:lpstr>
      <vt:lpstr>Dynamique autour de l’équilibre</vt:lpstr>
      <vt:lpstr>Dynamique autour de l’équilibre</vt:lpstr>
      <vt:lpstr>Forme de Brunovsky</vt:lpstr>
      <vt:lpstr>Forme de Brunovsky</vt:lpstr>
      <vt:lpstr>Forme de Brunovsky</vt:lpstr>
      <vt:lpstr>Forme de Brunovsky</vt:lpstr>
      <vt:lpstr>Forme de Brunovsky</vt:lpstr>
      <vt:lpstr>Dynamique verticale</vt:lpstr>
      <vt:lpstr>Dynamique latérale</vt:lpstr>
      <vt:lpstr>Dynamique latérale</vt:lpstr>
      <vt:lpstr>Dynamique latérale</vt:lpstr>
      <vt:lpstr>Dynamique latérale</vt:lpstr>
      <vt:lpstr>Dynamique latérale</vt:lpstr>
      <vt:lpstr>Dynamique latérale</vt:lpstr>
      <vt:lpstr>Dynamique globale</vt:lpstr>
      <vt:lpstr>Dynamique globale</vt:lpstr>
      <vt:lpstr>Dynamique globale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Thomas Boudot</dc:creator>
  <cp:lastModifiedBy>Thomas Boudot</cp:lastModifiedBy>
  <cp:revision>157</cp:revision>
  <dcterms:created xsi:type="dcterms:W3CDTF">2021-02-02T20:25:53Z</dcterms:created>
  <dcterms:modified xsi:type="dcterms:W3CDTF">2021-03-05T08:51:31Z</dcterms:modified>
</cp:coreProperties>
</file>