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gN5Wx3Nvcr0YT4RgReP5bRwQx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" name="Google Shape;15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20913"/>
            <a:ext cx="742950" cy="109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97503" y="-19050"/>
            <a:ext cx="1989721" cy="7000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xilinx.com/v/u/en-US/ds190-Zynq-7000-Overview" TargetMode="External"/><Relationship Id="rId4" Type="http://schemas.openxmlformats.org/officeDocument/2006/relationships/hyperlink" Target="https://digilent.com/reference/_media/reference/programmable-logic/zybo-z7/zybo-z7_rm.pdf" TargetMode="External"/><Relationship Id="rId5" Type="http://schemas.openxmlformats.org/officeDocument/2006/relationships/hyperlink" Target="https://eda.sw.siemens.com/en-US/ic/questa/simulation/advanced-simulator/" TargetMode="External"/><Relationship Id="rId6" Type="http://schemas.openxmlformats.org/officeDocument/2006/relationships/hyperlink" Target="https://www.xilinx.com/products/design-tools/vivado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524000" y="755780"/>
            <a:ext cx="9144000" cy="2754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fr-FR" sz="4800">
                <a:latin typeface="Times New Roman"/>
                <a:ea typeface="Times New Roman"/>
                <a:cs typeface="Times New Roman"/>
                <a:sym typeface="Times New Roman"/>
              </a:rPr>
              <a:t>Analyse énergétique et conception optimisée RISC-V pour l’IA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24000" y="4011385"/>
            <a:ext cx="9144000" cy="136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École Nationale Supérieure des Techniques Avancées de Paris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Bastien HUBERT</a:t>
            </a:r>
            <a:endParaRPr/>
          </a:p>
        </p:txBody>
      </p:sp>
      <p:sp>
        <p:nvSpPr>
          <p:cNvPr id="92" name="Google Shape;9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93" name="Google Shape;9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FF0000"/>
                </a:solidFill>
              </a:rPr>
              <a:t>D1: </a:t>
            </a:r>
            <a:r>
              <a:rPr lang="fr-FR"/>
              <a:t>Dimensionnement architectural: </a:t>
            </a:r>
            <a:r>
              <a:rPr i="1" lang="fr-FR" u="sng"/>
              <a:t>options et résultats </a:t>
            </a:r>
            <a:r>
              <a:rPr lang="fr-FR" u="sng"/>
              <a:t>Structure de ARIANE/CV32A6</a:t>
            </a:r>
            <a:endParaRPr/>
          </a:p>
        </p:txBody>
      </p:sp>
      <p:pic>
        <p:nvPicPr>
          <p:cNvPr id="253" name="Google Shape;25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240" y="1469730"/>
            <a:ext cx="7823519" cy="512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FF0000"/>
                </a:solidFill>
              </a:rPr>
              <a:t>D1: </a:t>
            </a:r>
            <a:r>
              <a:rPr lang="fr-FR"/>
              <a:t>Dimensionnement architectural: </a:t>
            </a:r>
            <a:r>
              <a:rPr i="1" lang="fr-FR" u="sng"/>
              <a:t>options et résultats</a:t>
            </a:r>
            <a:endParaRPr/>
          </a:p>
        </p:txBody>
      </p:sp>
      <p:sp>
        <p:nvSpPr>
          <p:cNvPr id="259" name="Google Shape;25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260" name="Google Shape;2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261" name="Google Shape;26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838200" y="1825625"/>
            <a:ext cx="105156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5 juillet 2022 : </a:t>
            </a:r>
            <a:r>
              <a:rPr b="1" lang="fr-FR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CVA6's Data cache: Structure and Behavior</a:t>
            </a:r>
            <a:r>
              <a:rPr lang="fr-FR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(article disponible sur Alfresco) atteste du peu d’informations actuelles au niveau de la structure du cache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Horloge à fréquence fixe (période de 22ns, ie 45MHz) car E et P ∝ f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Très mal documenté, mais il existe un fichier (ariane_pkg.sv) qui permet de changer les paramètres des caches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4"/>
          <p:cNvPicPr preferRelativeResize="0"/>
          <p:nvPr/>
        </p:nvPicPr>
        <p:blipFill rotWithShape="1">
          <a:blip r:embed="rId3">
            <a:alphaModFix/>
          </a:blip>
          <a:srcRect b="32196" l="40824" r="26177" t="41472"/>
          <a:stretch/>
        </p:blipFill>
        <p:spPr>
          <a:xfrm>
            <a:off x="1630650" y="2711900"/>
            <a:ext cx="5433019" cy="243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fr-FR">
                <a:solidFill>
                  <a:srgbClr val="FF0000"/>
                </a:solidFill>
              </a:rPr>
              <a:t>D2:</a:t>
            </a:r>
            <a:r>
              <a:rPr lang="fr-FR"/>
              <a:t> Dimensionnement de l’implémentation (organisation sur FPGA) </a:t>
            </a:r>
            <a:r>
              <a:rPr i="1" lang="fr-FR">
                <a:solidFill>
                  <a:srgbClr val="FF0000"/>
                </a:solidFill>
              </a:rPr>
              <a:t>(1/2): </a:t>
            </a:r>
            <a:r>
              <a:rPr i="1" lang="fr-FR" u="sng"/>
              <a:t>options et résultats</a:t>
            </a:r>
            <a:br>
              <a:rPr i="1" lang="fr-FR">
                <a:solidFill>
                  <a:srgbClr val="FF0000"/>
                </a:solidFill>
              </a:rPr>
            </a:br>
            <a:r>
              <a:rPr i="1" lang="fr-FR">
                <a:solidFill>
                  <a:srgbClr val="FF0000"/>
                </a:solidFill>
              </a:rPr>
              <a:t>résultats ressources</a:t>
            </a:r>
            <a:br>
              <a:rPr lang="fr-FR"/>
            </a:br>
            <a:endParaRPr/>
          </a:p>
        </p:txBody>
      </p:sp>
      <p:sp>
        <p:nvSpPr>
          <p:cNvPr id="269" name="Google Shape;2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270" name="Google Shape;2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2" name="Google Shape;272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323" l="18979" r="20331" t="36551"/>
          <a:stretch/>
        </p:blipFill>
        <p:spPr>
          <a:xfrm>
            <a:off x="6915210" y="1690688"/>
            <a:ext cx="4938777" cy="26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838200" y="1825625"/>
            <a:ext cx="5832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Options utilisées 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remap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aggressive_remap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resynth_area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resynth_seq_area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muxf_remap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carry_remap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ExploreArea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ExploreWithRemap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ExploreSequentialArea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AddRemap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fr-FR">
                <a:solidFill>
                  <a:srgbClr val="FF0000"/>
                </a:solidFill>
              </a:rPr>
              <a:t>D2:</a:t>
            </a:r>
            <a:r>
              <a:rPr lang="fr-FR"/>
              <a:t> Dimensionnement de l’implémentation (organisation sur FPGA) </a:t>
            </a:r>
            <a:r>
              <a:rPr i="1" lang="fr-FR">
                <a:solidFill>
                  <a:srgbClr val="FF0000"/>
                </a:solidFill>
              </a:rPr>
              <a:t>(2/2): </a:t>
            </a:r>
            <a:r>
              <a:rPr i="1" lang="fr-FR" u="sng"/>
              <a:t>options et résultats</a:t>
            </a:r>
            <a:br>
              <a:rPr i="1" lang="fr-FR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</p:txBody>
      </p:sp>
      <p:sp>
        <p:nvSpPr>
          <p:cNvPr id="279" name="Google Shape;2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280" name="Google Shape;2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281" name="Google Shape;2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2" name="Google Shape;282;p12"/>
          <p:cNvPicPr preferRelativeResize="0"/>
          <p:nvPr/>
        </p:nvPicPr>
        <p:blipFill rotWithShape="1">
          <a:blip r:embed="rId3">
            <a:alphaModFix/>
          </a:blip>
          <a:srcRect b="4862" l="44550" r="6724" t="18196"/>
          <a:stretch/>
        </p:blipFill>
        <p:spPr>
          <a:xfrm>
            <a:off x="3358225" y="1614500"/>
            <a:ext cx="4585498" cy="45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br>
              <a:rPr b="1" lang="fr-FR">
                <a:solidFill>
                  <a:srgbClr val="FF0000"/>
                </a:solidFill>
              </a:rPr>
            </a:br>
            <a:r>
              <a:rPr b="1" lang="fr-FR">
                <a:solidFill>
                  <a:srgbClr val="FF0000"/>
                </a:solidFill>
              </a:rPr>
              <a:t>D3:</a:t>
            </a:r>
            <a:r>
              <a:rPr lang="fr-FR"/>
              <a:t> Dimensionnement de l’outil (Vivado, QuestaSim): </a:t>
            </a:r>
            <a:r>
              <a:rPr i="1" lang="fr-FR" u="sng"/>
              <a:t>options et résultats</a:t>
            </a:r>
            <a:br>
              <a:rPr lang="fr-FR"/>
            </a:br>
            <a:endParaRPr/>
          </a:p>
        </p:txBody>
      </p:sp>
      <p:sp>
        <p:nvSpPr>
          <p:cNvPr id="288" name="Google Shape;288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/>
              <a:t>Options utilisée</a:t>
            </a:r>
            <a:r>
              <a:rPr lang="fr-FR"/>
              <a:t>s :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retarget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propconst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sweep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bram_power_opt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bufg_opt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shift_register_opt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dsp_register_opt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Explore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RunteimeOptimized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Default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QuestaSim bien plus précis que le simulateur Vivado (AN pour la configuration par défaut) :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écart important entre les résultats de Vivado (313 mW) et ceux de QuestaSim (261 mW)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résultat attendu : 261 mW</a:t>
            </a:r>
            <a:endParaRPr/>
          </a:p>
        </p:txBody>
      </p:sp>
      <p:sp>
        <p:nvSpPr>
          <p:cNvPr id="289" name="Google Shape;28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290" name="Google Shape;29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291" name="Google Shape;29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fr-FR">
                <a:solidFill>
                  <a:srgbClr val="FF0000"/>
                </a:solidFill>
              </a:rPr>
              <a:t>D4: </a:t>
            </a:r>
            <a:r>
              <a:rPr lang="fr-FR"/>
              <a:t>Dimensionnement des techniques d’optimisation: </a:t>
            </a:r>
            <a:r>
              <a:rPr i="1" lang="fr-FR" u="sng"/>
              <a:t>options et résultats</a:t>
            </a:r>
            <a:br>
              <a:rPr lang="fr-FR"/>
            </a:br>
            <a:endParaRPr/>
          </a:p>
        </p:txBody>
      </p:sp>
      <p:sp>
        <p:nvSpPr>
          <p:cNvPr id="297" name="Google Shape;297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Technique principale utilisée : </a:t>
            </a:r>
            <a:r>
              <a:rPr b="1" lang="fr-FR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clock gating</a:t>
            </a:r>
            <a:endParaRPr b="1"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Idéalement, il faudrait coder le power gating, dynamic frequency scaling, power frequency scaling et le clustering des voltage islands directement dans les fichiers SystemVerilog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 demande bien plus de temps qu’imparti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 ouverture sur les techniques d’optimisations + idée pour un futur stage</a:t>
            </a:r>
            <a:endParaRPr sz="2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299" name="Google Shape;29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00" name="Google Shape;30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Processeurs RISC V commerciaux</a:t>
            </a:r>
            <a:br>
              <a:rPr lang="fr-FR"/>
            </a:br>
            <a:r>
              <a:rPr lang="fr-FR"/>
              <a:t>Etat de l’art 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308" name="Google Shape;30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09" name="Google Shape;30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315" name="Google Shape;3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16" name="Google Shape;3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17" name="Google Shape;3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70" y="567690"/>
            <a:ext cx="10995660" cy="5722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323" name="Google Shape;3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24" name="Google Shape;3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25" name="Google Shape;3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870" y="1116330"/>
            <a:ext cx="10462260" cy="462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Il reste de nombreux résultats à traiter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A raison de 3h par configuration, il est peu probable qu’on arrive à tester de nombreuses configurations (on pourra quand même faire une ACP)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On a tout de même des résultats : 146mW de puissance dynamique (259 mW au total) pour ExploreArea contre 148mW (261 mW au total) pour la configuration par défaut (gain de 1,35%) par exemple</a:t>
            </a:r>
            <a:endParaRPr/>
          </a:p>
        </p:txBody>
      </p:sp>
      <p:sp>
        <p:nvSpPr>
          <p:cNvPr id="332" name="Google Shape;3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333" name="Google Shape;3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Agenda de la présentation  19/7/2022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825625"/>
            <a:ext cx="10515600" cy="4528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/>
              <a:t>Calendrier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/>
              <a:t>Méthodologie de résolution du stage v1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/>
              <a:t>Flot de conception de test et validation du stage v1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/>
              <a:t>Identification des points d’optimisation du stage v1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/>
              <a:t>Résultats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/>
              <a:t>Conclusion</a:t>
            </a:r>
            <a:endParaRPr/>
          </a:p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102" name="Google Shape;10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BACKUP SLIDES</a:t>
            </a:r>
            <a:endParaRPr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342" name="Google Shape;34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43" name="Google Shape;34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du circuit Zynq 7020</a:t>
            </a:r>
            <a:endParaRPr/>
          </a:p>
        </p:txBody>
      </p:sp>
      <p:pic>
        <p:nvPicPr>
          <p:cNvPr descr="Zybo Z7 Reference Manual - Digilent Reference" id="349" name="Google Shape;3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3791" y="1669930"/>
            <a:ext cx="4435928" cy="489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 Circuit Diagram - Xilinx Zynq®-7000 SoC First Generation Architecture" id="350" name="Google Shape;3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220" y="1791839"/>
            <a:ext cx="6074962" cy="465344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352" name="Google Shape;3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53" name="Google Shape;3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du circuit Zynq 7020</a:t>
            </a:r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3">
            <a:alphaModFix/>
          </a:blip>
          <a:srcRect b="10476" l="18520" r="19949" t="26258"/>
          <a:stretch/>
        </p:blipFill>
        <p:spPr>
          <a:xfrm>
            <a:off x="1747934" y="1463396"/>
            <a:ext cx="8696131" cy="502947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361" name="Google Shape;36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62" name="Google Shape;3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du circuit Zynq 7020</a:t>
            </a:r>
            <a:endParaRPr/>
          </a:p>
        </p:txBody>
      </p:sp>
      <p:pic>
        <p:nvPicPr>
          <p:cNvPr id="368" name="Google Shape;368;p23"/>
          <p:cNvPicPr preferRelativeResize="0"/>
          <p:nvPr/>
        </p:nvPicPr>
        <p:blipFill rotWithShape="1">
          <a:blip r:embed="rId3">
            <a:alphaModFix/>
          </a:blip>
          <a:srcRect b="5323" l="18979" r="20331" t="36551"/>
          <a:stretch/>
        </p:blipFill>
        <p:spPr>
          <a:xfrm>
            <a:off x="1560934" y="1470964"/>
            <a:ext cx="9070132" cy="488642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3"/>
          <p:cNvSpPr/>
          <p:nvPr/>
        </p:nvSpPr>
        <p:spPr>
          <a:xfrm>
            <a:off x="6764694" y="1819467"/>
            <a:ext cx="839755" cy="339634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371" name="Google Shape;37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72" name="Google Shape;37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de la carte électronique Zybo Z7</a:t>
            </a:r>
            <a:endParaRPr/>
          </a:p>
        </p:txBody>
      </p:sp>
      <p:pic>
        <p:nvPicPr>
          <p:cNvPr descr="Zybo Z7 Reference Manual - Digilent Reference" id="378" name="Google Shape;37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36" y="800487"/>
            <a:ext cx="5832022" cy="583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ilinx zynq-7000 MYD-C7Z010/20 Development Board Function Block Diagram |  Development, Development board, Design solutions" id="379" name="Google Shape;37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9658" y="2126050"/>
            <a:ext cx="5418166" cy="380718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381" name="Google Shape;38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382" name="Google Shape;38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de la carte électronique Zybo Z7</a:t>
            </a:r>
            <a:endParaRPr/>
          </a:p>
        </p:txBody>
      </p:sp>
      <p:pic>
        <p:nvPicPr>
          <p:cNvPr descr="Zybo Z7 Reference Manual - Digilent Reference" id="388" name="Google Shape;38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787" y="800487"/>
            <a:ext cx="5832022" cy="583202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5"/>
          <p:cNvSpPr txBox="1"/>
          <p:nvPr/>
        </p:nvSpPr>
        <p:spPr>
          <a:xfrm>
            <a:off x="693964" y="2334986"/>
            <a:ext cx="412996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Ethernet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Entrée et sortie HDMI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Lecteur micro-SD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Alimenté par Jack ou micro USB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Programmable par micro USB (1 câble)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Sélecteur de mode de programmation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Processeur Zynq-7000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JTAG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Boutons/DELs/interrupteurs utilisateur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Mémoire DDR3L SDRAM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Ports audio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Ports d’expansion</a:t>
            </a:r>
            <a:endParaRPr/>
          </a:p>
        </p:txBody>
      </p:sp>
      <p:cxnSp>
        <p:nvCxnSpPr>
          <p:cNvPr id="390" name="Google Shape;390;p25"/>
          <p:cNvCxnSpPr/>
          <p:nvPr/>
        </p:nvCxnSpPr>
        <p:spPr>
          <a:xfrm>
            <a:off x="4758612" y="3457339"/>
            <a:ext cx="1257282" cy="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391" name="Google Shape;391;p25"/>
          <p:cNvSpPr/>
          <p:nvPr/>
        </p:nvSpPr>
        <p:spPr>
          <a:xfrm>
            <a:off x="6015894" y="2052735"/>
            <a:ext cx="1144176" cy="16888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8294915" y="4432042"/>
            <a:ext cx="877443" cy="88137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5"/>
          <p:cNvSpPr/>
          <p:nvPr/>
        </p:nvSpPr>
        <p:spPr>
          <a:xfrm>
            <a:off x="8238929" y="3477204"/>
            <a:ext cx="998376" cy="95172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8823258" y="2378041"/>
            <a:ext cx="1070295" cy="32893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11080480" y="2475719"/>
            <a:ext cx="417555" cy="78681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25"/>
          <p:cNvCxnSpPr>
            <a:endCxn id="394" idx="2"/>
          </p:cNvCxnSpPr>
          <p:nvPr/>
        </p:nvCxnSpPr>
        <p:spPr>
          <a:xfrm flipH="1" rot="10800000">
            <a:off x="2762006" y="2706972"/>
            <a:ext cx="6596400" cy="356700"/>
          </a:xfrm>
          <a:prstGeom prst="bentConnector2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397" name="Google Shape;397;p25"/>
          <p:cNvCxnSpPr>
            <a:endCxn id="398" idx="0"/>
          </p:cNvCxnSpPr>
          <p:nvPr/>
        </p:nvCxnSpPr>
        <p:spPr>
          <a:xfrm flipH="1" rot="10800000">
            <a:off x="4717047" y="3514526"/>
            <a:ext cx="5301300" cy="390300"/>
          </a:xfrm>
          <a:prstGeom prst="bentConnector2">
            <a:avLst/>
          </a:prstGeom>
          <a:noFill/>
          <a:ln cap="flat" cmpd="sng" w="25400">
            <a:solidFill>
              <a:srgbClr val="92D05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399" name="Google Shape;399;p25"/>
          <p:cNvCxnSpPr/>
          <p:nvPr/>
        </p:nvCxnSpPr>
        <p:spPr>
          <a:xfrm>
            <a:off x="4716905" y="4702629"/>
            <a:ext cx="2175297" cy="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400" name="Google Shape;400;p25"/>
          <p:cNvSpPr/>
          <p:nvPr/>
        </p:nvSpPr>
        <p:spPr>
          <a:xfrm>
            <a:off x="6892202" y="3739246"/>
            <a:ext cx="1290741" cy="157417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9617131" y="3665316"/>
            <a:ext cx="770951" cy="60881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5"/>
          <p:cNvSpPr/>
          <p:nvPr/>
        </p:nvSpPr>
        <p:spPr>
          <a:xfrm flipH="1" rot="10800000">
            <a:off x="9769531" y="3149017"/>
            <a:ext cx="497631" cy="36550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6892203" y="5313421"/>
            <a:ext cx="3782018" cy="66315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10916816" y="4702629"/>
            <a:ext cx="671803" cy="78681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5"/>
          <p:cNvSpPr/>
          <p:nvPr/>
        </p:nvSpPr>
        <p:spPr>
          <a:xfrm>
            <a:off x="5975866" y="3855095"/>
            <a:ext cx="671803" cy="78681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25"/>
          <p:cNvCxnSpPr/>
          <p:nvPr/>
        </p:nvCxnSpPr>
        <p:spPr>
          <a:xfrm flipH="1" rot="10800000">
            <a:off x="3224463" y="4173575"/>
            <a:ext cx="5014466" cy="807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406" name="Google Shape;406;p25"/>
          <p:cNvSpPr/>
          <p:nvPr/>
        </p:nvSpPr>
        <p:spPr>
          <a:xfrm>
            <a:off x="9172358" y="4395905"/>
            <a:ext cx="1654260" cy="88137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10817668" y="3331771"/>
            <a:ext cx="770951" cy="131014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5"/>
          <p:cNvSpPr/>
          <p:nvPr/>
        </p:nvSpPr>
        <p:spPr>
          <a:xfrm rot="10800000">
            <a:off x="10248870" y="2079720"/>
            <a:ext cx="770951" cy="5268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5"/>
          <p:cNvSpPr/>
          <p:nvPr/>
        </p:nvSpPr>
        <p:spPr>
          <a:xfrm rot="10800000">
            <a:off x="7891374" y="2058321"/>
            <a:ext cx="831606" cy="5268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5"/>
          <p:cNvSpPr/>
          <p:nvPr/>
        </p:nvSpPr>
        <p:spPr>
          <a:xfrm>
            <a:off x="7027495" y="2052735"/>
            <a:ext cx="831607" cy="112036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25"/>
          <p:cNvCxnSpPr/>
          <p:nvPr/>
        </p:nvCxnSpPr>
        <p:spPr>
          <a:xfrm>
            <a:off x="2406316" y="2523844"/>
            <a:ext cx="4621179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12" name="Google Shape;412;p25"/>
          <p:cNvCxnSpPr>
            <a:endCxn id="409" idx="0"/>
          </p:cNvCxnSpPr>
          <p:nvPr/>
        </p:nvCxnSpPr>
        <p:spPr>
          <a:xfrm flipH="1" rot="10800000">
            <a:off x="3137877" y="2585201"/>
            <a:ext cx="5169300" cy="207600"/>
          </a:xfrm>
          <a:prstGeom prst="bentConnector2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13" name="Google Shape;413;p25"/>
          <p:cNvCxnSpPr>
            <a:endCxn id="408" idx="0"/>
          </p:cNvCxnSpPr>
          <p:nvPr/>
        </p:nvCxnSpPr>
        <p:spPr>
          <a:xfrm flipH="1" rot="10800000">
            <a:off x="3137946" y="2606600"/>
            <a:ext cx="7496400" cy="183000"/>
          </a:xfrm>
          <a:prstGeom prst="bentConnector2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14" name="Google Shape;414;p25"/>
          <p:cNvCxnSpPr/>
          <p:nvPr/>
        </p:nvCxnSpPr>
        <p:spPr>
          <a:xfrm>
            <a:off x="4716905" y="4702629"/>
            <a:ext cx="4455453" cy="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15" name="Google Shape;415;p25"/>
          <p:cNvCxnSpPr>
            <a:endCxn id="395" idx="2"/>
          </p:cNvCxnSpPr>
          <p:nvPr/>
        </p:nvCxnSpPr>
        <p:spPr>
          <a:xfrm flipH="1" rot="10800000">
            <a:off x="2069357" y="3262537"/>
            <a:ext cx="9219900" cy="1184400"/>
          </a:xfrm>
          <a:prstGeom prst="bentConnector2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16" name="Google Shape;416;p25"/>
          <p:cNvCxnSpPr/>
          <p:nvPr/>
        </p:nvCxnSpPr>
        <p:spPr>
          <a:xfrm>
            <a:off x="3436219" y="4985886"/>
            <a:ext cx="4858696" cy="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17" name="Google Shape;417;p25"/>
          <p:cNvCxnSpPr>
            <a:endCxn id="401" idx="2"/>
          </p:cNvCxnSpPr>
          <p:nvPr/>
        </p:nvCxnSpPr>
        <p:spPr>
          <a:xfrm flipH="1" rot="10800000">
            <a:off x="4824007" y="4274133"/>
            <a:ext cx="5178600" cy="428400"/>
          </a:xfrm>
          <a:prstGeom prst="bentConnector2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18" name="Google Shape;418;p25"/>
          <p:cNvCxnSpPr>
            <a:endCxn id="407" idx="2"/>
          </p:cNvCxnSpPr>
          <p:nvPr/>
        </p:nvCxnSpPr>
        <p:spPr>
          <a:xfrm flipH="1" rot="10800000">
            <a:off x="2189343" y="4641914"/>
            <a:ext cx="9013800" cy="635400"/>
          </a:xfrm>
          <a:prstGeom prst="bentConnector2">
            <a:avLst/>
          </a:prstGeom>
          <a:noFill/>
          <a:ln cap="flat" cmpd="sng" w="25400">
            <a:solidFill>
              <a:srgbClr val="7030A0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19" name="Google Shape;419;p25"/>
          <p:cNvCxnSpPr/>
          <p:nvPr/>
        </p:nvCxnSpPr>
        <p:spPr>
          <a:xfrm flipH="1" rot="10800000">
            <a:off x="2782933" y="5533574"/>
            <a:ext cx="4109269" cy="975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20" name="Google Shape;420;p25"/>
          <p:cNvCxnSpPr>
            <a:endCxn id="403" idx="2"/>
          </p:cNvCxnSpPr>
          <p:nvPr/>
        </p:nvCxnSpPr>
        <p:spPr>
          <a:xfrm flipH="1" rot="10800000">
            <a:off x="2782818" y="5489448"/>
            <a:ext cx="8469900" cy="546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21" name="Google Shape;421;p25"/>
          <p:cNvCxnSpPr>
            <a:endCxn id="404" idx="2"/>
          </p:cNvCxnSpPr>
          <p:nvPr/>
        </p:nvCxnSpPr>
        <p:spPr>
          <a:xfrm flipH="1" rot="10800000">
            <a:off x="2782868" y="4641914"/>
            <a:ext cx="3528900" cy="9006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422" name="Google Shape;42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423" name="Google Shape;42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424" name="Google Shape;42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Structure de la carte électronique Zybo Z7</a:t>
            </a:r>
            <a:endParaRPr/>
          </a:p>
        </p:txBody>
      </p:sp>
      <p:sp>
        <p:nvSpPr>
          <p:cNvPr id="430" name="Google Shape;430;p26"/>
          <p:cNvSpPr txBox="1"/>
          <p:nvPr>
            <p:ph idx="1" type="body"/>
          </p:nvPr>
        </p:nvSpPr>
        <p:spPr>
          <a:xfrm>
            <a:off x="838199" y="1760300"/>
            <a:ext cx="2743200" cy="4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Alimentation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Connecteur Jack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micro USB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sous 5V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Programmation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micro USB 2.0 - JTAG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mémoire flash Quad-SPI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carte micro SD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Processeur Zynq-7000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Cortex A9 à 2 cœurs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667 MHz</a:t>
            </a:r>
            <a:endParaRPr/>
          </a:p>
        </p:txBody>
      </p:sp>
      <p:sp>
        <p:nvSpPr>
          <p:cNvPr id="431" name="Google Shape;43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432" name="Google Shape;43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433" name="Google Shape;4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4" name="Google Shape;434;p26"/>
          <p:cNvSpPr txBox="1"/>
          <p:nvPr/>
        </p:nvSpPr>
        <p:spPr>
          <a:xfrm>
            <a:off x="3733800" y="1760300"/>
            <a:ext cx="4531800" cy="4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BootROM et mode de programmation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First Stage Boot Loader, configuration du PS et potentiellement du PL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Application utilisateur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Horloges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PS_CLK à 33,333 MHz (permet Zynq @667 et DDR3 @533 MHz)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Horloge externe à 125 MHz, connectée à K17 pour la PL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Mixed-Mode Clock Manager et 2 Phase-Locked Loop pour la PL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6"/>
          <p:cNvSpPr txBox="1"/>
          <p:nvPr/>
        </p:nvSpPr>
        <p:spPr>
          <a:xfrm>
            <a:off x="8440600" y="1760300"/>
            <a:ext cx="3202800" cy="4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Mémoire DDR3L SDRAM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sur 32 bits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1066 MHz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Entrées/sorties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Ethernet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Entrée et sortie HDMI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Boutons/DELs/interrupteurs utilisateur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Ports audio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Ports d’expansion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Références :</a:t>
            </a:r>
            <a:endParaRPr/>
          </a:p>
        </p:txBody>
      </p:sp>
      <p:sp>
        <p:nvSpPr>
          <p:cNvPr id="441" name="Google Shape;44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Zynq 7020 :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https://docs.xilinx.com/v/u/en-US/ds190-Zynq-7000-Overview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Zybo Z7 : </a:t>
            </a:r>
            <a:r>
              <a:rPr lang="fr-FR" u="sng">
                <a:solidFill>
                  <a:schemeClr val="hlink"/>
                </a:solidFill>
                <a:hlinkClick r:id="rId4"/>
              </a:rPr>
              <a:t>https://digilent.com/reference/_media/reference/programmable-logic/zybo-z7/zybo-z7_rm.pdf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Questa Sim : </a:t>
            </a:r>
            <a:r>
              <a:rPr lang="fr-FR" u="sng">
                <a:solidFill>
                  <a:schemeClr val="hlink"/>
                </a:solidFill>
                <a:hlinkClick r:id="rId5"/>
              </a:rPr>
              <a:t>https://eda.sw.siemens.com/en-US/ic/questa/simulation/advanced-simulator/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Vivado : </a:t>
            </a:r>
            <a:r>
              <a:rPr lang="fr-FR" u="sng">
                <a:solidFill>
                  <a:schemeClr val="hlink"/>
                </a:solidFill>
                <a:hlinkClick r:id="rId6"/>
              </a:rPr>
              <a:t>https://www.xilinx.com/products/design-tools/vivado.html</a:t>
            </a:r>
            <a:endParaRPr/>
          </a:p>
        </p:txBody>
      </p:sp>
      <p:sp>
        <p:nvSpPr>
          <p:cNvPr id="442" name="Google Shape;4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443" name="Google Shape;4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444" name="Google Shape;4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450" name="Google Shape;45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451" name="Google Shape;45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52" name="Google Shape;4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562" y="2162175"/>
            <a:ext cx="36004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1899" y="1396535"/>
            <a:ext cx="3952875" cy="279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988" y="967825"/>
            <a:ext cx="2151814" cy="31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845" y="744339"/>
            <a:ext cx="8221980" cy="5462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942975" y="4752975"/>
            <a:ext cx="9001125" cy="16033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838200" y="365125"/>
            <a:ext cx="10683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Flot de conception et de validation du stage v1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9984919" y="4414157"/>
            <a:ext cx="1975757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Extraction de la surface de Pareto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7416236" y="4414157"/>
            <a:ext cx="2193473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Placement de la configuration dans l’espace E/P/R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6543673" y="5638289"/>
            <a:ext cx="2884715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Exécution du banc de test pour cette configuration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5496431" y="4414156"/>
            <a:ext cx="1200150" cy="889907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 de test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10685006" y="3495021"/>
            <a:ext cx="575582" cy="54973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3170119" y="5638288"/>
            <a:ext cx="1842408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Synthèse de la configuration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5261029" y="5640328"/>
            <a:ext cx="1034141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Carte Zybo Z7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3574252" y="4414156"/>
            <a:ext cx="1034141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Xilinx Vivado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543673" y="3190025"/>
            <a:ext cx="2884715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 du banc de test pour cette configuration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5261029" y="3185203"/>
            <a:ext cx="1034141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Questa Sim</a:t>
            </a:r>
            <a:endParaRPr/>
          </a:p>
        </p:txBody>
      </p:sp>
      <p:cxnSp>
        <p:nvCxnSpPr>
          <p:cNvPr id="128" name="Google Shape;128;p4"/>
          <p:cNvCxnSpPr>
            <a:stCxn id="125" idx="2"/>
            <a:endCxn id="123" idx="0"/>
          </p:cNvCxnSpPr>
          <p:nvPr/>
        </p:nvCxnSpPr>
        <p:spPr>
          <a:xfrm>
            <a:off x="4091323" y="5304063"/>
            <a:ext cx="0" cy="33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4"/>
          <p:cNvCxnSpPr>
            <a:stCxn id="123" idx="3"/>
            <a:endCxn id="124" idx="1"/>
          </p:cNvCxnSpPr>
          <p:nvPr/>
        </p:nvCxnSpPr>
        <p:spPr>
          <a:xfrm>
            <a:off x="5012527" y="6083242"/>
            <a:ext cx="248400" cy="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4"/>
          <p:cNvCxnSpPr>
            <a:stCxn id="124" idx="3"/>
            <a:endCxn id="120" idx="1"/>
          </p:cNvCxnSpPr>
          <p:nvPr/>
        </p:nvCxnSpPr>
        <p:spPr>
          <a:xfrm flipH="1" rot="10800000">
            <a:off x="6295170" y="6083182"/>
            <a:ext cx="248400" cy="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4"/>
          <p:cNvCxnSpPr>
            <a:stCxn id="120" idx="0"/>
            <a:endCxn id="119" idx="2"/>
          </p:cNvCxnSpPr>
          <p:nvPr/>
        </p:nvCxnSpPr>
        <p:spPr>
          <a:xfrm flipH="1" rot="10800000">
            <a:off x="7986031" y="5304089"/>
            <a:ext cx="526800" cy="33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4"/>
          <p:cNvCxnSpPr>
            <a:stCxn id="126" idx="2"/>
            <a:endCxn id="119" idx="0"/>
          </p:cNvCxnSpPr>
          <p:nvPr/>
        </p:nvCxnSpPr>
        <p:spPr>
          <a:xfrm>
            <a:off x="7986031" y="4079932"/>
            <a:ext cx="526800" cy="33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4"/>
          <p:cNvCxnSpPr>
            <a:stCxn id="119" idx="3"/>
            <a:endCxn id="118" idx="1"/>
          </p:cNvCxnSpPr>
          <p:nvPr/>
        </p:nvCxnSpPr>
        <p:spPr>
          <a:xfrm>
            <a:off x="9609709" y="4859111"/>
            <a:ext cx="375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4"/>
          <p:cNvCxnSpPr>
            <a:stCxn id="121" idx="5"/>
          </p:cNvCxnSpPr>
          <p:nvPr/>
        </p:nvCxnSpPr>
        <p:spPr>
          <a:xfrm>
            <a:off x="6520823" y="5173739"/>
            <a:ext cx="813000" cy="4644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4"/>
          <p:cNvCxnSpPr>
            <a:stCxn id="121" idx="7"/>
          </p:cNvCxnSpPr>
          <p:nvPr/>
        </p:nvCxnSpPr>
        <p:spPr>
          <a:xfrm flipH="1" rot="10800000">
            <a:off x="6520823" y="4074980"/>
            <a:ext cx="813000" cy="4695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4"/>
          <p:cNvCxnSpPr>
            <a:stCxn id="122" idx="4"/>
            <a:endCxn id="118" idx="0"/>
          </p:cNvCxnSpPr>
          <p:nvPr/>
        </p:nvCxnSpPr>
        <p:spPr>
          <a:xfrm>
            <a:off x="10972797" y="4044751"/>
            <a:ext cx="0" cy="369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4"/>
          <p:cNvCxnSpPr>
            <a:stCxn id="127" idx="3"/>
            <a:endCxn id="126" idx="1"/>
          </p:cNvCxnSpPr>
          <p:nvPr/>
        </p:nvCxnSpPr>
        <p:spPr>
          <a:xfrm>
            <a:off x="6295170" y="3630157"/>
            <a:ext cx="248400" cy="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4"/>
          <p:cNvCxnSpPr/>
          <p:nvPr/>
        </p:nvCxnSpPr>
        <p:spPr>
          <a:xfrm flipH="1" rot="10800000">
            <a:off x="4091325" y="3630257"/>
            <a:ext cx="1169700" cy="78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4"/>
          <p:cNvSpPr/>
          <p:nvPr/>
        </p:nvSpPr>
        <p:spPr>
          <a:xfrm>
            <a:off x="1193796" y="5304063"/>
            <a:ext cx="1523147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 RISC-V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986486" y="4605669"/>
            <a:ext cx="2217460" cy="5068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commune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1206607" y="3630157"/>
            <a:ext cx="1787980" cy="748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Configuration particulière</a:t>
            </a:r>
            <a:endParaRPr/>
          </a:p>
        </p:txBody>
      </p:sp>
      <p:cxnSp>
        <p:nvCxnSpPr>
          <p:cNvPr id="142" name="Google Shape;142;p4"/>
          <p:cNvCxnSpPr>
            <a:stCxn id="139" idx="3"/>
            <a:endCxn id="125" idx="1"/>
          </p:cNvCxnSpPr>
          <p:nvPr/>
        </p:nvCxnSpPr>
        <p:spPr>
          <a:xfrm flipH="1" rot="10800000">
            <a:off x="2716943" y="4859217"/>
            <a:ext cx="857400" cy="889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4"/>
          <p:cNvCxnSpPr>
            <a:stCxn id="140" idx="3"/>
            <a:endCxn id="125" idx="1"/>
          </p:cNvCxnSpPr>
          <p:nvPr/>
        </p:nvCxnSpPr>
        <p:spPr>
          <a:xfrm>
            <a:off x="3203946" y="4859109"/>
            <a:ext cx="370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4"/>
          <p:cNvCxnSpPr>
            <a:stCxn id="141" idx="3"/>
            <a:endCxn id="125" idx="1"/>
          </p:cNvCxnSpPr>
          <p:nvPr/>
        </p:nvCxnSpPr>
        <p:spPr>
          <a:xfrm>
            <a:off x="2994587" y="4004457"/>
            <a:ext cx="579600" cy="85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Google Shape;145;p4"/>
          <p:cNvSpPr/>
          <p:nvPr/>
        </p:nvSpPr>
        <p:spPr>
          <a:xfrm>
            <a:off x="838200" y="2947307"/>
            <a:ext cx="8983427" cy="381272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4298144" y="1857283"/>
            <a:ext cx="1997026" cy="748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Pistes théoriques d’optimisations</a:t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6649297" y="1853500"/>
            <a:ext cx="1533877" cy="748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Étude de l’État de l’Art</a:t>
            </a:r>
            <a:endParaRPr/>
          </a:p>
        </p:txBody>
      </p:sp>
      <p:cxnSp>
        <p:nvCxnSpPr>
          <p:cNvPr id="148" name="Google Shape;148;p4"/>
          <p:cNvCxnSpPr>
            <a:stCxn id="147" idx="1"/>
            <a:endCxn id="146" idx="3"/>
          </p:cNvCxnSpPr>
          <p:nvPr/>
        </p:nvCxnSpPr>
        <p:spPr>
          <a:xfrm flipH="1">
            <a:off x="6295297" y="2227800"/>
            <a:ext cx="354000" cy="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4"/>
          <p:cNvCxnSpPr>
            <a:stCxn id="146" idx="1"/>
            <a:endCxn id="141" idx="0"/>
          </p:cNvCxnSpPr>
          <p:nvPr/>
        </p:nvCxnSpPr>
        <p:spPr>
          <a:xfrm flipH="1">
            <a:off x="2100644" y="2231583"/>
            <a:ext cx="2197500" cy="13986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4"/>
          <p:cNvSpPr/>
          <p:nvPr/>
        </p:nvSpPr>
        <p:spPr>
          <a:xfrm>
            <a:off x="9729267" y="2408464"/>
            <a:ext cx="575582" cy="54973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151" name="Google Shape;151;p4"/>
          <p:cNvCxnSpPr>
            <a:stCxn id="150" idx="3"/>
          </p:cNvCxnSpPr>
          <p:nvPr/>
        </p:nvCxnSpPr>
        <p:spPr>
          <a:xfrm flipH="1">
            <a:off x="9591559" y="2877688"/>
            <a:ext cx="222000" cy="2691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153" name="Google Shape;15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838200" y="365125"/>
            <a:ext cx="10683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Flot de conception et de validation du stage v2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9984919" y="4414157"/>
            <a:ext cx="1975757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Extraction de la surface de Pareto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7416236" y="4414157"/>
            <a:ext cx="2193473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Placement de la configuration dans l’espace E/P/R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6543673" y="5638289"/>
            <a:ext cx="2884715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Exécution du banc de test pour cette configuration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5496431" y="4414156"/>
            <a:ext cx="1200150" cy="889907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 de test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0685006" y="3495021"/>
            <a:ext cx="575582" cy="54973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3170119" y="5638288"/>
            <a:ext cx="1842408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Synthèse de la configuration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5261029" y="5640328"/>
            <a:ext cx="1034141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Carte Zybo Z7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3574252" y="4414156"/>
            <a:ext cx="1034141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Xilinx Vivado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6543673" y="3190025"/>
            <a:ext cx="2884715" cy="889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 du banc de test pour cette configuration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5261029" y="3185203"/>
            <a:ext cx="1034141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Questa Sim</a:t>
            </a:r>
            <a:endParaRPr/>
          </a:p>
        </p:txBody>
      </p:sp>
      <p:cxnSp>
        <p:nvCxnSpPr>
          <p:cNvPr id="170" name="Google Shape;170;p5"/>
          <p:cNvCxnSpPr>
            <a:stCxn id="167" idx="2"/>
            <a:endCxn id="165" idx="0"/>
          </p:cNvCxnSpPr>
          <p:nvPr/>
        </p:nvCxnSpPr>
        <p:spPr>
          <a:xfrm>
            <a:off x="4091323" y="5304063"/>
            <a:ext cx="0" cy="33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5"/>
          <p:cNvCxnSpPr>
            <a:stCxn id="165" idx="3"/>
            <a:endCxn id="166" idx="1"/>
          </p:cNvCxnSpPr>
          <p:nvPr/>
        </p:nvCxnSpPr>
        <p:spPr>
          <a:xfrm>
            <a:off x="5012527" y="6083242"/>
            <a:ext cx="248400" cy="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5"/>
          <p:cNvCxnSpPr>
            <a:stCxn id="166" idx="3"/>
            <a:endCxn id="162" idx="1"/>
          </p:cNvCxnSpPr>
          <p:nvPr/>
        </p:nvCxnSpPr>
        <p:spPr>
          <a:xfrm flipH="1" rot="10800000">
            <a:off x="6295170" y="6083182"/>
            <a:ext cx="248400" cy="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5"/>
          <p:cNvCxnSpPr>
            <a:stCxn id="162" idx="0"/>
            <a:endCxn id="161" idx="2"/>
          </p:cNvCxnSpPr>
          <p:nvPr/>
        </p:nvCxnSpPr>
        <p:spPr>
          <a:xfrm flipH="1" rot="10800000">
            <a:off x="7986031" y="5304089"/>
            <a:ext cx="526800" cy="33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5"/>
          <p:cNvCxnSpPr>
            <a:stCxn id="168" idx="2"/>
            <a:endCxn id="161" idx="0"/>
          </p:cNvCxnSpPr>
          <p:nvPr/>
        </p:nvCxnSpPr>
        <p:spPr>
          <a:xfrm>
            <a:off x="7986031" y="4079932"/>
            <a:ext cx="526800" cy="33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5"/>
          <p:cNvCxnSpPr>
            <a:stCxn id="161" idx="3"/>
            <a:endCxn id="160" idx="1"/>
          </p:cNvCxnSpPr>
          <p:nvPr/>
        </p:nvCxnSpPr>
        <p:spPr>
          <a:xfrm>
            <a:off x="9609709" y="4859111"/>
            <a:ext cx="375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5"/>
          <p:cNvCxnSpPr>
            <a:stCxn id="163" idx="5"/>
          </p:cNvCxnSpPr>
          <p:nvPr/>
        </p:nvCxnSpPr>
        <p:spPr>
          <a:xfrm>
            <a:off x="6520823" y="5173739"/>
            <a:ext cx="813000" cy="4644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5"/>
          <p:cNvCxnSpPr>
            <a:stCxn id="163" idx="7"/>
          </p:cNvCxnSpPr>
          <p:nvPr/>
        </p:nvCxnSpPr>
        <p:spPr>
          <a:xfrm flipH="1" rot="10800000">
            <a:off x="6520823" y="4074980"/>
            <a:ext cx="813000" cy="4695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5"/>
          <p:cNvCxnSpPr>
            <a:stCxn id="164" idx="4"/>
            <a:endCxn id="160" idx="0"/>
          </p:cNvCxnSpPr>
          <p:nvPr/>
        </p:nvCxnSpPr>
        <p:spPr>
          <a:xfrm>
            <a:off x="10972797" y="4044751"/>
            <a:ext cx="0" cy="3693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" name="Google Shape;179;p5"/>
          <p:cNvCxnSpPr>
            <a:stCxn id="169" idx="3"/>
            <a:endCxn id="168" idx="1"/>
          </p:cNvCxnSpPr>
          <p:nvPr/>
        </p:nvCxnSpPr>
        <p:spPr>
          <a:xfrm>
            <a:off x="6295170" y="3630157"/>
            <a:ext cx="248400" cy="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5"/>
          <p:cNvCxnSpPr/>
          <p:nvPr/>
        </p:nvCxnSpPr>
        <p:spPr>
          <a:xfrm flipH="1" rot="10800000">
            <a:off x="4091325" y="3630257"/>
            <a:ext cx="1169700" cy="78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" name="Google Shape;181;p5"/>
          <p:cNvSpPr/>
          <p:nvPr/>
        </p:nvSpPr>
        <p:spPr>
          <a:xfrm>
            <a:off x="1193796" y="5304063"/>
            <a:ext cx="1523147" cy="8899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 RISC-V</a:t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986486" y="4605669"/>
            <a:ext cx="2217460" cy="5068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commune</a:t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1206607" y="3630157"/>
            <a:ext cx="1787980" cy="748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Configuration particulière</a:t>
            </a:r>
            <a:endParaRPr/>
          </a:p>
        </p:txBody>
      </p:sp>
      <p:cxnSp>
        <p:nvCxnSpPr>
          <p:cNvPr id="184" name="Google Shape;184;p5"/>
          <p:cNvCxnSpPr>
            <a:stCxn id="181" idx="3"/>
            <a:endCxn id="167" idx="1"/>
          </p:cNvCxnSpPr>
          <p:nvPr/>
        </p:nvCxnSpPr>
        <p:spPr>
          <a:xfrm flipH="1" rot="10800000">
            <a:off x="2716943" y="4859217"/>
            <a:ext cx="857400" cy="889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5"/>
          <p:cNvCxnSpPr>
            <a:stCxn id="182" idx="3"/>
            <a:endCxn id="167" idx="1"/>
          </p:cNvCxnSpPr>
          <p:nvPr/>
        </p:nvCxnSpPr>
        <p:spPr>
          <a:xfrm>
            <a:off x="3203946" y="4859109"/>
            <a:ext cx="370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5"/>
          <p:cNvCxnSpPr>
            <a:stCxn id="183" idx="3"/>
            <a:endCxn id="167" idx="1"/>
          </p:cNvCxnSpPr>
          <p:nvPr/>
        </p:nvCxnSpPr>
        <p:spPr>
          <a:xfrm>
            <a:off x="2994587" y="4004457"/>
            <a:ext cx="579600" cy="85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5"/>
          <p:cNvSpPr/>
          <p:nvPr/>
        </p:nvSpPr>
        <p:spPr>
          <a:xfrm>
            <a:off x="838200" y="2947307"/>
            <a:ext cx="8983500" cy="3812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4298144" y="1857283"/>
            <a:ext cx="1997026" cy="748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Pistes théoriques d’optimisations</a:t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6649297" y="1853500"/>
            <a:ext cx="1533877" cy="748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Étude de l’État de l’Art</a:t>
            </a:r>
            <a:endParaRPr/>
          </a:p>
        </p:txBody>
      </p:sp>
      <p:cxnSp>
        <p:nvCxnSpPr>
          <p:cNvPr id="190" name="Google Shape;190;p5"/>
          <p:cNvCxnSpPr>
            <a:stCxn id="189" idx="1"/>
            <a:endCxn id="188" idx="3"/>
          </p:cNvCxnSpPr>
          <p:nvPr/>
        </p:nvCxnSpPr>
        <p:spPr>
          <a:xfrm flipH="1">
            <a:off x="6295297" y="2227800"/>
            <a:ext cx="354000" cy="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5"/>
          <p:cNvCxnSpPr>
            <a:stCxn id="188" idx="1"/>
            <a:endCxn id="183" idx="0"/>
          </p:cNvCxnSpPr>
          <p:nvPr/>
        </p:nvCxnSpPr>
        <p:spPr>
          <a:xfrm flipH="1">
            <a:off x="2100644" y="2231583"/>
            <a:ext cx="2197500" cy="13986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5"/>
          <p:cNvSpPr/>
          <p:nvPr/>
        </p:nvSpPr>
        <p:spPr>
          <a:xfrm>
            <a:off x="9729267" y="2408464"/>
            <a:ext cx="575582" cy="54973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193" name="Google Shape;193;p5"/>
          <p:cNvCxnSpPr>
            <a:stCxn id="192" idx="3"/>
          </p:cNvCxnSpPr>
          <p:nvPr/>
        </p:nvCxnSpPr>
        <p:spPr>
          <a:xfrm flipH="1">
            <a:off x="9591559" y="2877688"/>
            <a:ext cx="222000" cy="2691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195" name="Google Shape;19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196" name="Google Shape;19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210562" y="1503760"/>
            <a:ext cx="1535909" cy="1515152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IA</a:t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1237219" y="3018912"/>
            <a:ext cx="258206" cy="57269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Analyse application  IA – profiling </a:t>
            </a:r>
            <a:br>
              <a:rPr lang="fr-FR"/>
            </a:br>
            <a:r>
              <a:rPr lang="fr-FR"/>
              <a:t>description, résultats et statistiques  </a:t>
            </a:r>
            <a:r>
              <a:rPr b="1" i="1" lang="fr-FR" sz="2700">
                <a:solidFill>
                  <a:srgbClr val="FF0000"/>
                </a:solidFill>
              </a:rPr>
              <a:t>(Processeur PC)</a:t>
            </a:r>
            <a:br>
              <a:rPr b="1" i="1" lang="fr-FR" sz="2700">
                <a:solidFill>
                  <a:srgbClr val="FF0000"/>
                </a:solidFill>
              </a:rPr>
            </a:br>
            <a:r>
              <a:rPr b="1" i="1" lang="fr-FR" sz="2700">
                <a:solidFill>
                  <a:srgbClr val="FF0000"/>
                </a:solidFill>
              </a:rPr>
              <a:t>reference sim-profile /simplescalar </a:t>
            </a:r>
            <a:endParaRPr/>
          </a:p>
        </p:txBody>
      </p:sp>
      <p:sp>
        <p:nvSpPr>
          <p:cNvPr id="204" name="Google Shape;20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205" name="Google Shape;20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45581" l="18441" r="20231" t="11807"/>
          <a:stretch/>
        </p:blipFill>
        <p:spPr>
          <a:xfrm>
            <a:off x="280650" y="3209125"/>
            <a:ext cx="7516301" cy="293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 b="26603" l="23711" r="30628" t="45701"/>
          <a:stretch/>
        </p:blipFill>
        <p:spPr>
          <a:xfrm>
            <a:off x="6380825" y="1779875"/>
            <a:ext cx="5566877" cy="18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 rotWithShape="1">
          <a:blip r:embed="rId5">
            <a:alphaModFix/>
          </a:blip>
          <a:srcRect b="52362" l="18347" r="51885" t="24168"/>
          <a:stretch/>
        </p:blipFill>
        <p:spPr>
          <a:xfrm>
            <a:off x="7923250" y="3987050"/>
            <a:ext cx="3984149" cy="1766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 txBox="1"/>
          <p:nvPr/>
        </p:nvSpPr>
        <p:spPr>
          <a:xfrm>
            <a:off x="748375" y="2360425"/>
            <a:ext cx="53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Exécution de MNIST 10000 fois 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u="sng"/>
              <a:t>Identification des points d’optimisation</a:t>
            </a:r>
            <a:endParaRPr/>
          </a:p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Prédiction de branchement très performante (1 erreur toutes les 167 prédictions)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CPI de 0,474 ie IPC de </a:t>
            </a:r>
            <a:r>
              <a:rPr lang="fr-FR"/>
              <a:t>2,11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56% de retiring (pipeline optimal)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7,4% de front-end bound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5,9% de </a:t>
            </a:r>
            <a:r>
              <a:rPr i="1" lang="fr-FR"/>
              <a:t>ITLB overhead</a:t>
            </a:r>
            <a:r>
              <a:rPr lang="fr-FR"/>
              <a:t> ie de temps de conversion adresse virtuelle/réelle pour les instructions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2,2% de </a:t>
            </a:r>
            <a:r>
              <a:rPr i="1" lang="fr-FR"/>
              <a:t>ICache Miss</a:t>
            </a:r>
            <a:r>
              <a:rPr lang="fr-FR"/>
              <a:t> ie de cache miss pour les instructions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36% de back-end bound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9,2% de memory bound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26,8% de core bound</a:t>
            </a:r>
            <a:endParaRPr/>
          </a:p>
        </p:txBody>
      </p:sp>
      <p:sp>
        <p:nvSpPr>
          <p:cNvPr id="217" name="Google Shape;2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218" name="Google Shape;2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219" name="Google Shape;2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838200" y="304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 u="sng"/>
              <a:t>Forme des résultats attendus </a:t>
            </a:r>
            <a:r>
              <a:rPr i="1" lang="fr-FR" u="sng"/>
              <a:t>(sous contraintes de ressources et de temps du stage)</a:t>
            </a:r>
            <a:endParaRPr/>
          </a:p>
        </p:txBody>
      </p:sp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838200" y="190960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Espace performance (P)/énergie (E)/ressources FPGA (R)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Pb mathématique d’optimisation multiobjectif:   </a:t>
            </a:r>
            <a:r>
              <a:rPr b="1" lang="fr-FR" sz="2000"/>
              <a:t>&lt;</a:t>
            </a:r>
            <a:r>
              <a:rPr b="1" i="1" lang="fr-FR" sz="2000"/>
              <a:t>max</a:t>
            </a:r>
            <a:r>
              <a:rPr b="1" lang="fr-FR" sz="2000"/>
              <a:t> </a:t>
            </a:r>
            <a:r>
              <a:rPr b="1" lang="fr-FR" sz="2000">
                <a:solidFill>
                  <a:srgbClr val="FF0000"/>
                </a:solidFill>
              </a:rPr>
              <a:t>P</a:t>
            </a:r>
            <a:r>
              <a:rPr b="1" lang="fr-FR" sz="2000"/>
              <a:t>,  </a:t>
            </a:r>
            <a:r>
              <a:rPr b="1" i="1" lang="fr-FR" sz="2000"/>
              <a:t>min</a:t>
            </a:r>
            <a:r>
              <a:rPr b="1" lang="fr-FR" sz="2000"/>
              <a:t> </a:t>
            </a:r>
            <a:r>
              <a:rPr b="1" lang="fr-FR" sz="2000">
                <a:solidFill>
                  <a:srgbClr val="FF0000"/>
                </a:solidFill>
              </a:rPr>
              <a:t>E</a:t>
            </a:r>
            <a:r>
              <a:rPr b="1" lang="fr-FR" sz="2000"/>
              <a:t>, </a:t>
            </a:r>
            <a:r>
              <a:rPr b="1" i="1" lang="fr-FR" sz="2000"/>
              <a:t>min</a:t>
            </a:r>
            <a:r>
              <a:rPr b="1" lang="fr-FR" sz="2000"/>
              <a:t> </a:t>
            </a:r>
            <a:r>
              <a:rPr b="1" lang="fr-FR" sz="2000">
                <a:solidFill>
                  <a:srgbClr val="FF0000"/>
                </a:solidFill>
              </a:rPr>
              <a:t>R</a:t>
            </a:r>
            <a:r>
              <a:rPr b="1" lang="fr-FR" sz="2000"/>
              <a:t>&gt; 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Surface de Pareto </a:t>
            </a:r>
            <a:r>
              <a:rPr b="1" lang="fr-FR" sz="2000"/>
              <a:t>&lt;</a:t>
            </a:r>
            <a:r>
              <a:rPr b="1" i="1" lang="fr-FR" sz="2000"/>
              <a:t>max</a:t>
            </a:r>
            <a:r>
              <a:rPr b="1" lang="fr-FR" sz="2000"/>
              <a:t> </a:t>
            </a:r>
            <a:r>
              <a:rPr b="1" lang="fr-FR" sz="2000">
                <a:solidFill>
                  <a:srgbClr val="FF0000"/>
                </a:solidFill>
              </a:rPr>
              <a:t>P</a:t>
            </a:r>
            <a:r>
              <a:rPr b="1" lang="fr-FR" sz="2000"/>
              <a:t>,  </a:t>
            </a:r>
            <a:r>
              <a:rPr b="1" i="1" lang="fr-FR" sz="2000"/>
              <a:t>min</a:t>
            </a:r>
            <a:r>
              <a:rPr b="1" lang="fr-FR" sz="2000"/>
              <a:t> </a:t>
            </a:r>
            <a:r>
              <a:rPr b="1" lang="fr-FR" sz="2000">
                <a:solidFill>
                  <a:srgbClr val="FF0000"/>
                </a:solidFill>
              </a:rPr>
              <a:t>E</a:t>
            </a:r>
            <a:r>
              <a:rPr b="1" lang="fr-FR" sz="2000"/>
              <a:t>, </a:t>
            </a:r>
            <a:r>
              <a:rPr b="1" i="1" lang="fr-FR" sz="2000"/>
              <a:t>min</a:t>
            </a:r>
            <a:r>
              <a:rPr b="1" lang="fr-FR" sz="2000"/>
              <a:t> </a:t>
            </a:r>
            <a:r>
              <a:rPr b="1" lang="fr-FR" sz="2000">
                <a:solidFill>
                  <a:srgbClr val="FF0000"/>
                </a:solidFill>
              </a:rPr>
              <a:t>R</a:t>
            </a:r>
            <a:r>
              <a:rPr b="1" lang="fr-FR" sz="2000"/>
              <a:t>&gt;  </a:t>
            </a:r>
            <a:r>
              <a:rPr lang="fr-FR" sz="2000"/>
              <a:t>!= min w1/P + w2 E + w3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Mais relations non linéaires entre les fonctions objectifs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226" name="Google Shape;226;p8"/>
          <p:cNvCxnSpPr/>
          <p:nvPr/>
        </p:nvCxnSpPr>
        <p:spPr>
          <a:xfrm rot="10800000">
            <a:off x="4133088" y="3694176"/>
            <a:ext cx="0" cy="11094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8"/>
          <p:cNvCxnSpPr/>
          <p:nvPr/>
        </p:nvCxnSpPr>
        <p:spPr>
          <a:xfrm>
            <a:off x="4133088" y="4803648"/>
            <a:ext cx="1962912" cy="7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8"/>
          <p:cNvCxnSpPr/>
          <p:nvPr/>
        </p:nvCxnSpPr>
        <p:spPr>
          <a:xfrm flipH="1">
            <a:off x="3048000" y="4803648"/>
            <a:ext cx="1085088" cy="7315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8"/>
          <p:cNvSpPr txBox="1"/>
          <p:nvPr/>
        </p:nvSpPr>
        <p:spPr>
          <a:xfrm>
            <a:off x="4242816" y="3694176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30" name="Google Shape;230;p8"/>
          <p:cNvSpPr txBox="1"/>
          <p:nvPr/>
        </p:nvSpPr>
        <p:spPr>
          <a:xfrm>
            <a:off x="6230112" y="5543788"/>
            <a:ext cx="585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2840736" y="5669280"/>
            <a:ext cx="365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7741920" y="4620600"/>
            <a:ext cx="494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cxnSp>
        <p:nvCxnSpPr>
          <p:cNvPr id="233" name="Google Shape;233;p8"/>
          <p:cNvCxnSpPr/>
          <p:nvPr/>
        </p:nvCxnSpPr>
        <p:spPr>
          <a:xfrm flipH="1">
            <a:off x="5595984" y="4803648"/>
            <a:ext cx="2036063" cy="328872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Google Shape;234;p8"/>
          <p:cNvSpPr txBox="1"/>
          <p:nvPr/>
        </p:nvSpPr>
        <p:spPr>
          <a:xfrm>
            <a:off x="2142255" y="4157376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cxnSp>
        <p:nvCxnSpPr>
          <p:cNvPr id="235" name="Google Shape;235;p8"/>
          <p:cNvCxnSpPr/>
          <p:nvPr/>
        </p:nvCxnSpPr>
        <p:spPr>
          <a:xfrm>
            <a:off x="2791705" y="4328232"/>
            <a:ext cx="658464" cy="1984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237" name="Google Shape;2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238" name="Google Shape;2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>
            <p:ph idx="1" type="body"/>
          </p:nvPr>
        </p:nvSpPr>
        <p:spPr>
          <a:xfrm>
            <a:off x="838200" y="2114550"/>
            <a:ext cx="10515600" cy="4146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Espace de recherche potentiellement très grand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fr-FR">
                <a:solidFill>
                  <a:srgbClr val="FF0000"/>
                </a:solidFill>
              </a:rPr>
              <a:t>D1: </a:t>
            </a:r>
            <a:r>
              <a:rPr lang="fr-FR"/>
              <a:t>Dimensionnement architectural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fr-FR">
                <a:solidFill>
                  <a:srgbClr val="FF0000"/>
                </a:solidFill>
              </a:rPr>
              <a:t>D2:</a:t>
            </a:r>
            <a:r>
              <a:rPr lang="fr-FR"/>
              <a:t> Dimensionnement de l’implémentation (organisation sur FPGA)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fr-FR">
                <a:solidFill>
                  <a:srgbClr val="FF0000"/>
                </a:solidFill>
              </a:rPr>
              <a:t>D3:</a:t>
            </a:r>
            <a:r>
              <a:rPr lang="fr-FR"/>
              <a:t> Dimensionnement de l’outil (Vivado, QuestaSim)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fr-FR">
                <a:solidFill>
                  <a:srgbClr val="FF0000"/>
                </a:solidFill>
              </a:rPr>
              <a:t>D4: </a:t>
            </a:r>
            <a:r>
              <a:rPr lang="fr-FR"/>
              <a:t>Dimensionnement des techniques d’optimisation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Il faudra faire une </a:t>
            </a:r>
            <a:r>
              <a:rPr b="1" lang="fr-FR" sz="2400"/>
              <a:t>analyse en composantes principales</a:t>
            </a:r>
            <a:r>
              <a:rPr lang="fr-FR" sz="2400"/>
              <a:t> sur un premier ensemble afin d’éliminer les paramètres qui influencent le moins les résultats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Il faudra déterminer le pas de variation de chaque paramètre</a:t>
            </a:r>
            <a:endParaRPr/>
          </a:p>
        </p:txBody>
      </p:sp>
      <p:sp>
        <p:nvSpPr>
          <p:cNvPr id="244" name="Google Shape;244;p9"/>
          <p:cNvSpPr txBox="1"/>
          <p:nvPr>
            <p:ph type="title"/>
          </p:nvPr>
        </p:nvSpPr>
        <p:spPr>
          <a:xfrm>
            <a:off x="838200" y="304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 u="sng"/>
              <a:t>Forme des résultats attendus (sous contraintes de ressources et de temps du stage)</a:t>
            </a:r>
            <a:endParaRPr/>
          </a:p>
        </p:txBody>
      </p:sp>
      <p:sp>
        <p:nvSpPr>
          <p:cNvPr id="245" name="Google Shape;24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18/07/2022</a:t>
            </a:r>
            <a:endParaRPr/>
          </a:p>
        </p:txBody>
      </p:sp>
      <p:sp>
        <p:nvSpPr>
          <p:cNvPr id="246" name="Google Shape;2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ENSTA PARIS - PRE BH - CONFIDENTIEL</a:t>
            </a:r>
            <a:endParaRPr/>
          </a:p>
        </p:txBody>
      </p:sp>
      <p:sp>
        <p:nvSpPr>
          <p:cNvPr id="247" name="Google Shape;2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2022-06-09T09:01:30Z</dcterms:created>
  <dc:creator>Bastien HUBERT</dc:creator>
</cp:coreProperties>
</file>