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0" r:id="rId11"/>
    <p:sldId id="261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59EF8-AC0B-4E7B-B004-1F8A4CB4AC00}" v="41" dt="2022-05-25T06:13:05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02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5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3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0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8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9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src-soc.org/2022-05/media/posters/4th-RISC-V-Meeting-2022-05-03-Joseph-Faye-poster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src-soc.org/2022-05/media/posters/4th-RISC-V-Meeting-2022-05-03-Bob-Vanhoof-poster.pdf" TargetMode="External"/><Relationship Id="rId5" Type="http://schemas.openxmlformats.org/officeDocument/2006/relationships/hyperlink" Target="https://open-src-soc.org/2022-05/media/posters/4th-RISC-V-Meeting-2022-05-03-Lucas-Ferreira-poster.pdf" TargetMode="External"/><Relationship Id="rId4" Type="http://schemas.openxmlformats.org/officeDocument/2006/relationships/hyperlink" Target="https://open-src-soc.org/2022-05/media/posters/4th-RISC-V-Meeting-2022-05-03-Jean-Michel-Gorius-poster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srjournals.org/iosr-jvlsi/papers/vol6-issue3/Version-2/J0603025964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teseerx.ist.psu.edu/viewdoc/download?doi=10.1.1.736.8543&amp;rep=rep1&amp;type=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pverify.com/systemverilog/systemverilog-tutoria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ipverify.com/verilog/verilog-tutori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4">
            <a:extLst>
              <a:ext uri="{FF2B5EF4-FFF2-40B4-BE49-F238E27FC236}">
                <a16:creationId xmlns:a16="http://schemas.microsoft.com/office/drawing/2014/main" id="{7E8C5D14-1FE5-4E78-901B-86EB53F6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!!Rectangle">
            <a:extLst>
              <a:ext uri="{FF2B5EF4-FFF2-40B4-BE49-F238E27FC236}">
                <a16:creationId xmlns:a16="http://schemas.microsoft.com/office/drawing/2014/main" id="{1EFD404E-14B6-4461-B0DA-EA0E08E99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7CB3C6E1-3892-1107-88E0-2B9132149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374611B-6BC0-0744-A9D8-630AE2155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23013"/>
            <a:ext cx="10515600" cy="3094068"/>
          </a:xfrm>
        </p:spPr>
        <p:txBody>
          <a:bodyPr>
            <a:normAutofit/>
          </a:bodyPr>
          <a:lstStyle/>
          <a:p>
            <a:pPr algn="ctr"/>
            <a:r>
              <a:rPr lang="fr-FR" sz="6800" dirty="0">
                <a:solidFill>
                  <a:srgbClr val="FFFFFF"/>
                </a:solidFill>
              </a:rPr>
              <a:t>Analyse énergétique et conception optimisée RISC-V pour l’IA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25A274-1E5F-BE85-1BD5-4556474FB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3" y="5274362"/>
            <a:ext cx="904385" cy="132522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9EC851-DB80-C697-D794-A98A7CB8F0C0}"/>
              </a:ext>
            </a:extLst>
          </p:cNvPr>
          <p:cNvSpPr txBox="1"/>
          <p:nvPr/>
        </p:nvSpPr>
        <p:spPr>
          <a:xfrm>
            <a:off x="1545071" y="5219588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École Nationale Supérieure des Techniques Avancées de Paris</a:t>
            </a:r>
          </a:p>
          <a:p>
            <a:pPr algn="ctr"/>
            <a:endParaRPr lang="fr-FR" sz="2400" dirty="0">
              <a:solidFill>
                <a:schemeClr val="bg1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Bastien HUBERT</a:t>
            </a:r>
          </a:p>
        </p:txBody>
      </p:sp>
    </p:spTree>
    <p:extLst>
      <p:ext uri="{BB962C8B-B14F-4D97-AF65-F5344CB8AC3E}">
        <p14:creationId xmlns:p14="http://schemas.microsoft.com/office/powerpoint/2010/main" val="31901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Références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7D215-F14E-042F-4A82-0DCEAFB0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276856"/>
            <a:ext cx="11823192" cy="4315968"/>
          </a:xfrm>
        </p:spPr>
        <p:txBody>
          <a:bodyPr>
            <a:no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Dataflow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Programmaing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solidFill>
                  <a:schemeClr val="bg1"/>
                </a:solidFill>
                <a:hlinkClick r:id="rId3"/>
              </a:rPr>
              <a:t>https://open-src-soc.org/2022-05/media/posters/4th-RISC-V-Meeting-2022-05-03-Joseph-Faye-poster.pdf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High-</a:t>
            </a:r>
            <a:r>
              <a:rPr lang="fr-FR" dirty="0" err="1">
                <a:solidFill>
                  <a:schemeClr val="bg1"/>
                </a:solidFill>
              </a:rPr>
              <a:t>Level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Synthesis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>
                <a:solidFill>
                  <a:schemeClr val="bg1"/>
                </a:solidFill>
                <a:hlinkClick r:id="rId4"/>
              </a:rPr>
              <a:t>https://open-src-soc.org/2022-05/media/posters/4th-RISC-V-Meeting-2022-05-03-Jean-Michel-Gorius-poster.pdf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Reconfigurable Multi-Access Pattern </a:t>
            </a:r>
            <a:r>
              <a:rPr lang="fr-FR" dirty="0" err="1">
                <a:solidFill>
                  <a:schemeClr val="bg1"/>
                </a:solidFill>
              </a:rPr>
              <a:t>Vector</a:t>
            </a:r>
            <a:r>
              <a:rPr lang="fr-FR" dirty="0">
                <a:solidFill>
                  <a:schemeClr val="bg1"/>
                </a:solidFill>
              </a:rPr>
              <a:t> Memory : </a:t>
            </a:r>
            <a:r>
              <a:rPr lang="fr-FR" dirty="0">
                <a:solidFill>
                  <a:schemeClr val="bg1"/>
                </a:solidFill>
                <a:hlinkClick r:id="rId5"/>
              </a:rPr>
              <a:t>https://open-src-soc.org/2022-05/media/posters/4th-RISC-V-Meeting-2022-05-03-Lucas-Ferreira-poster.pdf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Integrated </a:t>
            </a:r>
            <a:r>
              <a:rPr lang="fr-FR" dirty="0" err="1">
                <a:solidFill>
                  <a:schemeClr val="bg1"/>
                </a:solidFill>
              </a:rPr>
              <a:t>Error</a:t>
            </a:r>
            <a:r>
              <a:rPr lang="fr-FR" dirty="0">
                <a:solidFill>
                  <a:schemeClr val="bg1"/>
                </a:solidFill>
              </a:rPr>
              <a:t> Processor : </a:t>
            </a:r>
            <a:r>
              <a:rPr lang="fr-FR" dirty="0">
                <a:solidFill>
                  <a:schemeClr val="bg1"/>
                </a:solidFill>
                <a:hlinkClick r:id="rId6"/>
              </a:rPr>
              <a:t>https://open-src-soc.org/2022-05/media/posters/4th-RISC-V-Meeting-2022-05-03-Bob-Vanhoof-poster.pdf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8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Low-Power Flip-Flops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7D215-F14E-042F-4A82-0DCEAFB0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478024"/>
            <a:ext cx="4558284" cy="2496312"/>
          </a:xfrm>
        </p:spPr>
        <p:txBody>
          <a:bodyPr>
            <a:normAutofit/>
          </a:bodyPr>
          <a:lstStyle/>
          <a:p>
            <a:r>
              <a:rPr lang="fr-FR" sz="2000" dirty="0" err="1">
                <a:solidFill>
                  <a:schemeClr val="bg1"/>
                </a:solidFill>
              </a:rPr>
              <a:t>Switching</a:t>
            </a:r>
            <a:r>
              <a:rPr lang="fr-FR" sz="2000" dirty="0">
                <a:solidFill>
                  <a:schemeClr val="bg1"/>
                </a:solidFill>
              </a:rPr>
              <a:t> Power comme principale dépense énergétique d’un système sur puce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Circuit d’Horloge : 15 à 45% de la puissance dynamique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17638E-20EA-F4E1-70F5-E0202993B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3" t="29861" r="38828" b="40139"/>
          <a:stretch/>
        </p:blipFill>
        <p:spPr>
          <a:xfrm>
            <a:off x="5210175" y="2400294"/>
            <a:ext cx="6915150" cy="20574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74DF40-09F0-16A4-4E64-97F9715A3597}"/>
              </a:ext>
            </a:extLst>
          </p:cNvPr>
          <p:cNvSpPr/>
          <p:nvPr/>
        </p:nvSpPr>
        <p:spPr>
          <a:xfrm>
            <a:off x="5210175" y="2400294"/>
            <a:ext cx="657225" cy="39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C3614E4-95B0-8890-2407-7A6E3BA8858E}"/>
              </a:ext>
            </a:extLst>
          </p:cNvPr>
          <p:cNvSpPr txBox="1">
            <a:spLocks/>
          </p:cNvSpPr>
          <p:nvPr/>
        </p:nvSpPr>
        <p:spPr>
          <a:xfrm>
            <a:off x="591312" y="5266944"/>
            <a:ext cx="10902696" cy="1469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bg1"/>
                </a:solidFill>
              </a:rPr>
              <a:t>2 sources de dépense : logique combinatoire et bascules (Flip-Flops)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dirty="0">
                <a:solidFill>
                  <a:schemeClr val="bg1"/>
                </a:solidFill>
              </a:rPr>
              <a:t>3 techniques principales : </a:t>
            </a:r>
            <a:r>
              <a:rPr lang="fr-FR" sz="2000" dirty="0" err="1">
                <a:solidFill>
                  <a:schemeClr val="bg1"/>
                </a:solidFill>
              </a:rPr>
              <a:t>Clock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Gating</a:t>
            </a:r>
            <a:r>
              <a:rPr lang="fr-FR" sz="2000" dirty="0">
                <a:solidFill>
                  <a:schemeClr val="bg1"/>
                </a:solidFill>
              </a:rPr>
              <a:t>, Power </a:t>
            </a:r>
            <a:r>
              <a:rPr lang="fr-FR" sz="2000" dirty="0" err="1">
                <a:solidFill>
                  <a:schemeClr val="bg1"/>
                </a:solidFill>
              </a:rPr>
              <a:t>Gating</a:t>
            </a:r>
            <a:r>
              <a:rPr lang="fr-FR" sz="2000" dirty="0">
                <a:solidFill>
                  <a:schemeClr val="bg1"/>
                </a:solidFill>
              </a:rPr>
              <a:t>, Dynamic 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87184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Références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7D215-F14E-042F-4A82-0DCEAFB0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276856"/>
            <a:ext cx="11823192" cy="4315968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Low Power Techniques </a:t>
            </a:r>
            <a:r>
              <a:rPr lang="fr-FR" dirty="0" err="1">
                <a:solidFill>
                  <a:schemeClr val="bg1"/>
                </a:solidFill>
              </a:rPr>
              <a:t>Overview</a:t>
            </a:r>
            <a:r>
              <a:rPr lang="fr-FR" dirty="0">
                <a:solidFill>
                  <a:schemeClr val="bg1"/>
                </a:solidFill>
              </a:rPr>
              <a:t> - for </a:t>
            </a:r>
            <a:r>
              <a:rPr lang="fr-FR" dirty="0" err="1">
                <a:solidFill>
                  <a:schemeClr val="bg1"/>
                </a:solidFill>
              </a:rPr>
              <a:t>SoC</a:t>
            </a:r>
            <a:r>
              <a:rPr lang="fr-FR" dirty="0">
                <a:solidFill>
                  <a:schemeClr val="bg1"/>
                </a:solidFill>
              </a:rPr>
              <a:t>; Master 2 SETI, Paris-Saclay </a:t>
            </a:r>
            <a:r>
              <a:rPr lang="fr-FR" dirty="0" err="1">
                <a:solidFill>
                  <a:schemeClr val="bg1"/>
                </a:solidFill>
              </a:rPr>
              <a:t>University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Low Power </a:t>
            </a:r>
            <a:r>
              <a:rPr lang="fr-FR" dirty="0" err="1">
                <a:solidFill>
                  <a:schemeClr val="bg1"/>
                </a:solidFill>
              </a:rPr>
              <a:t>Implementation</a:t>
            </a:r>
            <a:r>
              <a:rPr lang="fr-FR" dirty="0">
                <a:solidFill>
                  <a:schemeClr val="bg1"/>
                </a:solidFill>
              </a:rPr>
              <a:t> of RISC-V Processor : </a:t>
            </a:r>
            <a:r>
              <a:rPr lang="fr-FR" dirty="0">
                <a:solidFill>
                  <a:schemeClr val="bg1"/>
                </a:solidFill>
                <a:hlinkClick r:id="rId3"/>
              </a:rPr>
              <a:t>https://www.iosrjournals.org/iosr-jvlsi/papers/vol6-issue3/Version-2/J0603025964.pdf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Design of Low Power </a:t>
            </a:r>
            <a:r>
              <a:rPr lang="en-US" dirty="0" err="1">
                <a:solidFill>
                  <a:schemeClr val="bg1"/>
                </a:solidFill>
              </a:rPr>
              <a:t>Risc</a:t>
            </a:r>
            <a:r>
              <a:rPr lang="en-US" dirty="0">
                <a:solidFill>
                  <a:schemeClr val="bg1"/>
                </a:solidFill>
              </a:rPr>
              <a:t> Processor by Applying Clock Gating Technique 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https://citeseerx.ist.psu.edu/viewdoc/download?doi=10.1.1.736.8543&amp;rep=rep1&amp;type=pdf</a:t>
            </a:r>
            <a:endParaRPr lang="en-US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9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Questions :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0ACEE1-C1C3-A6A7-684A-1E2DF311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Détermination du prochain jalon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Présentation de la carte </a:t>
            </a:r>
            <a:r>
              <a:rPr lang="fr-FR" dirty="0" err="1">
                <a:solidFill>
                  <a:schemeClr val="bg1"/>
                </a:solidFill>
              </a:rPr>
              <a:t>Zybo</a:t>
            </a:r>
            <a:r>
              <a:rPr lang="fr-FR" dirty="0">
                <a:solidFill>
                  <a:schemeClr val="bg1"/>
                </a:solidFill>
              </a:rPr>
              <a:t>, spécificités et raison du choix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Détermination </a:t>
            </a:r>
            <a:r>
              <a:rPr lang="fr-FR">
                <a:solidFill>
                  <a:schemeClr val="bg1"/>
                </a:solidFill>
              </a:rPr>
              <a:t>des livrables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5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Rappel des échéances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7D215-F14E-042F-4A82-0DCEAFB0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B35AC1-FFD3-9BCD-1047-304C4612B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" t="19728" r="7450" b="44898"/>
          <a:stretch/>
        </p:blipFill>
        <p:spPr>
          <a:xfrm>
            <a:off x="71727" y="2556773"/>
            <a:ext cx="12048546" cy="27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7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Étude de </a:t>
            </a:r>
            <a:r>
              <a:rPr lang="fr-FR" u="sng" dirty="0" err="1">
                <a:solidFill>
                  <a:schemeClr val="bg1"/>
                </a:solidFill>
              </a:rPr>
              <a:t>SystemVerilog</a:t>
            </a:r>
            <a:r>
              <a:rPr lang="fr-FR" u="sng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7D215-F14E-042F-4A82-0DCEAFB0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Un langage de description et de vérification matérielle</a:t>
            </a:r>
          </a:p>
          <a:p>
            <a:endParaRPr lang="fr-FR" dirty="0">
              <a:solidFill>
                <a:srgbClr val="2998E3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hlinkClick r:id="rId3"/>
              </a:rPr>
              <a:t>https://www.chipverify.com/systemverilog/systemverilog-tutorial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Basé sur </a:t>
            </a:r>
            <a:r>
              <a:rPr lang="fr-FR" dirty="0" err="1">
                <a:solidFill>
                  <a:schemeClr val="bg1"/>
                </a:solidFill>
              </a:rPr>
              <a:t>Verilog</a:t>
            </a:r>
            <a:r>
              <a:rPr lang="fr-FR" dirty="0">
                <a:solidFill>
                  <a:schemeClr val="bg1"/>
                </a:solidFill>
              </a:rPr>
              <a:t> en ajoutant une couche « système »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  <a:hlinkClick r:id="rId4"/>
              </a:rPr>
              <a:t>https://www.chipverify.com/verilog/verilog-tutorial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Application à une UAL :</a:t>
            </a:r>
          </a:p>
        </p:txBody>
      </p:sp>
      <p:pic>
        <p:nvPicPr>
          <p:cNvPr id="6" name="Espace réservé du contenu 5" descr="Une image contenant texte, équipement électronique, portable, afficher&#10;&#10;Description générée automatiquement">
            <a:extLst>
              <a:ext uri="{FF2B5EF4-FFF2-40B4-BE49-F238E27FC236}">
                <a16:creationId xmlns:a16="http://schemas.microsoft.com/office/drawing/2014/main" id="{1CE44980-2426-61CD-B147-6177022EB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5" t="10817" r="13736" b="6084"/>
          <a:stretch/>
        </p:blipFill>
        <p:spPr>
          <a:xfrm>
            <a:off x="4658961" y="1988378"/>
            <a:ext cx="6624735" cy="4664313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79D136-FC4B-DE3D-3A2C-607339524241}"/>
              </a:ext>
            </a:extLst>
          </p:cNvPr>
          <p:cNvSpPr txBox="1"/>
          <p:nvPr/>
        </p:nvSpPr>
        <p:spPr>
          <a:xfrm>
            <a:off x="908304" y="2384888"/>
            <a:ext cx="26955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Modélisation avec </a:t>
            </a:r>
            <a:r>
              <a:rPr lang="fr-FR" sz="2800" dirty="0" err="1">
                <a:solidFill>
                  <a:schemeClr val="bg1"/>
                </a:solidFill>
              </a:rPr>
              <a:t>Logisim</a:t>
            </a: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Unité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Modulaire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Maitrisé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17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Application à une UAL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79D136-FC4B-DE3D-3A2C-607339524241}"/>
              </a:ext>
            </a:extLst>
          </p:cNvPr>
          <p:cNvSpPr txBox="1"/>
          <p:nvPr/>
        </p:nvSpPr>
        <p:spPr>
          <a:xfrm>
            <a:off x="908304" y="2384888"/>
            <a:ext cx="26955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Schéma logique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Unité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Modulaire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Maitrisé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CFE0E1-D40C-3872-F474-8AFA9654DA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4" r="11824"/>
          <a:stretch/>
        </p:blipFill>
        <p:spPr>
          <a:xfrm>
            <a:off x="4658960" y="1989520"/>
            <a:ext cx="6624736" cy="46643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FDAA87-5006-4BAD-E10B-1BA713F29D41}"/>
              </a:ext>
            </a:extLst>
          </p:cNvPr>
          <p:cNvSpPr/>
          <p:nvPr/>
        </p:nvSpPr>
        <p:spPr>
          <a:xfrm>
            <a:off x="4658960" y="6483096"/>
            <a:ext cx="553120" cy="170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94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Application à une UAL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79D136-FC4B-DE3D-3A2C-607339524241}"/>
              </a:ext>
            </a:extLst>
          </p:cNvPr>
          <p:cNvSpPr txBox="1"/>
          <p:nvPr/>
        </p:nvSpPr>
        <p:spPr>
          <a:xfrm>
            <a:off x="908304" y="2384888"/>
            <a:ext cx="26955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Intruction</a:t>
            </a:r>
            <a:r>
              <a:rPr lang="fr-FR" sz="2800" dirty="0">
                <a:solidFill>
                  <a:schemeClr val="bg1"/>
                </a:solidFill>
              </a:rPr>
              <a:t>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Unité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Modulaire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Maitrisé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 descr="Une image contenant texte, capture d’écran, moniteur&#10;&#10;Description générée automatiquement">
            <a:extLst>
              <a:ext uri="{FF2B5EF4-FFF2-40B4-BE49-F238E27FC236}">
                <a16:creationId xmlns:a16="http://schemas.microsoft.com/office/drawing/2014/main" id="{12B9E5C9-2217-4357-96D3-EF4CDEDF8A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 t="23737" r="26562" b="17688"/>
          <a:stretch/>
        </p:blipFill>
        <p:spPr>
          <a:xfrm>
            <a:off x="4658960" y="1989521"/>
            <a:ext cx="6624736" cy="46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2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Modélisation via </a:t>
            </a:r>
            <a:r>
              <a:rPr lang="fr-FR" u="sng" dirty="0" err="1">
                <a:solidFill>
                  <a:schemeClr val="bg1"/>
                </a:solidFill>
              </a:rPr>
              <a:t>SystemVerilog</a:t>
            </a:r>
            <a:r>
              <a:rPr lang="fr-FR" u="sng" dirty="0">
                <a:solidFill>
                  <a:schemeClr val="bg1"/>
                </a:solidFill>
              </a:rPr>
              <a:t> :</a:t>
            </a:r>
          </a:p>
        </p:txBody>
      </p:sp>
      <p:pic>
        <p:nvPicPr>
          <p:cNvPr id="14" name="Espace réservé du contenu 13" descr="Une image contenant texte, moniteur, capture d’écran, équipement électronique&#10;&#10;Description générée automatiquement">
            <a:extLst>
              <a:ext uri="{FF2B5EF4-FFF2-40B4-BE49-F238E27FC236}">
                <a16:creationId xmlns:a16="http://schemas.microsoft.com/office/drawing/2014/main" id="{32E91297-986D-1A30-6021-43CD45376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0" t="10462" r="55809" b="14586"/>
          <a:stretch/>
        </p:blipFill>
        <p:spPr>
          <a:xfrm>
            <a:off x="1024127" y="1609344"/>
            <a:ext cx="3305075" cy="5098454"/>
          </a:xfrm>
        </p:spPr>
      </p:pic>
      <p:pic>
        <p:nvPicPr>
          <p:cNvPr id="18" name="Image 17" descr="Une image contenant texte, capture d’écran, moniteur, équipement électronique&#10;&#10;Description générée automatiquement">
            <a:extLst>
              <a:ext uri="{FF2B5EF4-FFF2-40B4-BE49-F238E27FC236}">
                <a16:creationId xmlns:a16="http://schemas.microsoft.com/office/drawing/2014/main" id="{A740AE6D-6C0D-1929-48FA-2A4EEF1203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4" t="11389" r="41250" b="16111"/>
          <a:stretch/>
        </p:blipFill>
        <p:spPr>
          <a:xfrm>
            <a:off x="5721967" y="1609344"/>
            <a:ext cx="4567681" cy="50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0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Banc de test :</a:t>
            </a:r>
          </a:p>
        </p:txBody>
      </p:sp>
      <p:pic>
        <p:nvPicPr>
          <p:cNvPr id="5" name="Image 4" descr="Une image contenant texte, capture d’écran, moniteur, équipement électronique&#10;&#10;Description générée automatiquement">
            <a:extLst>
              <a:ext uri="{FF2B5EF4-FFF2-40B4-BE49-F238E27FC236}">
                <a16:creationId xmlns:a16="http://schemas.microsoft.com/office/drawing/2014/main" id="{CE210239-3082-BF21-B964-5500769EEC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5" t="51228" r="13632" b="20161"/>
          <a:stretch/>
        </p:blipFill>
        <p:spPr>
          <a:xfrm>
            <a:off x="4204716" y="3167635"/>
            <a:ext cx="7801355" cy="1969074"/>
          </a:xfrm>
          <a:prstGeom prst="rect">
            <a:avLst/>
          </a:prstGeom>
        </p:spPr>
      </p:pic>
      <p:pic>
        <p:nvPicPr>
          <p:cNvPr id="6" name="Image 5" descr="Une image contenant texte, moniteur, capture d’écran, équipement électronique&#10;&#10;Description générée automatiquement">
            <a:extLst>
              <a:ext uri="{FF2B5EF4-FFF2-40B4-BE49-F238E27FC236}">
                <a16:creationId xmlns:a16="http://schemas.microsoft.com/office/drawing/2014/main" id="{E6480BCA-4C7E-E01A-CF14-F5EE23DA6F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t="13194" r="49062" b="19722"/>
          <a:stretch/>
        </p:blipFill>
        <p:spPr>
          <a:xfrm>
            <a:off x="282536" y="1848421"/>
            <a:ext cx="3123137" cy="4121517"/>
          </a:xfrm>
          <a:prstGeom prst="rect">
            <a:avLst/>
          </a:prstGeom>
        </p:spPr>
      </p:pic>
      <p:pic>
        <p:nvPicPr>
          <p:cNvPr id="8" name="Espace réservé du contenu 7" descr="Une image contenant texte, capture d’écran, ordinateur&#10;&#10;Description générée automatiquement">
            <a:extLst>
              <a:ext uri="{FF2B5EF4-FFF2-40B4-BE49-F238E27FC236}">
                <a16:creationId xmlns:a16="http://schemas.microsoft.com/office/drawing/2014/main" id="{44ECE427-CD8A-08E9-426C-4604E5BFF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t="16933" r="50719" b="45772"/>
          <a:stretch/>
        </p:blipFill>
        <p:spPr>
          <a:xfrm>
            <a:off x="282535" y="3937951"/>
            <a:ext cx="3123137" cy="2452877"/>
          </a:xfrm>
        </p:spPr>
      </p:pic>
    </p:spTree>
    <p:extLst>
      <p:ext uri="{BB962C8B-B14F-4D97-AF65-F5344CB8AC3E}">
        <p14:creationId xmlns:p14="http://schemas.microsoft.com/office/powerpoint/2010/main" val="360666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’un nœud et d’un maillage simples">
            <a:extLst>
              <a:ext uri="{FF2B5EF4-FFF2-40B4-BE49-F238E27FC236}">
                <a16:creationId xmlns:a16="http://schemas.microsoft.com/office/drawing/2014/main" id="{DFDB7EA7-1302-C2A6-0114-CDB4F23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998A5C-1C9F-F888-9B8E-9C28CF3A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bg1"/>
                </a:solidFill>
              </a:rPr>
              <a:t>Recherches et étude de l’État de l’Art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7D215-F14E-042F-4A82-0DCEAFB0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</a:rPr>
              <a:t>Spring 2022 RISC-V Week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=&gt; principalement des techniques d’optimisation (</a:t>
            </a:r>
            <a:r>
              <a:rPr lang="fr-FR" dirty="0" err="1">
                <a:solidFill>
                  <a:schemeClr val="bg1"/>
                </a:solidFill>
              </a:rPr>
              <a:t>Dataflow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Programming</a:t>
            </a:r>
            <a:r>
              <a:rPr lang="fr-FR" dirty="0">
                <a:solidFill>
                  <a:schemeClr val="bg1"/>
                </a:solidFill>
              </a:rPr>
              <a:t>, High-</a:t>
            </a:r>
            <a:r>
              <a:rPr lang="fr-FR" dirty="0" err="1">
                <a:solidFill>
                  <a:schemeClr val="bg1"/>
                </a:solidFill>
              </a:rPr>
              <a:t>Level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Synthesis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=&gt; mais aussi des méthodes et notions très poussées (Reconfigurable Multi-Access Pattern </a:t>
            </a:r>
            <a:r>
              <a:rPr lang="fr-FR" dirty="0" err="1">
                <a:solidFill>
                  <a:schemeClr val="bg1"/>
                </a:solidFill>
              </a:rPr>
              <a:t>Vector</a:t>
            </a:r>
            <a:r>
              <a:rPr lang="fr-FR" dirty="0">
                <a:solidFill>
                  <a:schemeClr val="bg1"/>
                </a:solidFill>
              </a:rPr>
              <a:t> Memory,  Integrated </a:t>
            </a:r>
            <a:r>
              <a:rPr lang="fr-FR" dirty="0" err="1">
                <a:solidFill>
                  <a:schemeClr val="bg1"/>
                </a:solidFill>
              </a:rPr>
              <a:t>Error</a:t>
            </a:r>
            <a:r>
              <a:rPr lang="fr-FR" dirty="0">
                <a:solidFill>
                  <a:schemeClr val="bg1"/>
                </a:solidFill>
              </a:rPr>
              <a:t> Processor)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5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D7F607B2BBF84A99384524D79EAF5E" ma:contentTypeVersion="4" ma:contentTypeDescription="Create a new document." ma:contentTypeScope="" ma:versionID="d5722aa8cd5227157fcf010daadc0e0c">
  <xsd:schema xmlns:xsd="http://www.w3.org/2001/XMLSchema" xmlns:xs="http://www.w3.org/2001/XMLSchema" xmlns:p="http://schemas.microsoft.com/office/2006/metadata/properties" xmlns:ns3="51f8568f-f148-4ea6-9960-fa78a0a1e7f2" targetNamespace="http://schemas.microsoft.com/office/2006/metadata/properties" ma:root="true" ma:fieldsID="db9d422c3f8f73588d914f02af4f08c3" ns3:_="">
    <xsd:import namespace="51f8568f-f148-4ea6-9960-fa78a0a1e7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8568f-f148-4ea6-9960-fa78a0a1e7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89CA79-E25E-42A3-8EA4-C6453B287E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f8568f-f148-4ea6-9960-fa78a0a1e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9F9DB9-70A1-4921-83F3-05C7CE2C63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D04F86-0309-4B92-ADDB-D0B7AD340C2F}">
  <ds:schemaRefs>
    <ds:schemaRef ds:uri="http://schemas.microsoft.com/office/2006/documentManagement/types"/>
    <ds:schemaRef ds:uri="51f8568f-f148-4ea6-9960-fa78a0a1e7f2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Présentation_2_3</Template>
  <TotalTime>0</TotalTime>
  <Words>378</Words>
  <Application>Microsoft Office PowerPoint</Application>
  <PresentationFormat>Grand écran</PresentationFormat>
  <Paragraphs>71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AccentBoxVTI</vt:lpstr>
      <vt:lpstr>Analyse énergétique et conception optimisée RISC-V pour l’IA </vt:lpstr>
      <vt:lpstr>Rappel des échéances :</vt:lpstr>
      <vt:lpstr>Étude de SystemVerilog :</vt:lpstr>
      <vt:lpstr>Application à une UAL :</vt:lpstr>
      <vt:lpstr>Application à une UAL :</vt:lpstr>
      <vt:lpstr>Application à une UAL :</vt:lpstr>
      <vt:lpstr>Modélisation via SystemVerilog :</vt:lpstr>
      <vt:lpstr>Banc de test :</vt:lpstr>
      <vt:lpstr>Recherches et étude de l’État de l’Art :</vt:lpstr>
      <vt:lpstr>Références :</vt:lpstr>
      <vt:lpstr>Low-Power Flip-Flops :</vt:lpstr>
      <vt:lpstr>Références :</vt:lpstr>
      <vt:lpstr>Questions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énergétique et conception optimisée RISC-V pour l’IA </dc:title>
  <dc:creator>Bastien HUBERT</dc:creator>
  <cp:lastModifiedBy>Bastien HUBERT</cp:lastModifiedBy>
  <cp:revision>1</cp:revision>
  <dcterms:created xsi:type="dcterms:W3CDTF">2022-05-30T06:28:24Z</dcterms:created>
  <dcterms:modified xsi:type="dcterms:W3CDTF">2022-05-30T06:28:32Z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0x0101005CD7F607B2BBF84A99384524D79EAF5E</vt:lpwstr>
  </property>
</Properties>
</file>