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jRabH90EabQycCGYh2W9dDaC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xilinx.com/v/u/en-US/ds190-Zynq-7000-Overview" TargetMode="External"/><Relationship Id="rId4" Type="http://schemas.openxmlformats.org/officeDocument/2006/relationships/hyperlink" Target="https://digilent.com/reference/_media/reference/programmable-logic/zybo-z7/zybo-z7_rm.pdf" TargetMode="External"/><Relationship Id="rId5" Type="http://schemas.openxmlformats.org/officeDocument/2006/relationships/hyperlink" Target="https://eda.sw.siemens.com/en-US/ic/questa/simulation/advanced-simulator/" TargetMode="External"/><Relationship Id="rId6" Type="http://schemas.openxmlformats.org/officeDocument/2006/relationships/hyperlink" Target="https://www.xilinx.com/products/design-tools/vivado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55780"/>
            <a:ext cx="9144000" cy="2754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fr-FR" sz="6600" u="sng"/>
              <a:t>Analyse énergétique et conception optimisée RISC-V pour l’IA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449535"/>
            <a:ext cx="9144000" cy="136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École Nationale Supérieure des Techniques Avancées de Paris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Bastien HUBERT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53" y="5274362"/>
            <a:ext cx="904385" cy="132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176" name="Google Shape;1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787" y="800487"/>
            <a:ext cx="5832022" cy="583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693964" y="2334986"/>
            <a:ext cx="413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Ethernet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 et sortie HDMI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Lecteur micro-SD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Alimenté par Jack ou micro USB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par micro USB (1 câble)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Sélecteur de mode de programmation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Processeur Zynq-7000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JTAG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Boutons/DELs/interrupteurs utilisateur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Mémoire DDR3L SDRAM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audio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d’expansion</a:t>
            </a:r>
            <a:endParaRPr/>
          </a:p>
        </p:txBody>
      </p:sp>
      <p:cxnSp>
        <p:nvCxnSpPr>
          <p:cNvPr id="178" name="Google Shape;178;p10"/>
          <p:cNvCxnSpPr/>
          <p:nvPr/>
        </p:nvCxnSpPr>
        <p:spPr>
          <a:xfrm>
            <a:off x="4758612" y="3457339"/>
            <a:ext cx="1257282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9" name="Google Shape;179;p10"/>
          <p:cNvSpPr/>
          <p:nvPr/>
        </p:nvSpPr>
        <p:spPr>
          <a:xfrm>
            <a:off x="6015894" y="2052735"/>
            <a:ext cx="1144176" cy="16888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8294915" y="4432042"/>
            <a:ext cx="877443" cy="88137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8238929" y="3477204"/>
            <a:ext cx="998376" cy="9517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8823258" y="2378041"/>
            <a:ext cx="1070295" cy="32893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1080480" y="2475719"/>
            <a:ext cx="417555" cy="7868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0"/>
          <p:cNvCxnSpPr>
            <a:endCxn id="182" idx="2"/>
          </p:cNvCxnSpPr>
          <p:nvPr/>
        </p:nvCxnSpPr>
        <p:spPr>
          <a:xfrm flipH="1" rot="10800000">
            <a:off x="2762006" y="2706972"/>
            <a:ext cx="6596400" cy="3567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85" name="Google Shape;185;p10"/>
          <p:cNvCxnSpPr>
            <a:endCxn id="186" idx="0"/>
          </p:cNvCxnSpPr>
          <p:nvPr/>
        </p:nvCxnSpPr>
        <p:spPr>
          <a:xfrm flipH="1" rot="10800000">
            <a:off x="4717047" y="3514526"/>
            <a:ext cx="5301300" cy="390300"/>
          </a:xfrm>
          <a:prstGeom prst="bentConnector2">
            <a:avLst/>
          </a:prstGeom>
          <a:noFill/>
          <a:ln cap="flat" cmpd="sng" w="25400">
            <a:solidFill>
              <a:srgbClr val="92D05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87" name="Google Shape;187;p10"/>
          <p:cNvCxnSpPr/>
          <p:nvPr/>
        </p:nvCxnSpPr>
        <p:spPr>
          <a:xfrm>
            <a:off x="4716905" y="4702629"/>
            <a:ext cx="2175297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88" name="Google Shape;188;p10"/>
          <p:cNvSpPr/>
          <p:nvPr/>
        </p:nvSpPr>
        <p:spPr>
          <a:xfrm>
            <a:off x="6892202" y="3739246"/>
            <a:ext cx="1290741" cy="157417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617131" y="3665316"/>
            <a:ext cx="770951" cy="60881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 flipH="1" rot="10800000">
            <a:off x="9769531" y="3149017"/>
            <a:ext cx="497631" cy="36550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892203" y="5313421"/>
            <a:ext cx="3782018" cy="66315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10916816" y="4702629"/>
            <a:ext cx="671803" cy="78681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5975866" y="3855095"/>
            <a:ext cx="671803" cy="78681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 flipH="1" rot="10800000">
            <a:off x="3224463" y="4173575"/>
            <a:ext cx="5014466" cy="807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94" name="Google Shape;194;p10"/>
          <p:cNvSpPr/>
          <p:nvPr/>
        </p:nvSpPr>
        <p:spPr>
          <a:xfrm>
            <a:off x="9172358" y="4395905"/>
            <a:ext cx="1654260" cy="88137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0817668" y="3331771"/>
            <a:ext cx="770951" cy="131014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 rot="10800000">
            <a:off x="10248870" y="2079720"/>
            <a:ext cx="770951" cy="5268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 rot="10800000">
            <a:off x="7891374" y="2058321"/>
            <a:ext cx="831606" cy="5268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027495" y="2052735"/>
            <a:ext cx="831607" cy="11203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2406316" y="2523844"/>
            <a:ext cx="4621179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0" name="Google Shape;200;p10"/>
          <p:cNvCxnSpPr>
            <a:endCxn id="197" idx="0"/>
          </p:cNvCxnSpPr>
          <p:nvPr/>
        </p:nvCxnSpPr>
        <p:spPr>
          <a:xfrm flipH="1" rot="10800000">
            <a:off x="3137877" y="2585201"/>
            <a:ext cx="5169300" cy="2076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1" name="Google Shape;201;p10"/>
          <p:cNvCxnSpPr>
            <a:endCxn id="196" idx="0"/>
          </p:cNvCxnSpPr>
          <p:nvPr/>
        </p:nvCxnSpPr>
        <p:spPr>
          <a:xfrm flipH="1" rot="10800000">
            <a:off x="3137946" y="2606600"/>
            <a:ext cx="7496400" cy="1830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2" name="Google Shape;202;p10"/>
          <p:cNvCxnSpPr/>
          <p:nvPr/>
        </p:nvCxnSpPr>
        <p:spPr>
          <a:xfrm>
            <a:off x="4716905" y="4702629"/>
            <a:ext cx="4455453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3" name="Google Shape;203;p10"/>
          <p:cNvCxnSpPr>
            <a:endCxn id="183" idx="2"/>
          </p:cNvCxnSpPr>
          <p:nvPr/>
        </p:nvCxnSpPr>
        <p:spPr>
          <a:xfrm flipH="1" rot="10800000">
            <a:off x="2069357" y="3262537"/>
            <a:ext cx="9219900" cy="11844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4" name="Google Shape;204;p10"/>
          <p:cNvCxnSpPr/>
          <p:nvPr/>
        </p:nvCxnSpPr>
        <p:spPr>
          <a:xfrm>
            <a:off x="3436219" y="4985886"/>
            <a:ext cx="4858696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5" name="Google Shape;205;p10"/>
          <p:cNvCxnSpPr>
            <a:endCxn id="189" idx="2"/>
          </p:cNvCxnSpPr>
          <p:nvPr/>
        </p:nvCxnSpPr>
        <p:spPr>
          <a:xfrm flipH="1" rot="10800000">
            <a:off x="4824007" y="4274133"/>
            <a:ext cx="5178600" cy="428400"/>
          </a:xfrm>
          <a:prstGeom prst="bentConnector2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6" name="Google Shape;206;p10"/>
          <p:cNvCxnSpPr>
            <a:endCxn id="195" idx="2"/>
          </p:cNvCxnSpPr>
          <p:nvPr/>
        </p:nvCxnSpPr>
        <p:spPr>
          <a:xfrm flipH="1" rot="10800000">
            <a:off x="2189343" y="4641914"/>
            <a:ext cx="9013800" cy="635400"/>
          </a:xfrm>
          <a:prstGeom prst="bentConnector2">
            <a:avLst/>
          </a:prstGeom>
          <a:noFill/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7" name="Google Shape;207;p10"/>
          <p:cNvCxnSpPr/>
          <p:nvPr/>
        </p:nvCxnSpPr>
        <p:spPr>
          <a:xfrm flipH="1" rot="10800000">
            <a:off x="2782933" y="5533574"/>
            <a:ext cx="4109269" cy="975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8" name="Google Shape;208;p10"/>
          <p:cNvCxnSpPr>
            <a:endCxn id="191" idx="2"/>
          </p:cNvCxnSpPr>
          <p:nvPr/>
        </p:nvCxnSpPr>
        <p:spPr>
          <a:xfrm flipH="1" rot="10800000">
            <a:off x="2782818" y="5489448"/>
            <a:ext cx="8469900" cy="54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09" name="Google Shape;209;p10"/>
          <p:cNvCxnSpPr>
            <a:endCxn id="192" idx="2"/>
          </p:cNvCxnSpPr>
          <p:nvPr/>
        </p:nvCxnSpPr>
        <p:spPr>
          <a:xfrm flipH="1" rot="10800000">
            <a:off x="2782868" y="4641914"/>
            <a:ext cx="3528900" cy="900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838199" y="1760310"/>
            <a:ext cx="10881049" cy="489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Alimentation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Connecteur Jack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micro USB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sous 5V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Programmation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micro USB 2.0 - JTAG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mémoire flash Quad-SPI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carte micro SD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Processeur Zynq-7000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Cortex A9 à 2 cœurs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667 MHz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Configuration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0) BootROM et mode de programmation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1) First Stage Boot Loader, configuration du PS et potentiellement du PL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2) Application utilisateur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Horloges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PS_CLK à 33,333 MHz (permet Zynq @667 et DDR3 @533 MHz)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Horloge externe à 125 MHz, connectée à K17 pour la PL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2 Mixed-Mode Clock Manager et 2 Phase-Locked Loop pour la PL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Mémoire DDR3L SDRAM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1 GB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Bus sur 32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1066 MHz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Entrées/sorties 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/>
              <a:t>Port Ethernet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/>
              <a:t>Entrée et sortie HDMI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/>
              <a:t>Boutons/DELs/interrupteurs utilisateur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/>
              <a:t>Ports audio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/>
              <a:t>Ports d’expansion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833" y="2055678"/>
            <a:ext cx="3861967" cy="375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632" y="2477527"/>
            <a:ext cx="6443645" cy="290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21" y="4053283"/>
            <a:ext cx="6215500" cy="2566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29" name="Google Shape;2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0675" y="4457252"/>
            <a:ext cx="3772907" cy="175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30" name="Google Shape;2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0675" y="1874285"/>
            <a:ext cx="3808322" cy="175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31" name="Google Shape;23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3436" y="1874285"/>
            <a:ext cx="3486150" cy="157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21" y="4053283"/>
            <a:ext cx="6215500" cy="2566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0675" y="4457252"/>
            <a:ext cx="3772907" cy="175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39" name="Google Shape;23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0675" y="1874285"/>
            <a:ext cx="3808322" cy="175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bo Z7 Reference Manual - Digilent Reference" id="240" name="Google Shape;24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3436" y="1874285"/>
            <a:ext cx="3486150" cy="157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Simulateur Questa</a:t>
            </a:r>
            <a:endParaRPr u="sng"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838199" y="1825625"/>
            <a:ext cx="41175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Simulateur de circuit électronique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Produit une simulation timing (donc pas post place and route) à partir d’un modèle HDL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Est compatible avec Vivado pour les simulations</a:t>
            </a:r>
            <a:endParaRPr/>
          </a:p>
        </p:txBody>
      </p:sp>
      <p:pic>
        <p:nvPicPr>
          <p:cNvPr descr="Questa Visualizer - Saros Technology"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44307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Flot de conception Vivado</a:t>
            </a:r>
            <a:endParaRPr u="sng"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838200" y="1825625"/>
            <a:ext cx="46761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Suite logicielle développée par Xilinx, depuis 2012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Permet l’analyse et la synthèse de modèle HDL sur puce (SoC)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Est composé de Vivado High-Level Synthesis compiler, Vivado Simulator, Vivado IP Integrator, Vivado Tcl store (plugins)</a:t>
            </a:r>
            <a:endParaRPr/>
          </a:p>
        </p:txBody>
      </p:sp>
      <p:pic>
        <p:nvPicPr>
          <p:cNvPr descr="Getting Started with the Vivado IDE - YouTube"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926" y="3621662"/>
            <a:ext cx="5039943" cy="2834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mulating with Mentor Questa in Vivado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5005" y="75260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838200" y="304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u="sng"/>
              <a:t>Forme des résultats attendus (sous contraintes de ressources et de temps du stage)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838200" y="19096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Espace performance (P)/énergie (E)/ressources FPGA (R)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Surface de Pareto max P min E min R != min w1/P + w2 E + w3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Mais relations non linéaires entre les fonctions objectifs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 rot="10800000">
            <a:off x="4133088" y="3694176"/>
            <a:ext cx="0" cy="11094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4133088" y="4803648"/>
            <a:ext cx="1962912" cy="7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7"/>
          <p:cNvCxnSpPr/>
          <p:nvPr/>
        </p:nvCxnSpPr>
        <p:spPr>
          <a:xfrm flipH="1">
            <a:off x="3048000" y="4803648"/>
            <a:ext cx="1085088" cy="7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17"/>
          <p:cNvSpPr txBox="1"/>
          <p:nvPr/>
        </p:nvSpPr>
        <p:spPr>
          <a:xfrm>
            <a:off x="4242816" y="3694176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6230112" y="5543788"/>
            <a:ext cx="585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2840736" y="5669280"/>
            <a:ext cx="365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7741920" y="4620600"/>
            <a:ext cx="494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cxnSp>
        <p:nvCxnSpPr>
          <p:cNvPr id="269" name="Google Shape;269;p17"/>
          <p:cNvCxnSpPr/>
          <p:nvPr/>
        </p:nvCxnSpPr>
        <p:spPr>
          <a:xfrm flipH="1">
            <a:off x="5595984" y="4803648"/>
            <a:ext cx="2036063" cy="328872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17"/>
          <p:cNvSpPr txBox="1"/>
          <p:nvPr/>
        </p:nvSpPr>
        <p:spPr>
          <a:xfrm>
            <a:off x="2142255" y="4157376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cxnSp>
        <p:nvCxnSpPr>
          <p:cNvPr id="271" name="Google Shape;271;p17"/>
          <p:cNvCxnSpPr/>
          <p:nvPr/>
        </p:nvCxnSpPr>
        <p:spPr>
          <a:xfrm>
            <a:off x="2791705" y="4328232"/>
            <a:ext cx="658464" cy="198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838200" y="2114550"/>
            <a:ext cx="10515600" cy="414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Espace de recherche potentiellement très grand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Dimensionnement architectural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Dimensionnement de l’implémentation (organisation sur FPGA)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Dimensionnement de l’outil (Vivado, QuestaSim)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Dimensionnement des techniques d’optimisation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Il faudra faire une </a:t>
            </a:r>
            <a:r>
              <a:rPr b="1" lang="fr-FR" sz="2400"/>
              <a:t>analyse en composantes principales</a:t>
            </a:r>
            <a:r>
              <a:rPr lang="fr-FR" sz="2400"/>
              <a:t> sur un premier ensemble afin d’éliminer les paramètres qui influencent le moins les résultats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Il faudra déterminer le pas de variation de chaque paramètre</a:t>
            </a:r>
            <a:endParaRPr/>
          </a:p>
        </p:txBody>
      </p:sp>
      <p:sp>
        <p:nvSpPr>
          <p:cNvPr id="277" name="Google Shape;277;p18"/>
          <p:cNvSpPr txBox="1"/>
          <p:nvPr>
            <p:ph type="title"/>
          </p:nvPr>
        </p:nvSpPr>
        <p:spPr>
          <a:xfrm>
            <a:off x="838200" y="304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u="sng"/>
              <a:t>Forme des résultats attendus (sous contraintes de ressources et de temps du stage)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Préparation du concours Thalès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Agenda de la présentation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528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Méthodologie de résolution du stage v1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Flot de conception de test et validation du stage v1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Identification des points d’optimisation du stage v1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Introduction aux briques de bases v1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circuit FPGA Xilinx Zynq-7020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carte Zybo Z7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simulateur Questa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flot de conception Vivado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Forme des résultats attendus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Application IA concours Thalès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Calendrier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Références :</a:t>
            </a:r>
            <a:endParaRPr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Zynq 7020 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https://docs.xilinx.com/v/u/en-US/ds190-Zynq-7000-Overview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Zybo Z7 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https://digilent.com/reference/_media/reference/programmable-logic/zybo-z7/zybo-z7_rm.pdf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Questa Sim : </a:t>
            </a:r>
            <a:r>
              <a:rPr lang="fr-FR" u="sng">
                <a:solidFill>
                  <a:schemeClr val="hlink"/>
                </a:solidFill>
                <a:hlinkClick r:id="rId5"/>
              </a:rPr>
              <a:t>https://eda.sw.siemens.com/en-US/ic/questa/simulation/advanced-simulator/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Vivado : </a:t>
            </a:r>
            <a:r>
              <a:rPr lang="fr-FR" u="sng">
                <a:solidFill>
                  <a:schemeClr val="hlink"/>
                </a:solidFill>
                <a:hlinkClick r:id="rId6"/>
              </a:rPr>
              <a:t>https://www.xilinx.com/products/design-tools/vivado.html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Questions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sz="2800"/>
              <a:t>Peut-on utiliser plus de ressources pour palier au problème du nombre de configurations (temps de calculs importants) 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Méthodologie de résolution du stage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Problème : peut-on réduire la consommation énergétique d’un processeur RISC-V sans trop dégrader les performances du système 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Préambule : se familiariser avec les outils et les techniques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Méthode : proposer un modèle générique et faire varier des paramètres précis, puis mesurer les caractéristiques de ces variations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Résolution : extraire un sous-ensemble de variations présentant des caractéristiques intéressantes (et similaires si possible)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683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Flot de conception et de validation du stage v1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9984919" y="4414157"/>
            <a:ext cx="1975757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Extraction de la surface de Pareto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7416236" y="4414157"/>
            <a:ext cx="2193473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Placement de la configuration dans l’espace E/P/R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6543673" y="5638289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Exécution du banc de test pour cette configuration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496431" y="4414156"/>
            <a:ext cx="1200150" cy="889907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 de test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0685006" y="3495021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3170119" y="5638288"/>
            <a:ext cx="1842408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Synthèse de la configuration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5261029" y="5640328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Carte Zybo Z7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3574252" y="4414156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Xilinx Vivado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543673" y="3190025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du banc de test pour cette configuration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5261029" y="3185203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Questa Sim</a:t>
            </a:r>
            <a:endParaRPr/>
          </a:p>
        </p:txBody>
      </p:sp>
      <p:cxnSp>
        <p:nvCxnSpPr>
          <p:cNvPr id="114" name="Google Shape;114;p4"/>
          <p:cNvCxnSpPr>
            <a:stCxn id="111" idx="2"/>
            <a:endCxn id="109" idx="0"/>
          </p:cNvCxnSpPr>
          <p:nvPr/>
        </p:nvCxnSpPr>
        <p:spPr>
          <a:xfrm>
            <a:off x="4091323" y="5304063"/>
            <a:ext cx="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4"/>
          <p:cNvCxnSpPr>
            <a:stCxn id="109" idx="3"/>
            <a:endCxn id="110" idx="1"/>
          </p:cNvCxnSpPr>
          <p:nvPr/>
        </p:nvCxnSpPr>
        <p:spPr>
          <a:xfrm>
            <a:off x="5012527" y="608324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>
            <a:stCxn id="110" idx="3"/>
            <a:endCxn id="106" idx="1"/>
          </p:cNvCxnSpPr>
          <p:nvPr/>
        </p:nvCxnSpPr>
        <p:spPr>
          <a:xfrm flipH="1" rot="10800000">
            <a:off x="6295170" y="608318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>
            <a:stCxn id="106" idx="0"/>
            <a:endCxn id="105" idx="2"/>
          </p:cNvCxnSpPr>
          <p:nvPr/>
        </p:nvCxnSpPr>
        <p:spPr>
          <a:xfrm flipH="1" rot="10800000">
            <a:off x="7986031" y="5304089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>
            <a:stCxn id="112" idx="2"/>
            <a:endCxn id="105" idx="0"/>
          </p:cNvCxnSpPr>
          <p:nvPr/>
        </p:nvCxnSpPr>
        <p:spPr>
          <a:xfrm>
            <a:off x="7986031" y="4079932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>
            <a:stCxn id="105" idx="3"/>
            <a:endCxn id="104" idx="1"/>
          </p:cNvCxnSpPr>
          <p:nvPr/>
        </p:nvCxnSpPr>
        <p:spPr>
          <a:xfrm>
            <a:off x="9609709" y="4859111"/>
            <a:ext cx="37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>
            <a:stCxn id="107" idx="5"/>
          </p:cNvCxnSpPr>
          <p:nvPr/>
        </p:nvCxnSpPr>
        <p:spPr>
          <a:xfrm>
            <a:off x="6520823" y="5173739"/>
            <a:ext cx="813000" cy="464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4"/>
          <p:cNvCxnSpPr>
            <a:stCxn id="107" idx="7"/>
          </p:cNvCxnSpPr>
          <p:nvPr/>
        </p:nvCxnSpPr>
        <p:spPr>
          <a:xfrm flipH="1" rot="10800000">
            <a:off x="6520823" y="4074980"/>
            <a:ext cx="813000" cy="4695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4"/>
          <p:cNvCxnSpPr>
            <a:stCxn id="108" idx="4"/>
            <a:endCxn id="104" idx="0"/>
          </p:cNvCxnSpPr>
          <p:nvPr/>
        </p:nvCxnSpPr>
        <p:spPr>
          <a:xfrm>
            <a:off x="10972797" y="4044751"/>
            <a:ext cx="0" cy="369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4"/>
          <p:cNvCxnSpPr>
            <a:stCxn id="113" idx="3"/>
            <a:endCxn id="112" idx="1"/>
          </p:cNvCxnSpPr>
          <p:nvPr/>
        </p:nvCxnSpPr>
        <p:spPr>
          <a:xfrm>
            <a:off x="6295170" y="3630157"/>
            <a:ext cx="248400" cy="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4"/>
          <p:cNvCxnSpPr/>
          <p:nvPr/>
        </p:nvCxnSpPr>
        <p:spPr>
          <a:xfrm flipH="1" rot="10800000">
            <a:off x="4091325" y="3630257"/>
            <a:ext cx="1169700" cy="78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4"/>
          <p:cNvSpPr/>
          <p:nvPr/>
        </p:nvSpPr>
        <p:spPr>
          <a:xfrm>
            <a:off x="1193796" y="5304063"/>
            <a:ext cx="1523147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 RISC-V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986486" y="4605669"/>
            <a:ext cx="2217460" cy="5068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commune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206607" y="3630157"/>
            <a:ext cx="1787980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particulière</a:t>
            </a:r>
            <a:endParaRPr/>
          </a:p>
        </p:txBody>
      </p:sp>
      <p:cxnSp>
        <p:nvCxnSpPr>
          <p:cNvPr id="128" name="Google Shape;128;p4"/>
          <p:cNvCxnSpPr>
            <a:stCxn id="125" idx="3"/>
            <a:endCxn id="111" idx="1"/>
          </p:cNvCxnSpPr>
          <p:nvPr/>
        </p:nvCxnSpPr>
        <p:spPr>
          <a:xfrm flipH="1" rot="10800000">
            <a:off x="2716943" y="4859217"/>
            <a:ext cx="857400" cy="88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4"/>
          <p:cNvCxnSpPr>
            <a:stCxn id="126" idx="3"/>
            <a:endCxn id="111" idx="1"/>
          </p:cNvCxnSpPr>
          <p:nvPr/>
        </p:nvCxnSpPr>
        <p:spPr>
          <a:xfrm>
            <a:off x="3203946" y="4859109"/>
            <a:ext cx="37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>
            <a:stCxn id="127" idx="3"/>
            <a:endCxn id="111" idx="1"/>
          </p:cNvCxnSpPr>
          <p:nvPr/>
        </p:nvCxnSpPr>
        <p:spPr>
          <a:xfrm>
            <a:off x="2994587" y="4004457"/>
            <a:ext cx="579600" cy="85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4"/>
          <p:cNvSpPr/>
          <p:nvPr/>
        </p:nvSpPr>
        <p:spPr>
          <a:xfrm>
            <a:off x="838200" y="2947307"/>
            <a:ext cx="8983427" cy="381272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298144" y="1857283"/>
            <a:ext cx="1997026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Pistes théoriques d’optimisations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649297" y="1853500"/>
            <a:ext cx="1533877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Étude de l’État de l’Art</a:t>
            </a:r>
            <a:endParaRPr/>
          </a:p>
        </p:txBody>
      </p:sp>
      <p:cxnSp>
        <p:nvCxnSpPr>
          <p:cNvPr id="134" name="Google Shape;134;p4"/>
          <p:cNvCxnSpPr>
            <a:stCxn id="133" idx="1"/>
            <a:endCxn id="132" idx="3"/>
          </p:cNvCxnSpPr>
          <p:nvPr/>
        </p:nvCxnSpPr>
        <p:spPr>
          <a:xfrm flipH="1">
            <a:off x="6295297" y="2227800"/>
            <a:ext cx="354000" cy="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4"/>
          <p:cNvCxnSpPr>
            <a:stCxn id="132" idx="1"/>
            <a:endCxn id="127" idx="0"/>
          </p:cNvCxnSpPr>
          <p:nvPr/>
        </p:nvCxnSpPr>
        <p:spPr>
          <a:xfrm flipH="1">
            <a:off x="2100644" y="2231583"/>
            <a:ext cx="2197500" cy="1398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4"/>
          <p:cNvSpPr/>
          <p:nvPr/>
        </p:nvSpPr>
        <p:spPr>
          <a:xfrm>
            <a:off x="9729267" y="2408464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137" name="Google Shape;137;p4"/>
          <p:cNvCxnSpPr>
            <a:stCxn id="136" idx="3"/>
          </p:cNvCxnSpPr>
          <p:nvPr/>
        </p:nvCxnSpPr>
        <p:spPr>
          <a:xfrm flipH="1">
            <a:off x="9591559" y="2877688"/>
            <a:ext cx="222000" cy="2691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Identification des points d’optimisation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descr="Zybo Z7 Reference Manual - Digilent Reference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3791" y="1669930"/>
            <a:ext cx="4435928" cy="489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 Circuit Diagram - Xilinx Zynq®-7000 SoC First Generation Architecture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20" y="1791839"/>
            <a:ext cx="6074962" cy="465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10476" l="18520" r="19949" t="26258"/>
          <a:stretch/>
        </p:blipFill>
        <p:spPr>
          <a:xfrm>
            <a:off x="1747934" y="1463396"/>
            <a:ext cx="8696131" cy="502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5323" l="18979" r="20331" t="36551"/>
          <a:stretch/>
        </p:blipFill>
        <p:spPr>
          <a:xfrm>
            <a:off x="1560934" y="1470964"/>
            <a:ext cx="9070132" cy="488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6764694" y="1819467"/>
            <a:ext cx="839755" cy="339634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169" name="Google Shape;16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36" y="800487"/>
            <a:ext cx="5832022" cy="583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linx zynq-7000 MYD-C7Z010/20 Development Board Function Block Diagram |  Development, Development board, Design solutions"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9658" y="2126050"/>
            <a:ext cx="5418166" cy="380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2022-06-09T09:01:30Z</dcterms:created>
  <dc:creator>Bastien HUBERT</dc:creator>
</cp:coreProperties>
</file>