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82E48-AC74-11F7-DAEC-6855270E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20C373-6587-76A0-F6C2-9C57978C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6BDF6-7FB0-B43E-2631-848D6F7D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5159F-8270-29CF-3F8A-C60D4C9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21088-CDCE-4751-00D0-74FF2AB1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50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A2282-927F-E92D-632D-48956739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337C9A-32EB-4C9C-B827-1E8B2FBF1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33AA2E-97EC-2B1E-CE7E-E3AFE93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8EC35-EEDF-186F-2E3C-A96423DA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F53FB-C77F-2D43-7AE7-863C9CFC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3CD82E-9C94-6898-FDFF-578D5E4AC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DE239B-F564-06B8-D3DD-387B73FE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A55944-8BA8-58E1-18EB-E45F0A33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CBB9B-240E-925E-2085-6B24428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C57F6-6F7E-3CE2-662A-B69D2979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64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64C2D-F860-9F96-7941-0411AACB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A294D-05E8-C089-46FC-5E26752B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E2B30A-10AA-9EB9-C7F8-7039E92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DF04B-27B4-131C-729D-7C9C0D8C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7A326-9B06-1BEF-0C1D-9D7D54EC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62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CAA06-646C-8C9A-8E64-2AF75370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A729F-AF9D-E19B-E567-568F0695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083FB-E106-2163-1F05-5AC5F8AD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4707E-AB91-0201-99E6-EFA2E687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24D87-B9DE-A5F9-C20C-2B9BBFCB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2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7192A-42C3-12CF-6B1B-1BA0A0DA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A0398-B6F9-61EC-B830-E731C10E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CE7FA7-5383-017F-D3C5-011FA149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6511A4-F7F6-D0AD-80C6-4914FBE6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33123-6954-1A4F-D742-D0360F60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1FB224-ABA0-EFC5-4905-7933F7E6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6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D0EB1-D2F0-0863-4AA8-59467565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5A4B2-8C73-B7EE-68BC-FDE74DCA8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5532E7-8DB1-A055-8A7D-CB21DE483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6D2F87-4890-21C5-39E8-DFC52ECF5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EC58B5-4339-B124-13D3-A12AB5D3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51EAF2-F9B1-F3D3-1F44-A353EFA4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97FAA8-BF5B-E831-F4F3-C5BE7BD4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AF5F64-E585-64E2-0EEE-27BCF2A6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49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71B49-ED95-6C80-417A-926E92D6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808B42-DCA8-B063-A6C1-7AFFC6C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E49589-63C6-BCF9-7959-38A28F7B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B0AEE7-EB7A-178A-A008-43A4D3C8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0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D88CD0-A4A0-9A5E-96BE-5CB47EF7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F17FE6-4585-6919-2E70-AC4B1D24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FA4871-42F4-20F3-CE3A-416128F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1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830B1-4EEA-13AF-888F-36C0001D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2E0D7-7659-3CE0-0BB2-F8B29A38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C72F29-8BFE-9501-2A2B-BAE46C54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393E1-3745-1723-6AD5-9E8BE272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A60E6A-9D07-7064-DED8-B0394EEC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743A9-2FAB-D06A-88AF-607E3093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80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3EA1C-206A-304F-CC03-D00D7099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24643A-B63A-E07F-DF68-32F64C289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63BE19-6975-EF33-22F5-F7F83EB5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F217D-40E2-AA42-6C0E-8BE22469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C9E05A-F4E3-1385-32C5-2CB00E71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1680C4-90D5-B81F-1F3A-ABF4E683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79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E9509C-67EF-97C5-97A5-6AB879C7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14BAB-1FE8-000E-2F5E-B04EFF5E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9B7C06-F15F-2F9E-10C2-BB07F9B28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4828-4348-43FA-898B-D7F3A2506A9E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1FE15-66E9-F7A4-B09D-77543A8D9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CF5D3-3D5F-846A-99DA-4AA0CF12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6C76-E458-44F3-8097-451773D446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01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ISC-V#ISA_32_bits_de_base" TargetMode="External"/><Relationship Id="rId2" Type="http://schemas.openxmlformats.org/officeDocument/2006/relationships/hyperlink" Target="https://five-embeddev.com/riscv-isa-manual/latest/instr-t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hwgroup/cva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E15C9-F130-17D2-CBA3-483977BD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5780"/>
            <a:ext cx="9144000" cy="2754183"/>
          </a:xfrm>
        </p:spPr>
        <p:txBody>
          <a:bodyPr>
            <a:noAutofit/>
          </a:bodyPr>
          <a:lstStyle/>
          <a:p>
            <a:r>
              <a:rPr lang="fr-FR" sz="6600" u="sng" dirty="0"/>
              <a:t>Analyse énergétique et conception optimisée RISC-V pour l’IA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3C0657-64E5-17B8-4118-305A052B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9535"/>
            <a:ext cx="9144000" cy="1363437"/>
          </a:xfrm>
        </p:spPr>
        <p:txBody>
          <a:bodyPr>
            <a:noAutofit/>
          </a:bodyPr>
          <a:lstStyle/>
          <a:p>
            <a:r>
              <a:rPr lang="fr-FR" dirty="0"/>
              <a:t>École Nationale Supérieure des Techniques Avancées de Paris</a:t>
            </a:r>
          </a:p>
          <a:p>
            <a:endParaRPr lang="fr-FR" dirty="0"/>
          </a:p>
          <a:p>
            <a:r>
              <a:rPr lang="fr-FR" dirty="0"/>
              <a:t>Bastien HUBERT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4B294C-1D91-00D3-EF93-FBEE7207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3" y="5274362"/>
            <a:ext cx="904385" cy="13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0A0DC-0EA4-BCB0-9007-7858DD96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Résultats avec </a:t>
            </a:r>
            <a:r>
              <a:rPr lang="fr-FR" u="sng" dirty="0" err="1"/>
              <a:t>Vivado</a:t>
            </a:r>
            <a:r>
              <a:rPr lang="fr-FR" u="sng" dirty="0"/>
              <a:t> et Vitis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8F4E8-E88C-696A-0C4E-EE00661C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096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Premiers tests de bout en bout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Conception d’un design avec </a:t>
            </a:r>
            <a:r>
              <a:rPr lang="fr-FR" dirty="0" err="1"/>
              <a:t>SystemVerilog</a:t>
            </a:r>
            <a:r>
              <a:rPr lang="fr-FR" dirty="0"/>
              <a:t> via </a:t>
            </a:r>
            <a:r>
              <a:rPr lang="fr-FR" dirty="0" err="1"/>
              <a:t>Vivado</a:t>
            </a:r>
            <a:endParaRPr lang="fr-FR" dirty="0"/>
          </a:p>
          <a:p>
            <a:pPr marL="0" indent="0" algn="ctr">
              <a:buNone/>
            </a:pPr>
            <a:r>
              <a:rPr lang="fr-FR" b="1" dirty="0"/>
              <a:t>OU</a:t>
            </a:r>
          </a:p>
          <a:p>
            <a:r>
              <a:rPr lang="fr-FR" dirty="0"/>
              <a:t>Utilisation de l’interface graphique </a:t>
            </a:r>
            <a:r>
              <a:rPr lang="fr-FR" dirty="0" err="1"/>
              <a:t>Vivado</a:t>
            </a:r>
            <a:r>
              <a:rPr lang="fr-FR" dirty="0"/>
              <a:t> pour définir une architecture par blocs et établir des liens dans la PL et entre la PL et le PS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79814B-5CF3-37D7-E02E-95381C0A1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4" t="11905" r="422" b="28095"/>
          <a:stretch/>
        </p:blipFill>
        <p:spPr>
          <a:xfrm>
            <a:off x="6499162" y="2058081"/>
            <a:ext cx="5571369" cy="35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5B4B4-18DB-892D-5D7F-AC3B250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Résultats avec </a:t>
            </a:r>
            <a:r>
              <a:rPr lang="fr-FR" u="sng" dirty="0" err="1"/>
              <a:t>Vivado</a:t>
            </a:r>
            <a:r>
              <a:rPr lang="fr-FR" u="sng" dirty="0"/>
              <a:t> et Vitis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37598-689A-2B38-3737-A9AEFF4A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9121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Synthèse et implémentation (dont placement et routage) sur </a:t>
            </a:r>
            <a:r>
              <a:rPr lang="fr-FR" dirty="0" err="1"/>
              <a:t>Vivado</a:t>
            </a:r>
            <a:endParaRPr lang="fr-FR" dirty="0"/>
          </a:p>
          <a:p>
            <a:endParaRPr lang="fr-FR" dirty="0"/>
          </a:p>
          <a:p>
            <a:r>
              <a:rPr lang="fr-FR" dirty="0"/>
              <a:t>De nombreuses métriques disponibles par cellule logique</a:t>
            </a:r>
          </a:p>
          <a:p>
            <a:endParaRPr lang="fr-FR" dirty="0"/>
          </a:p>
          <a:p>
            <a:r>
              <a:rPr lang="fr-FR" dirty="0"/>
              <a:t>Il faut voir dans quelle mesure l’utilisateur peut influer sur le placement/routage à des fins d’optimisation</a:t>
            </a:r>
          </a:p>
        </p:txBody>
      </p:sp>
      <p:pic>
        <p:nvPicPr>
          <p:cNvPr id="1030" name="Picture 6" descr="xilinx - Is my FPGA out of routing resources? - Electrical Engineering  Stack Exchange">
            <a:extLst>
              <a:ext uri="{FF2B5EF4-FFF2-40B4-BE49-F238E27FC236}">
                <a16:creationId xmlns:a16="http://schemas.microsoft.com/office/drawing/2014/main" id="{A4AF46F2-FC0C-022F-FC6E-3DFAC27B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3625609"/>
            <a:ext cx="3450771" cy="301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85AD18-E84A-7A92-DEB6-97931FAC1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2" t="18810" r="12922" b="28095"/>
          <a:stretch/>
        </p:blipFill>
        <p:spPr>
          <a:xfrm>
            <a:off x="8137070" y="546663"/>
            <a:ext cx="2914651" cy="28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E4EAF-69AC-D38D-3D4B-6F30149C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Résultats avec </a:t>
            </a:r>
            <a:r>
              <a:rPr lang="fr-FR" u="sng" dirty="0" err="1"/>
              <a:t>Vivado</a:t>
            </a:r>
            <a:r>
              <a:rPr lang="fr-FR" u="sng" dirty="0"/>
              <a:t> et Vitis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09B0A-BFC4-AA69-3427-E09B5F14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Génération du </a:t>
            </a:r>
            <a:r>
              <a:rPr lang="fr-FR" dirty="0" err="1"/>
              <a:t>bitstream</a:t>
            </a:r>
            <a:r>
              <a:rPr lang="fr-FR" dirty="0"/>
              <a:t> via </a:t>
            </a:r>
            <a:r>
              <a:rPr lang="fr-FR" dirty="0" err="1"/>
              <a:t>Vivado</a:t>
            </a:r>
            <a:r>
              <a:rPr lang="fr-FR" dirty="0"/>
              <a:t> et programmation du FPGA via Vitis</a:t>
            </a:r>
          </a:p>
          <a:p>
            <a:r>
              <a:rPr lang="fr-FR" dirty="0"/>
              <a:t>Compilation d’une application C sur le PS (tests sur la PL à faire)</a:t>
            </a:r>
          </a:p>
          <a:p>
            <a:r>
              <a:rPr lang="fr-FR" dirty="0"/>
              <a:t>Exécution de l’application et lecture des résultats depuis l’ordinateur moniteur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E6A521-C87B-26E8-9A68-4841D15FC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2143"/>
          <a:stretch/>
        </p:blipFill>
        <p:spPr>
          <a:xfrm>
            <a:off x="5043184" y="1772444"/>
            <a:ext cx="7037235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2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7BA78-1886-822C-12CC-8F6B4DB4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Architecture RISC-V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34E65-5810-B4C1-7F68-00B3A5D8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7"/>
            <a:ext cx="10515600" cy="49285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47 instructions de base, puis des extensions :</a:t>
            </a:r>
          </a:p>
          <a:p>
            <a:r>
              <a:rPr lang="fr-FR" sz="1800" dirty="0"/>
              <a:t>Calcul (21) :</a:t>
            </a:r>
          </a:p>
          <a:p>
            <a:pPr lvl="1"/>
            <a:r>
              <a:rPr lang="fr-FR" sz="1500" dirty="0" err="1"/>
              <a:t>add</a:t>
            </a:r>
            <a:r>
              <a:rPr lang="fr-FR" sz="1500" dirty="0"/>
              <a:t>, </a:t>
            </a:r>
            <a:r>
              <a:rPr lang="fr-FR" sz="1500" dirty="0" err="1"/>
              <a:t>addi</a:t>
            </a:r>
            <a:r>
              <a:rPr lang="fr-FR" sz="1500" dirty="0"/>
              <a:t>, </a:t>
            </a:r>
            <a:r>
              <a:rPr lang="fr-FR" sz="1500" dirty="0" err="1"/>
              <a:t>sub</a:t>
            </a:r>
            <a:r>
              <a:rPr lang="fr-FR" sz="1500" dirty="0"/>
              <a:t>			-&gt; addition/soustraction</a:t>
            </a:r>
          </a:p>
          <a:p>
            <a:pPr lvl="1"/>
            <a:r>
              <a:rPr lang="fr-FR" sz="1500" dirty="0" err="1"/>
              <a:t>sll</a:t>
            </a:r>
            <a:r>
              <a:rPr lang="fr-FR" sz="1500" dirty="0"/>
              <a:t>, </a:t>
            </a:r>
            <a:r>
              <a:rPr lang="fr-FR" sz="1500" dirty="0" err="1"/>
              <a:t>slli</a:t>
            </a:r>
            <a:r>
              <a:rPr lang="fr-FR" sz="1500" dirty="0"/>
              <a:t>, </a:t>
            </a:r>
            <a:r>
              <a:rPr lang="fr-FR" sz="1500" dirty="0" err="1"/>
              <a:t>srl</a:t>
            </a:r>
            <a:r>
              <a:rPr lang="fr-FR" sz="1500" dirty="0"/>
              <a:t>, </a:t>
            </a:r>
            <a:r>
              <a:rPr lang="fr-FR" sz="1500" dirty="0" err="1"/>
              <a:t>srli</a:t>
            </a:r>
            <a:r>
              <a:rPr lang="fr-FR" sz="1500" dirty="0"/>
              <a:t>, </a:t>
            </a:r>
            <a:r>
              <a:rPr lang="fr-FR" sz="1500" dirty="0" err="1"/>
              <a:t>sra</a:t>
            </a:r>
            <a:r>
              <a:rPr lang="fr-FR" sz="1500" dirty="0"/>
              <a:t>, </a:t>
            </a:r>
            <a:r>
              <a:rPr lang="fr-FR" sz="1500" dirty="0" err="1"/>
              <a:t>srai</a:t>
            </a:r>
            <a:r>
              <a:rPr lang="fr-FR" sz="1500" dirty="0"/>
              <a:t>		-&gt; décalages</a:t>
            </a:r>
          </a:p>
          <a:p>
            <a:pPr lvl="1"/>
            <a:r>
              <a:rPr lang="fr-FR" sz="1500" dirty="0"/>
              <a:t>and, </a:t>
            </a:r>
            <a:r>
              <a:rPr lang="fr-FR" sz="1500" dirty="0" err="1"/>
              <a:t>andi</a:t>
            </a:r>
            <a:r>
              <a:rPr lang="fr-FR" sz="1500" dirty="0"/>
              <a:t>, or, </a:t>
            </a:r>
            <a:r>
              <a:rPr lang="fr-FR" sz="1500" dirty="0" err="1"/>
              <a:t>ori</a:t>
            </a:r>
            <a:r>
              <a:rPr lang="fr-FR" sz="1500" dirty="0"/>
              <a:t>, </a:t>
            </a:r>
            <a:r>
              <a:rPr lang="fr-FR" sz="1500" dirty="0" err="1"/>
              <a:t>xor</a:t>
            </a:r>
            <a:r>
              <a:rPr lang="fr-FR" sz="1500" dirty="0"/>
              <a:t>, </a:t>
            </a:r>
            <a:r>
              <a:rPr lang="fr-FR" sz="1500" dirty="0" err="1"/>
              <a:t>xori</a:t>
            </a:r>
            <a:r>
              <a:rPr lang="fr-FR" sz="1500" dirty="0"/>
              <a:t>		-&gt; opérations logiques</a:t>
            </a:r>
          </a:p>
          <a:p>
            <a:pPr lvl="1"/>
            <a:r>
              <a:rPr lang="fr-FR" sz="1500" dirty="0" err="1"/>
              <a:t>slt</a:t>
            </a:r>
            <a:r>
              <a:rPr lang="fr-FR" sz="1500" dirty="0"/>
              <a:t>, </a:t>
            </a:r>
            <a:r>
              <a:rPr lang="fr-FR" sz="1500" dirty="0" err="1"/>
              <a:t>slti</a:t>
            </a:r>
            <a:r>
              <a:rPr lang="fr-FR" sz="1500" dirty="0"/>
              <a:t>, </a:t>
            </a:r>
            <a:r>
              <a:rPr lang="fr-FR" sz="1500" dirty="0" err="1"/>
              <a:t>sltu</a:t>
            </a:r>
            <a:r>
              <a:rPr lang="fr-FR" sz="1500" dirty="0"/>
              <a:t>, </a:t>
            </a:r>
            <a:r>
              <a:rPr lang="fr-FR" sz="1500" dirty="0" err="1"/>
              <a:t>sltui</a:t>
            </a:r>
            <a:r>
              <a:rPr lang="fr-FR" sz="1500" dirty="0"/>
              <a:t>		-&gt; affectations conditionnelles</a:t>
            </a:r>
          </a:p>
          <a:p>
            <a:pPr lvl="1"/>
            <a:r>
              <a:rPr lang="fr-FR" sz="1500" dirty="0"/>
              <a:t>lui, </a:t>
            </a:r>
            <a:r>
              <a:rPr lang="fr-FR" sz="1500" dirty="0" err="1"/>
              <a:t>auipc</a:t>
            </a:r>
            <a:r>
              <a:rPr lang="fr-FR" sz="1500" dirty="0"/>
              <a:t>			-&gt; addition/chargement immédiat des 20 bits de poids fort</a:t>
            </a:r>
          </a:p>
          <a:p>
            <a:r>
              <a:rPr lang="fr-FR" sz="1800" dirty="0"/>
              <a:t>Contrôle de flux (8) :</a:t>
            </a:r>
          </a:p>
          <a:p>
            <a:pPr lvl="1"/>
            <a:r>
              <a:rPr lang="fr-FR" sz="1500" dirty="0" err="1"/>
              <a:t>Beq</a:t>
            </a:r>
            <a:r>
              <a:rPr lang="fr-FR" sz="1500" dirty="0"/>
              <a:t>, </a:t>
            </a:r>
            <a:r>
              <a:rPr lang="fr-FR" sz="1500" dirty="0" err="1"/>
              <a:t>bne</a:t>
            </a:r>
            <a:r>
              <a:rPr lang="fr-FR" sz="1500" dirty="0"/>
              <a:t>, </a:t>
            </a:r>
            <a:r>
              <a:rPr lang="fr-FR" sz="1500" dirty="0" err="1"/>
              <a:t>blt</a:t>
            </a:r>
            <a:r>
              <a:rPr lang="fr-FR" sz="1500" dirty="0"/>
              <a:t>, </a:t>
            </a:r>
            <a:r>
              <a:rPr lang="fr-FR" sz="1500" dirty="0" err="1"/>
              <a:t>bltu</a:t>
            </a:r>
            <a:r>
              <a:rPr lang="fr-FR" sz="1500" dirty="0"/>
              <a:t>, </a:t>
            </a:r>
            <a:r>
              <a:rPr lang="fr-FR" sz="1500" dirty="0" err="1"/>
              <a:t>bge</a:t>
            </a:r>
            <a:r>
              <a:rPr lang="fr-FR" sz="1500" dirty="0"/>
              <a:t>, </a:t>
            </a:r>
            <a:r>
              <a:rPr lang="fr-FR" sz="1500" dirty="0" err="1"/>
              <a:t>bgeu</a:t>
            </a:r>
            <a:r>
              <a:rPr lang="fr-FR" sz="1500" dirty="0"/>
              <a:t>	-&gt; branchements conditionnels</a:t>
            </a:r>
          </a:p>
          <a:p>
            <a:pPr lvl="1"/>
            <a:r>
              <a:rPr lang="fr-FR" sz="1500" dirty="0" err="1"/>
              <a:t>jal</a:t>
            </a:r>
            <a:r>
              <a:rPr lang="fr-FR" sz="1500" dirty="0"/>
              <a:t>, </a:t>
            </a:r>
            <a:r>
              <a:rPr lang="fr-FR" sz="1500" dirty="0" err="1"/>
              <a:t>jalr</a:t>
            </a:r>
            <a:r>
              <a:rPr lang="fr-FR" sz="1500" dirty="0"/>
              <a:t>			-&gt; branchements inconditionnels</a:t>
            </a:r>
          </a:p>
          <a:p>
            <a:r>
              <a:rPr lang="fr-FR" sz="1800" dirty="0"/>
              <a:t>Accès mémoire (10) :</a:t>
            </a:r>
          </a:p>
          <a:p>
            <a:pPr lvl="1"/>
            <a:r>
              <a:rPr lang="fr-FR" sz="1500" dirty="0"/>
              <a:t>Lb, </a:t>
            </a:r>
            <a:r>
              <a:rPr lang="fr-FR" sz="1500" dirty="0" err="1"/>
              <a:t>lbu</a:t>
            </a:r>
            <a:r>
              <a:rPr lang="fr-FR" sz="1500" dirty="0"/>
              <a:t>, </a:t>
            </a:r>
            <a:r>
              <a:rPr lang="fr-FR" sz="1500" dirty="0" err="1"/>
              <a:t>lh</a:t>
            </a:r>
            <a:r>
              <a:rPr lang="fr-FR" sz="1500" dirty="0"/>
              <a:t>, </a:t>
            </a:r>
            <a:r>
              <a:rPr lang="fr-FR" sz="1500" dirty="0" err="1"/>
              <a:t>lhu</a:t>
            </a:r>
            <a:r>
              <a:rPr lang="fr-FR" sz="1500" dirty="0"/>
              <a:t>, </a:t>
            </a:r>
            <a:r>
              <a:rPr lang="fr-FR" sz="1500" dirty="0" err="1"/>
              <a:t>lw</a:t>
            </a:r>
            <a:r>
              <a:rPr lang="fr-FR" sz="1500" dirty="0"/>
              <a:t>		-&gt; chargements vers registre</a:t>
            </a:r>
          </a:p>
          <a:p>
            <a:pPr lvl="1"/>
            <a:r>
              <a:rPr lang="fr-FR" sz="1500" dirty="0"/>
              <a:t>sb, sh, </a:t>
            </a:r>
            <a:r>
              <a:rPr lang="fr-FR" sz="1500" dirty="0" err="1"/>
              <a:t>sw</a:t>
            </a:r>
            <a:r>
              <a:rPr lang="fr-FR" sz="1500" dirty="0"/>
              <a:t>			-&gt; stockage vers mémoire</a:t>
            </a:r>
          </a:p>
          <a:p>
            <a:pPr lvl="1"/>
            <a:r>
              <a:rPr lang="fr-FR" sz="1500" dirty="0" err="1"/>
              <a:t>fence</a:t>
            </a:r>
            <a:r>
              <a:rPr lang="fr-FR" sz="1500" dirty="0"/>
              <a:t>, </a:t>
            </a:r>
            <a:r>
              <a:rPr lang="fr-FR" sz="1500" dirty="0" err="1"/>
              <a:t>fence.i</a:t>
            </a:r>
            <a:r>
              <a:rPr lang="fr-FR" sz="1500" dirty="0"/>
              <a:t>			-&gt; instructions de contrôle</a:t>
            </a:r>
          </a:p>
          <a:p>
            <a:r>
              <a:rPr lang="fr-FR" sz="1800" dirty="0"/>
              <a:t>Instructions système (8) :</a:t>
            </a:r>
          </a:p>
          <a:p>
            <a:pPr lvl="1"/>
            <a:r>
              <a:rPr lang="fr-FR" sz="1500" dirty="0" err="1"/>
              <a:t>ecall</a:t>
            </a:r>
            <a:r>
              <a:rPr lang="fr-FR" sz="1500" dirty="0"/>
              <a:t>, break, </a:t>
            </a:r>
            <a:r>
              <a:rPr lang="fr-FR" sz="1500" dirty="0" err="1"/>
              <a:t>csrrw</a:t>
            </a:r>
            <a:r>
              <a:rPr lang="fr-FR" sz="1500" dirty="0"/>
              <a:t>, </a:t>
            </a:r>
            <a:r>
              <a:rPr lang="fr-FR" sz="1500" dirty="0" err="1"/>
              <a:t>csrrwi</a:t>
            </a:r>
            <a:r>
              <a:rPr lang="fr-FR" sz="1500" dirty="0"/>
              <a:t>, </a:t>
            </a:r>
            <a:r>
              <a:rPr lang="fr-FR" sz="1500" dirty="0" err="1"/>
              <a:t>cssrc</a:t>
            </a:r>
            <a:r>
              <a:rPr lang="fr-FR" sz="1500" dirty="0"/>
              <a:t>, </a:t>
            </a:r>
            <a:r>
              <a:rPr lang="fr-FR" sz="1500" dirty="0" err="1"/>
              <a:t>csrrci</a:t>
            </a:r>
            <a:r>
              <a:rPr lang="fr-FR" sz="1500" dirty="0"/>
              <a:t>, </a:t>
            </a:r>
            <a:r>
              <a:rPr lang="fr-FR" sz="1500" dirty="0" err="1"/>
              <a:t>csrrs</a:t>
            </a:r>
            <a:r>
              <a:rPr lang="fr-FR" sz="1500" dirty="0"/>
              <a:t>, </a:t>
            </a:r>
            <a:r>
              <a:rPr lang="fr-FR" sz="1500" dirty="0" err="1"/>
              <a:t>csrrsi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428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3DAD3-1688-E333-2090-D7657870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Structure de ARIANE/CV32A6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780B0C9-798D-C948-004A-B955C90F9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0" y="1469730"/>
            <a:ext cx="7823519" cy="5127013"/>
          </a:xfrm>
        </p:spPr>
      </p:pic>
    </p:spTree>
    <p:extLst>
      <p:ext uri="{BB962C8B-B14F-4D97-AF65-F5344CB8AC3E}">
        <p14:creationId xmlns:p14="http://schemas.microsoft.com/office/powerpoint/2010/main" val="31459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D42EA-6EF6-C13B-D298-4D793DA4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4549A-9BC0-9A17-F639-E762BCA5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RISC-V ISA :</a:t>
            </a:r>
          </a:p>
          <a:p>
            <a:pPr lvl="1"/>
            <a:r>
              <a:rPr lang="fr-FR" sz="2800" dirty="0">
                <a:hlinkClick r:id="rId2"/>
              </a:rPr>
              <a:t>https://five-embeddev.com/riscv-isa-manual/latest/instr-table.html</a:t>
            </a:r>
            <a:endParaRPr lang="fr-FR" sz="2800" dirty="0"/>
          </a:p>
          <a:p>
            <a:pPr lvl="1"/>
            <a:r>
              <a:rPr lang="fr-FR" sz="2800" dirty="0">
                <a:hlinkClick r:id="rId3"/>
              </a:rPr>
              <a:t>https://fr.wikipedia.org/wiki/RISC-V#ISA_32_bits_de_base</a:t>
            </a:r>
            <a:endParaRPr lang="fr-FR" sz="2800" dirty="0"/>
          </a:p>
          <a:p>
            <a:endParaRPr lang="fr-FR" dirty="0"/>
          </a:p>
          <a:p>
            <a:r>
              <a:rPr lang="fr-FR" dirty="0"/>
              <a:t>Architecture CVA6 : </a:t>
            </a:r>
            <a:r>
              <a:rPr lang="fr-FR" dirty="0">
                <a:hlinkClick r:id="rId4"/>
              </a:rPr>
              <a:t>https://github.com/openhwgroup/cva6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43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993A8-9A2D-B7B7-ABDF-3032B374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68CA8-CA3C-BB5B-CFB2-552B834F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Pouvez-vous détailler le fonctionnement des différents blocs fonctionnels de l’architecture CV32A6 ?</a:t>
            </a:r>
          </a:p>
        </p:txBody>
      </p:sp>
    </p:spTree>
    <p:extLst>
      <p:ext uri="{BB962C8B-B14F-4D97-AF65-F5344CB8AC3E}">
        <p14:creationId xmlns:p14="http://schemas.microsoft.com/office/powerpoint/2010/main" val="357429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398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Analyse énergétique et conception optimisée RISC-V pour l’IA</vt:lpstr>
      <vt:lpstr>Résultats avec Vivado et Vitis</vt:lpstr>
      <vt:lpstr>Résultats avec Vivado et Vitis</vt:lpstr>
      <vt:lpstr>Résultats avec Vivado et Vitis</vt:lpstr>
      <vt:lpstr>Architecture RISC-V</vt:lpstr>
      <vt:lpstr>Structure de ARIANE/CV32A6</vt:lpstr>
      <vt:lpstr>Références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HUBERT</dc:creator>
  <cp:lastModifiedBy>Bastien HUBERT</cp:lastModifiedBy>
  <cp:revision>130</cp:revision>
  <dcterms:created xsi:type="dcterms:W3CDTF">2022-06-16T09:14:30Z</dcterms:created>
  <dcterms:modified xsi:type="dcterms:W3CDTF">2022-06-20T07:44:42Z</dcterms:modified>
</cp:coreProperties>
</file>