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notesSlides/notesSlide2.xml" ContentType="application/vnd.openxmlformats-officedocument.presentationml.notesSlide+xml"/>
  <Override PartName="/ppt/comments/modernComment_101_0.xml" ContentType="application/vnd.ms-powerpoint.comments+xml"/>
  <Override PartName="/ppt/notesSlides/notesSlide3.xml" ContentType="application/vnd.openxmlformats-officedocument.presentationml.notesSlide+xml"/>
  <Override PartName="/ppt/comments/modernComment_103_0.xml" ContentType="application/vnd.ms-powerpoint.comments+xml"/>
  <Override PartName="/ppt/notesSlides/notesSlide4.xml" ContentType="application/vnd.openxmlformats-officedocument.presentationml.notesSlide+xml"/>
  <Override PartName="/ppt/comments/modernComment_10B_EB225A23.xml" ContentType="application/vnd.ms-powerpoint.comments+xml"/>
  <Override PartName="/ppt/notesSlides/notesSlide5.xml" ContentType="application/vnd.openxmlformats-officedocument.presentationml.notesSlide+xml"/>
  <Override PartName="/ppt/comments/modernComment_10A_D9EAFBC2.xml" ContentType="application/vnd.ms-powerpoint.comments+xml"/>
  <Override PartName="/ppt/comments/modernComment_105_0.xml" ContentType="application/vnd.ms-powerpoint.comments+xml"/>
  <Override PartName="/ppt/comments/modernComment_113_1535AC8B.xml" ContentType="application/vnd.ms-powerpoint.comments+xml"/>
  <Override PartName="/ppt/notesSlides/notesSlide6.xml" ContentType="application/vnd.openxmlformats-officedocument.presentationml.notesSlide+xml"/>
  <Override PartName="/ppt/comments/modernComment_10C_E56CF36E.xml" ContentType="application/vnd.ms-powerpoint.comments+xml"/>
  <Override PartName="/ppt/comments/modernComment_110_7D2E7D11.xml" ContentType="application/vnd.ms-powerpoint.comments+xml"/>
  <Override PartName="/ppt/comments/modernComment_10F_C1F18133.xml" ContentType="application/vnd.ms-powerpoint.comments+xml"/>
  <Override PartName="/ppt/notesSlides/notesSlide7.xml" ContentType="application/vnd.openxmlformats-officedocument.presentationml.notesSlide+xml"/>
  <Override PartName="/ppt/comments/modernComment_10E_A3C81D29.xml" ContentType="application/vnd.ms-powerpoint.comments+xml"/>
  <Override PartName="/ppt/comments/modernComment_111_A0D3066B.xml" ContentType="application/vnd.ms-powerpoint.comments+xml"/>
  <Override PartName="/ppt/media/image25.JPG" ContentType="image/jpeg"/>
  <Override PartName="/ppt/notesSlides/notesSlide8.xml" ContentType="application/vnd.openxmlformats-officedocument.presentationml.notesSlide+xml"/>
  <Override PartName="/ppt/comments/modernComment_109_6C8F0673.xml" ContentType="application/vnd.ms-powerpoint.comments+xml"/>
  <Override PartName="/ppt/comments/modernComment_108_C809CA91.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20"/>
  </p:notesMasterIdLst>
  <p:handoutMasterIdLst>
    <p:handoutMasterId r:id="rId21"/>
  </p:handoutMasterIdLst>
  <p:sldIdLst>
    <p:sldId id="256" r:id="rId5"/>
    <p:sldId id="257" r:id="rId6"/>
    <p:sldId id="259" r:id="rId7"/>
    <p:sldId id="267" r:id="rId8"/>
    <p:sldId id="266" r:id="rId9"/>
    <p:sldId id="261" r:id="rId10"/>
    <p:sldId id="275" r:id="rId11"/>
    <p:sldId id="268" r:id="rId12"/>
    <p:sldId id="272" r:id="rId13"/>
    <p:sldId id="271" r:id="rId14"/>
    <p:sldId id="270" r:id="rId15"/>
    <p:sldId id="273" r:id="rId16"/>
    <p:sldId id="265" r:id="rId17"/>
    <p:sldId id="264" r:id="rId18"/>
    <p:sldId id="274" r:id="rId19"/>
  </p:sldIdLst>
  <p:sldSz cx="9144000" cy="6858000" type="screen4x3"/>
  <p:notesSz cx="9144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FD89021-159D-F157-8F16-AEDD3FF4537D}" name="Bastian Garcon" initials="BG" userId="S::garcon.e2101984@etud.univ-ubs.fr::7c3d01c9-eadf-44aa-b05c-e62dd8dc25d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270"/>
    <a:srgbClr val="F8EDEC"/>
    <a:srgbClr val="BC2E1B"/>
    <a:srgbClr val="CDFE67"/>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3CE613-EDB5-4903-87DA-C7A48781626A}" v="2" dt="2023-03-21T16:29:22.592"/>
    <p1510:client id="{DFCD10CB-7807-4638-B69E-C0F80B67323E}" v="43" dt="2023-03-21T07:23:14.21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536" y="78"/>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A0503EA-1E7D-439D-960C-F06A8D04F45A}" authorId="{1FD89021-159D-F157-8F16-AEDD3FF4537D}" created="2023-03-20T14:41:27.846">
    <pc:sldMkLst xmlns:pc="http://schemas.microsoft.com/office/powerpoint/2013/main/command">
      <pc:docMk/>
      <pc:sldMk cId="0" sldId="256"/>
    </pc:sldMkLst>
    <p188:txBody>
      <a:bodyPr/>
      <a:lstStyle/>
      <a:p>
        <a:r>
          <a:rPr lang="fr-FR"/>
          <a:t>Lilian</a:t>
        </a:r>
      </a:p>
    </p188:txBody>
  </p188:cm>
</p188:cmLst>
</file>

<file path=ppt/comments/modernComment_101_0.xml><?xml version="1.0" encoding="utf-8"?>
<p188:cmLst xmlns:a="http://schemas.openxmlformats.org/drawingml/2006/main" xmlns:r="http://schemas.openxmlformats.org/officeDocument/2006/relationships" xmlns:p188="http://schemas.microsoft.com/office/powerpoint/2018/8/main">
  <p188:cm id="{C738517C-92E9-414F-8E19-BF19DEBB8C5F}" authorId="{1FD89021-159D-F157-8F16-AEDD3FF4537D}" created="2023-03-20T14:41:36.582">
    <pc:sldMkLst xmlns:pc="http://schemas.microsoft.com/office/powerpoint/2013/main/command">
      <pc:docMk/>
      <pc:sldMk cId="0" sldId="257"/>
    </pc:sldMkLst>
    <p188:txBody>
      <a:bodyPr/>
      <a:lstStyle/>
      <a:p>
        <a:r>
          <a:rPr lang="fr-FR"/>
          <a:t>Lilian</a:t>
        </a:r>
      </a:p>
    </p188:txBody>
  </p188:cm>
</p188:cmLst>
</file>

<file path=ppt/comments/modernComment_103_0.xml><?xml version="1.0" encoding="utf-8"?>
<p188:cmLst xmlns:a="http://schemas.openxmlformats.org/drawingml/2006/main" xmlns:r="http://schemas.openxmlformats.org/officeDocument/2006/relationships" xmlns:p188="http://schemas.microsoft.com/office/powerpoint/2018/8/main">
  <p188:cm id="{A62DDC65-2DE5-4084-98FF-61ADBB85D6E7}" authorId="{1FD89021-159D-F157-8F16-AEDD3FF4537D}" created="2023-03-20T14:41:45.617">
    <pc:sldMkLst xmlns:pc="http://schemas.microsoft.com/office/powerpoint/2013/main/command">
      <pc:docMk/>
      <pc:sldMk cId="0" sldId="259"/>
    </pc:sldMkLst>
    <p188:txBody>
      <a:bodyPr/>
      <a:lstStyle/>
      <a:p>
        <a:r>
          <a:rPr lang="fr-FR"/>
          <a:t>Bastian</a:t>
        </a:r>
      </a:p>
    </p188:txBody>
  </p188:cm>
</p188:cmLst>
</file>

<file path=ppt/comments/modernComment_105_0.xml><?xml version="1.0" encoding="utf-8"?>
<p188:cmLst xmlns:a="http://schemas.openxmlformats.org/drawingml/2006/main" xmlns:r="http://schemas.openxmlformats.org/officeDocument/2006/relationships" xmlns:p188="http://schemas.microsoft.com/office/powerpoint/2018/8/main">
  <p188:cm id="{FB50EB81-6CDE-42CA-AA64-1EA2990D63AC}" authorId="{1FD89021-159D-F157-8F16-AEDD3FF4537D}" created="2023-03-20T14:45:53.540">
    <pc:sldMkLst xmlns:pc="http://schemas.microsoft.com/office/powerpoint/2013/main/command">
      <pc:docMk/>
      <pc:sldMk cId="0" sldId="261"/>
    </pc:sldMkLst>
    <p188:txBody>
      <a:bodyPr/>
      <a:lstStyle/>
      <a:p>
        <a:r>
          <a:rPr lang="fr-FR"/>
          <a:t>Bastian</a:t>
        </a:r>
      </a:p>
    </p188:txBody>
  </p188:cm>
</p188:cmLst>
</file>

<file path=ppt/comments/modernComment_108_C809CA91.xml><?xml version="1.0" encoding="utf-8"?>
<p188:cmLst xmlns:a="http://schemas.openxmlformats.org/drawingml/2006/main" xmlns:r="http://schemas.openxmlformats.org/officeDocument/2006/relationships" xmlns:p188="http://schemas.microsoft.com/office/powerpoint/2018/8/main">
  <p188:cm id="{986AAA79-2FD7-499F-9368-C522EB8BDA8C}" authorId="{1FD89021-159D-F157-8F16-AEDD3FF4537D}" created="2023-03-20T14:55:08.313">
    <pc:sldMkLst xmlns:pc="http://schemas.microsoft.com/office/powerpoint/2013/main/command">
      <pc:docMk/>
      <pc:sldMk cId="3356084881" sldId="264"/>
    </pc:sldMkLst>
    <p188:txBody>
      <a:bodyPr/>
      <a:lstStyle/>
      <a:p>
        <a:r>
          <a:rPr lang="fr-FR"/>
          <a:t>Bastian</a:t>
        </a:r>
      </a:p>
    </p188:txBody>
  </p188:cm>
</p188:cmLst>
</file>

<file path=ppt/comments/modernComment_109_6C8F0673.xml><?xml version="1.0" encoding="utf-8"?>
<p188:cmLst xmlns:a="http://schemas.openxmlformats.org/drawingml/2006/main" xmlns:r="http://schemas.openxmlformats.org/officeDocument/2006/relationships" xmlns:p188="http://schemas.microsoft.com/office/powerpoint/2018/8/main">
  <p188:cm id="{8616D2FB-A187-4F4D-BD59-538E04A6FA39}" authorId="{1FD89021-159D-F157-8F16-AEDD3FF4537D}" created="2023-03-20T14:54:59.754">
    <pc:sldMkLst xmlns:pc="http://schemas.microsoft.com/office/powerpoint/2013/main/command">
      <pc:docMk/>
      <pc:sldMk cId="1821312627" sldId="265"/>
    </pc:sldMkLst>
    <p188:txBody>
      <a:bodyPr/>
      <a:lstStyle/>
      <a:p>
        <a:r>
          <a:rPr lang="fr-FR"/>
          <a:t>Lilian</a:t>
        </a:r>
      </a:p>
    </p188:txBody>
  </p188:cm>
</p188:cmLst>
</file>

<file path=ppt/comments/modernComment_10A_D9EAFBC2.xml><?xml version="1.0" encoding="utf-8"?>
<p188:cmLst xmlns:a="http://schemas.openxmlformats.org/drawingml/2006/main" xmlns:r="http://schemas.openxmlformats.org/officeDocument/2006/relationships" xmlns:p188="http://schemas.microsoft.com/office/powerpoint/2018/8/main">
  <p188:cm id="{2C92D26E-44F3-4537-9103-346E4C7FFDFA}" authorId="{1FD89021-159D-F157-8F16-AEDD3FF4537D}" created="2023-03-20T14:45:41.376">
    <pc:sldMkLst xmlns:pc="http://schemas.microsoft.com/office/powerpoint/2013/main/command">
      <pc:docMk/>
      <pc:sldMk cId="3656055746" sldId="266"/>
    </pc:sldMkLst>
    <p188:txBody>
      <a:bodyPr/>
      <a:lstStyle/>
      <a:p>
        <a:r>
          <a:rPr lang="fr-FR"/>
          <a:t>Bastian</a:t>
        </a:r>
      </a:p>
    </p188:txBody>
  </p188:cm>
</p188:cmLst>
</file>

<file path=ppt/comments/modernComment_10B_EB225A23.xml><?xml version="1.0" encoding="utf-8"?>
<p188:cmLst xmlns:a="http://schemas.openxmlformats.org/drawingml/2006/main" xmlns:r="http://schemas.openxmlformats.org/officeDocument/2006/relationships" xmlns:p188="http://schemas.microsoft.com/office/powerpoint/2018/8/main">
  <p188:cm id="{B2F582FD-C3A0-4FA6-AA8F-8F5303D02F32}" authorId="{1FD89021-159D-F157-8F16-AEDD3FF4537D}" created="2023-03-20T14:42:10.118">
    <pc:sldMkLst xmlns:pc="http://schemas.microsoft.com/office/powerpoint/2013/main/command">
      <pc:docMk/>
      <pc:sldMk cId="3944897059" sldId="267"/>
    </pc:sldMkLst>
    <p188:txBody>
      <a:bodyPr/>
      <a:lstStyle/>
      <a:p>
        <a:r>
          <a:rPr lang="fr-FR"/>
          <a:t>Bastian</a:t>
        </a:r>
      </a:p>
    </p188:txBody>
  </p188:cm>
</p188:cmLst>
</file>

<file path=ppt/comments/modernComment_10C_E56CF36E.xml><?xml version="1.0" encoding="utf-8"?>
<p188:cmLst xmlns:a="http://schemas.openxmlformats.org/drawingml/2006/main" xmlns:r="http://schemas.openxmlformats.org/officeDocument/2006/relationships" xmlns:p188="http://schemas.microsoft.com/office/powerpoint/2018/8/main">
  <p188:cm id="{C0E43D7B-91DB-4D01-9C99-80B1FC90B757}" authorId="{1FD89021-159D-F157-8F16-AEDD3FF4537D}" created="2023-03-20T14:42:21.291">
    <pc:sldMkLst xmlns:pc="http://schemas.microsoft.com/office/powerpoint/2013/main/command">
      <pc:docMk/>
      <pc:sldMk cId="3849122670" sldId="268"/>
    </pc:sldMkLst>
    <p188:txBody>
      <a:bodyPr/>
      <a:lstStyle/>
      <a:p>
        <a:r>
          <a:rPr lang="fr-FR"/>
          <a:t>Lilian</a:t>
        </a:r>
      </a:p>
    </p188:txBody>
  </p188:cm>
</p188:cmLst>
</file>

<file path=ppt/comments/modernComment_10E_A3C81D29.xml><?xml version="1.0" encoding="utf-8"?>
<p188:cmLst xmlns:a="http://schemas.openxmlformats.org/drawingml/2006/main" xmlns:r="http://schemas.openxmlformats.org/officeDocument/2006/relationships" xmlns:p188="http://schemas.microsoft.com/office/powerpoint/2018/8/main">
  <p188:cm id="{21CD8EDC-D0D7-4B07-8373-2CA4D7129036}" authorId="{1FD89021-159D-F157-8F16-AEDD3FF4537D}" created="2023-03-20T14:43:26.875">
    <pc:sldMkLst xmlns:pc="http://schemas.microsoft.com/office/powerpoint/2013/main/command">
      <pc:docMk/>
      <pc:sldMk cId="2747800873" sldId="270"/>
    </pc:sldMkLst>
    <p188:txBody>
      <a:bodyPr/>
      <a:lstStyle/>
      <a:p>
        <a:r>
          <a:rPr lang="fr-FR"/>
          <a:t>Lilian</a:t>
        </a:r>
      </a:p>
    </p188:txBody>
  </p188:cm>
</p188:cmLst>
</file>

<file path=ppt/comments/modernComment_10F_C1F18133.xml><?xml version="1.0" encoding="utf-8"?>
<p188:cmLst xmlns:a="http://schemas.openxmlformats.org/drawingml/2006/main" xmlns:r="http://schemas.openxmlformats.org/officeDocument/2006/relationships" xmlns:p188="http://schemas.microsoft.com/office/powerpoint/2018/8/main">
  <p188:cm id="{4AE3600D-D3C7-4EE8-A0BF-17238E14A205}" authorId="{1FD89021-159D-F157-8F16-AEDD3FF4537D}" created="2023-03-20T14:48:15.989">
    <pc:sldMkLst xmlns:pc="http://schemas.microsoft.com/office/powerpoint/2013/main/command">
      <pc:docMk/>
      <pc:sldMk cId="3253829939" sldId="271"/>
    </pc:sldMkLst>
    <p188:txBody>
      <a:bodyPr/>
      <a:lstStyle/>
      <a:p>
        <a:r>
          <a:rPr lang="fr-FR"/>
          <a:t>Lilian</a:t>
        </a:r>
      </a:p>
    </p188:txBody>
  </p188:cm>
</p188:cmLst>
</file>

<file path=ppt/comments/modernComment_110_7D2E7D11.xml><?xml version="1.0" encoding="utf-8"?>
<p188:cmLst xmlns:a="http://schemas.openxmlformats.org/drawingml/2006/main" xmlns:r="http://schemas.openxmlformats.org/officeDocument/2006/relationships" xmlns:p188="http://schemas.microsoft.com/office/powerpoint/2018/8/main">
  <p188:cm id="{EE770CEC-DFD5-4726-AF59-6954E1977E73}" authorId="{1FD89021-159D-F157-8F16-AEDD3FF4537D}" created="2023-03-20T14:47:34.250">
    <pc:sldMkLst xmlns:pc="http://schemas.microsoft.com/office/powerpoint/2013/main/command">
      <pc:docMk/>
      <pc:sldMk cId="2100198673" sldId="272"/>
    </pc:sldMkLst>
    <p188:txBody>
      <a:bodyPr/>
      <a:lstStyle/>
      <a:p>
        <a:r>
          <a:rPr lang="fr-FR"/>
          <a:t>Lilian</a:t>
        </a:r>
      </a:p>
    </p188:txBody>
  </p188:cm>
</p188:cmLst>
</file>

<file path=ppt/comments/modernComment_111_A0D3066B.xml><?xml version="1.0" encoding="utf-8"?>
<p188:cmLst xmlns:a="http://schemas.openxmlformats.org/drawingml/2006/main" xmlns:r="http://schemas.openxmlformats.org/officeDocument/2006/relationships" xmlns:p188="http://schemas.microsoft.com/office/powerpoint/2018/8/main">
  <p188:cm id="{6F80AC7A-3B5F-4AE4-8E91-5C3CA6E57979}" authorId="{1FD89021-159D-F157-8F16-AEDD3FF4537D}" created="2023-03-20T14:43:34.657">
    <pc:sldMkLst xmlns:pc="http://schemas.microsoft.com/office/powerpoint/2013/main/command">
      <pc:docMk/>
      <pc:sldMk cId="2698184299" sldId="273"/>
    </pc:sldMkLst>
    <p188:txBody>
      <a:bodyPr/>
      <a:lstStyle/>
      <a:p>
        <a:r>
          <a:rPr lang="fr-FR"/>
          <a:t>Lilian</a:t>
        </a:r>
      </a:p>
    </p188:txBody>
  </p188:cm>
</p188:cmLst>
</file>

<file path=ppt/comments/modernComment_113_1535AC8B.xml><?xml version="1.0" encoding="utf-8"?>
<p188:cmLst xmlns:a="http://schemas.openxmlformats.org/drawingml/2006/main" xmlns:r="http://schemas.openxmlformats.org/officeDocument/2006/relationships" xmlns:p188="http://schemas.microsoft.com/office/powerpoint/2018/8/main">
  <p188:cm id="{7E12B269-95E1-4F37-923D-2BE05018BFA8}" authorId="{1FD89021-159D-F157-8F16-AEDD3FF4537D}" created="2023-03-20T15:57:09.425">
    <pc:sldMkLst xmlns:pc="http://schemas.microsoft.com/office/powerpoint/2013/main/command">
      <pc:docMk/>
      <pc:sldMk cId="355839115" sldId="275"/>
    </pc:sldMkLst>
    <p188:txBody>
      <a:bodyPr/>
      <a:lstStyle/>
      <a:p>
        <a:r>
          <a:rPr lang="fr-FR"/>
          <a:t>Bastian</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C16C8E3-FA87-9F53-BC2A-A51BB763670A}"/>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6E6E3B12-DEF0-6FD2-4C80-B623BD18772A}"/>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44250205-2E15-4F1D-ADC5-3C11F5AAFB3E}" type="datetimeFigureOut">
              <a:rPr lang="fr-FR" smtClean="0"/>
              <a:t>21/03/2023</a:t>
            </a:fld>
            <a:endParaRPr lang="fr-FR"/>
          </a:p>
        </p:txBody>
      </p:sp>
      <p:sp>
        <p:nvSpPr>
          <p:cNvPr id="4" name="Espace réservé du pied de page 3">
            <a:extLst>
              <a:ext uri="{FF2B5EF4-FFF2-40B4-BE49-F238E27FC236}">
                <a16:creationId xmlns:a16="http://schemas.microsoft.com/office/drawing/2014/main" id="{27EDAEDB-26D5-F59B-217D-485AFBEECA68}"/>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ECF50E87-08EE-B283-7A30-E03D83395960}"/>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87937E03-E7D2-4D30-A1D1-79E65BCD28BB}" type="slidenum">
              <a:rPr lang="fr-FR" smtClean="0"/>
              <a:t>‹N°›</a:t>
            </a:fld>
            <a:endParaRPr lang="fr-FR"/>
          </a:p>
        </p:txBody>
      </p:sp>
    </p:spTree>
    <p:extLst>
      <p:ext uri="{BB962C8B-B14F-4D97-AF65-F5344CB8AC3E}">
        <p14:creationId xmlns:p14="http://schemas.microsoft.com/office/powerpoint/2010/main" val="35847053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8B7920F-F83A-4ABA-8A34-934286568A97}" type="datetimeFigureOut">
              <a:rPr lang="fr-FR" smtClean="0"/>
              <a:t>21/03/2023</a:t>
            </a:fld>
            <a:endParaRPr lang="fr-FR"/>
          </a:p>
        </p:txBody>
      </p:sp>
      <p:sp>
        <p:nvSpPr>
          <p:cNvPr id="4" name="Espace réservé de l'image des diapositives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0808D93-8F1C-4BC3-91C5-975DA3D9B913}" type="slidenum">
              <a:rPr lang="fr-FR" smtClean="0"/>
              <a:t>‹N°›</a:t>
            </a:fld>
            <a:endParaRPr lang="fr-FR"/>
          </a:p>
        </p:txBody>
      </p:sp>
    </p:spTree>
    <p:extLst>
      <p:ext uri="{BB962C8B-B14F-4D97-AF65-F5344CB8AC3E}">
        <p14:creationId xmlns:p14="http://schemas.microsoft.com/office/powerpoint/2010/main" val="221976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40808D93-8F1C-4BC3-91C5-975DA3D9B913}" type="slidenum">
              <a:rPr lang="fr-FR" smtClean="0"/>
              <a:t>1</a:t>
            </a:fld>
            <a:endParaRPr lang="fr-FR"/>
          </a:p>
        </p:txBody>
      </p:sp>
    </p:spTree>
    <p:extLst>
      <p:ext uri="{BB962C8B-B14F-4D97-AF65-F5344CB8AC3E}">
        <p14:creationId xmlns:p14="http://schemas.microsoft.com/office/powerpoint/2010/main" val="3789757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a:t>Rappel du sujet.</a:t>
            </a:r>
          </a:p>
        </p:txBody>
      </p:sp>
      <p:sp>
        <p:nvSpPr>
          <p:cNvPr id="4" name="Espace réservé du numéro de diapositive 3"/>
          <p:cNvSpPr>
            <a:spLocks noGrp="1"/>
          </p:cNvSpPr>
          <p:nvPr>
            <p:ph type="sldNum" sz="quarter" idx="5"/>
          </p:nvPr>
        </p:nvSpPr>
        <p:spPr/>
        <p:txBody>
          <a:bodyPr/>
          <a:lstStyle/>
          <a:p>
            <a:fld id="{40808D93-8F1C-4BC3-91C5-975DA3D9B913}" type="slidenum">
              <a:rPr lang="fr-FR" smtClean="0"/>
              <a:t>2</a:t>
            </a:fld>
            <a:endParaRPr lang="fr-FR"/>
          </a:p>
        </p:txBody>
      </p:sp>
    </p:spTree>
    <p:extLst>
      <p:ext uri="{BB962C8B-B14F-4D97-AF65-F5344CB8AC3E}">
        <p14:creationId xmlns:p14="http://schemas.microsoft.com/office/powerpoint/2010/main" val="127469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40808D93-8F1C-4BC3-91C5-975DA3D9B913}" type="slidenum">
              <a:rPr lang="fr-FR" smtClean="0"/>
              <a:t>3</a:t>
            </a:fld>
            <a:endParaRPr lang="fr-FR"/>
          </a:p>
        </p:txBody>
      </p:sp>
    </p:spTree>
    <p:extLst>
      <p:ext uri="{BB962C8B-B14F-4D97-AF65-F5344CB8AC3E}">
        <p14:creationId xmlns:p14="http://schemas.microsoft.com/office/powerpoint/2010/main" val="3338607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40808D93-8F1C-4BC3-91C5-975DA3D9B913}" type="slidenum">
              <a:rPr lang="fr-FR" smtClean="0"/>
              <a:t>4</a:t>
            </a:fld>
            <a:endParaRPr lang="fr-FR"/>
          </a:p>
        </p:txBody>
      </p:sp>
    </p:spTree>
    <p:extLst>
      <p:ext uri="{BB962C8B-B14F-4D97-AF65-F5344CB8AC3E}">
        <p14:creationId xmlns:p14="http://schemas.microsoft.com/office/powerpoint/2010/main" val="2007802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Un thermocouple est un capteur actif de température. Il est composé de deux jonctions reliant deux métaux ou alliages différents. Le thermocouple fonctionne grâce à l’effet Seebeck qui produit un courant continu lorsqu'il y a une différence de température entre les deux jonctions. En ouvrant le circuit, on mesure une tension de faible niveau, mais mesurable (centaine de µV). Le thermocouple mesure la différence de température entre le point de mesure (SF – soudure froide) et le point de raccordement (SC – soudure chaude).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t>Température de la soudure froide doit être connu.</a:t>
            </a:r>
          </a:p>
          <a:p>
            <a:endParaRPr lang="fr-FR"/>
          </a:p>
        </p:txBody>
      </p:sp>
      <p:sp>
        <p:nvSpPr>
          <p:cNvPr id="4" name="Espace réservé du numéro de diapositive 3"/>
          <p:cNvSpPr>
            <a:spLocks noGrp="1"/>
          </p:cNvSpPr>
          <p:nvPr>
            <p:ph type="sldNum" sz="quarter" idx="5"/>
          </p:nvPr>
        </p:nvSpPr>
        <p:spPr/>
        <p:txBody>
          <a:bodyPr/>
          <a:lstStyle/>
          <a:p>
            <a:fld id="{40808D93-8F1C-4BC3-91C5-975DA3D9B913}" type="slidenum">
              <a:rPr lang="fr-FR" smtClean="0"/>
              <a:t>5</a:t>
            </a:fld>
            <a:endParaRPr lang="fr-FR"/>
          </a:p>
        </p:txBody>
      </p:sp>
    </p:spTree>
    <p:extLst>
      <p:ext uri="{BB962C8B-B14F-4D97-AF65-F5344CB8AC3E}">
        <p14:creationId xmlns:p14="http://schemas.microsoft.com/office/powerpoint/2010/main" val="3233022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Pourquoi ce choix ? CAN 12 bits + 1 bit signe, communication SPI</a:t>
            </a:r>
          </a:p>
        </p:txBody>
      </p:sp>
      <p:sp>
        <p:nvSpPr>
          <p:cNvPr id="4" name="Espace réservé du numéro de diapositive 3"/>
          <p:cNvSpPr>
            <a:spLocks noGrp="1"/>
          </p:cNvSpPr>
          <p:nvPr>
            <p:ph type="sldNum" sz="quarter" idx="5"/>
          </p:nvPr>
        </p:nvSpPr>
        <p:spPr/>
        <p:txBody>
          <a:bodyPr/>
          <a:lstStyle/>
          <a:p>
            <a:fld id="{40808D93-8F1C-4BC3-91C5-975DA3D9B913}" type="slidenum">
              <a:rPr lang="fr-FR" smtClean="0"/>
              <a:t>8</a:t>
            </a:fld>
            <a:endParaRPr lang="fr-FR"/>
          </a:p>
        </p:txBody>
      </p:sp>
    </p:spTree>
    <p:extLst>
      <p:ext uri="{BB962C8B-B14F-4D97-AF65-F5344CB8AC3E}">
        <p14:creationId xmlns:p14="http://schemas.microsoft.com/office/powerpoint/2010/main" val="3519798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Choix ESP8266 point </a:t>
            </a:r>
            <a:r>
              <a:rPr lang="fr-FR" err="1"/>
              <a:t>acces</a:t>
            </a:r>
            <a:r>
              <a:rPr lang="fr-FR"/>
              <a:t> wifi programmé en </a:t>
            </a:r>
            <a:r>
              <a:rPr lang="fr-FR" err="1"/>
              <a:t>cpp</a:t>
            </a:r>
            <a:r>
              <a:rPr lang="fr-FR"/>
              <a:t> sur l’IDE Arduino</a:t>
            </a:r>
          </a:p>
        </p:txBody>
      </p:sp>
      <p:sp>
        <p:nvSpPr>
          <p:cNvPr id="4" name="Espace réservé du numéro de diapositive 3"/>
          <p:cNvSpPr>
            <a:spLocks noGrp="1"/>
          </p:cNvSpPr>
          <p:nvPr>
            <p:ph type="sldNum" sz="quarter" idx="5"/>
          </p:nvPr>
        </p:nvSpPr>
        <p:spPr/>
        <p:txBody>
          <a:bodyPr/>
          <a:lstStyle/>
          <a:p>
            <a:fld id="{40808D93-8F1C-4BC3-91C5-975DA3D9B913}" type="slidenum">
              <a:rPr lang="fr-FR" smtClean="0"/>
              <a:t>11</a:t>
            </a:fld>
            <a:endParaRPr lang="fr-FR"/>
          </a:p>
        </p:txBody>
      </p:sp>
    </p:spTree>
    <p:extLst>
      <p:ext uri="{BB962C8B-B14F-4D97-AF65-F5344CB8AC3E}">
        <p14:creationId xmlns:p14="http://schemas.microsoft.com/office/powerpoint/2010/main" val="4242667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Conclusion de notre system et parler du capteur de température.</a:t>
            </a:r>
          </a:p>
        </p:txBody>
      </p:sp>
      <p:sp>
        <p:nvSpPr>
          <p:cNvPr id="4" name="Espace réservé du numéro de diapositive 3"/>
          <p:cNvSpPr>
            <a:spLocks noGrp="1"/>
          </p:cNvSpPr>
          <p:nvPr>
            <p:ph type="sldNum" sz="quarter" idx="5"/>
          </p:nvPr>
        </p:nvSpPr>
        <p:spPr/>
        <p:txBody>
          <a:bodyPr/>
          <a:lstStyle/>
          <a:p>
            <a:fld id="{40808D93-8F1C-4BC3-91C5-975DA3D9B913}" type="slidenum">
              <a:rPr lang="fr-FR" smtClean="0"/>
              <a:t>13</a:t>
            </a:fld>
            <a:endParaRPr lang="fr-FR"/>
          </a:p>
        </p:txBody>
      </p:sp>
    </p:spTree>
    <p:extLst>
      <p:ext uri="{BB962C8B-B14F-4D97-AF65-F5344CB8AC3E}">
        <p14:creationId xmlns:p14="http://schemas.microsoft.com/office/powerpoint/2010/main" val="3535651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982546" y="1761375"/>
            <a:ext cx="5178907" cy="848360"/>
          </a:xfrm>
          <a:prstGeom prst="rect">
            <a:avLst/>
          </a:prstGeom>
        </p:spPr>
        <p:txBody>
          <a:bodyPr wrap="square" lIns="0" tIns="0" rIns="0" bIns="0">
            <a:spAutoFit/>
          </a:bodyPr>
          <a:lstStyle>
            <a:lvl1pPr>
              <a:defRPr sz="5400" b="1" i="0">
                <a:solidFill>
                  <a:srgbClr val="00AF4F"/>
                </a:solidFill>
                <a:latin typeface="Arial"/>
                <a:cs typeface="Arial"/>
              </a:defRPr>
            </a:lvl1pPr>
          </a:lstStyle>
          <a:p>
            <a:endParaRPr/>
          </a:p>
        </p:txBody>
      </p:sp>
      <p:sp>
        <p:nvSpPr>
          <p:cNvPr id="3" name="Holder 3"/>
          <p:cNvSpPr>
            <a:spLocks noGrp="1"/>
          </p:cNvSpPr>
          <p:nvPr>
            <p:ph type="subTitle" idx="4"/>
          </p:nvPr>
        </p:nvSpPr>
        <p:spPr>
          <a:xfrm>
            <a:off x="2106904" y="4852832"/>
            <a:ext cx="4930190" cy="14490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8A8A8A"/>
                </a:solidFill>
                <a:latin typeface="Arial MT"/>
                <a:cs typeface="Arial MT"/>
              </a:defRPr>
            </a:lvl1pPr>
          </a:lstStyle>
          <a:p>
            <a:pPr marL="12700">
              <a:lnSpc>
                <a:spcPct val="100000"/>
              </a:lnSpc>
              <a:spcBef>
                <a:spcPts val="20"/>
              </a:spcBef>
            </a:pPr>
            <a:r>
              <a:rPr lang="fr-FR" spc="-5"/>
              <a:t>GARÇON JAOUANNE</a:t>
            </a:r>
            <a:endParaRPr spc="-5"/>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EF7DCC6-FE21-42A5-9FF1-83093BBC636D}" type="datetime1">
              <a:rPr lang="en-US" smtClean="0"/>
              <a:t>3/21/2023</a:t>
            </a:fld>
            <a:endParaRPr lang="en-US"/>
          </a:p>
        </p:txBody>
      </p:sp>
      <p:sp>
        <p:nvSpPr>
          <p:cNvPr id="6" name="Holder 6"/>
          <p:cNvSpPr>
            <a:spLocks noGrp="1"/>
          </p:cNvSpPr>
          <p:nvPr>
            <p:ph type="sldNum" sz="quarter" idx="7"/>
          </p:nvPr>
        </p:nvSpPr>
        <p:spPr/>
        <p:txBody>
          <a:bodyPr lIns="0" tIns="0" rIns="0" bIns="0"/>
          <a:lstStyle>
            <a:lvl1pPr>
              <a:defRPr sz="800" b="0" i="0">
                <a:solidFill>
                  <a:srgbClr val="8A8A8A"/>
                </a:solidFill>
                <a:latin typeface="Arial MT"/>
                <a:cs typeface="Arial MT"/>
              </a:defRPr>
            </a:lvl1pPr>
          </a:lstStyle>
          <a:p>
            <a:pPr marL="38100">
              <a:lnSpc>
                <a:spcPct val="100000"/>
              </a:lnSpc>
              <a:spcBef>
                <a:spcPts val="20"/>
              </a:spcBef>
            </a:pPr>
            <a:fld id="{81D60167-4931-47E6-BA6A-407CBD079E47}" type="slidenum">
              <a:rPr dirty="0"/>
              <a:t>‹N°›</a:t>
            </a:fld>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AF4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8A8A8A"/>
                </a:solidFill>
                <a:latin typeface="Arial MT"/>
                <a:cs typeface="Arial MT"/>
              </a:defRPr>
            </a:lvl1pPr>
          </a:lstStyle>
          <a:p>
            <a:pPr marL="12700">
              <a:lnSpc>
                <a:spcPct val="100000"/>
              </a:lnSpc>
              <a:spcBef>
                <a:spcPts val="20"/>
              </a:spcBef>
            </a:pPr>
            <a:r>
              <a:rPr lang="fr-FR" spc="-5"/>
              <a:t>GARÇON JAOUANNE</a:t>
            </a:r>
            <a:endParaRPr spc="-5"/>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EFDAA98-0401-488E-98E1-E93CC49730E9}" type="datetime1">
              <a:rPr lang="en-US" smtClean="0"/>
              <a:t>3/21/2023</a:t>
            </a:fld>
            <a:endParaRPr lang="en-US"/>
          </a:p>
        </p:txBody>
      </p:sp>
      <p:sp>
        <p:nvSpPr>
          <p:cNvPr id="6" name="Holder 6"/>
          <p:cNvSpPr>
            <a:spLocks noGrp="1"/>
          </p:cNvSpPr>
          <p:nvPr>
            <p:ph type="sldNum" sz="quarter" idx="7"/>
          </p:nvPr>
        </p:nvSpPr>
        <p:spPr/>
        <p:txBody>
          <a:bodyPr lIns="0" tIns="0" rIns="0" bIns="0"/>
          <a:lstStyle>
            <a:lvl1pPr>
              <a:defRPr sz="800" b="0" i="0">
                <a:solidFill>
                  <a:srgbClr val="8A8A8A"/>
                </a:solidFill>
                <a:latin typeface="Arial MT"/>
                <a:cs typeface="Arial MT"/>
              </a:defRPr>
            </a:lvl1pPr>
          </a:lstStyle>
          <a:p>
            <a:pPr marL="38100">
              <a:lnSpc>
                <a:spcPct val="100000"/>
              </a:lnSpc>
              <a:spcBef>
                <a:spcPts val="20"/>
              </a:spcBef>
            </a:pPr>
            <a:fld id="{81D60167-4931-47E6-BA6A-407CBD079E47}" type="slidenum">
              <a:rPr dirty="0"/>
              <a:t>‹N°›</a:t>
            </a:fld>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AF4F"/>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8A8A8A"/>
                </a:solidFill>
                <a:latin typeface="Arial MT"/>
                <a:cs typeface="Arial MT"/>
              </a:defRPr>
            </a:lvl1pPr>
          </a:lstStyle>
          <a:p>
            <a:pPr marL="12700">
              <a:lnSpc>
                <a:spcPct val="100000"/>
              </a:lnSpc>
              <a:spcBef>
                <a:spcPts val="20"/>
              </a:spcBef>
            </a:pPr>
            <a:r>
              <a:rPr lang="fr-FR" spc="-5"/>
              <a:t>GARÇON JAOUANNE</a:t>
            </a:r>
            <a:endParaRPr spc="-5"/>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A3C4595-561A-4E01-9489-A0BFC280B84D}" type="datetime1">
              <a:rPr lang="en-US" smtClean="0"/>
              <a:t>3/21/2023</a:t>
            </a:fld>
            <a:endParaRPr lang="en-US"/>
          </a:p>
        </p:txBody>
      </p:sp>
      <p:sp>
        <p:nvSpPr>
          <p:cNvPr id="7" name="Holder 7"/>
          <p:cNvSpPr>
            <a:spLocks noGrp="1"/>
          </p:cNvSpPr>
          <p:nvPr>
            <p:ph type="sldNum" sz="quarter" idx="7"/>
          </p:nvPr>
        </p:nvSpPr>
        <p:spPr/>
        <p:txBody>
          <a:bodyPr lIns="0" tIns="0" rIns="0" bIns="0"/>
          <a:lstStyle>
            <a:lvl1pPr>
              <a:defRPr sz="800" b="0" i="0">
                <a:solidFill>
                  <a:srgbClr val="8A8A8A"/>
                </a:solidFill>
                <a:latin typeface="Arial MT"/>
                <a:cs typeface="Arial MT"/>
              </a:defRPr>
            </a:lvl1pPr>
          </a:lstStyle>
          <a:p>
            <a:pPr marL="38100">
              <a:lnSpc>
                <a:spcPct val="100000"/>
              </a:lnSpc>
              <a:spcBef>
                <a:spcPts val="20"/>
              </a:spcBef>
            </a:pPr>
            <a:fld id="{81D60167-4931-47E6-BA6A-407CBD079E47}" type="slidenum">
              <a:rPr dirty="0"/>
              <a:t>‹N°›</a:t>
            </a:fld>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AF4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8A8A8A"/>
                </a:solidFill>
                <a:latin typeface="Arial MT"/>
                <a:cs typeface="Arial MT"/>
              </a:defRPr>
            </a:lvl1pPr>
          </a:lstStyle>
          <a:p>
            <a:pPr marL="12700">
              <a:lnSpc>
                <a:spcPct val="100000"/>
              </a:lnSpc>
              <a:spcBef>
                <a:spcPts val="20"/>
              </a:spcBef>
            </a:pPr>
            <a:r>
              <a:rPr lang="fr-FR" spc="-5"/>
              <a:t>GARÇON JAOUANNE</a:t>
            </a:r>
            <a:endParaRPr spc="-5"/>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FCA03BE-3DC6-4DF1-B3C9-40B4D68F2AFC}" type="datetime1">
              <a:rPr lang="en-US" smtClean="0"/>
              <a:t>3/21/2023</a:t>
            </a:fld>
            <a:endParaRPr lang="en-US"/>
          </a:p>
        </p:txBody>
      </p:sp>
      <p:sp>
        <p:nvSpPr>
          <p:cNvPr id="5" name="Holder 5"/>
          <p:cNvSpPr>
            <a:spLocks noGrp="1"/>
          </p:cNvSpPr>
          <p:nvPr>
            <p:ph type="sldNum" sz="quarter" idx="7"/>
          </p:nvPr>
        </p:nvSpPr>
        <p:spPr/>
        <p:txBody>
          <a:bodyPr lIns="0" tIns="0" rIns="0" bIns="0"/>
          <a:lstStyle>
            <a:lvl1pPr>
              <a:defRPr sz="800" b="0" i="0">
                <a:solidFill>
                  <a:srgbClr val="8A8A8A"/>
                </a:solidFill>
                <a:latin typeface="Arial MT"/>
                <a:cs typeface="Arial MT"/>
              </a:defRPr>
            </a:lvl1pPr>
          </a:lstStyle>
          <a:p>
            <a:pPr marL="38100">
              <a:lnSpc>
                <a:spcPct val="100000"/>
              </a:lnSpc>
              <a:spcBef>
                <a:spcPts val="20"/>
              </a:spcBef>
            </a:pPr>
            <a:fld id="{81D60167-4931-47E6-BA6A-407CBD079E47}" type="slidenum">
              <a:rPr dirty="0"/>
              <a:t>‹N°›</a:t>
            </a:fld>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8A8A8A"/>
                </a:solidFill>
                <a:latin typeface="Arial MT"/>
                <a:cs typeface="Arial MT"/>
              </a:defRPr>
            </a:lvl1pPr>
          </a:lstStyle>
          <a:p>
            <a:pPr marL="12700">
              <a:lnSpc>
                <a:spcPct val="100000"/>
              </a:lnSpc>
              <a:spcBef>
                <a:spcPts val="20"/>
              </a:spcBef>
            </a:pPr>
            <a:r>
              <a:rPr lang="fr-FR" spc="-5"/>
              <a:t>GARÇON JAOUANNE</a:t>
            </a:r>
            <a:endParaRPr spc="-5"/>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857F2BFF-0707-4195-A432-4923CA92E4DD}" type="datetime1">
              <a:rPr lang="en-US" smtClean="0"/>
              <a:t>3/21/2023</a:t>
            </a:fld>
            <a:endParaRPr lang="en-US"/>
          </a:p>
        </p:txBody>
      </p:sp>
      <p:sp>
        <p:nvSpPr>
          <p:cNvPr id="4" name="Holder 4"/>
          <p:cNvSpPr>
            <a:spLocks noGrp="1"/>
          </p:cNvSpPr>
          <p:nvPr>
            <p:ph type="sldNum" sz="quarter" idx="7"/>
          </p:nvPr>
        </p:nvSpPr>
        <p:spPr/>
        <p:txBody>
          <a:bodyPr lIns="0" tIns="0" rIns="0" bIns="0"/>
          <a:lstStyle>
            <a:lvl1pPr>
              <a:defRPr sz="800" b="0" i="0">
                <a:solidFill>
                  <a:srgbClr val="8A8A8A"/>
                </a:solidFill>
                <a:latin typeface="Arial MT"/>
                <a:cs typeface="Arial MT"/>
              </a:defRPr>
            </a:lvl1pPr>
          </a:lstStyle>
          <a:p>
            <a:pPr marL="38100">
              <a:lnSpc>
                <a:spcPct val="100000"/>
              </a:lnSpc>
              <a:spcBef>
                <a:spcPts val="20"/>
              </a:spcBef>
            </a:pPr>
            <a:fld id="{81D60167-4931-47E6-BA6A-407CBD079E47}" type="slidenum">
              <a:rPr dirty="0"/>
              <a:t>‹N°›</a:t>
            </a:fld>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308354" y="6093002"/>
            <a:ext cx="1614957" cy="662393"/>
          </a:xfrm>
          <a:prstGeom prst="rect">
            <a:avLst/>
          </a:prstGeom>
        </p:spPr>
      </p:pic>
      <p:pic>
        <p:nvPicPr>
          <p:cNvPr id="17" name="bg object 17"/>
          <p:cNvPicPr/>
          <p:nvPr/>
        </p:nvPicPr>
        <p:blipFill>
          <a:blip r:embed="rId8" cstate="print"/>
          <a:stretch>
            <a:fillRect/>
          </a:stretch>
        </p:blipFill>
        <p:spPr>
          <a:xfrm>
            <a:off x="0" y="12"/>
            <a:ext cx="1594078" cy="6857263"/>
          </a:xfrm>
          <a:prstGeom prst="rect">
            <a:avLst/>
          </a:prstGeom>
        </p:spPr>
      </p:pic>
      <p:sp>
        <p:nvSpPr>
          <p:cNvPr id="2" name="Holder 2"/>
          <p:cNvSpPr>
            <a:spLocks noGrp="1"/>
          </p:cNvSpPr>
          <p:nvPr>
            <p:ph type="title"/>
          </p:nvPr>
        </p:nvSpPr>
        <p:spPr>
          <a:xfrm>
            <a:off x="1914017" y="222377"/>
            <a:ext cx="5315965" cy="574040"/>
          </a:xfrm>
          <a:prstGeom prst="rect">
            <a:avLst/>
          </a:prstGeom>
        </p:spPr>
        <p:txBody>
          <a:bodyPr wrap="square" lIns="0" tIns="0" rIns="0" bIns="0">
            <a:spAutoFit/>
          </a:bodyPr>
          <a:lstStyle>
            <a:lvl1pPr>
              <a:defRPr sz="3600" b="1" i="0">
                <a:solidFill>
                  <a:srgbClr val="00AF4F"/>
                </a:solidFill>
                <a:latin typeface="Arial"/>
                <a:cs typeface="Arial"/>
              </a:defRPr>
            </a:lvl1pPr>
          </a:lstStyle>
          <a:p>
            <a:endParaRPr/>
          </a:p>
        </p:txBody>
      </p:sp>
      <p:sp>
        <p:nvSpPr>
          <p:cNvPr id="3" name="Holder 3"/>
          <p:cNvSpPr>
            <a:spLocks noGrp="1"/>
          </p:cNvSpPr>
          <p:nvPr>
            <p:ph type="body" idx="1"/>
          </p:nvPr>
        </p:nvSpPr>
        <p:spPr>
          <a:xfrm>
            <a:off x="419531" y="1112532"/>
            <a:ext cx="8395335" cy="457390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734743" y="6596078"/>
            <a:ext cx="1202055" cy="139065"/>
          </a:xfrm>
          <a:prstGeom prst="rect">
            <a:avLst/>
          </a:prstGeom>
        </p:spPr>
        <p:txBody>
          <a:bodyPr wrap="square" lIns="0" tIns="0" rIns="0" bIns="0">
            <a:spAutoFit/>
          </a:bodyPr>
          <a:lstStyle>
            <a:lvl1pPr>
              <a:defRPr sz="800" b="0" i="0">
                <a:solidFill>
                  <a:srgbClr val="8A8A8A"/>
                </a:solidFill>
                <a:latin typeface="Arial MT"/>
                <a:cs typeface="Arial MT"/>
              </a:defRPr>
            </a:lvl1pPr>
          </a:lstStyle>
          <a:p>
            <a:pPr marL="12700">
              <a:lnSpc>
                <a:spcPct val="100000"/>
              </a:lnSpc>
              <a:spcBef>
                <a:spcPts val="20"/>
              </a:spcBef>
            </a:pPr>
            <a:r>
              <a:rPr lang="fr-FR" spc="-5"/>
              <a:t>GARÇON JAOUANNE</a:t>
            </a:r>
            <a:endParaRPr spc="-5"/>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5EAFC2A5-43EB-4AAF-AF49-FA0BD2EBCB90}" type="datetime1">
              <a:rPr lang="en-US" smtClean="0"/>
              <a:t>3/21/2023</a:t>
            </a:fld>
            <a:endParaRPr lang="en-US"/>
          </a:p>
        </p:txBody>
      </p:sp>
      <p:sp>
        <p:nvSpPr>
          <p:cNvPr id="6" name="Holder 6"/>
          <p:cNvSpPr>
            <a:spLocks noGrp="1"/>
          </p:cNvSpPr>
          <p:nvPr>
            <p:ph type="sldNum" sz="quarter" idx="7"/>
          </p:nvPr>
        </p:nvSpPr>
        <p:spPr>
          <a:xfrm>
            <a:off x="6953097" y="6596078"/>
            <a:ext cx="132715" cy="139065"/>
          </a:xfrm>
          <a:prstGeom prst="rect">
            <a:avLst/>
          </a:prstGeom>
        </p:spPr>
        <p:txBody>
          <a:bodyPr wrap="square" lIns="0" tIns="0" rIns="0" bIns="0">
            <a:spAutoFit/>
          </a:bodyPr>
          <a:lstStyle>
            <a:lvl1pPr>
              <a:defRPr sz="800" b="0" i="0">
                <a:solidFill>
                  <a:srgbClr val="8A8A8A"/>
                </a:solidFill>
                <a:latin typeface="Arial MT"/>
                <a:cs typeface="Arial MT"/>
              </a:defRPr>
            </a:lvl1pPr>
          </a:lstStyle>
          <a:p>
            <a:pPr marL="38100">
              <a:lnSpc>
                <a:spcPct val="100000"/>
              </a:lnSpc>
              <a:spcBef>
                <a:spcPts val="20"/>
              </a:spcBef>
            </a:pPr>
            <a:fld id="{81D60167-4931-47E6-BA6A-407CBD079E47}" type="slidenum">
              <a:rPr dirty="0"/>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8/10/relationships/comments" Target="../comments/modernComment_10F_C1F1813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10E_A3C81D29.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gif"/></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8/10/relationships/comments" Target="../comments/modernComment_111_A0D3066B.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G"/></Relationships>
</file>

<file path=ppt/slides/_rels/slide13.xml.rels><?xml version="1.0" encoding="UTF-8" standalone="yes"?>
<Relationships xmlns="http://schemas.openxmlformats.org/package/2006/relationships"><Relationship Id="rId3" Type="http://schemas.microsoft.com/office/2018/10/relationships/comments" Target="../comments/modernComment_109_6C8F0673.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microsoft.com/office/2018/10/relationships/comments" Target="../comments/modernComment_108_C809CA9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0.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microsoft.com/office/2018/10/relationships/comments" Target="../comments/modernComment_103_0.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B_EB225A2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0A_D9EAFBC2.xml"/><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05_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microsoft.com/office/2018/10/relationships/comments" Target="../comments/modernComment_113_1535AC8B.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0C_E56CF36E.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8/10/relationships/comments" Target="../comments/modernComment_110_7D2E7D1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33179" y="40204"/>
            <a:ext cx="8865235" cy="5189220"/>
            <a:chOff x="133179" y="128694"/>
            <a:chExt cx="8865235" cy="5189220"/>
          </a:xfrm>
        </p:grpSpPr>
        <p:pic>
          <p:nvPicPr>
            <p:cNvPr id="3" name="object 3"/>
            <p:cNvPicPr/>
            <p:nvPr/>
          </p:nvPicPr>
          <p:blipFill>
            <a:blip r:embed="rId4" cstate="print"/>
            <a:stretch>
              <a:fillRect/>
            </a:stretch>
          </p:blipFill>
          <p:spPr>
            <a:xfrm>
              <a:off x="133179" y="128694"/>
              <a:ext cx="8864786" cy="5188770"/>
            </a:xfrm>
            <a:prstGeom prst="rect">
              <a:avLst/>
            </a:prstGeom>
          </p:spPr>
        </p:pic>
        <p:sp>
          <p:nvSpPr>
            <p:cNvPr id="4" name="object 4"/>
            <p:cNvSpPr/>
            <p:nvPr/>
          </p:nvSpPr>
          <p:spPr>
            <a:xfrm>
              <a:off x="935278" y="1196276"/>
              <a:ext cx="7596505" cy="639445"/>
            </a:xfrm>
            <a:custGeom>
              <a:avLst/>
              <a:gdLst/>
              <a:ahLst/>
              <a:cxnLst/>
              <a:rect l="l" t="t" r="r" b="b"/>
              <a:pathLst>
                <a:path w="7596505" h="639444">
                  <a:moveTo>
                    <a:pt x="7596365" y="0"/>
                  </a:moveTo>
                  <a:lnTo>
                    <a:pt x="0" y="0"/>
                  </a:lnTo>
                  <a:lnTo>
                    <a:pt x="0" y="639000"/>
                  </a:lnTo>
                  <a:lnTo>
                    <a:pt x="3798366" y="639000"/>
                  </a:lnTo>
                  <a:lnTo>
                    <a:pt x="7596365" y="639000"/>
                  </a:lnTo>
                  <a:lnTo>
                    <a:pt x="7596365" y="0"/>
                  </a:lnTo>
                  <a:close/>
                </a:path>
              </a:pathLst>
            </a:custGeom>
            <a:solidFill>
              <a:srgbClr val="000000"/>
            </a:solidFill>
          </p:spPr>
          <p:txBody>
            <a:bodyPr wrap="square" lIns="0" tIns="0" rIns="0" bIns="0" rtlCol="0"/>
            <a:lstStyle/>
            <a:p>
              <a:endParaRPr/>
            </a:p>
          </p:txBody>
        </p:sp>
      </p:grpSp>
      <p:sp>
        <p:nvSpPr>
          <p:cNvPr id="5" name="object 5"/>
          <p:cNvSpPr txBox="1"/>
          <p:nvPr/>
        </p:nvSpPr>
        <p:spPr>
          <a:xfrm>
            <a:off x="1583409" y="1144097"/>
            <a:ext cx="6300241" cy="566822"/>
          </a:xfrm>
          <a:prstGeom prst="rect">
            <a:avLst/>
          </a:prstGeom>
        </p:spPr>
        <p:txBody>
          <a:bodyPr vert="horz" wrap="square" lIns="0" tIns="12700" rIns="0" bIns="0" rtlCol="0">
            <a:spAutoFit/>
          </a:bodyPr>
          <a:lstStyle/>
          <a:p>
            <a:pPr marL="12700">
              <a:lnSpc>
                <a:spcPct val="100000"/>
              </a:lnSpc>
              <a:spcBef>
                <a:spcPts val="100"/>
              </a:spcBef>
            </a:pPr>
            <a:r>
              <a:rPr sz="3600" b="1" spc="-5">
                <a:solidFill>
                  <a:srgbClr val="FFFFFF"/>
                </a:solidFill>
                <a:latin typeface="Arial"/>
                <a:cs typeface="Arial"/>
              </a:rPr>
              <a:t>PRJ1401</a:t>
            </a:r>
            <a:r>
              <a:rPr sz="3600" b="1" spc="-25">
                <a:solidFill>
                  <a:srgbClr val="FFFFFF"/>
                </a:solidFill>
                <a:latin typeface="Arial"/>
                <a:cs typeface="Arial"/>
              </a:rPr>
              <a:t> </a:t>
            </a:r>
            <a:r>
              <a:rPr sz="3600" b="1">
                <a:solidFill>
                  <a:srgbClr val="FFFFFF"/>
                </a:solidFill>
                <a:latin typeface="Arial"/>
                <a:cs typeface="Arial"/>
              </a:rPr>
              <a:t>-</a:t>
            </a:r>
            <a:r>
              <a:rPr sz="3600" b="1" spc="-25">
                <a:solidFill>
                  <a:srgbClr val="FFFFFF"/>
                </a:solidFill>
                <a:latin typeface="Arial"/>
                <a:cs typeface="Arial"/>
              </a:rPr>
              <a:t> </a:t>
            </a:r>
            <a:r>
              <a:rPr lang="fr-FR" sz="3600" b="1" spc="-5">
                <a:solidFill>
                  <a:srgbClr val="FFFFFF"/>
                </a:solidFill>
                <a:latin typeface="Arial"/>
                <a:cs typeface="Arial"/>
              </a:rPr>
              <a:t>THERMOCOUPLE</a:t>
            </a:r>
            <a:endParaRPr sz="3600">
              <a:latin typeface="Arial"/>
              <a:cs typeface="Arial"/>
            </a:endParaRPr>
          </a:p>
        </p:txBody>
      </p:sp>
      <p:sp>
        <p:nvSpPr>
          <p:cNvPr id="6" name="object 6"/>
          <p:cNvSpPr txBox="1"/>
          <p:nvPr/>
        </p:nvSpPr>
        <p:spPr>
          <a:xfrm>
            <a:off x="3185184" y="4852832"/>
            <a:ext cx="4511015" cy="1445267"/>
          </a:xfrm>
          <a:prstGeom prst="rect">
            <a:avLst/>
          </a:prstGeom>
        </p:spPr>
        <p:txBody>
          <a:bodyPr vert="horz" wrap="square" lIns="0" tIns="11430" rIns="0" bIns="0" rtlCol="0">
            <a:spAutoFit/>
          </a:bodyPr>
          <a:lstStyle/>
          <a:p>
            <a:pPr marL="12700" marR="5080" indent="-635" algn="ctr">
              <a:lnSpc>
                <a:spcPct val="132600"/>
              </a:lnSpc>
              <a:spcBef>
                <a:spcPts val="90"/>
              </a:spcBef>
            </a:pPr>
            <a:r>
              <a:rPr lang="fr-FR" sz="2400" b="1" spc="-25">
                <a:latin typeface="Arial"/>
                <a:cs typeface="Arial"/>
              </a:rPr>
              <a:t>Jalon</a:t>
            </a:r>
            <a:r>
              <a:rPr sz="2400" b="1" spc="-10">
                <a:latin typeface="Arial"/>
                <a:cs typeface="Arial"/>
              </a:rPr>
              <a:t> </a:t>
            </a:r>
            <a:r>
              <a:rPr lang="fr-FR" sz="2400" b="1">
                <a:latin typeface="Arial"/>
                <a:cs typeface="Arial"/>
              </a:rPr>
              <a:t>intermédiaire</a:t>
            </a:r>
          </a:p>
          <a:p>
            <a:pPr marL="12700" marR="5080" indent="-635" algn="ctr">
              <a:lnSpc>
                <a:spcPct val="132600"/>
              </a:lnSpc>
              <a:spcBef>
                <a:spcPts val="90"/>
              </a:spcBef>
            </a:pPr>
            <a:r>
              <a:rPr lang="fr-FR" sz="2400" i="1" spc="-10">
                <a:latin typeface="Arial"/>
                <a:cs typeface="Arial"/>
              </a:rPr>
              <a:t>JAOUANNE Lilian</a:t>
            </a:r>
          </a:p>
          <a:p>
            <a:pPr marL="12700" marR="5080" indent="-635" algn="ctr">
              <a:lnSpc>
                <a:spcPct val="132600"/>
              </a:lnSpc>
              <a:spcBef>
                <a:spcPts val="90"/>
              </a:spcBef>
            </a:pPr>
            <a:r>
              <a:rPr lang="fr-FR" sz="2400" i="1" spc="-10">
                <a:latin typeface="Arial"/>
                <a:cs typeface="Arial"/>
              </a:rPr>
              <a:t>GARÇON Bastian</a:t>
            </a:r>
            <a:endParaRPr sz="2200">
              <a:latin typeface="Arial MT"/>
              <a:cs typeface="Arial MT"/>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1914017" y="222377"/>
            <a:ext cx="6935015" cy="1120820"/>
          </a:xfrm>
          <a:prstGeom prst="rect">
            <a:avLst/>
          </a:prstGeom>
        </p:spPr>
        <p:txBody>
          <a:bodyPr vert="horz" wrap="square" lIns="0" tIns="12700" rIns="0" bIns="0" rtlCol="0">
            <a:spAutoFit/>
          </a:bodyPr>
          <a:lstStyle/>
          <a:p>
            <a:pPr marL="12700">
              <a:lnSpc>
                <a:spcPct val="100000"/>
              </a:lnSpc>
              <a:spcBef>
                <a:spcPts val="100"/>
              </a:spcBef>
            </a:pPr>
            <a:r>
              <a:rPr lang="fr-FR" spc="-5"/>
              <a:t>Conversion analogique numérique</a:t>
            </a:r>
            <a:endParaRPr spc="-5"/>
          </a:p>
        </p:txBody>
      </p:sp>
      <p:sp>
        <p:nvSpPr>
          <p:cNvPr id="13" name="Espace réservé du pied de page 12">
            <a:extLst>
              <a:ext uri="{FF2B5EF4-FFF2-40B4-BE49-F238E27FC236}">
                <a16:creationId xmlns:a16="http://schemas.microsoft.com/office/drawing/2014/main" id="{5B04E85E-6D0C-D535-C951-1A0EE6AA932B}"/>
              </a:ext>
            </a:extLst>
          </p:cNvPr>
          <p:cNvSpPr>
            <a:spLocks noGrp="1"/>
          </p:cNvSpPr>
          <p:nvPr>
            <p:ph type="ftr" sz="quarter" idx="5"/>
          </p:nvPr>
        </p:nvSpPr>
        <p:spPr/>
        <p:txBody>
          <a:bodyPr/>
          <a:lstStyle/>
          <a:p>
            <a:pPr marL="12700">
              <a:lnSpc>
                <a:spcPct val="100000"/>
              </a:lnSpc>
              <a:spcBef>
                <a:spcPts val="20"/>
              </a:spcBef>
            </a:pPr>
            <a:r>
              <a:rPr lang="fr-FR" spc="-5"/>
              <a:t>GARÇON JAOUANNE</a:t>
            </a:r>
          </a:p>
        </p:txBody>
      </p:sp>
      <p:sp>
        <p:nvSpPr>
          <p:cNvPr id="15" name="Espace réservé du numéro de diapositive 14">
            <a:extLst>
              <a:ext uri="{FF2B5EF4-FFF2-40B4-BE49-F238E27FC236}">
                <a16:creationId xmlns:a16="http://schemas.microsoft.com/office/drawing/2014/main" id="{47AA8C0E-310D-E15D-6623-67A531550673}"/>
              </a:ext>
            </a:extLst>
          </p:cNvPr>
          <p:cNvSpPr>
            <a:spLocks noGrp="1"/>
          </p:cNvSpPr>
          <p:nvPr>
            <p:ph type="sldNum" sz="quarter" idx="7"/>
          </p:nvPr>
        </p:nvSpPr>
        <p:spPr>
          <a:xfrm>
            <a:off x="6953097" y="6596078"/>
            <a:ext cx="2509880" cy="153888"/>
          </a:xfrm>
        </p:spPr>
        <p:txBody>
          <a:bodyPr/>
          <a:lstStyle/>
          <a:p>
            <a:pPr marL="38100">
              <a:lnSpc>
                <a:spcPct val="100000"/>
              </a:lnSpc>
              <a:spcBef>
                <a:spcPts val="20"/>
              </a:spcBef>
            </a:pPr>
            <a:fld id="{81D60167-4931-47E6-BA6A-407CBD079E47}" type="slidenum">
              <a:rPr lang="fr-FR" sz="1000" smtClean="0"/>
              <a:t>10</a:t>
            </a:fld>
            <a:endParaRPr lang="fr-FR"/>
          </a:p>
        </p:txBody>
      </p:sp>
      <p:pic>
        <p:nvPicPr>
          <p:cNvPr id="6" name="Image 5">
            <a:extLst>
              <a:ext uri="{FF2B5EF4-FFF2-40B4-BE49-F238E27FC236}">
                <a16:creationId xmlns:a16="http://schemas.microsoft.com/office/drawing/2014/main" id="{7CB9A757-C86B-77C8-FDB5-FAB4FDC881A1}"/>
              </a:ext>
            </a:extLst>
          </p:cNvPr>
          <p:cNvPicPr>
            <a:picLocks noChangeAspect="1"/>
          </p:cNvPicPr>
          <p:nvPr/>
        </p:nvPicPr>
        <p:blipFill>
          <a:blip r:embed="rId3"/>
          <a:stretch>
            <a:fillRect/>
          </a:stretch>
        </p:blipFill>
        <p:spPr>
          <a:xfrm>
            <a:off x="2164954" y="1782808"/>
            <a:ext cx="6305433" cy="2828018"/>
          </a:xfrm>
          <a:prstGeom prst="rect">
            <a:avLst/>
          </a:prstGeom>
          <a:ln>
            <a:solidFill>
              <a:schemeClr val="tx1"/>
            </a:solidFill>
          </a:ln>
        </p:spPr>
      </p:pic>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24967D4E-1FC8-391B-3936-E69F9CA8DDF7}"/>
                  </a:ext>
                </a:extLst>
              </p:cNvPr>
              <p:cNvSpPr txBox="1"/>
              <p:nvPr/>
            </p:nvSpPr>
            <p:spPr>
              <a:xfrm>
                <a:off x="2529625" y="4701445"/>
                <a:ext cx="3704261" cy="400110"/>
              </a:xfrm>
              <a:prstGeom prst="rect">
                <a:avLst/>
              </a:prstGeom>
              <a:noFill/>
            </p:spPr>
            <p:txBody>
              <a:bodyPr wrap="square" rtlCol="0">
                <a:spAutoFit/>
              </a:bodyPr>
              <a:lstStyle/>
              <a:p>
                <a14:m>
                  <m:oMath xmlns:m="http://schemas.openxmlformats.org/officeDocument/2006/math">
                    <m:sSub>
                      <m:sSubPr>
                        <m:ctrlPr>
                          <a:rPr lang="fr-FR" sz="2000" i="1" dirty="0" smtClean="0">
                            <a:latin typeface="Cambria Math" panose="02040503050406030204" pitchFamily="18" charset="0"/>
                          </a:rPr>
                        </m:ctrlPr>
                      </m:sSubPr>
                      <m:e>
                        <m:r>
                          <a:rPr lang="fr-FR" sz="2000" i="1" dirty="0">
                            <a:latin typeface="Cambria Math" panose="02040503050406030204" pitchFamily="18" charset="0"/>
                          </a:rPr>
                          <m:t>(0 0110 1010 0011)</m:t>
                        </m:r>
                      </m:e>
                      <m:sub>
                        <m:r>
                          <a:rPr lang="fr-FR" sz="2000" b="0" i="1" dirty="0" smtClean="0">
                            <a:latin typeface="Cambria Math" panose="02040503050406030204" pitchFamily="18" charset="0"/>
                          </a:rPr>
                          <m:t>2</m:t>
                        </m:r>
                        <m:r>
                          <a:rPr lang="fr-FR" sz="2000" b="0" i="1" dirty="0" smtClean="0">
                            <a:latin typeface="Cambria Math" panose="02040503050406030204" pitchFamily="18" charset="0"/>
                          </a:rPr>
                          <m:t>𝑆</m:t>
                        </m:r>
                      </m:sub>
                    </m:sSub>
                  </m:oMath>
                </a14:m>
                <a:r>
                  <a:rPr lang="en-GB" sz="2000"/>
                  <a:t> = </a:t>
                </a:r>
                <a14:m>
                  <m:oMath xmlns:m="http://schemas.openxmlformats.org/officeDocument/2006/math">
                    <m:sSub>
                      <m:sSubPr>
                        <m:ctrlPr>
                          <a:rPr lang="en-GB" sz="2000" i="1" dirty="0" smtClean="0">
                            <a:latin typeface="Cambria Math" panose="02040503050406030204" pitchFamily="18" charset="0"/>
                          </a:rPr>
                        </m:ctrlPr>
                      </m:sSubPr>
                      <m:e>
                        <m:r>
                          <m:rPr>
                            <m:nor/>
                          </m:rPr>
                          <a:rPr lang="en-GB" sz="2000" dirty="0"/>
                          <m:t>3399</m:t>
                        </m:r>
                      </m:e>
                      <m:sub>
                        <m:r>
                          <a:rPr lang="fr-FR" sz="2000" b="0" i="1" dirty="0" smtClean="0">
                            <a:latin typeface="Cambria Math" panose="02040503050406030204" pitchFamily="18" charset="0"/>
                          </a:rPr>
                          <m:t>10</m:t>
                        </m:r>
                      </m:sub>
                    </m:sSub>
                  </m:oMath>
                </a14:m>
                <a:endParaRPr lang="en-GB" sz="2000"/>
              </a:p>
            </p:txBody>
          </p:sp>
        </mc:Choice>
        <mc:Fallback>
          <p:sp>
            <p:nvSpPr>
              <p:cNvPr id="7" name="ZoneTexte 6">
                <a:extLst>
                  <a:ext uri="{FF2B5EF4-FFF2-40B4-BE49-F238E27FC236}">
                    <a16:creationId xmlns:a16="http://schemas.microsoft.com/office/drawing/2014/main" id="{24967D4E-1FC8-391B-3936-E69F9CA8DDF7}"/>
                  </a:ext>
                </a:extLst>
              </p:cNvPr>
              <p:cNvSpPr txBox="1">
                <a:spLocks noRot="1" noChangeAspect="1" noMove="1" noResize="1" noEditPoints="1" noAdjustHandles="1" noChangeArrowheads="1" noChangeShapeType="1" noTextEdit="1"/>
              </p:cNvSpPr>
              <p:nvPr/>
            </p:nvSpPr>
            <p:spPr>
              <a:xfrm>
                <a:off x="2529625" y="4701445"/>
                <a:ext cx="3704261" cy="400110"/>
              </a:xfrm>
              <a:prstGeom prst="rect">
                <a:avLst/>
              </a:prstGeom>
              <a:blipFill>
                <a:blip r:embed="rId4"/>
                <a:stretch>
                  <a:fillRect l="-822" t="-7576" b="-25758"/>
                </a:stretch>
              </a:blipFill>
            </p:spPr>
            <p:txBody>
              <a:bodyPr/>
              <a:lstStyle/>
              <a:p>
                <a:r>
                  <a:rPr lang="en-GB">
                    <a:noFill/>
                  </a:rPr>
                  <a:t> </a:t>
                </a:r>
              </a:p>
            </p:txBody>
          </p:sp>
        </mc:Fallback>
      </mc:AlternateContent>
      <p:sp>
        <p:nvSpPr>
          <p:cNvPr id="8" name="Flèche : droite 7">
            <a:extLst>
              <a:ext uri="{FF2B5EF4-FFF2-40B4-BE49-F238E27FC236}">
                <a16:creationId xmlns:a16="http://schemas.microsoft.com/office/drawing/2014/main" id="{B73C990C-9A8F-FD7C-A686-AAF374048EC3}"/>
              </a:ext>
            </a:extLst>
          </p:cNvPr>
          <p:cNvSpPr/>
          <p:nvPr/>
        </p:nvSpPr>
        <p:spPr>
          <a:xfrm>
            <a:off x="1814276" y="5299700"/>
            <a:ext cx="653143" cy="290286"/>
          </a:xfrm>
          <a:prstGeom prst="rightArrow">
            <a:avLst/>
          </a:prstGeom>
          <a:solidFill>
            <a:schemeClr val="bg1"/>
          </a:solid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9" name="ZoneTexte 8">
                <a:extLst>
                  <a:ext uri="{FF2B5EF4-FFF2-40B4-BE49-F238E27FC236}">
                    <a16:creationId xmlns:a16="http://schemas.microsoft.com/office/drawing/2014/main" id="{DDF7F996-F2F1-7929-4214-46FF4F96248D}"/>
                  </a:ext>
                </a:extLst>
              </p:cNvPr>
              <p:cNvSpPr txBox="1"/>
              <p:nvPr/>
            </p:nvSpPr>
            <p:spPr>
              <a:xfrm>
                <a:off x="2509930" y="5143918"/>
                <a:ext cx="6634070" cy="846707"/>
              </a:xfrm>
              <a:prstGeom prst="rect">
                <a:avLst/>
              </a:prstGeom>
              <a:noFill/>
            </p:spPr>
            <p:txBody>
              <a:bodyPr wrap="square" rtlCol="0">
                <a:spAutoFit/>
              </a:bodyPr>
              <a:lstStyle/>
              <a:p>
                <a14:m>
                  <m:oMath xmlns:m="http://schemas.openxmlformats.org/officeDocument/2006/math">
                    <m:r>
                      <m:rPr>
                        <m:nor/>
                      </m:rPr>
                      <a:rPr lang="fr-FR" sz="2000" dirty="0" smtClean="0"/>
                      <m:t>Tension</m:t>
                    </m:r>
                    <m:r>
                      <m:rPr>
                        <m:nor/>
                      </m:rPr>
                      <a:rPr lang="fr-FR" sz="2000" dirty="0" smtClean="0"/>
                      <m:t> = 3399 </m:t>
                    </m:r>
                    <m:r>
                      <a:rPr lang="fr-FR" sz="2000" i="1" dirty="0" smtClean="0">
                        <a:latin typeface="Cambria Math" panose="02040503050406030204" pitchFamily="18" charset="0"/>
                        <a:ea typeface="Cambria Math" panose="02040503050406030204" pitchFamily="18" charset="0"/>
                      </a:rPr>
                      <m:t>×</m:t>
                    </m:r>
                    <m:r>
                      <a:rPr lang="fr-FR" sz="2000" b="0" i="1" dirty="0" smtClean="0">
                        <a:latin typeface="Cambria Math" panose="02040503050406030204" pitchFamily="18" charset="0"/>
                        <a:ea typeface="Cambria Math" panose="02040503050406030204" pitchFamily="18" charset="0"/>
                      </a:rPr>
                      <m:t>1000 × </m:t>
                    </m:r>
                    <m:f>
                      <m:fPr>
                        <m:ctrlPr>
                          <a:rPr lang="fr-FR" sz="2000" b="0" i="1" dirty="0" smtClean="0">
                            <a:latin typeface="Cambria Math" panose="02040503050406030204" pitchFamily="18" charset="0"/>
                            <a:ea typeface="Cambria Math" panose="02040503050406030204" pitchFamily="18" charset="0"/>
                          </a:rPr>
                        </m:ctrlPr>
                      </m:fPr>
                      <m:num>
                        <m:r>
                          <a:rPr lang="fr-FR" sz="2000" b="0" i="1" dirty="0" smtClean="0">
                            <a:latin typeface="Cambria Math" panose="02040503050406030204" pitchFamily="18" charset="0"/>
                            <a:ea typeface="Cambria Math" panose="02040503050406030204" pitchFamily="18" charset="0"/>
                          </a:rPr>
                          <m:t>𝑉𝑟𝑒𝑓</m:t>
                        </m:r>
                      </m:num>
                      <m:den>
                        <m:r>
                          <a:rPr lang="fr-FR" sz="2000" b="0" i="1" dirty="0" smtClean="0">
                            <a:latin typeface="Cambria Math" panose="02040503050406030204" pitchFamily="18" charset="0"/>
                            <a:ea typeface="Cambria Math" panose="02040503050406030204" pitchFamily="18" charset="0"/>
                          </a:rPr>
                          <m:t>4095</m:t>
                        </m:r>
                      </m:den>
                    </m:f>
                    <m:r>
                      <a:rPr lang="fr-FR" sz="2000" b="0" i="1" dirty="0" smtClean="0">
                        <a:latin typeface="Cambria Math" panose="02040503050406030204" pitchFamily="18" charset="0"/>
                        <a:ea typeface="Cambria Math" panose="02040503050406030204" pitchFamily="18" charset="0"/>
                      </a:rPr>
                      <m:t>=82 </m:t>
                    </m:r>
                    <m:r>
                      <a:rPr lang="fr-FR" sz="2000" b="0" i="1" dirty="0" smtClean="0">
                        <a:latin typeface="Cambria Math" panose="02040503050406030204" pitchFamily="18" charset="0"/>
                        <a:ea typeface="Cambria Math" panose="02040503050406030204" pitchFamily="18" charset="0"/>
                      </a:rPr>
                      <m:t>𝑚𝑉</m:t>
                    </m:r>
                  </m:oMath>
                </a14:m>
                <a:r>
                  <a:rPr lang="en-GB" sz="2000"/>
                  <a:t>, avec </a:t>
                </a:r>
                <a:r>
                  <a:rPr lang="en-GB" sz="2000" b="1" err="1"/>
                  <a:t>Vref</a:t>
                </a:r>
                <a:r>
                  <a:rPr lang="en-GB" sz="2000"/>
                  <a:t>  = 100mV</a:t>
                </a:r>
              </a:p>
            </p:txBody>
          </p:sp>
        </mc:Choice>
        <mc:Fallback>
          <p:sp>
            <p:nvSpPr>
              <p:cNvPr id="9" name="ZoneTexte 8">
                <a:extLst>
                  <a:ext uri="{FF2B5EF4-FFF2-40B4-BE49-F238E27FC236}">
                    <a16:creationId xmlns:a16="http://schemas.microsoft.com/office/drawing/2014/main" id="{DDF7F996-F2F1-7929-4214-46FF4F96248D}"/>
                  </a:ext>
                </a:extLst>
              </p:cNvPr>
              <p:cNvSpPr txBox="1">
                <a:spLocks noRot="1" noChangeAspect="1" noMove="1" noResize="1" noEditPoints="1" noAdjustHandles="1" noChangeArrowheads="1" noChangeShapeType="1" noTextEdit="1"/>
              </p:cNvSpPr>
              <p:nvPr/>
            </p:nvSpPr>
            <p:spPr>
              <a:xfrm>
                <a:off x="2509930" y="5143918"/>
                <a:ext cx="6634070" cy="846707"/>
              </a:xfrm>
              <a:prstGeom prst="rect">
                <a:avLst/>
              </a:prstGeom>
              <a:blipFill>
                <a:blip r:embed="rId5"/>
                <a:stretch>
                  <a:fillRect l="-1011" b="-12230"/>
                </a:stretch>
              </a:blipFill>
            </p:spPr>
            <p:txBody>
              <a:bodyPr/>
              <a:lstStyle/>
              <a:p>
                <a:r>
                  <a:rPr lang="en-GB">
                    <a:noFill/>
                  </a:rPr>
                  <a:t> </a:t>
                </a:r>
              </a:p>
            </p:txBody>
          </p:sp>
        </mc:Fallback>
      </mc:AlternateContent>
    </p:spTree>
    <p:extLst>
      <p:ext uri="{BB962C8B-B14F-4D97-AF65-F5344CB8AC3E}">
        <p14:creationId xmlns:p14="http://schemas.microsoft.com/office/powerpoint/2010/main" val="32538299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1914017" y="222377"/>
            <a:ext cx="6935015" cy="566822"/>
          </a:xfrm>
          <a:prstGeom prst="rect">
            <a:avLst/>
          </a:prstGeom>
        </p:spPr>
        <p:txBody>
          <a:bodyPr vert="horz" wrap="square" lIns="0" tIns="12700" rIns="0" bIns="0" rtlCol="0">
            <a:spAutoFit/>
          </a:bodyPr>
          <a:lstStyle/>
          <a:p>
            <a:pPr marL="12700">
              <a:lnSpc>
                <a:spcPct val="100000"/>
              </a:lnSpc>
              <a:spcBef>
                <a:spcPts val="100"/>
              </a:spcBef>
            </a:pPr>
            <a:r>
              <a:rPr lang="fr-FR" spc="-5"/>
              <a:t>Acquisition sans fils</a:t>
            </a:r>
            <a:endParaRPr spc="-5"/>
          </a:p>
        </p:txBody>
      </p:sp>
      <p:sp>
        <p:nvSpPr>
          <p:cNvPr id="13" name="Espace réservé du pied de page 12">
            <a:extLst>
              <a:ext uri="{FF2B5EF4-FFF2-40B4-BE49-F238E27FC236}">
                <a16:creationId xmlns:a16="http://schemas.microsoft.com/office/drawing/2014/main" id="{5B04E85E-6D0C-D535-C951-1A0EE6AA932B}"/>
              </a:ext>
            </a:extLst>
          </p:cNvPr>
          <p:cNvSpPr>
            <a:spLocks noGrp="1"/>
          </p:cNvSpPr>
          <p:nvPr>
            <p:ph type="ftr" sz="quarter" idx="5"/>
          </p:nvPr>
        </p:nvSpPr>
        <p:spPr/>
        <p:txBody>
          <a:bodyPr/>
          <a:lstStyle/>
          <a:p>
            <a:pPr marL="12700">
              <a:lnSpc>
                <a:spcPct val="100000"/>
              </a:lnSpc>
              <a:spcBef>
                <a:spcPts val="20"/>
              </a:spcBef>
            </a:pPr>
            <a:r>
              <a:rPr lang="fr-FR" spc="-5"/>
              <a:t>GARÇON JAOUANNE</a:t>
            </a:r>
          </a:p>
        </p:txBody>
      </p:sp>
      <p:sp>
        <p:nvSpPr>
          <p:cNvPr id="15" name="Espace réservé du numéro de diapositive 14">
            <a:extLst>
              <a:ext uri="{FF2B5EF4-FFF2-40B4-BE49-F238E27FC236}">
                <a16:creationId xmlns:a16="http://schemas.microsoft.com/office/drawing/2014/main" id="{47AA8C0E-310D-E15D-6623-67A531550673}"/>
              </a:ext>
            </a:extLst>
          </p:cNvPr>
          <p:cNvSpPr>
            <a:spLocks noGrp="1"/>
          </p:cNvSpPr>
          <p:nvPr>
            <p:ph type="sldNum" sz="quarter" idx="7"/>
          </p:nvPr>
        </p:nvSpPr>
        <p:spPr>
          <a:xfrm>
            <a:off x="6921795" y="6635622"/>
            <a:ext cx="2562447" cy="153888"/>
          </a:xfrm>
        </p:spPr>
        <p:txBody>
          <a:bodyPr/>
          <a:lstStyle/>
          <a:p>
            <a:pPr marL="38100">
              <a:lnSpc>
                <a:spcPct val="100000"/>
              </a:lnSpc>
              <a:spcBef>
                <a:spcPts val="20"/>
              </a:spcBef>
            </a:pPr>
            <a:fld id="{81D60167-4931-47E6-BA6A-407CBD079E47}" type="slidenum">
              <a:rPr lang="fr-FR" sz="1000" smtClean="0"/>
              <a:t>11</a:t>
            </a:fld>
            <a:endParaRPr lang="fr-FR"/>
          </a:p>
        </p:txBody>
      </p:sp>
      <p:pic>
        <p:nvPicPr>
          <p:cNvPr id="3074" name="Picture 2" descr="Déroulement d'une communication avec les sockets">
            <a:extLst>
              <a:ext uri="{FF2B5EF4-FFF2-40B4-BE49-F238E27FC236}">
                <a16:creationId xmlns:a16="http://schemas.microsoft.com/office/drawing/2014/main" id="{043C7B87-F6D3-CDC8-041E-85D0D8E2C7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4743" y="975447"/>
            <a:ext cx="3049743" cy="490710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D8BA6EC3-61D4-7CD5-E3DB-C3C51A380B49}"/>
              </a:ext>
            </a:extLst>
          </p:cNvPr>
          <p:cNvPicPr>
            <a:picLocks noChangeAspect="1"/>
          </p:cNvPicPr>
          <p:nvPr/>
        </p:nvPicPr>
        <p:blipFill>
          <a:blip r:embed="rId5"/>
          <a:stretch>
            <a:fillRect/>
          </a:stretch>
        </p:blipFill>
        <p:spPr>
          <a:xfrm>
            <a:off x="4892241" y="2669458"/>
            <a:ext cx="4121711" cy="1519084"/>
          </a:xfrm>
          <a:prstGeom prst="rect">
            <a:avLst/>
          </a:prstGeom>
        </p:spPr>
      </p:pic>
    </p:spTree>
    <p:extLst>
      <p:ext uri="{BB962C8B-B14F-4D97-AF65-F5344CB8AC3E}">
        <p14:creationId xmlns:p14="http://schemas.microsoft.com/office/powerpoint/2010/main" val="274780087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1914017" y="222377"/>
            <a:ext cx="6935015" cy="566822"/>
          </a:xfrm>
          <a:prstGeom prst="rect">
            <a:avLst/>
          </a:prstGeom>
        </p:spPr>
        <p:txBody>
          <a:bodyPr vert="horz" wrap="square" lIns="0" tIns="12700" rIns="0" bIns="0" rtlCol="0">
            <a:spAutoFit/>
          </a:bodyPr>
          <a:lstStyle/>
          <a:p>
            <a:pPr marL="12700">
              <a:lnSpc>
                <a:spcPct val="100000"/>
              </a:lnSpc>
              <a:spcBef>
                <a:spcPts val="100"/>
              </a:spcBef>
            </a:pPr>
            <a:r>
              <a:rPr lang="fr-FR" spc="-5"/>
              <a:t>Acquisition sans fils</a:t>
            </a:r>
            <a:endParaRPr spc="-5"/>
          </a:p>
        </p:txBody>
      </p:sp>
      <p:sp>
        <p:nvSpPr>
          <p:cNvPr id="13" name="Espace réservé du pied de page 12">
            <a:extLst>
              <a:ext uri="{FF2B5EF4-FFF2-40B4-BE49-F238E27FC236}">
                <a16:creationId xmlns:a16="http://schemas.microsoft.com/office/drawing/2014/main" id="{5B04E85E-6D0C-D535-C951-1A0EE6AA932B}"/>
              </a:ext>
            </a:extLst>
          </p:cNvPr>
          <p:cNvSpPr>
            <a:spLocks noGrp="1"/>
          </p:cNvSpPr>
          <p:nvPr>
            <p:ph type="ftr" sz="quarter" idx="5"/>
          </p:nvPr>
        </p:nvSpPr>
        <p:spPr/>
        <p:txBody>
          <a:bodyPr/>
          <a:lstStyle/>
          <a:p>
            <a:pPr marL="12700">
              <a:lnSpc>
                <a:spcPct val="100000"/>
              </a:lnSpc>
              <a:spcBef>
                <a:spcPts val="20"/>
              </a:spcBef>
            </a:pPr>
            <a:r>
              <a:rPr lang="fr-FR" spc="-5"/>
              <a:t>GARÇON JAOUANNE</a:t>
            </a:r>
          </a:p>
        </p:txBody>
      </p:sp>
      <p:sp>
        <p:nvSpPr>
          <p:cNvPr id="15" name="Espace réservé du numéro de diapositive 14">
            <a:extLst>
              <a:ext uri="{FF2B5EF4-FFF2-40B4-BE49-F238E27FC236}">
                <a16:creationId xmlns:a16="http://schemas.microsoft.com/office/drawing/2014/main" id="{47AA8C0E-310D-E15D-6623-67A531550673}"/>
              </a:ext>
            </a:extLst>
          </p:cNvPr>
          <p:cNvSpPr>
            <a:spLocks noGrp="1"/>
          </p:cNvSpPr>
          <p:nvPr>
            <p:ph type="sldNum" sz="quarter" idx="7"/>
          </p:nvPr>
        </p:nvSpPr>
        <p:spPr>
          <a:xfrm>
            <a:off x="6847367" y="6635622"/>
            <a:ext cx="2601433" cy="153888"/>
          </a:xfrm>
        </p:spPr>
        <p:txBody>
          <a:bodyPr/>
          <a:lstStyle/>
          <a:p>
            <a:pPr marL="38100">
              <a:lnSpc>
                <a:spcPct val="100000"/>
              </a:lnSpc>
              <a:spcBef>
                <a:spcPts val="20"/>
              </a:spcBef>
            </a:pPr>
            <a:fld id="{81D60167-4931-47E6-BA6A-407CBD079E47}" type="slidenum">
              <a:rPr lang="fr-FR" sz="1000" smtClean="0"/>
              <a:t>12</a:t>
            </a:fld>
            <a:endParaRPr lang="fr-FR" sz="1000"/>
          </a:p>
        </p:txBody>
      </p:sp>
      <p:pic>
        <p:nvPicPr>
          <p:cNvPr id="3" name="Image 2">
            <a:extLst>
              <a:ext uri="{FF2B5EF4-FFF2-40B4-BE49-F238E27FC236}">
                <a16:creationId xmlns:a16="http://schemas.microsoft.com/office/drawing/2014/main" id="{EBF6833C-2E39-1EBC-F3F0-FF9C04B92D27}"/>
              </a:ext>
            </a:extLst>
          </p:cNvPr>
          <p:cNvPicPr>
            <a:picLocks noChangeAspect="1"/>
          </p:cNvPicPr>
          <p:nvPr/>
        </p:nvPicPr>
        <p:blipFill>
          <a:blip r:embed="rId3"/>
          <a:stretch>
            <a:fillRect/>
          </a:stretch>
        </p:blipFill>
        <p:spPr>
          <a:xfrm>
            <a:off x="4000807" y="1036080"/>
            <a:ext cx="4848225" cy="3038475"/>
          </a:xfrm>
          <a:prstGeom prst="rect">
            <a:avLst/>
          </a:prstGeom>
        </p:spPr>
      </p:pic>
      <p:pic>
        <p:nvPicPr>
          <p:cNvPr id="6" name="Image 5" descr="Une image contenant texte, reçu&#10;&#10;Description générée automatiquement">
            <a:extLst>
              <a:ext uri="{FF2B5EF4-FFF2-40B4-BE49-F238E27FC236}">
                <a16:creationId xmlns:a16="http://schemas.microsoft.com/office/drawing/2014/main" id="{CF3BC70C-76AE-5FF3-5688-111436BED4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9270" y="1076325"/>
            <a:ext cx="1895475" cy="2352675"/>
          </a:xfrm>
          <a:prstGeom prst="rect">
            <a:avLst/>
          </a:prstGeom>
        </p:spPr>
      </p:pic>
      <p:pic>
        <p:nvPicPr>
          <p:cNvPr id="8" name="Image 7">
            <a:extLst>
              <a:ext uri="{FF2B5EF4-FFF2-40B4-BE49-F238E27FC236}">
                <a16:creationId xmlns:a16="http://schemas.microsoft.com/office/drawing/2014/main" id="{79FEC575-6102-626B-8AB8-6AF14B7BAA01}"/>
              </a:ext>
            </a:extLst>
          </p:cNvPr>
          <p:cNvPicPr>
            <a:picLocks noChangeAspect="1"/>
          </p:cNvPicPr>
          <p:nvPr/>
        </p:nvPicPr>
        <p:blipFill>
          <a:blip r:embed="rId5"/>
          <a:stretch>
            <a:fillRect/>
          </a:stretch>
        </p:blipFill>
        <p:spPr>
          <a:xfrm>
            <a:off x="1921650" y="4074555"/>
            <a:ext cx="4081169" cy="2352674"/>
          </a:xfrm>
          <a:prstGeom prst="rect">
            <a:avLst/>
          </a:prstGeom>
        </p:spPr>
      </p:pic>
    </p:spTree>
    <p:extLst>
      <p:ext uri="{BB962C8B-B14F-4D97-AF65-F5344CB8AC3E}">
        <p14:creationId xmlns:p14="http://schemas.microsoft.com/office/powerpoint/2010/main" val="269818429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1914017" y="222377"/>
            <a:ext cx="4884989" cy="566822"/>
          </a:xfrm>
          <a:prstGeom prst="rect">
            <a:avLst/>
          </a:prstGeom>
        </p:spPr>
        <p:txBody>
          <a:bodyPr vert="horz" wrap="square" lIns="0" tIns="12700" rIns="0" bIns="0" rtlCol="0">
            <a:spAutoFit/>
          </a:bodyPr>
          <a:lstStyle/>
          <a:p>
            <a:pPr marL="12700">
              <a:lnSpc>
                <a:spcPct val="100000"/>
              </a:lnSpc>
              <a:spcBef>
                <a:spcPts val="100"/>
              </a:spcBef>
            </a:pPr>
            <a:r>
              <a:rPr lang="fr-FR" spc="-5"/>
              <a:t>Schéma électronique</a:t>
            </a:r>
            <a:endParaRPr spc="-5"/>
          </a:p>
        </p:txBody>
      </p:sp>
      <p:sp>
        <p:nvSpPr>
          <p:cNvPr id="13" name="Espace réservé du pied de page 12">
            <a:extLst>
              <a:ext uri="{FF2B5EF4-FFF2-40B4-BE49-F238E27FC236}">
                <a16:creationId xmlns:a16="http://schemas.microsoft.com/office/drawing/2014/main" id="{5B04E85E-6D0C-D535-C951-1A0EE6AA932B}"/>
              </a:ext>
            </a:extLst>
          </p:cNvPr>
          <p:cNvSpPr>
            <a:spLocks noGrp="1"/>
          </p:cNvSpPr>
          <p:nvPr>
            <p:ph type="ftr" sz="quarter" idx="5"/>
          </p:nvPr>
        </p:nvSpPr>
        <p:spPr/>
        <p:txBody>
          <a:bodyPr/>
          <a:lstStyle/>
          <a:p>
            <a:pPr marL="12700">
              <a:lnSpc>
                <a:spcPct val="100000"/>
              </a:lnSpc>
              <a:spcBef>
                <a:spcPts val="20"/>
              </a:spcBef>
            </a:pPr>
            <a:r>
              <a:rPr lang="fr-FR" spc="-5"/>
              <a:t>GARÇON JAOUANNE</a:t>
            </a:r>
          </a:p>
        </p:txBody>
      </p:sp>
      <p:sp>
        <p:nvSpPr>
          <p:cNvPr id="15" name="Espace réservé du numéro de diapositive 14">
            <a:extLst>
              <a:ext uri="{FF2B5EF4-FFF2-40B4-BE49-F238E27FC236}">
                <a16:creationId xmlns:a16="http://schemas.microsoft.com/office/drawing/2014/main" id="{47AA8C0E-310D-E15D-6623-67A531550673}"/>
              </a:ext>
            </a:extLst>
          </p:cNvPr>
          <p:cNvSpPr>
            <a:spLocks noGrp="1"/>
          </p:cNvSpPr>
          <p:nvPr>
            <p:ph type="sldNum" sz="quarter" idx="7"/>
          </p:nvPr>
        </p:nvSpPr>
        <p:spPr>
          <a:xfrm>
            <a:off x="6911163" y="6596079"/>
            <a:ext cx="2771553" cy="153888"/>
          </a:xfrm>
        </p:spPr>
        <p:txBody>
          <a:bodyPr/>
          <a:lstStyle/>
          <a:p>
            <a:pPr marL="38100">
              <a:lnSpc>
                <a:spcPct val="100000"/>
              </a:lnSpc>
              <a:spcBef>
                <a:spcPts val="20"/>
              </a:spcBef>
            </a:pPr>
            <a:fld id="{81D60167-4931-47E6-BA6A-407CBD079E47}" type="slidenum">
              <a:rPr lang="fr-FR" sz="1000" smtClean="0"/>
              <a:t>13</a:t>
            </a:fld>
            <a:endParaRPr lang="fr-FR"/>
          </a:p>
        </p:txBody>
      </p:sp>
      <p:pic>
        <p:nvPicPr>
          <p:cNvPr id="3" name="Image 2">
            <a:extLst>
              <a:ext uri="{FF2B5EF4-FFF2-40B4-BE49-F238E27FC236}">
                <a16:creationId xmlns:a16="http://schemas.microsoft.com/office/drawing/2014/main" id="{8699D5C6-6F91-B860-9B09-22EB85677C60}"/>
              </a:ext>
            </a:extLst>
          </p:cNvPr>
          <p:cNvPicPr>
            <a:picLocks noChangeAspect="1"/>
          </p:cNvPicPr>
          <p:nvPr/>
        </p:nvPicPr>
        <p:blipFill>
          <a:blip r:embed="rId4"/>
          <a:stretch>
            <a:fillRect/>
          </a:stretch>
        </p:blipFill>
        <p:spPr>
          <a:xfrm>
            <a:off x="202406" y="1161805"/>
            <a:ext cx="8739188" cy="4534390"/>
          </a:xfrm>
          <a:prstGeom prst="rect">
            <a:avLst/>
          </a:prstGeom>
          <a:ln>
            <a:solidFill>
              <a:schemeClr val="tx1"/>
            </a:solidFill>
          </a:ln>
        </p:spPr>
      </p:pic>
    </p:spTree>
    <p:extLst>
      <p:ext uri="{BB962C8B-B14F-4D97-AF65-F5344CB8AC3E}">
        <p14:creationId xmlns:p14="http://schemas.microsoft.com/office/powerpoint/2010/main" val="182131262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descr="Une image contenant texte, Appareils électroniques&#10;&#10;Description générée automatiquement">
            <a:extLst>
              <a:ext uri="{FF2B5EF4-FFF2-40B4-BE49-F238E27FC236}">
                <a16:creationId xmlns:a16="http://schemas.microsoft.com/office/drawing/2014/main" id="{12EEB39C-CD27-8F9F-FBFB-32E330E01A15}"/>
              </a:ext>
            </a:extLst>
          </p:cNvPr>
          <p:cNvPicPr>
            <a:picLocks noChangeAspect="1"/>
          </p:cNvPicPr>
          <p:nvPr/>
        </p:nvPicPr>
        <p:blipFill>
          <a:blip r:embed="rId3" cstate="print">
            <a:alphaModFix amt="25000"/>
            <a:extLst>
              <a:ext uri="{28A0092B-C50C-407E-A947-70E740481C1C}">
                <a14:useLocalDpi xmlns:a14="http://schemas.microsoft.com/office/drawing/2010/main" val="0"/>
              </a:ext>
            </a:extLst>
          </a:blip>
          <a:stretch>
            <a:fillRect/>
          </a:stretch>
        </p:blipFill>
        <p:spPr>
          <a:xfrm rot="8222381">
            <a:off x="4103742" y="-1530547"/>
            <a:ext cx="6252484" cy="8323621"/>
          </a:xfrm>
          <a:prstGeom prst="rect">
            <a:avLst/>
          </a:prstGeom>
        </p:spPr>
      </p:pic>
      <p:sp>
        <p:nvSpPr>
          <p:cNvPr id="2" name="object 2"/>
          <p:cNvSpPr txBox="1">
            <a:spLocks noGrp="1"/>
          </p:cNvSpPr>
          <p:nvPr>
            <p:ph type="title"/>
          </p:nvPr>
        </p:nvSpPr>
        <p:spPr>
          <a:xfrm>
            <a:off x="1914017" y="222377"/>
            <a:ext cx="4029583" cy="566822"/>
          </a:xfrm>
          <a:prstGeom prst="rect">
            <a:avLst/>
          </a:prstGeom>
        </p:spPr>
        <p:txBody>
          <a:bodyPr vert="horz" wrap="square" lIns="0" tIns="12700" rIns="0" bIns="0" rtlCol="0">
            <a:spAutoFit/>
          </a:bodyPr>
          <a:lstStyle/>
          <a:p>
            <a:pPr marL="12700">
              <a:lnSpc>
                <a:spcPct val="100000"/>
              </a:lnSpc>
              <a:spcBef>
                <a:spcPts val="100"/>
              </a:spcBef>
            </a:pPr>
            <a:r>
              <a:rPr lang="fr-FR" spc="-5"/>
              <a:t>Tâches à réaliser</a:t>
            </a:r>
            <a:endParaRPr spc="-5"/>
          </a:p>
        </p:txBody>
      </p:sp>
      <p:sp>
        <p:nvSpPr>
          <p:cNvPr id="6" name="Espace réservé du pied de page 5">
            <a:extLst>
              <a:ext uri="{FF2B5EF4-FFF2-40B4-BE49-F238E27FC236}">
                <a16:creationId xmlns:a16="http://schemas.microsoft.com/office/drawing/2014/main" id="{30D9188A-1C68-35D4-E3C0-0773044A06E6}"/>
              </a:ext>
            </a:extLst>
          </p:cNvPr>
          <p:cNvSpPr>
            <a:spLocks noGrp="1"/>
          </p:cNvSpPr>
          <p:nvPr>
            <p:ph type="ftr" sz="quarter" idx="5"/>
          </p:nvPr>
        </p:nvSpPr>
        <p:spPr/>
        <p:txBody>
          <a:bodyPr/>
          <a:lstStyle/>
          <a:p>
            <a:pPr marL="12700">
              <a:lnSpc>
                <a:spcPct val="100000"/>
              </a:lnSpc>
              <a:spcBef>
                <a:spcPts val="20"/>
              </a:spcBef>
            </a:pPr>
            <a:r>
              <a:rPr lang="fr-FR" spc="-5"/>
              <a:t>GARÇON JAOUANNE</a:t>
            </a:r>
          </a:p>
        </p:txBody>
      </p:sp>
      <p:sp>
        <p:nvSpPr>
          <p:cNvPr id="9" name="Espace réservé du numéro de diapositive 8">
            <a:extLst>
              <a:ext uri="{FF2B5EF4-FFF2-40B4-BE49-F238E27FC236}">
                <a16:creationId xmlns:a16="http://schemas.microsoft.com/office/drawing/2014/main" id="{8AFE6D17-B622-4C49-CCBC-FE0378F7EE82}"/>
              </a:ext>
            </a:extLst>
          </p:cNvPr>
          <p:cNvSpPr>
            <a:spLocks noGrp="1"/>
          </p:cNvSpPr>
          <p:nvPr>
            <p:ph type="sldNum" sz="quarter" idx="7"/>
          </p:nvPr>
        </p:nvSpPr>
        <p:spPr>
          <a:xfrm>
            <a:off x="6858000" y="6596078"/>
            <a:ext cx="2285999" cy="153888"/>
          </a:xfrm>
        </p:spPr>
        <p:txBody>
          <a:bodyPr/>
          <a:lstStyle/>
          <a:p>
            <a:pPr marL="38100">
              <a:lnSpc>
                <a:spcPct val="100000"/>
              </a:lnSpc>
              <a:spcBef>
                <a:spcPts val="20"/>
              </a:spcBef>
            </a:pPr>
            <a:fld id="{81D60167-4931-47E6-BA6A-407CBD079E47}" type="slidenum">
              <a:rPr lang="fr-FR" sz="1000" smtClean="0"/>
              <a:t>14</a:t>
            </a:fld>
            <a:endParaRPr lang="fr-FR"/>
          </a:p>
        </p:txBody>
      </p:sp>
      <p:sp>
        <p:nvSpPr>
          <p:cNvPr id="3" name="ZoneTexte 2">
            <a:extLst>
              <a:ext uri="{FF2B5EF4-FFF2-40B4-BE49-F238E27FC236}">
                <a16:creationId xmlns:a16="http://schemas.microsoft.com/office/drawing/2014/main" id="{25606069-E783-1648-EA77-1A92FFAC4044}"/>
              </a:ext>
            </a:extLst>
          </p:cNvPr>
          <p:cNvSpPr txBox="1"/>
          <p:nvPr/>
        </p:nvSpPr>
        <p:spPr>
          <a:xfrm>
            <a:off x="2335770" y="1997839"/>
            <a:ext cx="5577348" cy="2862322"/>
          </a:xfrm>
          <a:prstGeom prst="rect">
            <a:avLst/>
          </a:prstGeom>
          <a:noFill/>
        </p:spPr>
        <p:txBody>
          <a:bodyPr wrap="square" rtlCol="0">
            <a:spAutoFit/>
          </a:bodyPr>
          <a:lstStyle/>
          <a:p>
            <a:pPr marL="285750" indent="-285750">
              <a:buFont typeface="Arial" panose="020B0604020202020204" pitchFamily="34" charset="0"/>
              <a:buChar char="•"/>
            </a:pPr>
            <a:r>
              <a:rPr lang="fr-FR"/>
              <a:t>Modélisation CAO d’un boîtier en PLA</a:t>
            </a:r>
          </a:p>
          <a:p>
            <a:pPr marL="285750" indent="-285750">
              <a:buFont typeface="Arial" panose="020B0604020202020204" pitchFamily="34" charset="0"/>
              <a:buChar char="•"/>
            </a:pPr>
            <a:endParaRPr lang="fr-FR"/>
          </a:p>
          <a:p>
            <a:pPr marL="285750" indent="-285750">
              <a:buFont typeface="Arial" panose="020B0604020202020204" pitchFamily="34" charset="0"/>
              <a:buChar char="•"/>
            </a:pPr>
            <a:r>
              <a:rPr lang="fr-FR"/>
              <a:t>Maquettage de l’électronique (PCB)</a:t>
            </a:r>
          </a:p>
          <a:p>
            <a:pPr marL="285750" indent="-285750">
              <a:buFont typeface="Arial" panose="020B0604020202020204" pitchFamily="34" charset="0"/>
              <a:buChar char="•"/>
            </a:pPr>
            <a:endParaRPr lang="fr-FR"/>
          </a:p>
          <a:p>
            <a:pPr marL="285750" indent="-285750">
              <a:buFont typeface="Arial" panose="020B0604020202020204" pitchFamily="34" charset="0"/>
              <a:buChar char="•"/>
            </a:pPr>
            <a:r>
              <a:rPr lang="fr-FR"/>
              <a:t>Alimentation</a:t>
            </a:r>
          </a:p>
          <a:p>
            <a:endParaRPr lang="fr-FR"/>
          </a:p>
          <a:p>
            <a:pPr marL="285750" indent="-285750">
              <a:buFont typeface="Arial" panose="020B0604020202020204" pitchFamily="34" charset="0"/>
              <a:buChar char="•"/>
            </a:pPr>
            <a:r>
              <a:rPr lang="fr-FR"/>
              <a:t>Connecter l’ordinateur sur lequel est lancé le script au réseau wifi de l’ESP8266</a:t>
            </a:r>
          </a:p>
          <a:p>
            <a:pPr marL="285750" indent="-285750">
              <a:buFont typeface="Arial" panose="020B0604020202020204" pitchFamily="34" charset="0"/>
              <a:buChar char="•"/>
            </a:pPr>
            <a:endParaRPr lang="fr-FR"/>
          </a:p>
          <a:p>
            <a:pPr marL="285750" indent="-285750">
              <a:buFont typeface="Arial" panose="020B0604020202020204" pitchFamily="34" charset="0"/>
              <a:buChar char="•"/>
            </a:pPr>
            <a:r>
              <a:rPr lang="fr-FR"/>
              <a:t>Créer un guide d’utilisation</a:t>
            </a:r>
          </a:p>
        </p:txBody>
      </p:sp>
    </p:spTree>
    <p:extLst>
      <p:ext uri="{BB962C8B-B14F-4D97-AF65-F5344CB8AC3E}">
        <p14:creationId xmlns:p14="http://schemas.microsoft.com/office/powerpoint/2010/main" val="335608488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3179" y="40204"/>
            <a:ext cx="8865235" cy="5189220"/>
            <a:chOff x="133179" y="128694"/>
            <a:chExt cx="8865235" cy="5189220"/>
          </a:xfrm>
        </p:grpSpPr>
        <p:pic>
          <p:nvPicPr>
            <p:cNvPr id="3" name="object 3"/>
            <p:cNvPicPr/>
            <p:nvPr/>
          </p:nvPicPr>
          <p:blipFill>
            <a:blip r:embed="rId2" cstate="print"/>
            <a:stretch>
              <a:fillRect/>
            </a:stretch>
          </p:blipFill>
          <p:spPr>
            <a:xfrm>
              <a:off x="133179" y="128694"/>
              <a:ext cx="8864786" cy="5188770"/>
            </a:xfrm>
            <a:prstGeom prst="rect">
              <a:avLst/>
            </a:prstGeom>
          </p:spPr>
        </p:pic>
        <p:sp>
          <p:nvSpPr>
            <p:cNvPr id="4" name="object 4"/>
            <p:cNvSpPr/>
            <p:nvPr/>
          </p:nvSpPr>
          <p:spPr>
            <a:xfrm>
              <a:off x="935278" y="1196276"/>
              <a:ext cx="7596505" cy="639445"/>
            </a:xfrm>
            <a:custGeom>
              <a:avLst/>
              <a:gdLst/>
              <a:ahLst/>
              <a:cxnLst/>
              <a:rect l="l" t="t" r="r" b="b"/>
              <a:pathLst>
                <a:path w="7596505" h="639444">
                  <a:moveTo>
                    <a:pt x="7596365" y="0"/>
                  </a:moveTo>
                  <a:lnTo>
                    <a:pt x="0" y="0"/>
                  </a:lnTo>
                  <a:lnTo>
                    <a:pt x="0" y="639000"/>
                  </a:lnTo>
                  <a:lnTo>
                    <a:pt x="3798366" y="639000"/>
                  </a:lnTo>
                  <a:lnTo>
                    <a:pt x="7596365" y="639000"/>
                  </a:lnTo>
                  <a:lnTo>
                    <a:pt x="7596365" y="0"/>
                  </a:lnTo>
                  <a:close/>
                </a:path>
              </a:pathLst>
            </a:custGeom>
            <a:solidFill>
              <a:srgbClr val="000000"/>
            </a:solidFill>
          </p:spPr>
          <p:txBody>
            <a:bodyPr wrap="square" lIns="0" tIns="0" rIns="0" bIns="0" rtlCol="0"/>
            <a:lstStyle/>
            <a:p>
              <a:endParaRPr/>
            </a:p>
          </p:txBody>
        </p:sp>
      </p:grpSp>
      <p:sp>
        <p:nvSpPr>
          <p:cNvPr id="5" name="object 5"/>
          <p:cNvSpPr txBox="1"/>
          <p:nvPr/>
        </p:nvSpPr>
        <p:spPr>
          <a:xfrm>
            <a:off x="1583409" y="1144097"/>
            <a:ext cx="6300241" cy="566822"/>
          </a:xfrm>
          <a:prstGeom prst="rect">
            <a:avLst/>
          </a:prstGeom>
        </p:spPr>
        <p:txBody>
          <a:bodyPr vert="horz" wrap="square" lIns="0" tIns="12700" rIns="0" bIns="0" rtlCol="0">
            <a:spAutoFit/>
          </a:bodyPr>
          <a:lstStyle/>
          <a:p>
            <a:pPr marL="12700">
              <a:lnSpc>
                <a:spcPct val="100000"/>
              </a:lnSpc>
              <a:spcBef>
                <a:spcPts val="100"/>
              </a:spcBef>
            </a:pPr>
            <a:r>
              <a:rPr sz="3600" b="1" spc="-5">
                <a:solidFill>
                  <a:srgbClr val="FFFFFF"/>
                </a:solidFill>
                <a:latin typeface="Arial"/>
                <a:cs typeface="Arial"/>
              </a:rPr>
              <a:t>PRJ1401</a:t>
            </a:r>
            <a:r>
              <a:rPr sz="3600" b="1" spc="-25">
                <a:solidFill>
                  <a:srgbClr val="FFFFFF"/>
                </a:solidFill>
                <a:latin typeface="Arial"/>
                <a:cs typeface="Arial"/>
              </a:rPr>
              <a:t> </a:t>
            </a:r>
            <a:r>
              <a:rPr sz="3600" b="1">
                <a:solidFill>
                  <a:srgbClr val="FFFFFF"/>
                </a:solidFill>
                <a:latin typeface="Arial"/>
                <a:cs typeface="Arial"/>
              </a:rPr>
              <a:t>-</a:t>
            </a:r>
            <a:r>
              <a:rPr sz="3600" b="1" spc="-25">
                <a:solidFill>
                  <a:srgbClr val="FFFFFF"/>
                </a:solidFill>
                <a:latin typeface="Arial"/>
                <a:cs typeface="Arial"/>
              </a:rPr>
              <a:t> </a:t>
            </a:r>
            <a:r>
              <a:rPr lang="fr-FR" sz="3600" b="1" spc="-5">
                <a:solidFill>
                  <a:srgbClr val="FFFFFF"/>
                </a:solidFill>
                <a:latin typeface="Arial"/>
                <a:cs typeface="Arial"/>
              </a:rPr>
              <a:t>THERMOCOUPLE</a:t>
            </a:r>
            <a:endParaRPr sz="3600">
              <a:latin typeface="Arial"/>
              <a:cs typeface="Arial"/>
            </a:endParaRPr>
          </a:p>
        </p:txBody>
      </p:sp>
      <p:sp>
        <p:nvSpPr>
          <p:cNvPr id="6" name="object 6"/>
          <p:cNvSpPr txBox="1"/>
          <p:nvPr/>
        </p:nvSpPr>
        <p:spPr>
          <a:xfrm>
            <a:off x="3185184" y="4852832"/>
            <a:ext cx="4511015" cy="1445267"/>
          </a:xfrm>
          <a:prstGeom prst="rect">
            <a:avLst/>
          </a:prstGeom>
        </p:spPr>
        <p:txBody>
          <a:bodyPr vert="horz" wrap="square" lIns="0" tIns="11430" rIns="0" bIns="0" rtlCol="0">
            <a:spAutoFit/>
          </a:bodyPr>
          <a:lstStyle/>
          <a:p>
            <a:pPr marL="12700" marR="5080" indent="-635" algn="ctr">
              <a:lnSpc>
                <a:spcPct val="132600"/>
              </a:lnSpc>
              <a:spcBef>
                <a:spcPts val="90"/>
              </a:spcBef>
            </a:pPr>
            <a:r>
              <a:rPr lang="fr-FR" sz="2400" b="1" spc="-25">
                <a:latin typeface="Arial"/>
                <a:cs typeface="Arial"/>
              </a:rPr>
              <a:t>Jalon</a:t>
            </a:r>
            <a:r>
              <a:rPr sz="2400" b="1" spc="-10">
                <a:latin typeface="Arial"/>
                <a:cs typeface="Arial"/>
              </a:rPr>
              <a:t> </a:t>
            </a:r>
            <a:r>
              <a:rPr lang="fr-FR" sz="2400" b="1">
                <a:latin typeface="Arial"/>
                <a:cs typeface="Arial"/>
              </a:rPr>
              <a:t>intermédiaire</a:t>
            </a:r>
          </a:p>
          <a:p>
            <a:pPr marL="12700" marR="5080" indent="-635" algn="ctr">
              <a:lnSpc>
                <a:spcPct val="132600"/>
              </a:lnSpc>
              <a:spcBef>
                <a:spcPts val="90"/>
              </a:spcBef>
            </a:pPr>
            <a:r>
              <a:rPr lang="fr-FR" sz="2400" i="1" spc="-10">
                <a:latin typeface="Arial"/>
                <a:cs typeface="Arial"/>
              </a:rPr>
              <a:t>JAOUANNE Lilian</a:t>
            </a:r>
          </a:p>
          <a:p>
            <a:pPr marL="12700" marR="5080" indent="-635" algn="ctr">
              <a:lnSpc>
                <a:spcPct val="132600"/>
              </a:lnSpc>
              <a:spcBef>
                <a:spcPts val="90"/>
              </a:spcBef>
            </a:pPr>
            <a:r>
              <a:rPr lang="fr-FR" sz="2400" i="1" spc="-10">
                <a:latin typeface="Arial"/>
                <a:cs typeface="Arial"/>
              </a:rPr>
              <a:t>GARÇON Bastian</a:t>
            </a:r>
            <a:endParaRPr sz="2200">
              <a:latin typeface="Arial MT"/>
              <a:cs typeface="Arial MT"/>
            </a:endParaRPr>
          </a:p>
        </p:txBody>
      </p:sp>
    </p:spTree>
    <p:extLst>
      <p:ext uri="{BB962C8B-B14F-4D97-AF65-F5344CB8AC3E}">
        <p14:creationId xmlns:p14="http://schemas.microsoft.com/office/powerpoint/2010/main" val="80557890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tooth Wireless Smart K-Type Thermocouple -200°C to 1000°C / Capteur de  température avec Thermocouple de type K">
            <a:extLst>
              <a:ext uri="{FF2B5EF4-FFF2-40B4-BE49-F238E27FC236}">
                <a16:creationId xmlns:a16="http://schemas.microsoft.com/office/drawing/2014/main" id="{775DAF59-D9FB-C0E4-0164-33F1837DAEB5}"/>
              </a:ext>
            </a:extLst>
          </p:cNvPr>
          <p:cNvPicPr>
            <a:picLocks noChangeAspect="1" noChangeArrowheads="1"/>
          </p:cNvPicPr>
          <p:nvPr/>
        </p:nvPicPr>
        <p:blipFill rotWithShape="1">
          <a:blip r:embed="rId4">
            <a:alphaModFix amt="35000"/>
            <a:extLst>
              <a:ext uri="{28A0092B-C50C-407E-A947-70E740481C1C}">
                <a14:useLocalDpi xmlns:a14="http://schemas.microsoft.com/office/drawing/2010/main" val="0"/>
              </a:ext>
            </a:extLst>
          </a:blip>
          <a:srcRect t="17714" b="7972"/>
          <a:stretch/>
        </p:blipFill>
        <p:spPr bwMode="auto">
          <a:xfrm>
            <a:off x="1573205" y="1178560"/>
            <a:ext cx="7570795" cy="4500880"/>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13"/>
          <p:cNvSpPr txBox="1">
            <a:spLocks noGrp="1"/>
          </p:cNvSpPr>
          <p:nvPr>
            <p:ph type="title"/>
          </p:nvPr>
        </p:nvSpPr>
        <p:spPr>
          <a:xfrm>
            <a:off x="1914017" y="192880"/>
            <a:ext cx="3575050" cy="574040"/>
          </a:xfrm>
          <a:prstGeom prst="rect">
            <a:avLst/>
          </a:prstGeom>
        </p:spPr>
        <p:txBody>
          <a:bodyPr vert="horz" wrap="square" lIns="0" tIns="12700" rIns="0" bIns="0" rtlCol="0">
            <a:spAutoFit/>
          </a:bodyPr>
          <a:lstStyle/>
          <a:p>
            <a:pPr marL="12700">
              <a:lnSpc>
                <a:spcPct val="100000"/>
              </a:lnSpc>
              <a:spcBef>
                <a:spcPts val="100"/>
              </a:spcBef>
            </a:pPr>
            <a:r>
              <a:rPr lang="fr-FR" spc="-10"/>
              <a:t>Introduction</a:t>
            </a:r>
            <a:endParaRPr spc="-10"/>
          </a:p>
        </p:txBody>
      </p:sp>
      <p:sp>
        <p:nvSpPr>
          <p:cNvPr id="2" name="Espace réservé du pied de page 1">
            <a:extLst>
              <a:ext uri="{FF2B5EF4-FFF2-40B4-BE49-F238E27FC236}">
                <a16:creationId xmlns:a16="http://schemas.microsoft.com/office/drawing/2014/main" id="{B7338A4F-5C37-F088-9F7C-DEE4D97A1C2B}"/>
              </a:ext>
            </a:extLst>
          </p:cNvPr>
          <p:cNvSpPr>
            <a:spLocks noGrp="1"/>
          </p:cNvSpPr>
          <p:nvPr>
            <p:ph type="ftr" sz="quarter" idx="5"/>
          </p:nvPr>
        </p:nvSpPr>
        <p:spPr/>
        <p:txBody>
          <a:bodyPr/>
          <a:lstStyle/>
          <a:p>
            <a:pPr marL="12700">
              <a:lnSpc>
                <a:spcPct val="100000"/>
              </a:lnSpc>
              <a:spcBef>
                <a:spcPts val="20"/>
              </a:spcBef>
            </a:pPr>
            <a:r>
              <a:rPr lang="fr-FR" spc="-5"/>
              <a:t>GARÇON JAOUANNE</a:t>
            </a:r>
          </a:p>
        </p:txBody>
      </p:sp>
      <p:sp>
        <p:nvSpPr>
          <p:cNvPr id="3" name="Espace réservé du numéro de diapositive 2">
            <a:extLst>
              <a:ext uri="{FF2B5EF4-FFF2-40B4-BE49-F238E27FC236}">
                <a16:creationId xmlns:a16="http://schemas.microsoft.com/office/drawing/2014/main" id="{2C19F035-24A7-A080-49FC-3019E8A29A97}"/>
              </a:ext>
            </a:extLst>
          </p:cNvPr>
          <p:cNvSpPr>
            <a:spLocks noGrp="1"/>
          </p:cNvSpPr>
          <p:nvPr>
            <p:ph type="sldNum" sz="quarter" idx="7"/>
          </p:nvPr>
        </p:nvSpPr>
        <p:spPr>
          <a:xfrm>
            <a:off x="6956385" y="6596078"/>
            <a:ext cx="1373500" cy="153888"/>
          </a:xfrm>
        </p:spPr>
        <p:txBody>
          <a:bodyPr/>
          <a:lstStyle/>
          <a:p>
            <a:pPr marL="38100">
              <a:lnSpc>
                <a:spcPct val="100000"/>
              </a:lnSpc>
              <a:spcBef>
                <a:spcPts val="20"/>
              </a:spcBef>
            </a:pPr>
            <a:fld id="{81D60167-4931-47E6-BA6A-407CBD079E47}" type="slidenum">
              <a:rPr lang="fr-FR" sz="1000" smtClean="0"/>
              <a:t>2</a:t>
            </a:fld>
            <a:endParaRPr lang="fr-FR" sz="1000"/>
          </a:p>
        </p:txBody>
      </p:sp>
      <p:sp>
        <p:nvSpPr>
          <p:cNvPr id="12" name="ZoneTexte 11">
            <a:extLst>
              <a:ext uri="{FF2B5EF4-FFF2-40B4-BE49-F238E27FC236}">
                <a16:creationId xmlns:a16="http://schemas.microsoft.com/office/drawing/2014/main" id="{B19FD173-83A7-ECD8-C5F1-741AA775B64E}"/>
              </a:ext>
            </a:extLst>
          </p:cNvPr>
          <p:cNvSpPr txBox="1"/>
          <p:nvPr/>
        </p:nvSpPr>
        <p:spPr>
          <a:xfrm>
            <a:off x="1914017" y="5715000"/>
            <a:ext cx="4572000" cy="646331"/>
          </a:xfrm>
          <a:prstGeom prst="rect">
            <a:avLst/>
          </a:prstGeom>
          <a:noFill/>
        </p:spPr>
        <p:txBody>
          <a:bodyPr wrap="square">
            <a:spAutoFit/>
          </a:bodyPr>
          <a:lstStyle/>
          <a:p>
            <a:r>
              <a:rPr lang="fr-FR"/>
              <a:t>Client du projet : </a:t>
            </a:r>
            <a:r>
              <a:rPr lang="fr-FR" b="1"/>
              <a:t>Hervé LAURENT</a:t>
            </a:r>
            <a:r>
              <a:rPr lang="fr-FR"/>
              <a:t>, ENSIBS Mécatronique</a:t>
            </a:r>
          </a:p>
        </p:txBody>
      </p:sp>
      <p:sp>
        <p:nvSpPr>
          <p:cNvPr id="4" name="ZoneTexte 3">
            <a:extLst>
              <a:ext uri="{FF2B5EF4-FFF2-40B4-BE49-F238E27FC236}">
                <a16:creationId xmlns:a16="http://schemas.microsoft.com/office/drawing/2014/main" id="{65EB6F92-1498-CCA7-62FC-B750D8587E5A}"/>
              </a:ext>
            </a:extLst>
          </p:cNvPr>
          <p:cNvSpPr txBox="1"/>
          <p:nvPr/>
        </p:nvSpPr>
        <p:spPr>
          <a:xfrm>
            <a:off x="1914017" y="1659285"/>
            <a:ext cx="6955663" cy="3539430"/>
          </a:xfrm>
          <a:prstGeom prst="rect">
            <a:avLst/>
          </a:prstGeom>
          <a:noFill/>
        </p:spPr>
        <p:txBody>
          <a:bodyPr wrap="square" rtlCol="0">
            <a:spAutoFit/>
          </a:bodyPr>
          <a:lstStyle/>
          <a:p>
            <a:pPr marL="285750" indent="-285750">
              <a:buFont typeface="Arial" panose="020B0604020202020204" pitchFamily="34" charset="0"/>
              <a:buChar char="•"/>
            </a:pPr>
            <a:r>
              <a:rPr lang="fr-FR" sz="3200"/>
              <a:t>Plage de températures : -200 à 1200°C</a:t>
            </a:r>
          </a:p>
          <a:p>
            <a:pPr marL="285750" indent="-285750">
              <a:buFont typeface="Arial" panose="020B0604020202020204" pitchFamily="34" charset="0"/>
              <a:buChar char="•"/>
            </a:pPr>
            <a:endParaRPr lang="fr-FR" sz="3200"/>
          </a:p>
          <a:p>
            <a:pPr marL="285750" indent="-285750">
              <a:buFont typeface="Arial" panose="020B0604020202020204" pitchFamily="34" charset="0"/>
              <a:buChar char="•"/>
            </a:pPr>
            <a:r>
              <a:rPr lang="fr-FR" sz="3200"/>
              <a:t>Acquisition sans fils</a:t>
            </a:r>
          </a:p>
          <a:p>
            <a:pPr marL="285750" indent="-285750">
              <a:buFont typeface="Arial" panose="020B0604020202020204" pitchFamily="34" charset="0"/>
              <a:buChar char="•"/>
            </a:pPr>
            <a:endParaRPr lang="fr-FR" sz="3200"/>
          </a:p>
          <a:p>
            <a:pPr marL="285750" indent="-285750">
              <a:buFont typeface="Arial" panose="020B0604020202020204" pitchFamily="34" charset="0"/>
              <a:buChar char="•"/>
            </a:pPr>
            <a:r>
              <a:rPr lang="fr-FR" sz="3200"/>
              <a:t>Résolution inférieur à 1°C</a:t>
            </a:r>
          </a:p>
          <a:p>
            <a:pPr marL="285750" indent="-285750">
              <a:buFont typeface="Arial" panose="020B0604020202020204" pitchFamily="34" charset="0"/>
              <a:buChar char="•"/>
            </a:pPr>
            <a:endParaRPr lang="fr-FR" sz="3200"/>
          </a:p>
          <a:p>
            <a:pPr marL="285750" indent="-285750">
              <a:buFont typeface="Arial" panose="020B0604020202020204" pitchFamily="34" charset="0"/>
              <a:buChar char="•"/>
            </a:pPr>
            <a:r>
              <a:rPr lang="fr-FR" sz="3200"/>
              <a:t>Autonome en énergie</a:t>
            </a: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4017" y="222377"/>
            <a:ext cx="2540000" cy="574040"/>
          </a:xfrm>
          <a:prstGeom prst="rect">
            <a:avLst/>
          </a:prstGeom>
        </p:spPr>
        <p:txBody>
          <a:bodyPr vert="horz" wrap="square" lIns="0" tIns="12700" rIns="0" bIns="0" rtlCol="0">
            <a:spAutoFit/>
          </a:bodyPr>
          <a:lstStyle/>
          <a:p>
            <a:pPr marL="12700">
              <a:lnSpc>
                <a:spcPct val="100000"/>
              </a:lnSpc>
              <a:spcBef>
                <a:spcPts val="100"/>
              </a:spcBef>
            </a:pPr>
            <a:r>
              <a:rPr lang="fr-FR" spc="-5"/>
              <a:t>Sommaire</a:t>
            </a:r>
            <a:endParaRPr spc="-5"/>
          </a:p>
        </p:txBody>
      </p:sp>
      <p:sp>
        <p:nvSpPr>
          <p:cNvPr id="3" name="Espace réservé du pied de page 2">
            <a:extLst>
              <a:ext uri="{FF2B5EF4-FFF2-40B4-BE49-F238E27FC236}">
                <a16:creationId xmlns:a16="http://schemas.microsoft.com/office/drawing/2014/main" id="{4A5750D1-C4D0-A622-12C7-409F0E5B718E}"/>
              </a:ext>
            </a:extLst>
          </p:cNvPr>
          <p:cNvSpPr>
            <a:spLocks noGrp="1"/>
          </p:cNvSpPr>
          <p:nvPr>
            <p:ph type="ftr" sz="quarter" idx="5"/>
          </p:nvPr>
        </p:nvSpPr>
        <p:spPr/>
        <p:txBody>
          <a:bodyPr/>
          <a:lstStyle/>
          <a:p>
            <a:pPr marL="12700">
              <a:lnSpc>
                <a:spcPct val="100000"/>
              </a:lnSpc>
              <a:spcBef>
                <a:spcPts val="20"/>
              </a:spcBef>
            </a:pPr>
            <a:r>
              <a:rPr lang="fr-FR" spc="-5"/>
              <a:t>GARÇON JAOUANNE</a:t>
            </a:r>
          </a:p>
        </p:txBody>
      </p:sp>
      <p:sp>
        <p:nvSpPr>
          <p:cNvPr id="4" name="Espace réservé du numéro de diapositive 3">
            <a:extLst>
              <a:ext uri="{FF2B5EF4-FFF2-40B4-BE49-F238E27FC236}">
                <a16:creationId xmlns:a16="http://schemas.microsoft.com/office/drawing/2014/main" id="{9C8662E9-19AD-F26C-F780-AA27DA3311CF}"/>
              </a:ext>
            </a:extLst>
          </p:cNvPr>
          <p:cNvSpPr>
            <a:spLocks noGrp="1"/>
          </p:cNvSpPr>
          <p:nvPr>
            <p:ph type="sldNum" sz="quarter" idx="7"/>
          </p:nvPr>
        </p:nvSpPr>
        <p:spPr>
          <a:xfrm>
            <a:off x="6953097" y="6596078"/>
            <a:ext cx="1914456" cy="153888"/>
          </a:xfrm>
        </p:spPr>
        <p:txBody>
          <a:bodyPr/>
          <a:lstStyle/>
          <a:p>
            <a:pPr marL="38100">
              <a:lnSpc>
                <a:spcPct val="100000"/>
              </a:lnSpc>
              <a:spcBef>
                <a:spcPts val="20"/>
              </a:spcBef>
            </a:pPr>
            <a:fld id="{81D60167-4931-47E6-BA6A-407CBD079E47}" type="slidenum">
              <a:rPr lang="fr-FR" sz="1000" smtClean="0"/>
              <a:t>3</a:t>
            </a:fld>
            <a:endParaRPr lang="fr-FR" sz="1000"/>
          </a:p>
        </p:txBody>
      </p:sp>
      <p:sp>
        <p:nvSpPr>
          <p:cNvPr id="5" name="ZoneTexte 4">
            <a:extLst>
              <a:ext uri="{FF2B5EF4-FFF2-40B4-BE49-F238E27FC236}">
                <a16:creationId xmlns:a16="http://schemas.microsoft.com/office/drawing/2014/main" id="{A0E5BE95-993A-9AAF-0DF1-D0E29E07B5B2}"/>
              </a:ext>
            </a:extLst>
          </p:cNvPr>
          <p:cNvSpPr txBox="1"/>
          <p:nvPr/>
        </p:nvSpPr>
        <p:spPr>
          <a:xfrm>
            <a:off x="2335770" y="796417"/>
            <a:ext cx="6449415" cy="5262979"/>
          </a:xfrm>
          <a:prstGeom prst="rect">
            <a:avLst/>
          </a:prstGeom>
          <a:noFill/>
        </p:spPr>
        <p:txBody>
          <a:bodyPr wrap="square" rtlCol="0">
            <a:spAutoFit/>
          </a:bodyPr>
          <a:lstStyle/>
          <a:p>
            <a:endParaRPr lang="fr-FR" sz="2400"/>
          </a:p>
          <a:p>
            <a:pPr marL="285750" indent="-285750">
              <a:buFont typeface="Arial" panose="020B0604020202020204" pitchFamily="34" charset="0"/>
              <a:buChar char="•"/>
            </a:pPr>
            <a:r>
              <a:rPr lang="fr-FR" sz="2400"/>
              <a:t>Planification du projet</a:t>
            </a:r>
          </a:p>
          <a:p>
            <a:pPr marL="285750" indent="-285750">
              <a:buFont typeface="Arial" panose="020B0604020202020204" pitchFamily="34" charset="0"/>
              <a:buChar char="•"/>
            </a:pPr>
            <a:endParaRPr lang="fr-FR" sz="2400"/>
          </a:p>
          <a:p>
            <a:pPr marL="285750" indent="-285750">
              <a:buFont typeface="Arial" panose="020B0604020202020204" pitchFamily="34" charset="0"/>
              <a:buChar char="•"/>
            </a:pPr>
            <a:r>
              <a:rPr lang="fr-FR" sz="2400"/>
              <a:t>Compensation soudure froide</a:t>
            </a:r>
          </a:p>
          <a:p>
            <a:pPr marL="285750" indent="-285750">
              <a:buFont typeface="Arial" panose="020B0604020202020204" pitchFamily="34" charset="0"/>
              <a:buChar char="•"/>
            </a:pPr>
            <a:endParaRPr lang="fr-FR" sz="2400"/>
          </a:p>
          <a:p>
            <a:pPr marL="285750" indent="-285750">
              <a:buFont typeface="Arial" panose="020B0604020202020204" pitchFamily="34" charset="0"/>
              <a:buChar char="•"/>
            </a:pPr>
            <a:r>
              <a:rPr lang="fr-FR" sz="2400"/>
              <a:t>Conversion de la tension en température</a:t>
            </a:r>
          </a:p>
          <a:p>
            <a:pPr marL="285750" indent="-285750">
              <a:buFont typeface="Arial" panose="020B0604020202020204" pitchFamily="34" charset="0"/>
              <a:buChar char="•"/>
            </a:pPr>
            <a:endParaRPr lang="fr-FR" sz="2400"/>
          </a:p>
          <a:p>
            <a:pPr marL="285750" indent="-285750">
              <a:buFont typeface="Arial" panose="020B0604020202020204" pitchFamily="34" charset="0"/>
              <a:buChar char="•"/>
            </a:pPr>
            <a:r>
              <a:rPr lang="fr-FR" sz="2400"/>
              <a:t>Matériaux utilisées</a:t>
            </a:r>
          </a:p>
          <a:p>
            <a:pPr marL="285750" indent="-285750">
              <a:buFont typeface="Arial" panose="020B0604020202020204" pitchFamily="34" charset="0"/>
              <a:buChar char="•"/>
            </a:pPr>
            <a:endParaRPr lang="fr-FR" sz="2400"/>
          </a:p>
          <a:p>
            <a:pPr marL="285750" indent="-285750">
              <a:buFont typeface="Arial" panose="020B0604020202020204" pitchFamily="34" charset="0"/>
              <a:buChar char="•"/>
            </a:pPr>
            <a:r>
              <a:rPr lang="fr-FR" sz="2400"/>
              <a:t>Conversion analogique numérique de la tension</a:t>
            </a:r>
          </a:p>
          <a:p>
            <a:endParaRPr lang="fr-FR" sz="2400"/>
          </a:p>
          <a:p>
            <a:pPr marL="285750" indent="-285750">
              <a:buFont typeface="Arial" panose="020B0604020202020204" pitchFamily="34" charset="0"/>
              <a:buChar char="•"/>
            </a:pPr>
            <a:r>
              <a:rPr lang="fr-FR" sz="2400"/>
              <a:t>Acquisition sans fil</a:t>
            </a:r>
          </a:p>
          <a:p>
            <a:pPr marL="285750" indent="-285750">
              <a:buFont typeface="Arial" panose="020B0604020202020204" pitchFamily="34" charset="0"/>
              <a:buChar char="•"/>
            </a:pPr>
            <a:endParaRPr lang="fr-FR" sz="2400"/>
          </a:p>
          <a:p>
            <a:pPr marL="285750" indent="-285750">
              <a:buFont typeface="Arial" panose="020B0604020202020204" pitchFamily="34" charset="0"/>
              <a:buChar char="•"/>
            </a:pPr>
            <a:r>
              <a:rPr lang="fr-FR" sz="2400"/>
              <a:t>Tâches à réalisées</a:t>
            </a: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1914017" y="222377"/>
            <a:ext cx="6935015" cy="566822"/>
          </a:xfrm>
          <a:prstGeom prst="rect">
            <a:avLst/>
          </a:prstGeom>
        </p:spPr>
        <p:txBody>
          <a:bodyPr vert="horz" wrap="square" lIns="0" tIns="12700" rIns="0" bIns="0" rtlCol="0">
            <a:spAutoFit/>
          </a:bodyPr>
          <a:lstStyle/>
          <a:p>
            <a:pPr marL="12700">
              <a:lnSpc>
                <a:spcPct val="100000"/>
              </a:lnSpc>
              <a:spcBef>
                <a:spcPts val="100"/>
              </a:spcBef>
            </a:pPr>
            <a:r>
              <a:rPr lang="fr-FR" spc="-5"/>
              <a:t>Planification du projet</a:t>
            </a:r>
            <a:endParaRPr spc="-5"/>
          </a:p>
        </p:txBody>
      </p:sp>
      <p:sp>
        <p:nvSpPr>
          <p:cNvPr id="13" name="Espace réservé du pied de page 12">
            <a:extLst>
              <a:ext uri="{FF2B5EF4-FFF2-40B4-BE49-F238E27FC236}">
                <a16:creationId xmlns:a16="http://schemas.microsoft.com/office/drawing/2014/main" id="{5B04E85E-6D0C-D535-C951-1A0EE6AA932B}"/>
              </a:ext>
            </a:extLst>
          </p:cNvPr>
          <p:cNvSpPr>
            <a:spLocks noGrp="1"/>
          </p:cNvSpPr>
          <p:nvPr>
            <p:ph type="ftr" sz="quarter" idx="5"/>
          </p:nvPr>
        </p:nvSpPr>
        <p:spPr/>
        <p:txBody>
          <a:bodyPr/>
          <a:lstStyle/>
          <a:p>
            <a:pPr marL="12700">
              <a:lnSpc>
                <a:spcPct val="100000"/>
              </a:lnSpc>
              <a:spcBef>
                <a:spcPts val="20"/>
              </a:spcBef>
            </a:pPr>
            <a:r>
              <a:rPr lang="fr-FR" spc="-5"/>
              <a:t>GARÇON JAOUANNE</a:t>
            </a:r>
          </a:p>
        </p:txBody>
      </p:sp>
      <p:sp>
        <p:nvSpPr>
          <p:cNvPr id="15" name="Espace réservé du numéro de diapositive 14">
            <a:extLst>
              <a:ext uri="{FF2B5EF4-FFF2-40B4-BE49-F238E27FC236}">
                <a16:creationId xmlns:a16="http://schemas.microsoft.com/office/drawing/2014/main" id="{47AA8C0E-310D-E15D-6623-67A531550673}"/>
              </a:ext>
            </a:extLst>
          </p:cNvPr>
          <p:cNvSpPr>
            <a:spLocks noGrp="1"/>
          </p:cNvSpPr>
          <p:nvPr>
            <p:ph type="sldNum" sz="quarter" idx="7"/>
          </p:nvPr>
        </p:nvSpPr>
        <p:spPr>
          <a:xfrm>
            <a:off x="6953097" y="6596078"/>
            <a:ext cx="2141284" cy="153888"/>
          </a:xfrm>
        </p:spPr>
        <p:txBody>
          <a:bodyPr/>
          <a:lstStyle/>
          <a:p>
            <a:pPr marL="38100">
              <a:lnSpc>
                <a:spcPct val="100000"/>
              </a:lnSpc>
              <a:spcBef>
                <a:spcPts val="20"/>
              </a:spcBef>
            </a:pPr>
            <a:fld id="{81D60167-4931-47E6-BA6A-407CBD079E47}" type="slidenum">
              <a:rPr lang="fr-FR" sz="1000" smtClean="0"/>
              <a:t>4</a:t>
            </a:fld>
            <a:endParaRPr lang="fr-FR" sz="1000"/>
          </a:p>
        </p:txBody>
      </p:sp>
      <p:pic>
        <p:nvPicPr>
          <p:cNvPr id="5" name="Image 4">
            <a:extLst>
              <a:ext uri="{FF2B5EF4-FFF2-40B4-BE49-F238E27FC236}">
                <a16:creationId xmlns:a16="http://schemas.microsoft.com/office/drawing/2014/main" id="{F6024DFE-D049-DD5E-567A-C17FFF77920A}"/>
              </a:ext>
            </a:extLst>
          </p:cNvPr>
          <p:cNvPicPr>
            <a:picLocks noChangeAspect="1"/>
          </p:cNvPicPr>
          <p:nvPr/>
        </p:nvPicPr>
        <p:blipFill rotWithShape="1">
          <a:blip r:embed="rId4">
            <a:extLst>
              <a:ext uri="{28A0092B-C50C-407E-A947-70E740481C1C}">
                <a14:useLocalDpi xmlns:a14="http://schemas.microsoft.com/office/drawing/2010/main" val="0"/>
              </a:ext>
            </a:extLst>
          </a:blip>
          <a:srcRect t="27989" r="6309" b="12328"/>
          <a:stretch/>
        </p:blipFill>
        <p:spPr>
          <a:xfrm>
            <a:off x="206887" y="1864881"/>
            <a:ext cx="8730225" cy="3128238"/>
          </a:xfrm>
          <a:prstGeom prst="rect">
            <a:avLst/>
          </a:prstGeom>
        </p:spPr>
      </p:pic>
    </p:spTree>
    <p:extLst>
      <p:ext uri="{BB962C8B-B14F-4D97-AF65-F5344CB8AC3E}">
        <p14:creationId xmlns:p14="http://schemas.microsoft.com/office/powerpoint/2010/main" val="394489705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rme libre : forme 29">
            <a:extLst>
              <a:ext uri="{FF2B5EF4-FFF2-40B4-BE49-F238E27FC236}">
                <a16:creationId xmlns:a16="http://schemas.microsoft.com/office/drawing/2014/main" id="{BE3A58C3-2763-DDBA-8186-119C62C5EE29}"/>
              </a:ext>
            </a:extLst>
          </p:cNvPr>
          <p:cNvSpPr/>
          <p:nvPr/>
        </p:nvSpPr>
        <p:spPr>
          <a:xfrm rot="6229756">
            <a:off x="5474784" y="1371639"/>
            <a:ext cx="2757985" cy="3430721"/>
          </a:xfrm>
          <a:custGeom>
            <a:avLst/>
            <a:gdLst>
              <a:gd name="connsiteX0" fmla="*/ 790307 w 2668210"/>
              <a:gd name="connsiteY0" fmla="*/ 2857739 h 3162846"/>
              <a:gd name="connsiteX1" fmla="*/ 396607 w 2668210"/>
              <a:gd name="connsiteY1" fmla="*/ 2292589 h 3162846"/>
              <a:gd name="connsiteX2" fmla="*/ 295007 w 2668210"/>
              <a:gd name="connsiteY2" fmla="*/ 1759189 h 3162846"/>
              <a:gd name="connsiteX3" fmla="*/ 2907 w 2668210"/>
              <a:gd name="connsiteY3" fmla="*/ 1689339 h 3162846"/>
              <a:gd name="connsiteX4" fmla="*/ 168007 w 2668210"/>
              <a:gd name="connsiteY4" fmla="*/ 1060689 h 3162846"/>
              <a:gd name="connsiteX5" fmla="*/ 529957 w 2668210"/>
              <a:gd name="connsiteY5" fmla="*/ 679689 h 3162846"/>
              <a:gd name="connsiteX6" fmla="*/ 853807 w 2668210"/>
              <a:gd name="connsiteY6" fmla="*/ 197089 h 3162846"/>
              <a:gd name="connsiteX7" fmla="*/ 1076057 w 2668210"/>
              <a:gd name="connsiteY7" fmla="*/ 305039 h 3162846"/>
              <a:gd name="connsiteX8" fmla="*/ 1311007 w 2668210"/>
              <a:gd name="connsiteY8" fmla="*/ 70089 h 3162846"/>
              <a:gd name="connsiteX9" fmla="*/ 1901557 w 2668210"/>
              <a:gd name="connsiteY9" fmla="*/ 38339 h 3162846"/>
              <a:gd name="connsiteX10" fmla="*/ 1901557 w 2668210"/>
              <a:gd name="connsiteY10" fmla="*/ 565389 h 3162846"/>
              <a:gd name="connsiteX11" fmla="*/ 2333357 w 2668210"/>
              <a:gd name="connsiteY11" fmla="*/ 679689 h 3162846"/>
              <a:gd name="connsiteX12" fmla="*/ 2625457 w 2668210"/>
              <a:gd name="connsiteY12" fmla="*/ 889239 h 3162846"/>
              <a:gd name="connsiteX13" fmla="*/ 2631807 w 2668210"/>
              <a:gd name="connsiteY13" fmla="*/ 1479789 h 3162846"/>
              <a:gd name="connsiteX14" fmla="*/ 2295257 w 2668210"/>
              <a:gd name="connsiteY14" fmla="*/ 1771889 h 3162846"/>
              <a:gd name="connsiteX15" fmla="*/ 2530207 w 2668210"/>
              <a:gd name="connsiteY15" fmla="*/ 2495789 h 3162846"/>
              <a:gd name="connsiteX16" fmla="*/ 2009507 w 2668210"/>
              <a:gd name="connsiteY16" fmla="*/ 2800589 h 3162846"/>
              <a:gd name="connsiteX17" fmla="*/ 1603107 w 2668210"/>
              <a:gd name="connsiteY17" fmla="*/ 3162539 h 3162846"/>
              <a:gd name="connsiteX18" fmla="*/ 790307 w 2668210"/>
              <a:gd name="connsiteY18" fmla="*/ 2857739 h 316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68210" h="3162846">
                <a:moveTo>
                  <a:pt x="790307" y="2857739"/>
                </a:moveTo>
                <a:cubicBezTo>
                  <a:pt x="589224" y="2712747"/>
                  <a:pt x="479157" y="2475680"/>
                  <a:pt x="396607" y="2292589"/>
                </a:cubicBezTo>
                <a:cubicBezTo>
                  <a:pt x="314057" y="2109498"/>
                  <a:pt x="360624" y="1859731"/>
                  <a:pt x="295007" y="1759189"/>
                </a:cubicBezTo>
                <a:cubicBezTo>
                  <a:pt x="229390" y="1658647"/>
                  <a:pt x="24074" y="1805756"/>
                  <a:pt x="2907" y="1689339"/>
                </a:cubicBezTo>
                <a:cubicBezTo>
                  <a:pt x="-18260" y="1572922"/>
                  <a:pt x="80165" y="1228964"/>
                  <a:pt x="168007" y="1060689"/>
                </a:cubicBezTo>
                <a:cubicBezTo>
                  <a:pt x="255849" y="892414"/>
                  <a:pt x="415657" y="823622"/>
                  <a:pt x="529957" y="679689"/>
                </a:cubicBezTo>
                <a:cubicBezTo>
                  <a:pt x="644257" y="535756"/>
                  <a:pt x="762790" y="259531"/>
                  <a:pt x="853807" y="197089"/>
                </a:cubicBezTo>
                <a:cubicBezTo>
                  <a:pt x="944824" y="134647"/>
                  <a:pt x="999857" y="326206"/>
                  <a:pt x="1076057" y="305039"/>
                </a:cubicBezTo>
                <a:cubicBezTo>
                  <a:pt x="1152257" y="283872"/>
                  <a:pt x="1173424" y="114539"/>
                  <a:pt x="1311007" y="70089"/>
                </a:cubicBezTo>
                <a:cubicBezTo>
                  <a:pt x="1448590" y="25639"/>
                  <a:pt x="1803132" y="-44211"/>
                  <a:pt x="1901557" y="38339"/>
                </a:cubicBezTo>
                <a:cubicBezTo>
                  <a:pt x="1999982" y="120889"/>
                  <a:pt x="1829590" y="458497"/>
                  <a:pt x="1901557" y="565389"/>
                </a:cubicBezTo>
                <a:cubicBezTo>
                  <a:pt x="1973524" y="672281"/>
                  <a:pt x="2212707" y="625714"/>
                  <a:pt x="2333357" y="679689"/>
                </a:cubicBezTo>
                <a:cubicBezTo>
                  <a:pt x="2454007" y="733664"/>
                  <a:pt x="2575715" y="755889"/>
                  <a:pt x="2625457" y="889239"/>
                </a:cubicBezTo>
                <a:cubicBezTo>
                  <a:pt x="2675199" y="1022589"/>
                  <a:pt x="2686840" y="1332681"/>
                  <a:pt x="2631807" y="1479789"/>
                </a:cubicBezTo>
                <a:cubicBezTo>
                  <a:pt x="2576774" y="1626897"/>
                  <a:pt x="2312190" y="1602556"/>
                  <a:pt x="2295257" y="1771889"/>
                </a:cubicBezTo>
                <a:cubicBezTo>
                  <a:pt x="2278324" y="1941222"/>
                  <a:pt x="2577832" y="2324339"/>
                  <a:pt x="2530207" y="2495789"/>
                </a:cubicBezTo>
                <a:cubicBezTo>
                  <a:pt x="2482582" y="2667239"/>
                  <a:pt x="2164024" y="2689464"/>
                  <a:pt x="2009507" y="2800589"/>
                </a:cubicBezTo>
                <a:cubicBezTo>
                  <a:pt x="1854990" y="2911714"/>
                  <a:pt x="1809482" y="3154072"/>
                  <a:pt x="1603107" y="3162539"/>
                </a:cubicBezTo>
                <a:cubicBezTo>
                  <a:pt x="1396732" y="3171006"/>
                  <a:pt x="991390" y="3002731"/>
                  <a:pt x="790307" y="2857739"/>
                </a:cubicBezTo>
                <a:close/>
              </a:path>
            </a:pathLst>
          </a:custGeom>
          <a:gradFill flip="none" rotWithShape="1">
            <a:gsLst>
              <a:gs pos="0">
                <a:schemeClr val="accent2"/>
              </a:gs>
              <a:gs pos="52000">
                <a:srgbClr val="F8EDEC"/>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orme libre : forme 28">
            <a:extLst>
              <a:ext uri="{FF2B5EF4-FFF2-40B4-BE49-F238E27FC236}">
                <a16:creationId xmlns:a16="http://schemas.microsoft.com/office/drawing/2014/main" id="{8E0AD08E-8035-E163-C59A-80B56AB83CBE}"/>
              </a:ext>
            </a:extLst>
          </p:cNvPr>
          <p:cNvSpPr/>
          <p:nvPr/>
        </p:nvSpPr>
        <p:spPr>
          <a:xfrm>
            <a:off x="2014966" y="1559173"/>
            <a:ext cx="3270251" cy="3025359"/>
          </a:xfrm>
          <a:custGeom>
            <a:avLst/>
            <a:gdLst>
              <a:gd name="connsiteX0" fmla="*/ 790307 w 2668210"/>
              <a:gd name="connsiteY0" fmla="*/ 2857739 h 3162846"/>
              <a:gd name="connsiteX1" fmla="*/ 396607 w 2668210"/>
              <a:gd name="connsiteY1" fmla="*/ 2292589 h 3162846"/>
              <a:gd name="connsiteX2" fmla="*/ 295007 w 2668210"/>
              <a:gd name="connsiteY2" fmla="*/ 1759189 h 3162846"/>
              <a:gd name="connsiteX3" fmla="*/ 2907 w 2668210"/>
              <a:gd name="connsiteY3" fmla="*/ 1689339 h 3162846"/>
              <a:gd name="connsiteX4" fmla="*/ 168007 w 2668210"/>
              <a:gd name="connsiteY4" fmla="*/ 1060689 h 3162846"/>
              <a:gd name="connsiteX5" fmla="*/ 529957 w 2668210"/>
              <a:gd name="connsiteY5" fmla="*/ 679689 h 3162846"/>
              <a:gd name="connsiteX6" fmla="*/ 853807 w 2668210"/>
              <a:gd name="connsiteY6" fmla="*/ 197089 h 3162846"/>
              <a:gd name="connsiteX7" fmla="*/ 1076057 w 2668210"/>
              <a:gd name="connsiteY7" fmla="*/ 305039 h 3162846"/>
              <a:gd name="connsiteX8" fmla="*/ 1311007 w 2668210"/>
              <a:gd name="connsiteY8" fmla="*/ 70089 h 3162846"/>
              <a:gd name="connsiteX9" fmla="*/ 1901557 w 2668210"/>
              <a:gd name="connsiteY9" fmla="*/ 38339 h 3162846"/>
              <a:gd name="connsiteX10" fmla="*/ 1901557 w 2668210"/>
              <a:gd name="connsiteY10" fmla="*/ 565389 h 3162846"/>
              <a:gd name="connsiteX11" fmla="*/ 2333357 w 2668210"/>
              <a:gd name="connsiteY11" fmla="*/ 679689 h 3162846"/>
              <a:gd name="connsiteX12" fmla="*/ 2625457 w 2668210"/>
              <a:gd name="connsiteY12" fmla="*/ 889239 h 3162846"/>
              <a:gd name="connsiteX13" fmla="*/ 2631807 w 2668210"/>
              <a:gd name="connsiteY13" fmla="*/ 1479789 h 3162846"/>
              <a:gd name="connsiteX14" fmla="*/ 2295257 w 2668210"/>
              <a:gd name="connsiteY14" fmla="*/ 1771889 h 3162846"/>
              <a:gd name="connsiteX15" fmla="*/ 2530207 w 2668210"/>
              <a:gd name="connsiteY15" fmla="*/ 2495789 h 3162846"/>
              <a:gd name="connsiteX16" fmla="*/ 2009507 w 2668210"/>
              <a:gd name="connsiteY16" fmla="*/ 2800589 h 3162846"/>
              <a:gd name="connsiteX17" fmla="*/ 1603107 w 2668210"/>
              <a:gd name="connsiteY17" fmla="*/ 3162539 h 3162846"/>
              <a:gd name="connsiteX18" fmla="*/ 790307 w 2668210"/>
              <a:gd name="connsiteY18" fmla="*/ 2857739 h 316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68210" h="3162846">
                <a:moveTo>
                  <a:pt x="790307" y="2857739"/>
                </a:moveTo>
                <a:cubicBezTo>
                  <a:pt x="589224" y="2712747"/>
                  <a:pt x="479157" y="2475680"/>
                  <a:pt x="396607" y="2292589"/>
                </a:cubicBezTo>
                <a:cubicBezTo>
                  <a:pt x="314057" y="2109498"/>
                  <a:pt x="360624" y="1859731"/>
                  <a:pt x="295007" y="1759189"/>
                </a:cubicBezTo>
                <a:cubicBezTo>
                  <a:pt x="229390" y="1658647"/>
                  <a:pt x="24074" y="1805756"/>
                  <a:pt x="2907" y="1689339"/>
                </a:cubicBezTo>
                <a:cubicBezTo>
                  <a:pt x="-18260" y="1572922"/>
                  <a:pt x="80165" y="1228964"/>
                  <a:pt x="168007" y="1060689"/>
                </a:cubicBezTo>
                <a:cubicBezTo>
                  <a:pt x="255849" y="892414"/>
                  <a:pt x="415657" y="823622"/>
                  <a:pt x="529957" y="679689"/>
                </a:cubicBezTo>
                <a:cubicBezTo>
                  <a:pt x="644257" y="535756"/>
                  <a:pt x="762790" y="259531"/>
                  <a:pt x="853807" y="197089"/>
                </a:cubicBezTo>
                <a:cubicBezTo>
                  <a:pt x="944824" y="134647"/>
                  <a:pt x="999857" y="326206"/>
                  <a:pt x="1076057" y="305039"/>
                </a:cubicBezTo>
                <a:cubicBezTo>
                  <a:pt x="1152257" y="283872"/>
                  <a:pt x="1173424" y="114539"/>
                  <a:pt x="1311007" y="70089"/>
                </a:cubicBezTo>
                <a:cubicBezTo>
                  <a:pt x="1448590" y="25639"/>
                  <a:pt x="1803132" y="-44211"/>
                  <a:pt x="1901557" y="38339"/>
                </a:cubicBezTo>
                <a:cubicBezTo>
                  <a:pt x="1999982" y="120889"/>
                  <a:pt x="1829590" y="458497"/>
                  <a:pt x="1901557" y="565389"/>
                </a:cubicBezTo>
                <a:cubicBezTo>
                  <a:pt x="1973524" y="672281"/>
                  <a:pt x="2212707" y="625714"/>
                  <a:pt x="2333357" y="679689"/>
                </a:cubicBezTo>
                <a:cubicBezTo>
                  <a:pt x="2454007" y="733664"/>
                  <a:pt x="2575715" y="755889"/>
                  <a:pt x="2625457" y="889239"/>
                </a:cubicBezTo>
                <a:cubicBezTo>
                  <a:pt x="2675199" y="1022589"/>
                  <a:pt x="2686840" y="1332681"/>
                  <a:pt x="2631807" y="1479789"/>
                </a:cubicBezTo>
                <a:cubicBezTo>
                  <a:pt x="2576774" y="1626897"/>
                  <a:pt x="2312190" y="1602556"/>
                  <a:pt x="2295257" y="1771889"/>
                </a:cubicBezTo>
                <a:cubicBezTo>
                  <a:pt x="2278324" y="1941222"/>
                  <a:pt x="2577832" y="2324339"/>
                  <a:pt x="2530207" y="2495789"/>
                </a:cubicBezTo>
                <a:cubicBezTo>
                  <a:pt x="2482582" y="2667239"/>
                  <a:pt x="2164024" y="2689464"/>
                  <a:pt x="2009507" y="2800589"/>
                </a:cubicBezTo>
                <a:cubicBezTo>
                  <a:pt x="1854990" y="2911714"/>
                  <a:pt x="1809482" y="3154072"/>
                  <a:pt x="1603107" y="3162539"/>
                </a:cubicBezTo>
                <a:cubicBezTo>
                  <a:pt x="1396732" y="3171006"/>
                  <a:pt x="991390" y="3002731"/>
                  <a:pt x="790307" y="2857739"/>
                </a:cubicBezTo>
                <a:close/>
              </a:path>
            </a:pathLst>
          </a:custGeom>
          <a:gradFill flip="none" rotWithShape="1">
            <a:gsLst>
              <a:gs pos="0">
                <a:schemeClr val="accent1"/>
              </a:gs>
              <a:gs pos="53000">
                <a:schemeClr val="accent1">
                  <a:lumMod val="20000"/>
                  <a:lumOff val="80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bject 12"/>
          <p:cNvSpPr txBox="1">
            <a:spLocks noGrp="1"/>
          </p:cNvSpPr>
          <p:nvPr>
            <p:ph type="title"/>
          </p:nvPr>
        </p:nvSpPr>
        <p:spPr>
          <a:xfrm>
            <a:off x="1914017" y="222377"/>
            <a:ext cx="6935015" cy="566822"/>
          </a:xfrm>
          <a:prstGeom prst="rect">
            <a:avLst/>
          </a:prstGeom>
        </p:spPr>
        <p:txBody>
          <a:bodyPr vert="horz" wrap="square" lIns="0" tIns="12700" rIns="0" bIns="0" rtlCol="0">
            <a:spAutoFit/>
          </a:bodyPr>
          <a:lstStyle/>
          <a:p>
            <a:pPr marL="12700">
              <a:lnSpc>
                <a:spcPct val="100000"/>
              </a:lnSpc>
              <a:spcBef>
                <a:spcPts val="100"/>
              </a:spcBef>
            </a:pPr>
            <a:r>
              <a:rPr lang="fr-FR" spc="-5"/>
              <a:t>Compensation soudure froide</a:t>
            </a:r>
            <a:endParaRPr spc="-5"/>
          </a:p>
        </p:txBody>
      </p:sp>
      <p:sp>
        <p:nvSpPr>
          <p:cNvPr id="13" name="Espace réservé du pied de page 12">
            <a:extLst>
              <a:ext uri="{FF2B5EF4-FFF2-40B4-BE49-F238E27FC236}">
                <a16:creationId xmlns:a16="http://schemas.microsoft.com/office/drawing/2014/main" id="{5B04E85E-6D0C-D535-C951-1A0EE6AA932B}"/>
              </a:ext>
            </a:extLst>
          </p:cNvPr>
          <p:cNvSpPr>
            <a:spLocks noGrp="1"/>
          </p:cNvSpPr>
          <p:nvPr>
            <p:ph type="ftr" sz="quarter" idx="5"/>
          </p:nvPr>
        </p:nvSpPr>
        <p:spPr/>
        <p:txBody>
          <a:bodyPr/>
          <a:lstStyle/>
          <a:p>
            <a:pPr marL="12700">
              <a:lnSpc>
                <a:spcPct val="100000"/>
              </a:lnSpc>
              <a:spcBef>
                <a:spcPts val="20"/>
              </a:spcBef>
            </a:pPr>
            <a:r>
              <a:rPr lang="fr-FR" spc="-5"/>
              <a:t>GARÇON JAOUANNE</a:t>
            </a:r>
          </a:p>
        </p:txBody>
      </p:sp>
      <p:sp>
        <p:nvSpPr>
          <p:cNvPr id="15" name="Espace réservé du numéro de diapositive 14">
            <a:extLst>
              <a:ext uri="{FF2B5EF4-FFF2-40B4-BE49-F238E27FC236}">
                <a16:creationId xmlns:a16="http://schemas.microsoft.com/office/drawing/2014/main" id="{47AA8C0E-310D-E15D-6623-67A531550673}"/>
              </a:ext>
            </a:extLst>
          </p:cNvPr>
          <p:cNvSpPr>
            <a:spLocks noGrp="1"/>
          </p:cNvSpPr>
          <p:nvPr>
            <p:ph type="sldNum" sz="quarter" idx="7"/>
          </p:nvPr>
        </p:nvSpPr>
        <p:spPr>
          <a:xfrm>
            <a:off x="6853777" y="6596077"/>
            <a:ext cx="1995255" cy="350527"/>
          </a:xfrm>
        </p:spPr>
        <p:txBody>
          <a:bodyPr/>
          <a:lstStyle/>
          <a:p>
            <a:pPr marL="38100">
              <a:lnSpc>
                <a:spcPct val="100000"/>
              </a:lnSpc>
              <a:spcBef>
                <a:spcPts val="20"/>
              </a:spcBef>
            </a:pPr>
            <a:fld id="{81D60167-4931-47E6-BA6A-407CBD079E47}" type="slidenum">
              <a:rPr lang="fr-FR" sz="1000" smtClean="0"/>
              <a:t>5</a:t>
            </a:fld>
            <a:endParaRPr lang="fr-FR" sz="1000"/>
          </a:p>
        </p:txBody>
      </p:sp>
      <mc:AlternateContent xmlns:mc="http://schemas.openxmlformats.org/markup-compatibility/2006">
        <mc:Choice xmlns:a14="http://schemas.microsoft.com/office/drawing/2010/main" Requires="a14">
          <p:sp>
            <p:nvSpPr>
              <p:cNvPr id="2" name="ZoneTexte 1">
                <a:extLst>
                  <a:ext uri="{FF2B5EF4-FFF2-40B4-BE49-F238E27FC236}">
                    <a16:creationId xmlns:a16="http://schemas.microsoft.com/office/drawing/2014/main" id="{BF143C1F-7A1E-0BB4-C7F4-2CA0DC81A692}"/>
                  </a:ext>
                </a:extLst>
              </p:cNvPr>
              <p:cNvSpPr txBox="1"/>
              <p:nvPr/>
            </p:nvSpPr>
            <p:spPr>
              <a:xfrm>
                <a:off x="1981033" y="5092074"/>
                <a:ext cx="6367236" cy="496867"/>
              </a:xfrm>
              <a:prstGeom prst="rect">
                <a:avLst/>
              </a:prstGeom>
              <a:solidFill>
                <a:schemeClr val="bg1"/>
              </a:solidFill>
              <a:ln w="28575">
                <a:noFill/>
              </a:ln>
            </p:spPr>
            <p:txBody>
              <a:bodyPr wrap="square" rtlCol="0" anchor="ctr">
                <a:spAutoFit/>
              </a:bodyPr>
              <a:lstStyle/>
              <a:p>
                <a:pPr/>
                <a14:m>
                  <m:oMathPara xmlns:m="http://schemas.openxmlformats.org/officeDocument/2006/math">
                    <m:oMathParaPr>
                      <m:jc m:val="center"/>
                    </m:oMathParaPr>
                    <m:oMath xmlns:m="http://schemas.openxmlformats.org/officeDocument/2006/math">
                      <m:sSub>
                        <m:sSubPr>
                          <m:ctrlPr>
                            <a:rPr lang="fr-FR" sz="2600" b="1" i="1" smtClean="0">
                              <a:solidFill>
                                <a:schemeClr val="tx1"/>
                              </a:solidFill>
                              <a:latin typeface="Cambria Math" panose="02040503050406030204" pitchFamily="18" charset="0"/>
                            </a:rPr>
                          </m:ctrlPr>
                        </m:sSubPr>
                        <m:e>
                          <m:r>
                            <a:rPr lang="fr-FR" sz="2600" b="1" i="1" smtClean="0">
                              <a:solidFill>
                                <a:schemeClr val="tx1"/>
                              </a:solidFill>
                              <a:latin typeface="Cambria Math" panose="02040503050406030204" pitchFamily="18" charset="0"/>
                            </a:rPr>
                            <m:t>𝑬</m:t>
                          </m:r>
                        </m:e>
                        <m:sub>
                          <m:r>
                            <a:rPr lang="fr-FR" sz="2600" b="1" i="1" smtClean="0">
                              <a:solidFill>
                                <a:srgbClr val="7030A0"/>
                              </a:solidFill>
                              <a:latin typeface="Cambria Math" panose="02040503050406030204" pitchFamily="18" charset="0"/>
                            </a:rPr>
                            <m:t>𝑨</m:t>
                          </m:r>
                          <m:r>
                            <a:rPr lang="fr-FR" sz="2600" b="1" i="1" smtClean="0">
                              <a:solidFill>
                                <a:srgbClr val="00B050"/>
                              </a:solidFill>
                              <a:latin typeface="Cambria Math" panose="02040503050406030204" pitchFamily="18" charset="0"/>
                            </a:rPr>
                            <m:t>𝑩</m:t>
                          </m:r>
                        </m:sub>
                      </m:sSub>
                      <m:d>
                        <m:dPr>
                          <m:ctrlPr>
                            <a:rPr lang="fr-FR" sz="2600" b="1" i="1" smtClean="0">
                              <a:solidFill>
                                <a:schemeClr val="tx1"/>
                              </a:solidFill>
                              <a:latin typeface="Cambria Math" panose="02040503050406030204" pitchFamily="18" charset="0"/>
                            </a:rPr>
                          </m:ctrlPr>
                        </m:dPr>
                        <m:e>
                          <m:sSub>
                            <m:sSubPr>
                              <m:ctrlPr>
                                <a:rPr lang="fr-FR" sz="2600" b="1" i="1" smtClean="0">
                                  <a:solidFill>
                                    <a:schemeClr val="accent1"/>
                                  </a:solidFill>
                                  <a:latin typeface="Cambria Math" panose="02040503050406030204" pitchFamily="18" charset="0"/>
                                </a:rPr>
                              </m:ctrlPr>
                            </m:sSubPr>
                            <m:e>
                              <m:r>
                                <a:rPr lang="fr-FR" sz="2600" b="1" i="1" smtClean="0">
                                  <a:solidFill>
                                    <a:schemeClr val="accent1"/>
                                  </a:solidFill>
                                  <a:latin typeface="Cambria Math" panose="02040503050406030204" pitchFamily="18" charset="0"/>
                                </a:rPr>
                                <m:t>𝑻</m:t>
                              </m:r>
                            </m:e>
                            <m:sub>
                              <m:sSup>
                                <m:sSupPr>
                                  <m:ctrlPr>
                                    <a:rPr lang="fr-FR" sz="2600" b="1" i="1" smtClean="0">
                                      <a:solidFill>
                                        <a:schemeClr val="accent1"/>
                                      </a:solidFill>
                                      <a:latin typeface="Cambria Math" panose="02040503050406030204" pitchFamily="18" charset="0"/>
                                    </a:rPr>
                                  </m:ctrlPr>
                                </m:sSupPr>
                                <m:e>
                                  <m:r>
                                    <a:rPr lang="fr-FR" sz="2600" b="1" i="1" smtClean="0">
                                      <a:solidFill>
                                        <a:schemeClr val="accent1"/>
                                      </a:solidFill>
                                      <a:latin typeface="Cambria Math" panose="02040503050406030204" pitchFamily="18" charset="0"/>
                                    </a:rPr>
                                    <m:t>𝟎</m:t>
                                  </m:r>
                                </m:e>
                                <m:sup>
                                  <m:r>
                                    <a:rPr lang="fr-FR" sz="2600" b="1" i="1" smtClean="0">
                                      <a:solidFill>
                                        <a:schemeClr val="accent1"/>
                                      </a:solidFill>
                                      <a:latin typeface="Cambria Math" panose="02040503050406030204" pitchFamily="18" charset="0"/>
                                    </a:rPr>
                                    <m:t>′</m:t>
                                  </m:r>
                                </m:sup>
                              </m:sSup>
                            </m:sub>
                          </m:sSub>
                          <m:r>
                            <a:rPr lang="fr-FR" sz="2600" b="1" i="1" smtClean="0">
                              <a:solidFill>
                                <a:schemeClr val="tx1"/>
                              </a:solidFill>
                              <a:latin typeface="Cambria Math" panose="02040503050406030204" pitchFamily="18" charset="0"/>
                            </a:rPr>
                            <m:t>,</m:t>
                          </m:r>
                          <m:sSub>
                            <m:sSubPr>
                              <m:ctrlPr>
                                <a:rPr lang="fr-FR" sz="2600" b="1" i="1" smtClean="0">
                                  <a:solidFill>
                                    <a:schemeClr val="tx1"/>
                                  </a:solidFill>
                                  <a:latin typeface="Cambria Math" panose="02040503050406030204" pitchFamily="18" charset="0"/>
                                </a:rPr>
                              </m:ctrlPr>
                            </m:sSubPr>
                            <m:e>
                              <m:r>
                                <a:rPr lang="fr-FR" sz="2600" b="1" i="1" smtClean="0">
                                  <a:solidFill>
                                    <a:schemeClr val="tx1"/>
                                  </a:solidFill>
                                  <a:latin typeface="Cambria Math" panose="02040503050406030204" pitchFamily="18" charset="0"/>
                                </a:rPr>
                                <m:t>𝑻</m:t>
                              </m:r>
                            </m:e>
                            <m:sub>
                              <m:r>
                                <a:rPr lang="fr-FR" sz="2600" b="1" i="1" smtClean="0">
                                  <a:solidFill>
                                    <a:schemeClr val="tx1"/>
                                  </a:solidFill>
                                  <a:latin typeface="Cambria Math" panose="02040503050406030204" pitchFamily="18" charset="0"/>
                                </a:rPr>
                                <m:t>𝟎</m:t>
                              </m:r>
                            </m:sub>
                          </m:sSub>
                        </m:e>
                      </m:d>
                      <m:r>
                        <a:rPr lang="fr-FR" sz="2600" b="1" i="1" smtClean="0">
                          <a:solidFill>
                            <a:schemeClr val="tx1"/>
                          </a:solidFill>
                          <a:latin typeface="Cambria Math" panose="02040503050406030204" pitchFamily="18" charset="0"/>
                        </a:rPr>
                        <m:t>+</m:t>
                      </m:r>
                      <m:sSub>
                        <m:sSubPr>
                          <m:ctrlPr>
                            <a:rPr lang="fr-FR" sz="2600" b="1" i="1">
                              <a:latin typeface="Cambria Math" panose="02040503050406030204" pitchFamily="18" charset="0"/>
                            </a:rPr>
                          </m:ctrlPr>
                        </m:sSubPr>
                        <m:e>
                          <m:r>
                            <a:rPr lang="fr-FR" sz="2600" b="1" i="1">
                              <a:latin typeface="Cambria Math" panose="02040503050406030204" pitchFamily="18" charset="0"/>
                            </a:rPr>
                            <m:t>𝑬</m:t>
                          </m:r>
                        </m:e>
                        <m:sub>
                          <m:r>
                            <a:rPr lang="fr-FR" sz="2600" b="1" i="1">
                              <a:solidFill>
                                <a:srgbClr val="4F2270"/>
                              </a:solidFill>
                              <a:latin typeface="Cambria Math" panose="02040503050406030204" pitchFamily="18" charset="0"/>
                            </a:rPr>
                            <m:t>𝑨</m:t>
                          </m:r>
                          <m:r>
                            <a:rPr lang="fr-FR" sz="2600" b="1" i="1">
                              <a:solidFill>
                                <a:srgbClr val="00B050"/>
                              </a:solidFill>
                              <a:latin typeface="Cambria Math" panose="02040503050406030204" pitchFamily="18" charset="0"/>
                            </a:rPr>
                            <m:t>𝑩</m:t>
                          </m:r>
                        </m:sub>
                      </m:sSub>
                      <m:d>
                        <m:dPr>
                          <m:ctrlPr>
                            <a:rPr lang="fr-FR" sz="2600" b="1" i="1">
                              <a:latin typeface="Cambria Math" panose="02040503050406030204" pitchFamily="18" charset="0"/>
                            </a:rPr>
                          </m:ctrlPr>
                        </m:dPr>
                        <m:e>
                          <m:sSub>
                            <m:sSubPr>
                              <m:ctrlPr>
                                <a:rPr lang="fr-FR" sz="2600" b="1" i="1">
                                  <a:solidFill>
                                    <a:schemeClr val="accent2"/>
                                  </a:solidFill>
                                  <a:latin typeface="Cambria Math" panose="02040503050406030204" pitchFamily="18" charset="0"/>
                                </a:rPr>
                              </m:ctrlPr>
                            </m:sSubPr>
                            <m:e>
                              <m:r>
                                <a:rPr lang="fr-FR" sz="2600" b="1" i="1">
                                  <a:solidFill>
                                    <a:schemeClr val="accent2"/>
                                  </a:solidFill>
                                  <a:latin typeface="Cambria Math" panose="02040503050406030204" pitchFamily="18" charset="0"/>
                                </a:rPr>
                                <m:t>𝑻</m:t>
                              </m:r>
                            </m:e>
                            <m:sub>
                              <m:r>
                                <a:rPr lang="fr-FR" sz="2600" b="1" i="1">
                                  <a:solidFill>
                                    <a:schemeClr val="accent2"/>
                                  </a:solidFill>
                                  <a:latin typeface="Cambria Math" panose="02040503050406030204" pitchFamily="18" charset="0"/>
                                </a:rPr>
                                <m:t>𝟏</m:t>
                              </m:r>
                            </m:sub>
                          </m:sSub>
                          <m:r>
                            <a:rPr lang="fr-FR" sz="2600" b="1" i="1">
                              <a:latin typeface="Cambria Math" panose="02040503050406030204" pitchFamily="18" charset="0"/>
                            </a:rPr>
                            <m:t>,</m:t>
                          </m:r>
                          <m:sSub>
                            <m:sSubPr>
                              <m:ctrlPr>
                                <a:rPr lang="fr-FR" sz="2600" b="1" i="1">
                                  <a:solidFill>
                                    <a:schemeClr val="accent1"/>
                                  </a:solidFill>
                                  <a:latin typeface="Cambria Math" panose="02040503050406030204" pitchFamily="18" charset="0"/>
                                </a:rPr>
                              </m:ctrlPr>
                            </m:sSubPr>
                            <m:e>
                              <m:r>
                                <a:rPr lang="fr-FR" sz="2600" b="1" i="1">
                                  <a:solidFill>
                                    <a:schemeClr val="accent1"/>
                                  </a:solidFill>
                                  <a:latin typeface="Cambria Math" panose="02040503050406030204" pitchFamily="18" charset="0"/>
                                </a:rPr>
                                <m:t>𝑻</m:t>
                              </m:r>
                            </m:e>
                            <m:sub>
                              <m:sSup>
                                <m:sSupPr>
                                  <m:ctrlPr>
                                    <a:rPr lang="fr-FR" sz="2600" b="1" i="1">
                                      <a:solidFill>
                                        <a:schemeClr val="accent1"/>
                                      </a:solidFill>
                                      <a:latin typeface="Cambria Math" panose="02040503050406030204" pitchFamily="18" charset="0"/>
                                    </a:rPr>
                                  </m:ctrlPr>
                                </m:sSupPr>
                                <m:e>
                                  <m:r>
                                    <a:rPr lang="fr-FR" sz="2600" b="1" i="1">
                                      <a:solidFill>
                                        <a:schemeClr val="accent1"/>
                                      </a:solidFill>
                                      <a:latin typeface="Cambria Math" panose="02040503050406030204" pitchFamily="18" charset="0"/>
                                    </a:rPr>
                                    <m:t>𝟎</m:t>
                                  </m:r>
                                </m:e>
                                <m:sup>
                                  <m:r>
                                    <a:rPr lang="fr-FR" sz="2600" b="1" i="1">
                                      <a:solidFill>
                                        <a:schemeClr val="accent1"/>
                                      </a:solidFill>
                                      <a:latin typeface="Cambria Math" panose="02040503050406030204" pitchFamily="18" charset="0"/>
                                    </a:rPr>
                                    <m:t>′</m:t>
                                  </m:r>
                                </m:sup>
                              </m:sSup>
                            </m:sub>
                          </m:sSub>
                        </m:e>
                      </m:d>
                      <m:r>
                        <a:rPr lang="fr-FR" sz="2600" b="1" i="1" smtClean="0">
                          <a:solidFill>
                            <a:schemeClr val="tx1"/>
                          </a:solidFill>
                          <a:latin typeface="Cambria Math" panose="02040503050406030204" pitchFamily="18" charset="0"/>
                        </a:rPr>
                        <m:t>=</m:t>
                      </m:r>
                      <m:sSub>
                        <m:sSubPr>
                          <m:ctrlPr>
                            <a:rPr lang="fr-FR" sz="2600" b="1" i="1">
                              <a:latin typeface="Cambria Math" panose="02040503050406030204" pitchFamily="18" charset="0"/>
                            </a:rPr>
                          </m:ctrlPr>
                        </m:sSubPr>
                        <m:e>
                          <m:r>
                            <a:rPr lang="fr-FR" sz="2600" b="1" i="1">
                              <a:latin typeface="Cambria Math" panose="02040503050406030204" pitchFamily="18" charset="0"/>
                            </a:rPr>
                            <m:t>𝑬</m:t>
                          </m:r>
                        </m:e>
                        <m:sub>
                          <m:r>
                            <a:rPr lang="fr-FR" sz="2600" b="1" i="1">
                              <a:solidFill>
                                <a:srgbClr val="7030A0"/>
                              </a:solidFill>
                              <a:latin typeface="Cambria Math" panose="02040503050406030204" pitchFamily="18" charset="0"/>
                            </a:rPr>
                            <m:t>𝑨</m:t>
                          </m:r>
                          <m:r>
                            <a:rPr lang="fr-FR" sz="2600" b="1" i="1">
                              <a:solidFill>
                                <a:srgbClr val="00B050"/>
                              </a:solidFill>
                              <a:latin typeface="Cambria Math" panose="02040503050406030204" pitchFamily="18" charset="0"/>
                            </a:rPr>
                            <m:t>𝑩</m:t>
                          </m:r>
                        </m:sub>
                      </m:sSub>
                      <m:d>
                        <m:dPr>
                          <m:ctrlPr>
                            <a:rPr lang="fr-FR" sz="2600" b="1" i="1">
                              <a:latin typeface="Cambria Math" panose="02040503050406030204" pitchFamily="18" charset="0"/>
                            </a:rPr>
                          </m:ctrlPr>
                        </m:dPr>
                        <m:e>
                          <m:sSub>
                            <m:sSubPr>
                              <m:ctrlPr>
                                <a:rPr lang="fr-FR" sz="2600" b="1" i="1">
                                  <a:solidFill>
                                    <a:schemeClr val="accent2"/>
                                  </a:solidFill>
                                  <a:latin typeface="Cambria Math" panose="02040503050406030204" pitchFamily="18" charset="0"/>
                                </a:rPr>
                              </m:ctrlPr>
                            </m:sSubPr>
                            <m:e>
                              <m:r>
                                <a:rPr lang="fr-FR" sz="2600" b="1" i="1">
                                  <a:solidFill>
                                    <a:schemeClr val="accent2"/>
                                  </a:solidFill>
                                  <a:latin typeface="Cambria Math" panose="02040503050406030204" pitchFamily="18" charset="0"/>
                                </a:rPr>
                                <m:t>𝑻</m:t>
                              </m:r>
                            </m:e>
                            <m:sub>
                              <m:r>
                                <a:rPr lang="fr-FR" sz="2600" b="1" i="1">
                                  <a:solidFill>
                                    <a:schemeClr val="accent2"/>
                                  </a:solidFill>
                                  <a:latin typeface="Cambria Math" panose="02040503050406030204" pitchFamily="18" charset="0"/>
                                </a:rPr>
                                <m:t>𝟏</m:t>
                              </m:r>
                            </m:sub>
                          </m:sSub>
                          <m:r>
                            <a:rPr lang="fr-FR" sz="2600" b="1" i="1">
                              <a:latin typeface="Cambria Math" panose="02040503050406030204" pitchFamily="18" charset="0"/>
                            </a:rPr>
                            <m:t>,</m:t>
                          </m:r>
                          <m:sSub>
                            <m:sSubPr>
                              <m:ctrlPr>
                                <a:rPr lang="fr-FR" sz="2600" b="1" i="1">
                                  <a:latin typeface="Cambria Math" panose="02040503050406030204" pitchFamily="18" charset="0"/>
                                </a:rPr>
                              </m:ctrlPr>
                            </m:sSubPr>
                            <m:e>
                              <m:r>
                                <a:rPr lang="fr-FR" sz="2600" b="1" i="1">
                                  <a:latin typeface="Cambria Math" panose="02040503050406030204" pitchFamily="18" charset="0"/>
                                </a:rPr>
                                <m:t>𝑻</m:t>
                              </m:r>
                            </m:e>
                            <m:sub>
                              <m:r>
                                <a:rPr lang="fr-FR" sz="2600" b="1" i="1">
                                  <a:latin typeface="Cambria Math" panose="02040503050406030204" pitchFamily="18" charset="0"/>
                                </a:rPr>
                                <m:t>𝟎</m:t>
                              </m:r>
                            </m:sub>
                          </m:sSub>
                        </m:e>
                      </m:d>
                    </m:oMath>
                  </m:oMathPara>
                </a14:m>
                <a:endParaRPr lang="fr-FR" sz="2600" b="1"/>
              </a:p>
            </p:txBody>
          </p:sp>
        </mc:Choice>
        <mc:Fallback>
          <p:sp>
            <p:nvSpPr>
              <p:cNvPr id="2" name="ZoneTexte 1">
                <a:extLst>
                  <a:ext uri="{FF2B5EF4-FFF2-40B4-BE49-F238E27FC236}">
                    <a16:creationId xmlns:a16="http://schemas.microsoft.com/office/drawing/2014/main" id="{BF143C1F-7A1E-0BB4-C7F4-2CA0DC81A692}"/>
                  </a:ext>
                </a:extLst>
              </p:cNvPr>
              <p:cNvSpPr txBox="1">
                <a:spLocks noRot="1" noChangeAspect="1" noMove="1" noResize="1" noEditPoints="1" noAdjustHandles="1" noChangeArrowheads="1" noChangeShapeType="1" noTextEdit="1"/>
              </p:cNvSpPr>
              <p:nvPr/>
            </p:nvSpPr>
            <p:spPr>
              <a:xfrm>
                <a:off x="1981033" y="5092074"/>
                <a:ext cx="6367236" cy="496867"/>
              </a:xfrm>
              <a:prstGeom prst="rect">
                <a:avLst/>
              </a:prstGeom>
              <a:blipFill>
                <a:blip r:embed="rId4"/>
                <a:stretch>
                  <a:fillRect/>
                </a:stretch>
              </a:blipFill>
              <a:ln w="28575">
                <a:noFill/>
              </a:ln>
            </p:spPr>
            <p:txBody>
              <a:bodyPr/>
              <a:lstStyle/>
              <a:p>
                <a:r>
                  <a:rPr lang="en-GB">
                    <a:noFill/>
                  </a:rPr>
                  <a:t> </a:t>
                </a:r>
              </a:p>
            </p:txBody>
          </p:sp>
        </mc:Fallback>
      </mc:AlternateContent>
      <p:cxnSp>
        <p:nvCxnSpPr>
          <p:cNvPr id="8" name="Connecteur : en angle 7">
            <a:extLst>
              <a:ext uri="{FF2B5EF4-FFF2-40B4-BE49-F238E27FC236}">
                <a16:creationId xmlns:a16="http://schemas.microsoft.com/office/drawing/2014/main" id="{4DE90F17-0F11-CAE0-1B43-9EBD8A2E79B3}"/>
              </a:ext>
            </a:extLst>
          </p:cNvPr>
          <p:cNvCxnSpPr>
            <a:cxnSpLocks/>
            <a:stCxn id="40" idx="0"/>
            <a:endCxn id="6" idx="0"/>
          </p:cNvCxnSpPr>
          <p:nvPr/>
        </p:nvCxnSpPr>
        <p:spPr>
          <a:xfrm rot="16200000" flipH="1">
            <a:off x="5052266" y="1195491"/>
            <a:ext cx="351686" cy="3251334"/>
          </a:xfrm>
          <a:prstGeom prst="bentConnector3">
            <a:avLst>
              <a:gd name="adj1" fmla="val -110884"/>
            </a:avLst>
          </a:prstGeom>
          <a:ln>
            <a:solidFill>
              <a:srgbClr val="7030A0"/>
            </a:solidFill>
          </a:ln>
        </p:spPr>
        <p:style>
          <a:lnRef idx="3">
            <a:schemeClr val="accent6"/>
          </a:lnRef>
          <a:fillRef idx="0">
            <a:schemeClr val="accent6"/>
          </a:fillRef>
          <a:effectRef idx="2">
            <a:schemeClr val="accent6"/>
          </a:effectRef>
          <a:fontRef idx="minor">
            <a:schemeClr val="tx1"/>
          </a:fontRef>
        </p:style>
      </p:cxnSp>
      <p:cxnSp>
        <p:nvCxnSpPr>
          <p:cNvPr id="10" name="Connecteur : en angle 9">
            <a:extLst>
              <a:ext uri="{FF2B5EF4-FFF2-40B4-BE49-F238E27FC236}">
                <a16:creationId xmlns:a16="http://schemas.microsoft.com/office/drawing/2014/main" id="{5AA9341E-B0E1-CEB5-E928-950D29AB255D}"/>
              </a:ext>
            </a:extLst>
          </p:cNvPr>
          <p:cNvCxnSpPr>
            <a:cxnSpLocks/>
            <a:stCxn id="39" idx="4"/>
            <a:endCxn id="6" idx="4"/>
          </p:cNvCxnSpPr>
          <p:nvPr/>
        </p:nvCxnSpPr>
        <p:spPr>
          <a:xfrm rot="5400000" flipH="1" flipV="1">
            <a:off x="5070964" y="1702129"/>
            <a:ext cx="307940" cy="3257684"/>
          </a:xfrm>
          <a:prstGeom prst="bentConnector3">
            <a:avLst>
              <a:gd name="adj1" fmla="val -185756"/>
            </a:avLst>
          </a:prstGeom>
          <a:ln>
            <a:solidFill>
              <a:srgbClr val="00B050"/>
            </a:solidFill>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9330596B-7696-2B2C-7392-1F25E3C85B2F}"/>
              </a:ext>
            </a:extLst>
          </p:cNvPr>
          <p:cNvSpPr txBox="1"/>
          <p:nvPr/>
        </p:nvSpPr>
        <p:spPr>
          <a:xfrm>
            <a:off x="4954434" y="1739343"/>
            <a:ext cx="508091" cy="584775"/>
          </a:xfrm>
          <a:prstGeom prst="rect">
            <a:avLst/>
          </a:prstGeom>
          <a:noFill/>
        </p:spPr>
        <p:txBody>
          <a:bodyPr wrap="square" rtlCol="0" anchor="ctr">
            <a:spAutoFit/>
          </a:bodyPr>
          <a:lstStyle/>
          <a:p>
            <a:pPr algn="ctr"/>
            <a:r>
              <a:rPr lang="fr-FR" sz="3200" b="1">
                <a:solidFill>
                  <a:srgbClr val="7030A0"/>
                </a:solidFill>
              </a:rPr>
              <a:t>A</a:t>
            </a:r>
          </a:p>
        </p:txBody>
      </p:sp>
      <p:sp>
        <p:nvSpPr>
          <p:cNvPr id="23" name="ZoneTexte 22">
            <a:extLst>
              <a:ext uri="{FF2B5EF4-FFF2-40B4-BE49-F238E27FC236}">
                <a16:creationId xmlns:a16="http://schemas.microsoft.com/office/drawing/2014/main" id="{0F5D96BD-CC4A-716A-A22B-99BC086CDF73}"/>
              </a:ext>
            </a:extLst>
          </p:cNvPr>
          <p:cNvSpPr txBox="1"/>
          <p:nvPr/>
        </p:nvSpPr>
        <p:spPr>
          <a:xfrm>
            <a:off x="4954434" y="3977927"/>
            <a:ext cx="720000" cy="584775"/>
          </a:xfrm>
          <a:prstGeom prst="rect">
            <a:avLst/>
          </a:prstGeom>
          <a:noFill/>
        </p:spPr>
        <p:txBody>
          <a:bodyPr wrap="square" rtlCol="0" anchor="ctr">
            <a:spAutoFit/>
          </a:bodyPr>
          <a:lstStyle/>
          <a:p>
            <a:pPr algn="ctr"/>
            <a:r>
              <a:rPr lang="fr-FR" sz="3200" b="1">
                <a:solidFill>
                  <a:srgbClr val="00B050"/>
                </a:solidFill>
              </a:rPr>
              <a:t>B</a:t>
            </a:r>
          </a:p>
        </p:txBody>
      </p:sp>
      <p:sp>
        <p:nvSpPr>
          <p:cNvPr id="6" name="Ellipse 5">
            <a:extLst>
              <a:ext uri="{FF2B5EF4-FFF2-40B4-BE49-F238E27FC236}">
                <a16:creationId xmlns:a16="http://schemas.microsoft.com/office/drawing/2014/main" id="{0458E65D-00BD-AA48-3CB7-CF220335441B}"/>
              </a:ext>
            </a:extLst>
          </p:cNvPr>
          <p:cNvSpPr/>
          <p:nvPr/>
        </p:nvSpPr>
        <p:spPr>
          <a:xfrm>
            <a:off x="6763776" y="2997001"/>
            <a:ext cx="180000" cy="180000"/>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E206B51-4F5D-1602-5F34-FD360316F17E}"/>
              </a:ext>
            </a:extLst>
          </p:cNvPr>
          <p:cNvSpPr/>
          <p:nvPr/>
        </p:nvSpPr>
        <p:spPr>
          <a:xfrm>
            <a:off x="3242442" y="2711854"/>
            <a:ext cx="720000" cy="72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30A7B2B3-7C32-F426-F07F-53667A5E0E6D}"/>
              </a:ext>
            </a:extLst>
          </p:cNvPr>
          <p:cNvSpPr txBox="1"/>
          <p:nvPr/>
        </p:nvSpPr>
        <p:spPr>
          <a:xfrm>
            <a:off x="3351540" y="2779466"/>
            <a:ext cx="505438" cy="584775"/>
          </a:xfrm>
          <a:prstGeom prst="rect">
            <a:avLst/>
          </a:prstGeom>
          <a:noFill/>
        </p:spPr>
        <p:txBody>
          <a:bodyPr wrap="square" rtlCol="0" anchor="ctr">
            <a:spAutoFit/>
          </a:bodyPr>
          <a:lstStyle/>
          <a:p>
            <a:pPr algn="ctr"/>
            <a:r>
              <a:rPr lang="fr-FR" sz="3200"/>
              <a:t>V</a:t>
            </a:r>
          </a:p>
        </p:txBody>
      </p:sp>
      <p:sp>
        <p:nvSpPr>
          <p:cNvPr id="39" name="Ellipse 38">
            <a:extLst>
              <a:ext uri="{FF2B5EF4-FFF2-40B4-BE49-F238E27FC236}">
                <a16:creationId xmlns:a16="http://schemas.microsoft.com/office/drawing/2014/main" id="{3D10E768-2572-662F-FCD2-C36A0CBE4E25}"/>
              </a:ext>
            </a:extLst>
          </p:cNvPr>
          <p:cNvSpPr/>
          <p:nvPr/>
        </p:nvSpPr>
        <p:spPr>
          <a:xfrm>
            <a:off x="3542092" y="3376941"/>
            <a:ext cx="108000" cy="108000"/>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a:extLst>
              <a:ext uri="{FF2B5EF4-FFF2-40B4-BE49-F238E27FC236}">
                <a16:creationId xmlns:a16="http://schemas.microsoft.com/office/drawing/2014/main" id="{DFE4F3DA-4163-7A50-B7D8-35C36785B2BC}"/>
              </a:ext>
            </a:extLst>
          </p:cNvPr>
          <p:cNvSpPr/>
          <p:nvPr/>
        </p:nvSpPr>
        <p:spPr>
          <a:xfrm>
            <a:off x="3548442" y="2645315"/>
            <a:ext cx="108000" cy="108000"/>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1035" name="ZoneTexte 1034">
                <a:extLst>
                  <a:ext uri="{FF2B5EF4-FFF2-40B4-BE49-F238E27FC236}">
                    <a16:creationId xmlns:a16="http://schemas.microsoft.com/office/drawing/2014/main" id="{D8DF7BE1-4252-415D-D8AA-5C7A7E488C94}"/>
                  </a:ext>
                </a:extLst>
              </p:cNvPr>
              <p:cNvSpPr txBox="1"/>
              <p:nvPr/>
            </p:nvSpPr>
            <p:spPr>
              <a:xfrm>
                <a:off x="3939993" y="2416612"/>
                <a:ext cx="720000" cy="590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sz="3200" b="1" i="1" smtClean="0">
                              <a:solidFill>
                                <a:schemeClr val="accent1"/>
                              </a:solidFill>
                              <a:latin typeface="Cambria Math" panose="02040503050406030204" pitchFamily="18" charset="0"/>
                            </a:rPr>
                          </m:ctrlPr>
                        </m:sSubPr>
                        <m:e>
                          <m:r>
                            <a:rPr lang="fr-FR" sz="3200" b="1" i="1">
                              <a:solidFill>
                                <a:schemeClr val="accent1"/>
                              </a:solidFill>
                              <a:latin typeface="Cambria Math" panose="02040503050406030204" pitchFamily="18" charset="0"/>
                            </a:rPr>
                            <m:t>𝑻</m:t>
                          </m:r>
                        </m:e>
                        <m:sub>
                          <m:sSup>
                            <m:sSupPr>
                              <m:ctrlPr>
                                <a:rPr lang="fr-FR" sz="3200" b="1" i="1">
                                  <a:solidFill>
                                    <a:schemeClr val="accent1"/>
                                  </a:solidFill>
                                  <a:latin typeface="Cambria Math" panose="02040503050406030204" pitchFamily="18" charset="0"/>
                                </a:rPr>
                              </m:ctrlPr>
                            </m:sSupPr>
                            <m:e>
                              <m:r>
                                <a:rPr lang="fr-FR" sz="3200" b="1" i="1">
                                  <a:solidFill>
                                    <a:schemeClr val="accent1"/>
                                  </a:solidFill>
                                  <a:latin typeface="Cambria Math" panose="02040503050406030204" pitchFamily="18" charset="0"/>
                                </a:rPr>
                                <m:t>𝟎</m:t>
                              </m:r>
                            </m:e>
                            <m:sup>
                              <m:r>
                                <a:rPr lang="fr-FR" sz="3200" b="1" i="1">
                                  <a:solidFill>
                                    <a:schemeClr val="accent1"/>
                                  </a:solidFill>
                                  <a:latin typeface="Cambria Math" panose="02040503050406030204" pitchFamily="18" charset="0"/>
                                </a:rPr>
                                <m:t>′</m:t>
                              </m:r>
                            </m:sup>
                          </m:sSup>
                        </m:sub>
                      </m:sSub>
                    </m:oMath>
                  </m:oMathPara>
                </a14:m>
                <a:endParaRPr lang="fr-FR"/>
              </a:p>
            </p:txBody>
          </p:sp>
        </mc:Choice>
        <mc:Fallback>
          <p:sp>
            <p:nvSpPr>
              <p:cNvPr id="1035" name="ZoneTexte 1034">
                <a:extLst>
                  <a:ext uri="{FF2B5EF4-FFF2-40B4-BE49-F238E27FC236}">
                    <a16:creationId xmlns:a16="http://schemas.microsoft.com/office/drawing/2014/main" id="{D8DF7BE1-4252-415D-D8AA-5C7A7E488C94}"/>
                  </a:ext>
                </a:extLst>
              </p:cNvPr>
              <p:cNvSpPr txBox="1">
                <a:spLocks noRot="1" noChangeAspect="1" noMove="1" noResize="1" noEditPoints="1" noAdjustHandles="1" noChangeArrowheads="1" noChangeShapeType="1" noTextEdit="1"/>
              </p:cNvSpPr>
              <p:nvPr/>
            </p:nvSpPr>
            <p:spPr>
              <a:xfrm>
                <a:off x="3939993" y="2416612"/>
                <a:ext cx="720000" cy="590483"/>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36" name="ZoneTexte 1035">
                <a:extLst>
                  <a:ext uri="{FF2B5EF4-FFF2-40B4-BE49-F238E27FC236}">
                    <a16:creationId xmlns:a16="http://schemas.microsoft.com/office/drawing/2014/main" id="{B79230C4-1F95-7D8C-D671-21FC1DCCF08B}"/>
                  </a:ext>
                </a:extLst>
              </p:cNvPr>
              <p:cNvSpPr txBox="1"/>
              <p:nvPr/>
            </p:nvSpPr>
            <p:spPr>
              <a:xfrm>
                <a:off x="6069909" y="2732998"/>
                <a:ext cx="720000" cy="590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sz="3200" b="1" i="1">
                              <a:solidFill>
                                <a:schemeClr val="accent2"/>
                              </a:solidFill>
                              <a:latin typeface="Cambria Math" panose="02040503050406030204" pitchFamily="18" charset="0"/>
                            </a:rPr>
                          </m:ctrlPr>
                        </m:sSubPr>
                        <m:e>
                          <m:r>
                            <a:rPr lang="fr-FR" sz="3200" b="1" i="1">
                              <a:solidFill>
                                <a:schemeClr val="accent2"/>
                              </a:solidFill>
                              <a:latin typeface="Cambria Math" panose="02040503050406030204" pitchFamily="18" charset="0"/>
                            </a:rPr>
                            <m:t>𝑻</m:t>
                          </m:r>
                        </m:e>
                        <m:sub>
                          <m:r>
                            <a:rPr lang="fr-FR" sz="3200" b="1" i="1">
                              <a:solidFill>
                                <a:schemeClr val="accent2"/>
                              </a:solidFill>
                              <a:latin typeface="Cambria Math" panose="02040503050406030204" pitchFamily="18" charset="0"/>
                            </a:rPr>
                            <m:t>𝟏</m:t>
                          </m:r>
                        </m:sub>
                      </m:sSub>
                    </m:oMath>
                  </m:oMathPara>
                </a14:m>
                <a:endParaRPr lang="fr-FR"/>
              </a:p>
            </p:txBody>
          </p:sp>
        </mc:Choice>
        <mc:Fallback>
          <p:sp>
            <p:nvSpPr>
              <p:cNvPr id="1036" name="ZoneTexte 1035">
                <a:extLst>
                  <a:ext uri="{FF2B5EF4-FFF2-40B4-BE49-F238E27FC236}">
                    <a16:creationId xmlns:a16="http://schemas.microsoft.com/office/drawing/2014/main" id="{B79230C4-1F95-7D8C-D671-21FC1DCCF08B}"/>
                  </a:ext>
                </a:extLst>
              </p:cNvPr>
              <p:cNvSpPr txBox="1">
                <a:spLocks noRot="1" noChangeAspect="1" noMove="1" noResize="1" noEditPoints="1" noAdjustHandles="1" noChangeArrowheads="1" noChangeShapeType="1" noTextEdit="1"/>
              </p:cNvSpPr>
              <p:nvPr/>
            </p:nvSpPr>
            <p:spPr>
              <a:xfrm>
                <a:off x="6069909" y="2732998"/>
                <a:ext cx="720000" cy="590483"/>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47" name="ZoneTexte 1046">
                <a:extLst>
                  <a:ext uri="{FF2B5EF4-FFF2-40B4-BE49-F238E27FC236}">
                    <a16:creationId xmlns:a16="http://schemas.microsoft.com/office/drawing/2014/main" id="{40087622-E879-CD90-0B12-C54150763C24}"/>
                  </a:ext>
                </a:extLst>
              </p:cNvPr>
              <p:cNvSpPr txBox="1"/>
              <p:nvPr/>
            </p:nvSpPr>
            <p:spPr>
              <a:xfrm>
                <a:off x="1970044" y="5751798"/>
                <a:ext cx="1607132" cy="369332"/>
              </a:xfrm>
              <a:prstGeom prst="rect">
                <a:avLst/>
              </a:prstGeom>
              <a:noFill/>
            </p:spPr>
            <p:txBody>
              <a:bodyPr wrap="square">
                <a:spAutoFit/>
              </a:bodyPr>
              <a:lstStyle/>
              <a:p>
                <a:r>
                  <a:rPr lang="fr-FR" sz="1800" b="1">
                    <a:solidFill>
                      <a:schemeClr val="tx1"/>
                    </a:solidFill>
                  </a:rPr>
                  <a:t>Avec </a:t>
                </a:r>
                <a14:m>
                  <m:oMath xmlns:m="http://schemas.openxmlformats.org/officeDocument/2006/math">
                    <m:sSub>
                      <m:sSubPr>
                        <m:ctrlPr>
                          <a:rPr lang="fr-FR" sz="1800" b="1" i="1" smtClean="0">
                            <a:solidFill>
                              <a:schemeClr val="tx1"/>
                            </a:solidFill>
                            <a:latin typeface="Cambria Math" panose="02040503050406030204" pitchFamily="18" charset="0"/>
                          </a:rPr>
                        </m:ctrlPr>
                      </m:sSubPr>
                      <m:e>
                        <m:r>
                          <a:rPr lang="fr-FR" sz="1800" b="1" i="1" smtClean="0">
                            <a:solidFill>
                              <a:schemeClr val="tx1"/>
                            </a:solidFill>
                            <a:latin typeface="Cambria Math" panose="02040503050406030204" pitchFamily="18" charset="0"/>
                          </a:rPr>
                          <m:t>𝑻</m:t>
                        </m:r>
                      </m:e>
                      <m:sub>
                        <m:r>
                          <a:rPr lang="fr-FR" sz="1800" b="1" i="1" smtClean="0">
                            <a:solidFill>
                              <a:schemeClr val="tx1"/>
                            </a:solidFill>
                            <a:latin typeface="Cambria Math" panose="02040503050406030204" pitchFamily="18" charset="0"/>
                          </a:rPr>
                          <m:t>𝟎</m:t>
                        </m:r>
                      </m:sub>
                    </m:sSub>
                    <m:r>
                      <a:rPr lang="fr-FR" sz="1800" b="1" i="1" smtClean="0">
                        <a:solidFill>
                          <a:schemeClr val="tx1"/>
                        </a:solidFill>
                        <a:latin typeface="Cambria Math" panose="02040503050406030204" pitchFamily="18" charset="0"/>
                      </a:rPr>
                      <m:t>=</m:t>
                    </m:r>
                    <m:r>
                      <a:rPr lang="fr-FR" sz="1800" b="1" i="1" smtClean="0">
                        <a:solidFill>
                          <a:schemeClr val="tx1"/>
                        </a:solidFill>
                        <a:latin typeface="Cambria Math" panose="02040503050406030204" pitchFamily="18" charset="0"/>
                      </a:rPr>
                      <m:t>𝟎</m:t>
                    </m:r>
                    <m:r>
                      <a:rPr lang="fr-FR" sz="1800" b="1" i="1" smtClean="0">
                        <a:solidFill>
                          <a:schemeClr val="tx1"/>
                        </a:solidFill>
                        <a:latin typeface="Cambria Math" panose="02040503050406030204" pitchFamily="18" charset="0"/>
                      </a:rPr>
                      <m:t>°</m:t>
                    </m:r>
                    <m:r>
                      <a:rPr lang="fr-FR" sz="1800" b="1" i="1" smtClean="0">
                        <a:solidFill>
                          <a:schemeClr val="tx1"/>
                        </a:solidFill>
                        <a:latin typeface="Cambria Math" panose="02040503050406030204" pitchFamily="18" charset="0"/>
                      </a:rPr>
                      <m:t>𝑪</m:t>
                    </m:r>
                  </m:oMath>
                </a14:m>
                <a:endParaRPr lang="fr-FR"/>
              </a:p>
            </p:txBody>
          </p:sp>
        </mc:Choice>
        <mc:Fallback>
          <p:sp>
            <p:nvSpPr>
              <p:cNvPr id="1047" name="ZoneTexte 1046">
                <a:extLst>
                  <a:ext uri="{FF2B5EF4-FFF2-40B4-BE49-F238E27FC236}">
                    <a16:creationId xmlns:a16="http://schemas.microsoft.com/office/drawing/2014/main" id="{40087622-E879-CD90-0B12-C54150763C24}"/>
                  </a:ext>
                </a:extLst>
              </p:cNvPr>
              <p:cNvSpPr txBox="1">
                <a:spLocks noRot="1" noChangeAspect="1" noMove="1" noResize="1" noEditPoints="1" noAdjustHandles="1" noChangeArrowheads="1" noChangeShapeType="1" noTextEdit="1"/>
              </p:cNvSpPr>
              <p:nvPr/>
            </p:nvSpPr>
            <p:spPr>
              <a:xfrm>
                <a:off x="1970044" y="5751798"/>
                <a:ext cx="1607132" cy="369332"/>
              </a:xfrm>
              <a:prstGeom prst="rect">
                <a:avLst/>
              </a:prstGeom>
              <a:blipFill>
                <a:blip r:embed="rId7"/>
                <a:stretch>
                  <a:fillRect l="-3030" t="-10000" b="-26667"/>
                </a:stretch>
              </a:blipFill>
            </p:spPr>
            <p:txBody>
              <a:bodyPr/>
              <a:lstStyle/>
              <a:p>
                <a:r>
                  <a:rPr lang="en-GB">
                    <a:noFill/>
                  </a:rPr>
                  <a:t> </a:t>
                </a:r>
              </a:p>
            </p:txBody>
          </p:sp>
        </mc:Fallback>
      </mc:AlternateContent>
      <p:sp>
        <p:nvSpPr>
          <p:cNvPr id="1052" name="Ellipse 1051">
            <a:extLst>
              <a:ext uri="{FF2B5EF4-FFF2-40B4-BE49-F238E27FC236}">
                <a16:creationId xmlns:a16="http://schemas.microsoft.com/office/drawing/2014/main" id="{16AC81A0-CFED-913E-949D-1D483E407A4F}"/>
              </a:ext>
            </a:extLst>
          </p:cNvPr>
          <p:cNvSpPr/>
          <p:nvPr/>
        </p:nvSpPr>
        <p:spPr>
          <a:xfrm>
            <a:off x="6492696" y="4995774"/>
            <a:ext cx="1854200" cy="723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4" name="Accolade ouvrante 1053">
            <a:extLst>
              <a:ext uri="{FF2B5EF4-FFF2-40B4-BE49-F238E27FC236}">
                <a16:creationId xmlns:a16="http://schemas.microsoft.com/office/drawing/2014/main" id="{8658CD71-C3CF-CF65-30DC-B15FA39DF670}"/>
              </a:ext>
            </a:extLst>
          </p:cNvPr>
          <p:cNvSpPr/>
          <p:nvPr/>
        </p:nvSpPr>
        <p:spPr>
          <a:xfrm rot="5400000">
            <a:off x="4972549" y="4079200"/>
            <a:ext cx="385660" cy="1899340"/>
          </a:xfrm>
          <a:prstGeom prst="leftBrace">
            <a:avLst>
              <a:gd name="adj1" fmla="val 68252"/>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cxnSp>
        <p:nvCxnSpPr>
          <p:cNvPr id="1056" name="Connecteur droit avec flèche 1055">
            <a:extLst>
              <a:ext uri="{FF2B5EF4-FFF2-40B4-BE49-F238E27FC236}">
                <a16:creationId xmlns:a16="http://schemas.microsoft.com/office/drawing/2014/main" id="{B856E230-F631-E964-2DDC-8B4DA9BE8227}"/>
              </a:ext>
            </a:extLst>
          </p:cNvPr>
          <p:cNvCxnSpPr>
            <a:cxnSpLocks/>
            <a:stCxn id="5" idx="3"/>
            <a:endCxn id="1054" idx="1"/>
          </p:cNvCxnSpPr>
          <p:nvPr/>
        </p:nvCxnSpPr>
        <p:spPr>
          <a:xfrm>
            <a:off x="3856978" y="3071854"/>
            <a:ext cx="1308401" cy="1764186"/>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5605574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47" grpId="0"/>
      <p:bldP spid="1052" grpId="0" animBg="1"/>
      <p:bldP spid="1054" grpId="0" animBg="1"/>
    </p:bld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8494" y="202522"/>
            <a:ext cx="7229983" cy="1120820"/>
          </a:xfrm>
          <a:prstGeom prst="rect">
            <a:avLst/>
          </a:prstGeom>
        </p:spPr>
        <p:txBody>
          <a:bodyPr vert="horz" wrap="square" lIns="0" tIns="12700" rIns="0" bIns="0" rtlCol="0">
            <a:spAutoFit/>
          </a:bodyPr>
          <a:lstStyle/>
          <a:p>
            <a:pPr marL="12700">
              <a:lnSpc>
                <a:spcPct val="100000"/>
              </a:lnSpc>
              <a:spcBef>
                <a:spcPts val="100"/>
              </a:spcBef>
            </a:pPr>
            <a:r>
              <a:rPr lang="fr-FR" spc="-5"/>
              <a:t>Conversion </a:t>
            </a:r>
            <a:br>
              <a:rPr lang="fr-FR" spc="-5"/>
            </a:br>
            <a:r>
              <a:rPr lang="fr-FR" spc="-5"/>
              <a:t>tension / température</a:t>
            </a:r>
            <a:endParaRPr spc="-5"/>
          </a:p>
        </p:txBody>
      </p:sp>
      <p:sp>
        <p:nvSpPr>
          <p:cNvPr id="6" name="Espace réservé du pied de page 5">
            <a:extLst>
              <a:ext uri="{FF2B5EF4-FFF2-40B4-BE49-F238E27FC236}">
                <a16:creationId xmlns:a16="http://schemas.microsoft.com/office/drawing/2014/main" id="{30D9188A-1C68-35D4-E3C0-0773044A06E6}"/>
              </a:ext>
            </a:extLst>
          </p:cNvPr>
          <p:cNvSpPr>
            <a:spLocks noGrp="1"/>
          </p:cNvSpPr>
          <p:nvPr>
            <p:ph type="ftr" sz="quarter" idx="5"/>
          </p:nvPr>
        </p:nvSpPr>
        <p:spPr/>
        <p:txBody>
          <a:bodyPr/>
          <a:lstStyle/>
          <a:p>
            <a:pPr marL="12700">
              <a:lnSpc>
                <a:spcPct val="100000"/>
              </a:lnSpc>
              <a:spcBef>
                <a:spcPts val="20"/>
              </a:spcBef>
            </a:pPr>
            <a:r>
              <a:rPr lang="fr-FR" spc="-5"/>
              <a:t>GARÇON JAOUANNE</a:t>
            </a:r>
          </a:p>
        </p:txBody>
      </p:sp>
      <p:sp>
        <p:nvSpPr>
          <p:cNvPr id="9" name="Espace réservé du numéro de diapositive 8">
            <a:extLst>
              <a:ext uri="{FF2B5EF4-FFF2-40B4-BE49-F238E27FC236}">
                <a16:creationId xmlns:a16="http://schemas.microsoft.com/office/drawing/2014/main" id="{8AFE6D17-B622-4C49-CCBC-FE0378F7EE82}"/>
              </a:ext>
            </a:extLst>
          </p:cNvPr>
          <p:cNvSpPr>
            <a:spLocks noGrp="1"/>
          </p:cNvSpPr>
          <p:nvPr>
            <p:ph type="sldNum" sz="quarter" idx="7"/>
          </p:nvPr>
        </p:nvSpPr>
        <p:spPr>
          <a:xfrm>
            <a:off x="6826103" y="6596078"/>
            <a:ext cx="2244280" cy="496866"/>
          </a:xfrm>
        </p:spPr>
        <p:txBody>
          <a:bodyPr/>
          <a:lstStyle/>
          <a:p>
            <a:pPr marL="38100">
              <a:lnSpc>
                <a:spcPct val="100000"/>
              </a:lnSpc>
              <a:spcBef>
                <a:spcPts val="20"/>
              </a:spcBef>
            </a:pPr>
            <a:fld id="{81D60167-4931-47E6-BA6A-407CBD079E47}" type="slidenum">
              <a:rPr lang="fr-FR" sz="1000" smtClean="0"/>
              <a:t>6</a:t>
            </a:fld>
            <a:endParaRPr lang="fr-FR" sz="1000"/>
          </a:p>
        </p:txBody>
      </p:sp>
      <p:sp>
        <p:nvSpPr>
          <p:cNvPr id="5" name="ZoneTexte 4">
            <a:extLst>
              <a:ext uri="{FF2B5EF4-FFF2-40B4-BE49-F238E27FC236}">
                <a16:creationId xmlns:a16="http://schemas.microsoft.com/office/drawing/2014/main" id="{84F4906C-DC51-A26A-A6CA-2D969C30FFB3}"/>
              </a:ext>
            </a:extLst>
          </p:cNvPr>
          <p:cNvSpPr txBox="1"/>
          <p:nvPr/>
        </p:nvSpPr>
        <p:spPr>
          <a:xfrm>
            <a:off x="1570173" y="3496096"/>
            <a:ext cx="2733249" cy="369332"/>
          </a:xfrm>
          <a:prstGeom prst="rect">
            <a:avLst/>
          </a:prstGeom>
          <a:noFill/>
        </p:spPr>
        <p:txBody>
          <a:bodyPr wrap="square" rtlCol="0" anchor="ctr">
            <a:spAutoFit/>
          </a:bodyPr>
          <a:lstStyle/>
          <a:p>
            <a:pPr algn="ctr"/>
            <a:r>
              <a:rPr lang="fr-FR" b="1" dirty="0"/>
              <a:t>Température -&gt; Tension</a:t>
            </a:r>
          </a:p>
        </p:txBody>
      </p:sp>
      <p:sp>
        <p:nvSpPr>
          <p:cNvPr id="7" name="ZoneTexte 6">
            <a:extLst>
              <a:ext uri="{FF2B5EF4-FFF2-40B4-BE49-F238E27FC236}">
                <a16:creationId xmlns:a16="http://schemas.microsoft.com/office/drawing/2014/main" id="{1F765EBE-06E1-D34A-BFB2-2A2D0F8760DA}"/>
              </a:ext>
            </a:extLst>
          </p:cNvPr>
          <p:cNvSpPr txBox="1"/>
          <p:nvPr/>
        </p:nvSpPr>
        <p:spPr>
          <a:xfrm>
            <a:off x="5757754" y="3278659"/>
            <a:ext cx="2733249" cy="369332"/>
          </a:xfrm>
          <a:prstGeom prst="rect">
            <a:avLst/>
          </a:prstGeom>
          <a:noFill/>
        </p:spPr>
        <p:txBody>
          <a:bodyPr wrap="square" rtlCol="0" anchor="ctr">
            <a:spAutoFit/>
          </a:bodyPr>
          <a:lstStyle/>
          <a:p>
            <a:pPr algn="ctr"/>
            <a:r>
              <a:rPr lang="fr-FR" b="1" dirty="0"/>
              <a:t>Tension -&gt; Température</a:t>
            </a:r>
          </a:p>
        </p:txBody>
      </p:sp>
      <p:pic>
        <p:nvPicPr>
          <p:cNvPr id="11" name="Image 10">
            <a:extLst>
              <a:ext uri="{FF2B5EF4-FFF2-40B4-BE49-F238E27FC236}">
                <a16:creationId xmlns:a16="http://schemas.microsoft.com/office/drawing/2014/main" id="{189B7199-BCA5-BEC0-7346-95837B289257}"/>
              </a:ext>
            </a:extLst>
          </p:cNvPr>
          <p:cNvPicPr>
            <a:picLocks noChangeAspect="1"/>
          </p:cNvPicPr>
          <p:nvPr/>
        </p:nvPicPr>
        <p:blipFill rotWithShape="1">
          <a:blip r:embed="rId3"/>
          <a:srcRect t="16544"/>
          <a:stretch/>
        </p:blipFill>
        <p:spPr>
          <a:xfrm>
            <a:off x="4596279" y="1564853"/>
            <a:ext cx="4474104" cy="1522521"/>
          </a:xfrm>
          <a:prstGeom prst="rect">
            <a:avLst/>
          </a:prstGeom>
        </p:spPr>
      </p:pic>
      <p:pic>
        <p:nvPicPr>
          <p:cNvPr id="4" name="Image 3">
            <a:extLst>
              <a:ext uri="{FF2B5EF4-FFF2-40B4-BE49-F238E27FC236}">
                <a16:creationId xmlns:a16="http://schemas.microsoft.com/office/drawing/2014/main" id="{50EB7CEE-A04F-DBC0-F2AF-FD74A6A108C6}"/>
              </a:ext>
            </a:extLst>
          </p:cNvPr>
          <p:cNvPicPr>
            <a:picLocks noChangeAspect="1"/>
          </p:cNvPicPr>
          <p:nvPr/>
        </p:nvPicPr>
        <p:blipFill rotWithShape="1">
          <a:blip r:embed="rId4"/>
          <a:srcRect l="3009" t="18657" r="3114" b="2326"/>
          <a:stretch/>
        </p:blipFill>
        <p:spPr>
          <a:xfrm>
            <a:off x="118888" y="1501037"/>
            <a:ext cx="4113199" cy="1877058"/>
          </a:xfrm>
          <a:prstGeom prst="rect">
            <a:avLst/>
          </a:prstGeom>
        </p:spPr>
      </p:pic>
      <mc:AlternateContent xmlns:mc="http://schemas.openxmlformats.org/markup-compatibility/2006">
        <mc:Choice xmlns:a14="http://schemas.microsoft.com/office/drawing/2010/main" Requires="a14">
          <p:sp>
            <p:nvSpPr>
              <p:cNvPr id="8" name="ZoneTexte 7">
                <a:extLst>
                  <a:ext uri="{FF2B5EF4-FFF2-40B4-BE49-F238E27FC236}">
                    <a16:creationId xmlns:a16="http://schemas.microsoft.com/office/drawing/2014/main" id="{228B906D-A3CA-8088-4EB3-DD1F8A1757BF}"/>
                  </a:ext>
                </a:extLst>
              </p:cNvPr>
              <p:cNvSpPr txBox="1"/>
              <p:nvPr/>
            </p:nvSpPr>
            <p:spPr>
              <a:xfrm>
                <a:off x="1779236" y="5037791"/>
                <a:ext cx="6367236" cy="496867"/>
              </a:xfrm>
              <a:prstGeom prst="rect">
                <a:avLst/>
              </a:prstGeom>
              <a:solidFill>
                <a:schemeClr val="bg1"/>
              </a:solidFill>
              <a:ln w="28575">
                <a:noFill/>
              </a:ln>
            </p:spPr>
            <p:txBody>
              <a:bodyPr wrap="square" rtlCol="0" anchor="ctr">
                <a:spAutoFit/>
              </a:bodyPr>
              <a:lstStyle/>
              <a:p>
                <a:pPr/>
                <a14:m>
                  <m:oMathPara xmlns:m="http://schemas.openxmlformats.org/officeDocument/2006/math">
                    <m:oMathParaPr>
                      <m:jc m:val="center"/>
                    </m:oMathParaPr>
                    <m:oMath xmlns:m="http://schemas.openxmlformats.org/officeDocument/2006/math">
                      <m:sSub>
                        <m:sSubPr>
                          <m:ctrlPr>
                            <a:rPr lang="fr-FR" sz="2600" b="1" i="1" smtClean="0">
                              <a:solidFill>
                                <a:schemeClr val="tx1"/>
                              </a:solidFill>
                              <a:latin typeface="Cambria Math" panose="02040503050406030204" pitchFamily="18" charset="0"/>
                            </a:rPr>
                          </m:ctrlPr>
                        </m:sSubPr>
                        <m:e>
                          <m:r>
                            <a:rPr lang="fr-FR" sz="2600" b="1" i="1" smtClean="0">
                              <a:solidFill>
                                <a:schemeClr val="tx1"/>
                              </a:solidFill>
                              <a:latin typeface="Cambria Math" panose="02040503050406030204" pitchFamily="18" charset="0"/>
                            </a:rPr>
                            <m:t>𝑬</m:t>
                          </m:r>
                        </m:e>
                        <m:sub>
                          <m:r>
                            <a:rPr lang="fr-FR" sz="2600" b="1" i="1" smtClean="0">
                              <a:solidFill>
                                <a:srgbClr val="7030A0"/>
                              </a:solidFill>
                              <a:latin typeface="Cambria Math" panose="02040503050406030204" pitchFamily="18" charset="0"/>
                            </a:rPr>
                            <m:t>𝑨</m:t>
                          </m:r>
                          <m:r>
                            <a:rPr lang="fr-FR" sz="2600" b="1" i="1" smtClean="0">
                              <a:solidFill>
                                <a:srgbClr val="00B050"/>
                              </a:solidFill>
                              <a:latin typeface="Cambria Math" panose="02040503050406030204" pitchFamily="18" charset="0"/>
                            </a:rPr>
                            <m:t>𝑩</m:t>
                          </m:r>
                        </m:sub>
                      </m:sSub>
                      <m:d>
                        <m:dPr>
                          <m:ctrlPr>
                            <a:rPr lang="fr-FR" sz="2600" b="1" i="1" smtClean="0">
                              <a:solidFill>
                                <a:schemeClr val="tx1"/>
                              </a:solidFill>
                              <a:latin typeface="Cambria Math" panose="02040503050406030204" pitchFamily="18" charset="0"/>
                            </a:rPr>
                          </m:ctrlPr>
                        </m:dPr>
                        <m:e>
                          <m:sSub>
                            <m:sSubPr>
                              <m:ctrlPr>
                                <a:rPr lang="fr-FR" sz="2600" b="1" i="1" smtClean="0">
                                  <a:solidFill>
                                    <a:schemeClr val="accent1"/>
                                  </a:solidFill>
                                  <a:latin typeface="Cambria Math" panose="02040503050406030204" pitchFamily="18" charset="0"/>
                                </a:rPr>
                              </m:ctrlPr>
                            </m:sSubPr>
                            <m:e>
                              <m:r>
                                <a:rPr lang="fr-FR" sz="2600" b="1" i="1" smtClean="0">
                                  <a:solidFill>
                                    <a:schemeClr val="accent1"/>
                                  </a:solidFill>
                                  <a:latin typeface="Cambria Math" panose="02040503050406030204" pitchFamily="18" charset="0"/>
                                </a:rPr>
                                <m:t>𝑻</m:t>
                              </m:r>
                            </m:e>
                            <m:sub>
                              <m:sSup>
                                <m:sSupPr>
                                  <m:ctrlPr>
                                    <a:rPr lang="fr-FR" sz="2600" b="1" i="1" smtClean="0">
                                      <a:solidFill>
                                        <a:schemeClr val="accent1"/>
                                      </a:solidFill>
                                      <a:latin typeface="Cambria Math" panose="02040503050406030204" pitchFamily="18" charset="0"/>
                                    </a:rPr>
                                  </m:ctrlPr>
                                </m:sSupPr>
                                <m:e>
                                  <m:r>
                                    <a:rPr lang="fr-FR" sz="2600" b="1" i="1" smtClean="0">
                                      <a:solidFill>
                                        <a:schemeClr val="accent1"/>
                                      </a:solidFill>
                                      <a:latin typeface="Cambria Math" panose="02040503050406030204" pitchFamily="18" charset="0"/>
                                    </a:rPr>
                                    <m:t>𝟎</m:t>
                                  </m:r>
                                </m:e>
                                <m:sup>
                                  <m:r>
                                    <a:rPr lang="fr-FR" sz="2600" b="1" i="1" smtClean="0">
                                      <a:solidFill>
                                        <a:schemeClr val="accent1"/>
                                      </a:solidFill>
                                      <a:latin typeface="Cambria Math" panose="02040503050406030204" pitchFamily="18" charset="0"/>
                                    </a:rPr>
                                    <m:t>′</m:t>
                                  </m:r>
                                </m:sup>
                              </m:sSup>
                            </m:sub>
                          </m:sSub>
                          <m:r>
                            <a:rPr lang="fr-FR" sz="2600" b="1" i="1" smtClean="0">
                              <a:solidFill>
                                <a:schemeClr val="tx1"/>
                              </a:solidFill>
                              <a:latin typeface="Cambria Math" panose="02040503050406030204" pitchFamily="18" charset="0"/>
                            </a:rPr>
                            <m:t>,</m:t>
                          </m:r>
                          <m:sSub>
                            <m:sSubPr>
                              <m:ctrlPr>
                                <a:rPr lang="fr-FR" sz="2600" b="1" i="1" smtClean="0">
                                  <a:solidFill>
                                    <a:schemeClr val="tx1"/>
                                  </a:solidFill>
                                  <a:latin typeface="Cambria Math" panose="02040503050406030204" pitchFamily="18" charset="0"/>
                                </a:rPr>
                              </m:ctrlPr>
                            </m:sSubPr>
                            <m:e>
                              <m:r>
                                <a:rPr lang="fr-FR" sz="2600" b="1" i="1" smtClean="0">
                                  <a:solidFill>
                                    <a:schemeClr val="tx1"/>
                                  </a:solidFill>
                                  <a:latin typeface="Cambria Math" panose="02040503050406030204" pitchFamily="18" charset="0"/>
                                </a:rPr>
                                <m:t>𝑻</m:t>
                              </m:r>
                            </m:e>
                            <m:sub>
                              <m:r>
                                <a:rPr lang="fr-FR" sz="2600" b="1" i="1" smtClean="0">
                                  <a:solidFill>
                                    <a:schemeClr val="tx1"/>
                                  </a:solidFill>
                                  <a:latin typeface="Cambria Math" panose="02040503050406030204" pitchFamily="18" charset="0"/>
                                </a:rPr>
                                <m:t>𝟎</m:t>
                              </m:r>
                            </m:sub>
                          </m:sSub>
                        </m:e>
                      </m:d>
                      <m:r>
                        <a:rPr lang="fr-FR" sz="2600" b="1" i="1" smtClean="0">
                          <a:solidFill>
                            <a:schemeClr val="tx1"/>
                          </a:solidFill>
                          <a:latin typeface="Cambria Math" panose="02040503050406030204" pitchFamily="18" charset="0"/>
                        </a:rPr>
                        <m:t>+</m:t>
                      </m:r>
                      <m:sSub>
                        <m:sSubPr>
                          <m:ctrlPr>
                            <a:rPr lang="fr-FR" sz="2600" b="1" i="1">
                              <a:latin typeface="Cambria Math" panose="02040503050406030204" pitchFamily="18" charset="0"/>
                            </a:rPr>
                          </m:ctrlPr>
                        </m:sSubPr>
                        <m:e>
                          <m:r>
                            <a:rPr lang="fr-FR" sz="2600" b="1" i="1">
                              <a:latin typeface="Cambria Math" panose="02040503050406030204" pitchFamily="18" charset="0"/>
                            </a:rPr>
                            <m:t>𝑬</m:t>
                          </m:r>
                        </m:e>
                        <m:sub>
                          <m:r>
                            <a:rPr lang="fr-FR" sz="2600" b="1" i="1">
                              <a:solidFill>
                                <a:srgbClr val="4F2270"/>
                              </a:solidFill>
                              <a:latin typeface="Cambria Math" panose="02040503050406030204" pitchFamily="18" charset="0"/>
                            </a:rPr>
                            <m:t>𝑨</m:t>
                          </m:r>
                          <m:r>
                            <a:rPr lang="fr-FR" sz="2600" b="1" i="1">
                              <a:solidFill>
                                <a:srgbClr val="00B050"/>
                              </a:solidFill>
                              <a:latin typeface="Cambria Math" panose="02040503050406030204" pitchFamily="18" charset="0"/>
                            </a:rPr>
                            <m:t>𝑩</m:t>
                          </m:r>
                        </m:sub>
                      </m:sSub>
                      <m:d>
                        <m:dPr>
                          <m:ctrlPr>
                            <a:rPr lang="fr-FR" sz="2600" b="1" i="1">
                              <a:latin typeface="Cambria Math" panose="02040503050406030204" pitchFamily="18" charset="0"/>
                            </a:rPr>
                          </m:ctrlPr>
                        </m:dPr>
                        <m:e>
                          <m:sSub>
                            <m:sSubPr>
                              <m:ctrlPr>
                                <a:rPr lang="fr-FR" sz="2600" b="1" i="1">
                                  <a:solidFill>
                                    <a:schemeClr val="accent2"/>
                                  </a:solidFill>
                                  <a:latin typeface="Cambria Math" panose="02040503050406030204" pitchFamily="18" charset="0"/>
                                </a:rPr>
                              </m:ctrlPr>
                            </m:sSubPr>
                            <m:e>
                              <m:r>
                                <a:rPr lang="fr-FR" sz="2600" b="1" i="1">
                                  <a:solidFill>
                                    <a:schemeClr val="accent2"/>
                                  </a:solidFill>
                                  <a:latin typeface="Cambria Math" panose="02040503050406030204" pitchFamily="18" charset="0"/>
                                </a:rPr>
                                <m:t>𝑻</m:t>
                              </m:r>
                            </m:e>
                            <m:sub>
                              <m:r>
                                <a:rPr lang="fr-FR" sz="2600" b="1" i="1">
                                  <a:solidFill>
                                    <a:schemeClr val="accent2"/>
                                  </a:solidFill>
                                  <a:latin typeface="Cambria Math" panose="02040503050406030204" pitchFamily="18" charset="0"/>
                                </a:rPr>
                                <m:t>𝟏</m:t>
                              </m:r>
                            </m:sub>
                          </m:sSub>
                          <m:r>
                            <a:rPr lang="fr-FR" sz="2600" b="1" i="1">
                              <a:latin typeface="Cambria Math" panose="02040503050406030204" pitchFamily="18" charset="0"/>
                            </a:rPr>
                            <m:t>,</m:t>
                          </m:r>
                          <m:sSub>
                            <m:sSubPr>
                              <m:ctrlPr>
                                <a:rPr lang="fr-FR" sz="2600" b="1" i="1">
                                  <a:solidFill>
                                    <a:schemeClr val="accent1"/>
                                  </a:solidFill>
                                  <a:latin typeface="Cambria Math" panose="02040503050406030204" pitchFamily="18" charset="0"/>
                                </a:rPr>
                              </m:ctrlPr>
                            </m:sSubPr>
                            <m:e>
                              <m:r>
                                <a:rPr lang="fr-FR" sz="2600" b="1" i="1">
                                  <a:solidFill>
                                    <a:schemeClr val="accent1"/>
                                  </a:solidFill>
                                  <a:latin typeface="Cambria Math" panose="02040503050406030204" pitchFamily="18" charset="0"/>
                                </a:rPr>
                                <m:t>𝑻</m:t>
                              </m:r>
                            </m:e>
                            <m:sub>
                              <m:sSup>
                                <m:sSupPr>
                                  <m:ctrlPr>
                                    <a:rPr lang="fr-FR" sz="2600" b="1" i="1">
                                      <a:solidFill>
                                        <a:schemeClr val="accent1"/>
                                      </a:solidFill>
                                      <a:latin typeface="Cambria Math" panose="02040503050406030204" pitchFamily="18" charset="0"/>
                                    </a:rPr>
                                  </m:ctrlPr>
                                </m:sSupPr>
                                <m:e>
                                  <m:r>
                                    <a:rPr lang="fr-FR" sz="2600" b="1" i="1">
                                      <a:solidFill>
                                        <a:schemeClr val="accent1"/>
                                      </a:solidFill>
                                      <a:latin typeface="Cambria Math" panose="02040503050406030204" pitchFamily="18" charset="0"/>
                                    </a:rPr>
                                    <m:t>𝟎</m:t>
                                  </m:r>
                                </m:e>
                                <m:sup>
                                  <m:r>
                                    <a:rPr lang="fr-FR" sz="2600" b="1" i="1">
                                      <a:solidFill>
                                        <a:schemeClr val="accent1"/>
                                      </a:solidFill>
                                      <a:latin typeface="Cambria Math" panose="02040503050406030204" pitchFamily="18" charset="0"/>
                                    </a:rPr>
                                    <m:t>′</m:t>
                                  </m:r>
                                </m:sup>
                              </m:sSup>
                            </m:sub>
                          </m:sSub>
                        </m:e>
                      </m:d>
                      <m:r>
                        <a:rPr lang="fr-FR" sz="2600" b="1" i="1" smtClean="0">
                          <a:solidFill>
                            <a:schemeClr val="tx1"/>
                          </a:solidFill>
                          <a:latin typeface="Cambria Math" panose="02040503050406030204" pitchFamily="18" charset="0"/>
                        </a:rPr>
                        <m:t>=</m:t>
                      </m:r>
                      <m:sSub>
                        <m:sSubPr>
                          <m:ctrlPr>
                            <a:rPr lang="fr-FR" sz="2600" b="1" i="1">
                              <a:latin typeface="Cambria Math" panose="02040503050406030204" pitchFamily="18" charset="0"/>
                            </a:rPr>
                          </m:ctrlPr>
                        </m:sSubPr>
                        <m:e>
                          <m:r>
                            <a:rPr lang="fr-FR" sz="2600" b="1" i="1">
                              <a:latin typeface="Cambria Math" panose="02040503050406030204" pitchFamily="18" charset="0"/>
                            </a:rPr>
                            <m:t>𝑬</m:t>
                          </m:r>
                        </m:e>
                        <m:sub>
                          <m:r>
                            <a:rPr lang="fr-FR" sz="2600" b="1" i="1">
                              <a:solidFill>
                                <a:srgbClr val="7030A0"/>
                              </a:solidFill>
                              <a:latin typeface="Cambria Math" panose="02040503050406030204" pitchFamily="18" charset="0"/>
                            </a:rPr>
                            <m:t>𝑨</m:t>
                          </m:r>
                          <m:r>
                            <a:rPr lang="fr-FR" sz="2600" b="1" i="1">
                              <a:solidFill>
                                <a:srgbClr val="00B050"/>
                              </a:solidFill>
                              <a:latin typeface="Cambria Math" panose="02040503050406030204" pitchFamily="18" charset="0"/>
                            </a:rPr>
                            <m:t>𝑩</m:t>
                          </m:r>
                        </m:sub>
                      </m:sSub>
                      <m:d>
                        <m:dPr>
                          <m:ctrlPr>
                            <a:rPr lang="fr-FR" sz="2600" b="1" i="1">
                              <a:latin typeface="Cambria Math" panose="02040503050406030204" pitchFamily="18" charset="0"/>
                            </a:rPr>
                          </m:ctrlPr>
                        </m:dPr>
                        <m:e>
                          <m:sSub>
                            <m:sSubPr>
                              <m:ctrlPr>
                                <a:rPr lang="fr-FR" sz="2600" b="1" i="1">
                                  <a:solidFill>
                                    <a:schemeClr val="accent2"/>
                                  </a:solidFill>
                                  <a:latin typeface="Cambria Math" panose="02040503050406030204" pitchFamily="18" charset="0"/>
                                </a:rPr>
                              </m:ctrlPr>
                            </m:sSubPr>
                            <m:e>
                              <m:r>
                                <a:rPr lang="fr-FR" sz="2600" b="1" i="1">
                                  <a:solidFill>
                                    <a:schemeClr val="accent2"/>
                                  </a:solidFill>
                                  <a:latin typeface="Cambria Math" panose="02040503050406030204" pitchFamily="18" charset="0"/>
                                </a:rPr>
                                <m:t>𝑻</m:t>
                              </m:r>
                            </m:e>
                            <m:sub>
                              <m:r>
                                <a:rPr lang="fr-FR" sz="2600" b="1" i="1">
                                  <a:solidFill>
                                    <a:schemeClr val="accent2"/>
                                  </a:solidFill>
                                  <a:latin typeface="Cambria Math" panose="02040503050406030204" pitchFamily="18" charset="0"/>
                                </a:rPr>
                                <m:t>𝟏</m:t>
                              </m:r>
                            </m:sub>
                          </m:sSub>
                          <m:r>
                            <a:rPr lang="fr-FR" sz="2600" b="1" i="1">
                              <a:latin typeface="Cambria Math" panose="02040503050406030204" pitchFamily="18" charset="0"/>
                            </a:rPr>
                            <m:t>,</m:t>
                          </m:r>
                          <m:sSub>
                            <m:sSubPr>
                              <m:ctrlPr>
                                <a:rPr lang="fr-FR" sz="2600" b="1" i="1">
                                  <a:latin typeface="Cambria Math" panose="02040503050406030204" pitchFamily="18" charset="0"/>
                                </a:rPr>
                              </m:ctrlPr>
                            </m:sSubPr>
                            <m:e>
                              <m:r>
                                <a:rPr lang="fr-FR" sz="2600" b="1" i="1">
                                  <a:latin typeface="Cambria Math" panose="02040503050406030204" pitchFamily="18" charset="0"/>
                                </a:rPr>
                                <m:t>𝑻</m:t>
                              </m:r>
                            </m:e>
                            <m:sub>
                              <m:r>
                                <a:rPr lang="fr-FR" sz="2600" b="1" i="1">
                                  <a:latin typeface="Cambria Math" panose="02040503050406030204" pitchFamily="18" charset="0"/>
                                </a:rPr>
                                <m:t>𝟎</m:t>
                              </m:r>
                            </m:sub>
                          </m:sSub>
                        </m:e>
                      </m:d>
                    </m:oMath>
                  </m:oMathPara>
                </a14:m>
                <a:endParaRPr lang="fr-FR" sz="2600" b="1" dirty="0"/>
              </a:p>
            </p:txBody>
          </p:sp>
        </mc:Choice>
        <mc:Fallback>
          <p:sp>
            <p:nvSpPr>
              <p:cNvPr id="8" name="ZoneTexte 7">
                <a:extLst>
                  <a:ext uri="{FF2B5EF4-FFF2-40B4-BE49-F238E27FC236}">
                    <a16:creationId xmlns:a16="http://schemas.microsoft.com/office/drawing/2014/main" id="{228B906D-A3CA-8088-4EB3-DD1F8A1757BF}"/>
                  </a:ext>
                </a:extLst>
              </p:cNvPr>
              <p:cNvSpPr txBox="1">
                <a:spLocks noRot="1" noChangeAspect="1" noMove="1" noResize="1" noEditPoints="1" noAdjustHandles="1" noChangeArrowheads="1" noChangeShapeType="1" noTextEdit="1"/>
              </p:cNvSpPr>
              <p:nvPr/>
            </p:nvSpPr>
            <p:spPr>
              <a:xfrm>
                <a:off x="1779236" y="5037791"/>
                <a:ext cx="6367236" cy="496867"/>
              </a:xfrm>
              <a:prstGeom prst="rect">
                <a:avLst/>
              </a:prstGeom>
              <a:blipFill>
                <a:blip r:embed="rId5"/>
                <a:stretch>
                  <a:fillRect/>
                </a:stretch>
              </a:blipFill>
              <a:ln w="28575">
                <a:noFill/>
              </a:ln>
            </p:spPr>
            <p:txBody>
              <a:bodyPr/>
              <a:lstStyle/>
              <a:p>
                <a:r>
                  <a:rPr lang="en-GB">
                    <a:noFill/>
                  </a:rPr>
                  <a:t> </a:t>
                </a:r>
              </a:p>
            </p:txBody>
          </p:sp>
        </mc:Fallback>
      </mc:AlternateContent>
      <p:cxnSp>
        <p:nvCxnSpPr>
          <p:cNvPr id="13" name="Connecteur droit avec flèche 12">
            <a:extLst>
              <a:ext uri="{FF2B5EF4-FFF2-40B4-BE49-F238E27FC236}">
                <a16:creationId xmlns:a16="http://schemas.microsoft.com/office/drawing/2014/main" id="{C1D1E67A-0789-7775-D5A6-0ACD4A144729}"/>
              </a:ext>
            </a:extLst>
          </p:cNvPr>
          <p:cNvCxnSpPr>
            <a:cxnSpLocks/>
            <a:stCxn id="5" idx="2"/>
            <a:endCxn id="29" idx="1"/>
          </p:cNvCxnSpPr>
          <p:nvPr/>
        </p:nvCxnSpPr>
        <p:spPr>
          <a:xfrm flipH="1">
            <a:off x="2772859" y="3865428"/>
            <a:ext cx="163939" cy="93085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6" name="Connecteur droit avec flèche 15">
            <a:extLst>
              <a:ext uri="{FF2B5EF4-FFF2-40B4-BE49-F238E27FC236}">
                <a16:creationId xmlns:a16="http://schemas.microsoft.com/office/drawing/2014/main" id="{A5B7B27A-EE77-80EA-81ED-7AE0CFE44D0D}"/>
              </a:ext>
            </a:extLst>
          </p:cNvPr>
          <p:cNvCxnSpPr>
            <a:cxnSpLocks/>
            <a:stCxn id="31" idx="1"/>
            <a:endCxn id="7" idx="2"/>
          </p:cNvCxnSpPr>
          <p:nvPr/>
        </p:nvCxnSpPr>
        <p:spPr>
          <a:xfrm flipV="1">
            <a:off x="7124378" y="3647991"/>
            <a:ext cx="1" cy="120201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3" name="Ellipse 22">
            <a:extLst>
              <a:ext uri="{FF2B5EF4-FFF2-40B4-BE49-F238E27FC236}">
                <a16:creationId xmlns:a16="http://schemas.microsoft.com/office/drawing/2014/main" id="{68623A76-4921-8BD8-73AC-FF971FFE1776}"/>
              </a:ext>
            </a:extLst>
          </p:cNvPr>
          <p:cNvSpPr/>
          <p:nvPr/>
        </p:nvSpPr>
        <p:spPr>
          <a:xfrm>
            <a:off x="4670588" y="3635410"/>
            <a:ext cx="720000" cy="72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a:extLst>
              <a:ext uri="{FF2B5EF4-FFF2-40B4-BE49-F238E27FC236}">
                <a16:creationId xmlns:a16="http://schemas.microsoft.com/office/drawing/2014/main" id="{276481BC-CB19-2461-9D47-64A9D9954263}"/>
              </a:ext>
            </a:extLst>
          </p:cNvPr>
          <p:cNvSpPr txBox="1"/>
          <p:nvPr/>
        </p:nvSpPr>
        <p:spPr>
          <a:xfrm>
            <a:off x="4779686" y="3703022"/>
            <a:ext cx="505438" cy="584775"/>
          </a:xfrm>
          <a:prstGeom prst="rect">
            <a:avLst/>
          </a:prstGeom>
          <a:noFill/>
        </p:spPr>
        <p:txBody>
          <a:bodyPr wrap="square" rtlCol="0" anchor="ctr">
            <a:spAutoFit/>
          </a:bodyPr>
          <a:lstStyle/>
          <a:p>
            <a:pPr algn="ctr"/>
            <a:r>
              <a:rPr lang="fr-FR" sz="3200" dirty="0"/>
              <a:t>V</a:t>
            </a:r>
          </a:p>
        </p:txBody>
      </p:sp>
      <p:sp>
        <p:nvSpPr>
          <p:cNvPr id="25" name="Accolade ouvrante 24">
            <a:extLst>
              <a:ext uri="{FF2B5EF4-FFF2-40B4-BE49-F238E27FC236}">
                <a16:creationId xmlns:a16="http://schemas.microsoft.com/office/drawing/2014/main" id="{620254BA-EE50-DC14-FAF3-8CAC186F13E3}"/>
              </a:ext>
            </a:extLst>
          </p:cNvPr>
          <p:cNvSpPr/>
          <p:nvPr/>
        </p:nvSpPr>
        <p:spPr>
          <a:xfrm rot="5400000">
            <a:off x="4770024" y="4055658"/>
            <a:ext cx="385660" cy="1899340"/>
          </a:xfrm>
          <a:prstGeom prst="leftBrace">
            <a:avLst>
              <a:gd name="adj1" fmla="val 68252"/>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cxnSp>
        <p:nvCxnSpPr>
          <p:cNvPr id="26" name="Connecteur droit avec flèche 25">
            <a:extLst>
              <a:ext uri="{FF2B5EF4-FFF2-40B4-BE49-F238E27FC236}">
                <a16:creationId xmlns:a16="http://schemas.microsoft.com/office/drawing/2014/main" id="{3B25EF79-18C9-3A86-FC61-2A037EBC7FF4}"/>
              </a:ext>
            </a:extLst>
          </p:cNvPr>
          <p:cNvCxnSpPr>
            <a:cxnSpLocks/>
            <a:stCxn id="24" idx="2"/>
            <a:endCxn id="25" idx="1"/>
          </p:cNvCxnSpPr>
          <p:nvPr/>
        </p:nvCxnSpPr>
        <p:spPr>
          <a:xfrm flipH="1">
            <a:off x="4962854" y="4287797"/>
            <a:ext cx="69551" cy="524701"/>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9" name="Accolade ouvrante 28">
            <a:extLst>
              <a:ext uri="{FF2B5EF4-FFF2-40B4-BE49-F238E27FC236}">
                <a16:creationId xmlns:a16="http://schemas.microsoft.com/office/drawing/2014/main" id="{948E2E9D-F125-EBBB-E29B-3B17A3ED1B92}"/>
              </a:ext>
            </a:extLst>
          </p:cNvPr>
          <p:cNvSpPr/>
          <p:nvPr/>
        </p:nvSpPr>
        <p:spPr>
          <a:xfrm rot="5400000">
            <a:off x="2580029" y="4039440"/>
            <a:ext cx="385660" cy="1899340"/>
          </a:xfrm>
          <a:prstGeom prst="leftBrace">
            <a:avLst>
              <a:gd name="adj1" fmla="val 68252"/>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31" name="Accolade ouvrante 30">
            <a:extLst>
              <a:ext uri="{FF2B5EF4-FFF2-40B4-BE49-F238E27FC236}">
                <a16:creationId xmlns:a16="http://schemas.microsoft.com/office/drawing/2014/main" id="{75F8AC6C-944A-10FC-F3A0-45B57E09BB04}"/>
              </a:ext>
            </a:extLst>
          </p:cNvPr>
          <p:cNvSpPr/>
          <p:nvPr/>
        </p:nvSpPr>
        <p:spPr>
          <a:xfrm rot="5400000">
            <a:off x="6931548" y="4093168"/>
            <a:ext cx="385660" cy="1899340"/>
          </a:xfrm>
          <a:prstGeom prst="leftBrace">
            <a:avLst>
              <a:gd name="adj1" fmla="val 68252"/>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 21" descr="Une image contenant insecte&#10;&#10;Description générée automatiquement">
            <a:extLst>
              <a:ext uri="{FF2B5EF4-FFF2-40B4-BE49-F238E27FC236}">
                <a16:creationId xmlns:a16="http://schemas.microsoft.com/office/drawing/2014/main" id="{8232EDAE-97E1-D668-A097-17B655CF1D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5813" y="4009438"/>
            <a:ext cx="1675791" cy="1675791"/>
          </a:xfrm>
          <a:prstGeom prst="rect">
            <a:avLst/>
          </a:prstGeom>
          <a:ln>
            <a:solidFill>
              <a:schemeClr val="tx1"/>
            </a:solidFill>
          </a:ln>
        </p:spPr>
      </p:pic>
      <p:sp>
        <p:nvSpPr>
          <p:cNvPr id="2" name="object 2"/>
          <p:cNvSpPr txBox="1">
            <a:spLocks noGrp="1"/>
          </p:cNvSpPr>
          <p:nvPr>
            <p:ph type="title"/>
          </p:nvPr>
        </p:nvSpPr>
        <p:spPr>
          <a:xfrm>
            <a:off x="1958494" y="202522"/>
            <a:ext cx="7229983" cy="566822"/>
          </a:xfrm>
          <a:prstGeom prst="rect">
            <a:avLst/>
          </a:prstGeom>
        </p:spPr>
        <p:txBody>
          <a:bodyPr vert="horz" wrap="square" lIns="0" tIns="12700" rIns="0" bIns="0" rtlCol="0">
            <a:spAutoFit/>
          </a:bodyPr>
          <a:lstStyle/>
          <a:p>
            <a:pPr marL="12700">
              <a:lnSpc>
                <a:spcPct val="100000"/>
              </a:lnSpc>
              <a:spcBef>
                <a:spcPts val="100"/>
              </a:spcBef>
            </a:pPr>
            <a:r>
              <a:rPr lang="fr-FR" spc="-5"/>
              <a:t>Matériaux utilisés</a:t>
            </a:r>
            <a:endParaRPr spc="-5"/>
          </a:p>
        </p:txBody>
      </p:sp>
      <p:sp>
        <p:nvSpPr>
          <p:cNvPr id="6" name="Espace réservé du pied de page 5">
            <a:extLst>
              <a:ext uri="{FF2B5EF4-FFF2-40B4-BE49-F238E27FC236}">
                <a16:creationId xmlns:a16="http://schemas.microsoft.com/office/drawing/2014/main" id="{30D9188A-1C68-35D4-E3C0-0773044A06E6}"/>
              </a:ext>
            </a:extLst>
          </p:cNvPr>
          <p:cNvSpPr>
            <a:spLocks noGrp="1"/>
          </p:cNvSpPr>
          <p:nvPr>
            <p:ph type="ftr" sz="quarter" idx="5"/>
          </p:nvPr>
        </p:nvSpPr>
        <p:spPr/>
        <p:txBody>
          <a:bodyPr/>
          <a:lstStyle/>
          <a:p>
            <a:pPr marL="12700">
              <a:lnSpc>
                <a:spcPct val="100000"/>
              </a:lnSpc>
              <a:spcBef>
                <a:spcPts val="20"/>
              </a:spcBef>
            </a:pPr>
            <a:r>
              <a:rPr lang="fr-FR" spc="-5"/>
              <a:t>GARÇON JAOUANNE</a:t>
            </a:r>
          </a:p>
        </p:txBody>
      </p:sp>
      <p:sp>
        <p:nvSpPr>
          <p:cNvPr id="9" name="Espace réservé du numéro de diapositive 8">
            <a:extLst>
              <a:ext uri="{FF2B5EF4-FFF2-40B4-BE49-F238E27FC236}">
                <a16:creationId xmlns:a16="http://schemas.microsoft.com/office/drawing/2014/main" id="{8AFE6D17-B622-4C49-CCBC-FE0378F7EE82}"/>
              </a:ext>
            </a:extLst>
          </p:cNvPr>
          <p:cNvSpPr>
            <a:spLocks noGrp="1"/>
          </p:cNvSpPr>
          <p:nvPr>
            <p:ph type="sldNum" sz="quarter" idx="7"/>
          </p:nvPr>
        </p:nvSpPr>
        <p:spPr>
          <a:xfrm>
            <a:off x="6826103" y="6596077"/>
            <a:ext cx="2362374" cy="435585"/>
          </a:xfrm>
        </p:spPr>
        <p:txBody>
          <a:bodyPr/>
          <a:lstStyle/>
          <a:p>
            <a:pPr marL="38100">
              <a:lnSpc>
                <a:spcPct val="100000"/>
              </a:lnSpc>
              <a:spcBef>
                <a:spcPts val="20"/>
              </a:spcBef>
            </a:pPr>
            <a:fld id="{81D60167-4931-47E6-BA6A-407CBD079E47}" type="slidenum">
              <a:rPr lang="fr-FR" sz="1000" smtClean="0"/>
              <a:t>7</a:t>
            </a:fld>
            <a:endParaRPr lang="fr-FR" sz="1000"/>
          </a:p>
        </p:txBody>
      </p:sp>
      <p:pic>
        <p:nvPicPr>
          <p:cNvPr id="14" name="Image 13" descr="Une image contenant graphique&#10;&#10;Description générée automatiquement">
            <a:extLst>
              <a:ext uri="{FF2B5EF4-FFF2-40B4-BE49-F238E27FC236}">
                <a16:creationId xmlns:a16="http://schemas.microsoft.com/office/drawing/2014/main" id="{9CD3206D-B8B2-29DD-DF05-8C92999694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9835" y="1172770"/>
            <a:ext cx="5091360" cy="4512459"/>
          </a:xfrm>
          <a:prstGeom prst="rect">
            <a:avLst/>
          </a:prstGeom>
          <a:ln>
            <a:solidFill>
              <a:schemeClr val="tx1"/>
            </a:solidFill>
          </a:ln>
        </p:spPr>
      </p:pic>
      <p:pic>
        <p:nvPicPr>
          <p:cNvPr id="19" name="Image 18" descr="Une image contenant tuyau&#10;&#10;Description générée automatiquement">
            <a:extLst>
              <a:ext uri="{FF2B5EF4-FFF2-40B4-BE49-F238E27FC236}">
                <a16:creationId xmlns:a16="http://schemas.microsoft.com/office/drawing/2014/main" id="{1DA0AC50-1DB7-7E00-7506-AA729FEB84DA}"/>
              </a:ext>
            </a:extLst>
          </p:cNvPr>
          <p:cNvPicPr>
            <a:picLocks noChangeAspect="1"/>
          </p:cNvPicPr>
          <p:nvPr/>
        </p:nvPicPr>
        <p:blipFill rotWithShape="1">
          <a:blip r:embed="rId5">
            <a:extLst>
              <a:ext uri="{28A0092B-C50C-407E-A947-70E740481C1C}">
                <a14:useLocalDpi xmlns:a14="http://schemas.microsoft.com/office/drawing/2010/main" val="0"/>
              </a:ext>
            </a:extLst>
          </a:blip>
          <a:srcRect l="8914" t="24337" r="9948" b="13615"/>
          <a:stretch/>
        </p:blipFill>
        <p:spPr>
          <a:xfrm>
            <a:off x="7196426" y="1172770"/>
            <a:ext cx="1561007" cy="1053873"/>
          </a:xfrm>
          <a:prstGeom prst="rect">
            <a:avLst/>
          </a:prstGeom>
          <a:ln>
            <a:solidFill>
              <a:schemeClr val="tx1"/>
            </a:solidFill>
          </a:ln>
        </p:spPr>
      </p:pic>
      <p:sp>
        <p:nvSpPr>
          <p:cNvPr id="20" name="ZoneTexte 19">
            <a:extLst>
              <a:ext uri="{FF2B5EF4-FFF2-40B4-BE49-F238E27FC236}">
                <a16:creationId xmlns:a16="http://schemas.microsoft.com/office/drawing/2014/main" id="{657F4EF5-9566-B3D4-F1BF-7EE329701334}"/>
              </a:ext>
            </a:extLst>
          </p:cNvPr>
          <p:cNvSpPr txBox="1"/>
          <p:nvPr/>
        </p:nvSpPr>
        <p:spPr>
          <a:xfrm>
            <a:off x="7504684" y="2226643"/>
            <a:ext cx="944489" cy="369332"/>
          </a:xfrm>
          <a:prstGeom prst="rect">
            <a:avLst/>
          </a:prstGeom>
          <a:noFill/>
        </p:spPr>
        <p:txBody>
          <a:bodyPr wrap="none" rtlCol="0">
            <a:spAutoFit/>
          </a:bodyPr>
          <a:lstStyle/>
          <a:p>
            <a:r>
              <a:rPr lang="fr-FR"/>
              <a:t>alumine</a:t>
            </a:r>
          </a:p>
        </p:txBody>
      </p:sp>
      <p:sp>
        <p:nvSpPr>
          <p:cNvPr id="28" name="ZoneTexte 27">
            <a:extLst>
              <a:ext uri="{FF2B5EF4-FFF2-40B4-BE49-F238E27FC236}">
                <a16:creationId xmlns:a16="http://schemas.microsoft.com/office/drawing/2014/main" id="{1F86A069-41B9-BF16-D402-6EACD3E0467B}"/>
              </a:ext>
            </a:extLst>
          </p:cNvPr>
          <p:cNvSpPr txBox="1"/>
          <p:nvPr/>
        </p:nvSpPr>
        <p:spPr>
          <a:xfrm>
            <a:off x="7163626" y="5685229"/>
            <a:ext cx="1413720" cy="369332"/>
          </a:xfrm>
          <a:prstGeom prst="rect">
            <a:avLst/>
          </a:prstGeom>
          <a:noFill/>
        </p:spPr>
        <p:txBody>
          <a:bodyPr wrap="none" rtlCol="0">
            <a:spAutoFit/>
          </a:bodyPr>
          <a:lstStyle/>
          <a:p>
            <a:r>
              <a:rPr lang="fr-FR"/>
              <a:t>Soie de verre</a:t>
            </a:r>
          </a:p>
        </p:txBody>
      </p:sp>
      <p:cxnSp>
        <p:nvCxnSpPr>
          <p:cNvPr id="33" name="Connecteur droit avec flèche 32">
            <a:extLst>
              <a:ext uri="{FF2B5EF4-FFF2-40B4-BE49-F238E27FC236}">
                <a16:creationId xmlns:a16="http://schemas.microsoft.com/office/drawing/2014/main" id="{D758821B-2F99-306E-E732-530F76D3DD7A}"/>
              </a:ext>
            </a:extLst>
          </p:cNvPr>
          <p:cNvCxnSpPr>
            <a:cxnSpLocks/>
          </p:cNvCxnSpPr>
          <p:nvPr/>
        </p:nvCxnSpPr>
        <p:spPr>
          <a:xfrm flipH="1">
            <a:off x="6771988" y="3199781"/>
            <a:ext cx="313825"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4" name="ZoneTexte 43">
            <a:extLst>
              <a:ext uri="{FF2B5EF4-FFF2-40B4-BE49-F238E27FC236}">
                <a16:creationId xmlns:a16="http://schemas.microsoft.com/office/drawing/2014/main" id="{7A4007C1-D298-BBCA-5ADA-CF8742E21C59}"/>
              </a:ext>
            </a:extLst>
          </p:cNvPr>
          <p:cNvSpPr txBox="1"/>
          <p:nvPr/>
        </p:nvSpPr>
        <p:spPr>
          <a:xfrm>
            <a:off x="7113916" y="2876615"/>
            <a:ext cx="1913861" cy="646331"/>
          </a:xfrm>
          <a:prstGeom prst="rect">
            <a:avLst/>
          </a:prstGeom>
          <a:noFill/>
          <a:ln>
            <a:solidFill>
              <a:schemeClr val="tx1"/>
            </a:solidFill>
          </a:ln>
        </p:spPr>
        <p:txBody>
          <a:bodyPr wrap="square" rtlCol="0">
            <a:spAutoFit/>
          </a:bodyPr>
          <a:lstStyle/>
          <a:p>
            <a:r>
              <a:rPr lang="fr-FR" err="1"/>
              <a:t>Chromel</a:t>
            </a:r>
            <a:r>
              <a:rPr lang="fr-FR"/>
              <a:t> – </a:t>
            </a:r>
            <a:r>
              <a:rPr lang="fr-FR" err="1"/>
              <a:t>Alumel</a:t>
            </a:r>
            <a:r>
              <a:rPr lang="fr-FR"/>
              <a:t> (125 µm)</a:t>
            </a:r>
          </a:p>
        </p:txBody>
      </p:sp>
    </p:spTree>
    <p:extLst>
      <p:ext uri="{BB962C8B-B14F-4D97-AF65-F5344CB8AC3E}">
        <p14:creationId xmlns:p14="http://schemas.microsoft.com/office/powerpoint/2010/main" val="35583911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1914017" y="222377"/>
            <a:ext cx="6935015" cy="1120820"/>
          </a:xfrm>
          <a:prstGeom prst="rect">
            <a:avLst/>
          </a:prstGeom>
        </p:spPr>
        <p:txBody>
          <a:bodyPr vert="horz" wrap="square" lIns="0" tIns="12700" rIns="0" bIns="0" rtlCol="0">
            <a:spAutoFit/>
          </a:bodyPr>
          <a:lstStyle/>
          <a:p>
            <a:pPr marL="12700">
              <a:lnSpc>
                <a:spcPct val="100000"/>
              </a:lnSpc>
              <a:spcBef>
                <a:spcPts val="100"/>
              </a:spcBef>
            </a:pPr>
            <a:r>
              <a:rPr lang="fr-FR" spc="-5"/>
              <a:t>Conversion analogique numérique</a:t>
            </a:r>
            <a:endParaRPr spc="-5"/>
          </a:p>
        </p:txBody>
      </p:sp>
      <p:sp>
        <p:nvSpPr>
          <p:cNvPr id="13" name="Espace réservé du pied de page 12">
            <a:extLst>
              <a:ext uri="{FF2B5EF4-FFF2-40B4-BE49-F238E27FC236}">
                <a16:creationId xmlns:a16="http://schemas.microsoft.com/office/drawing/2014/main" id="{5B04E85E-6D0C-D535-C951-1A0EE6AA932B}"/>
              </a:ext>
            </a:extLst>
          </p:cNvPr>
          <p:cNvSpPr>
            <a:spLocks noGrp="1"/>
          </p:cNvSpPr>
          <p:nvPr>
            <p:ph type="ftr" sz="quarter" idx="5"/>
          </p:nvPr>
        </p:nvSpPr>
        <p:spPr/>
        <p:txBody>
          <a:bodyPr/>
          <a:lstStyle/>
          <a:p>
            <a:pPr marL="12700">
              <a:lnSpc>
                <a:spcPct val="100000"/>
              </a:lnSpc>
              <a:spcBef>
                <a:spcPts val="20"/>
              </a:spcBef>
            </a:pPr>
            <a:r>
              <a:rPr lang="fr-FR" spc="-5"/>
              <a:t>GARÇON JAOUANNE</a:t>
            </a:r>
          </a:p>
        </p:txBody>
      </p:sp>
      <p:sp>
        <p:nvSpPr>
          <p:cNvPr id="15" name="Espace réservé du numéro de diapositive 14">
            <a:extLst>
              <a:ext uri="{FF2B5EF4-FFF2-40B4-BE49-F238E27FC236}">
                <a16:creationId xmlns:a16="http://schemas.microsoft.com/office/drawing/2014/main" id="{47AA8C0E-310D-E15D-6623-67A531550673}"/>
              </a:ext>
            </a:extLst>
          </p:cNvPr>
          <p:cNvSpPr>
            <a:spLocks noGrp="1"/>
          </p:cNvSpPr>
          <p:nvPr>
            <p:ph type="sldNum" sz="quarter" idx="7"/>
          </p:nvPr>
        </p:nvSpPr>
        <p:spPr>
          <a:xfrm>
            <a:off x="6953097" y="6596078"/>
            <a:ext cx="2034959" cy="261922"/>
          </a:xfrm>
        </p:spPr>
        <p:txBody>
          <a:bodyPr/>
          <a:lstStyle/>
          <a:p>
            <a:pPr marL="38100">
              <a:lnSpc>
                <a:spcPct val="100000"/>
              </a:lnSpc>
              <a:spcBef>
                <a:spcPts val="20"/>
              </a:spcBef>
            </a:pPr>
            <a:fld id="{81D60167-4931-47E6-BA6A-407CBD079E47}" type="slidenum">
              <a:rPr lang="fr-FR" sz="1000" smtClean="0"/>
              <a:t>8</a:t>
            </a:fld>
            <a:endParaRPr lang="fr-FR" sz="1000"/>
          </a:p>
        </p:txBody>
      </p:sp>
      <p:pic>
        <p:nvPicPr>
          <p:cNvPr id="6" name="Image 5">
            <a:extLst>
              <a:ext uri="{FF2B5EF4-FFF2-40B4-BE49-F238E27FC236}">
                <a16:creationId xmlns:a16="http://schemas.microsoft.com/office/drawing/2014/main" id="{99A45002-0709-46BA-43C2-414E890305CC}"/>
              </a:ext>
            </a:extLst>
          </p:cNvPr>
          <p:cNvPicPr>
            <a:picLocks noChangeAspect="1"/>
          </p:cNvPicPr>
          <p:nvPr/>
        </p:nvPicPr>
        <p:blipFill>
          <a:blip r:embed="rId4"/>
          <a:stretch>
            <a:fillRect/>
          </a:stretch>
        </p:blipFill>
        <p:spPr>
          <a:xfrm>
            <a:off x="3563475" y="2076039"/>
            <a:ext cx="3924856" cy="1787558"/>
          </a:xfrm>
          <a:prstGeom prst="rect">
            <a:avLst/>
          </a:prstGeom>
        </p:spPr>
      </p:pic>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80F04CEC-84C8-D3BC-D644-17454D4ECB46}"/>
                  </a:ext>
                </a:extLst>
              </p:cNvPr>
              <p:cNvSpPr txBox="1"/>
              <p:nvPr/>
            </p:nvSpPr>
            <p:spPr>
              <a:xfrm>
                <a:off x="2335770" y="4596439"/>
                <a:ext cx="5719659" cy="449610"/>
              </a:xfrm>
              <a:prstGeom prst="rect">
                <a:avLst/>
              </a:prstGeom>
              <a:noFill/>
              <a:ln>
                <a:noFill/>
              </a:ln>
            </p:spPr>
            <p:txBody>
              <a:bodyPr wrap="square" lIns="0" tIns="0" rIns="0" bIns="0" rtlCol="0">
                <a:spAutoFit/>
              </a:bodyPr>
              <a:lstStyle/>
              <a:p>
                <a14:m>
                  <m:oMath xmlns:m="http://schemas.openxmlformats.org/officeDocument/2006/math">
                    <m:r>
                      <a:rPr lang="fr-FR" sz="2000" b="0" i="1" smtClean="0">
                        <a:latin typeface="Cambria Math" panose="02040503050406030204" pitchFamily="18" charset="0"/>
                      </a:rPr>
                      <m:t>𝑅</m:t>
                    </m:r>
                    <m:r>
                      <a:rPr lang="fr-FR" sz="2000" b="0" i="1" smtClean="0">
                        <a:latin typeface="Cambria Math" panose="02040503050406030204" pitchFamily="18" charset="0"/>
                      </a:rPr>
                      <m:t>é</m:t>
                    </m:r>
                    <m:r>
                      <a:rPr lang="fr-FR" sz="2000" b="0" i="1" smtClean="0">
                        <a:latin typeface="Cambria Math" panose="02040503050406030204" pitchFamily="18" charset="0"/>
                      </a:rPr>
                      <m:t>𝑠𝑜𝑙𝑢𝑡𝑖𝑜𝑛</m:t>
                    </m:r>
                    <m:r>
                      <a:rPr lang="fr-FR" sz="2000" b="0" i="1" smtClean="0">
                        <a:latin typeface="Cambria Math" panose="02040503050406030204" pitchFamily="18" charset="0"/>
                      </a:rPr>
                      <m:t>= </m:t>
                    </m:r>
                    <m:f>
                      <m:fPr>
                        <m:ctrlPr>
                          <a:rPr lang="fr-FR" sz="2000" b="0" i="1" smtClean="0">
                            <a:latin typeface="Cambria Math" panose="02040503050406030204" pitchFamily="18" charset="0"/>
                          </a:rPr>
                        </m:ctrlPr>
                      </m:fPr>
                      <m:num>
                        <m:r>
                          <a:rPr lang="fr-FR" sz="2000" b="0" i="1" smtClean="0">
                            <a:latin typeface="Cambria Math" panose="02040503050406030204" pitchFamily="18" charset="0"/>
                          </a:rPr>
                          <m:t>𝑉𝑟𝑒𝑓</m:t>
                        </m:r>
                      </m:num>
                      <m:den>
                        <m:r>
                          <a:rPr lang="fr-FR" sz="2000" b="0" i="1" smtClean="0">
                            <a:latin typeface="Cambria Math" panose="02040503050406030204" pitchFamily="18" charset="0"/>
                          </a:rPr>
                          <m:t>4096</m:t>
                        </m:r>
                      </m:den>
                    </m:f>
                  </m:oMath>
                </a14:m>
                <a:r>
                  <a:rPr lang="en-GB" sz="2000"/>
                  <a:t> = 24,4 µV 	avec </a:t>
                </a:r>
                <a:r>
                  <a:rPr lang="en-GB" sz="2000" b="1" err="1"/>
                  <a:t>Vref</a:t>
                </a:r>
                <a:r>
                  <a:rPr lang="en-GB" sz="2000"/>
                  <a:t> = 100 mV</a:t>
                </a:r>
              </a:p>
            </p:txBody>
          </p:sp>
        </mc:Choice>
        <mc:Fallback>
          <p:sp>
            <p:nvSpPr>
              <p:cNvPr id="7" name="ZoneTexte 6">
                <a:extLst>
                  <a:ext uri="{FF2B5EF4-FFF2-40B4-BE49-F238E27FC236}">
                    <a16:creationId xmlns:a16="http://schemas.microsoft.com/office/drawing/2014/main" id="{80F04CEC-84C8-D3BC-D644-17454D4ECB46}"/>
                  </a:ext>
                </a:extLst>
              </p:cNvPr>
              <p:cNvSpPr txBox="1">
                <a:spLocks noRot="1" noChangeAspect="1" noMove="1" noResize="1" noEditPoints="1" noAdjustHandles="1" noChangeArrowheads="1" noChangeShapeType="1" noTextEdit="1"/>
              </p:cNvSpPr>
              <p:nvPr/>
            </p:nvSpPr>
            <p:spPr>
              <a:xfrm>
                <a:off x="2335770" y="4596439"/>
                <a:ext cx="5719659" cy="449610"/>
              </a:xfrm>
              <a:prstGeom prst="rect">
                <a:avLst/>
              </a:prstGeom>
              <a:blipFill>
                <a:blip r:embed="rId5"/>
                <a:stretch>
                  <a:fillRect t="-1351" r="-1706" b="-18919"/>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384912267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A1F693DE-6248-1E68-5F20-0D935194E3F4}"/>
              </a:ext>
            </a:extLst>
          </p:cNvPr>
          <p:cNvPicPr>
            <a:picLocks noChangeAspect="1"/>
          </p:cNvPicPr>
          <p:nvPr/>
        </p:nvPicPr>
        <p:blipFill>
          <a:blip r:embed="rId3"/>
          <a:stretch>
            <a:fillRect/>
          </a:stretch>
        </p:blipFill>
        <p:spPr>
          <a:xfrm>
            <a:off x="341444" y="1656166"/>
            <a:ext cx="8461112" cy="3033712"/>
          </a:xfrm>
          <a:prstGeom prst="rect">
            <a:avLst/>
          </a:prstGeom>
          <a:ln>
            <a:solidFill>
              <a:schemeClr val="tx1"/>
            </a:solidFill>
          </a:ln>
        </p:spPr>
      </p:pic>
      <p:sp>
        <p:nvSpPr>
          <p:cNvPr id="12" name="object 12"/>
          <p:cNvSpPr txBox="1">
            <a:spLocks noGrp="1"/>
          </p:cNvSpPr>
          <p:nvPr>
            <p:ph type="title"/>
          </p:nvPr>
        </p:nvSpPr>
        <p:spPr>
          <a:xfrm>
            <a:off x="1914017" y="222377"/>
            <a:ext cx="6935015" cy="1120820"/>
          </a:xfrm>
          <a:prstGeom prst="rect">
            <a:avLst/>
          </a:prstGeom>
        </p:spPr>
        <p:txBody>
          <a:bodyPr vert="horz" wrap="square" lIns="0" tIns="12700" rIns="0" bIns="0" rtlCol="0">
            <a:spAutoFit/>
          </a:bodyPr>
          <a:lstStyle/>
          <a:p>
            <a:pPr marL="12700">
              <a:lnSpc>
                <a:spcPct val="100000"/>
              </a:lnSpc>
              <a:spcBef>
                <a:spcPts val="100"/>
              </a:spcBef>
            </a:pPr>
            <a:r>
              <a:rPr lang="fr-FR" spc="-5"/>
              <a:t>Conversion analogique numérique</a:t>
            </a:r>
            <a:endParaRPr spc="-5"/>
          </a:p>
        </p:txBody>
      </p:sp>
      <p:sp>
        <p:nvSpPr>
          <p:cNvPr id="13" name="Espace réservé du pied de page 12">
            <a:extLst>
              <a:ext uri="{FF2B5EF4-FFF2-40B4-BE49-F238E27FC236}">
                <a16:creationId xmlns:a16="http://schemas.microsoft.com/office/drawing/2014/main" id="{5B04E85E-6D0C-D535-C951-1A0EE6AA932B}"/>
              </a:ext>
            </a:extLst>
          </p:cNvPr>
          <p:cNvSpPr>
            <a:spLocks noGrp="1"/>
          </p:cNvSpPr>
          <p:nvPr>
            <p:ph type="ftr" sz="quarter" idx="5"/>
          </p:nvPr>
        </p:nvSpPr>
        <p:spPr/>
        <p:txBody>
          <a:bodyPr/>
          <a:lstStyle/>
          <a:p>
            <a:pPr marL="12700">
              <a:lnSpc>
                <a:spcPct val="100000"/>
              </a:lnSpc>
              <a:spcBef>
                <a:spcPts val="20"/>
              </a:spcBef>
            </a:pPr>
            <a:r>
              <a:rPr lang="fr-FR" spc="-5"/>
              <a:t>GARÇON JAOUANNE</a:t>
            </a:r>
          </a:p>
        </p:txBody>
      </p:sp>
      <p:sp>
        <p:nvSpPr>
          <p:cNvPr id="15" name="Espace réservé du numéro de diapositive 14">
            <a:extLst>
              <a:ext uri="{FF2B5EF4-FFF2-40B4-BE49-F238E27FC236}">
                <a16:creationId xmlns:a16="http://schemas.microsoft.com/office/drawing/2014/main" id="{47AA8C0E-310D-E15D-6623-67A531550673}"/>
              </a:ext>
            </a:extLst>
          </p:cNvPr>
          <p:cNvSpPr>
            <a:spLocks noGrp="1"/>
          </p:cNvSpPr>
          <p:nvPr>
            <p:ph type="sldNum" sz="quarter" idx="7"/>
          </p:nvPr>
        </p:nvSpPr>
        <p:spPr>
          <a:xfrm>
            <a:off x="6953097" y="6596078"/>
            <a:ext cx="2275963" cy="153888"/>
          </a:xfrm>
        </p:spPr>
        <p:txBody>
          <a:bodyPr/>
          <a:lstStyle/>
          <a:p>
            <a:pPr marL="38100">
              <a:lnSpc>
                <a:spcPct val="100000"/>
              </a:lnSpc>
              <a:spcBef>
                <a:spcPts val="20"/>
              </a:spcBef>
            </a:pPr>
            <a:fld id="{81D60167-4931-47E6-BA6A-407CBD079E47}" type="slidenum">
              <a:rPr lang="fr-FR" sz="1000" smtClean="0"/>
              <a:t>9</a:t>
            </a:fld>
            <a:endParaRPr lang="fr-FR" sz="1000"/>
          </a:p>
        </p:txBody>
      </p:sp>
      <p:sp>
        <p:nvSpPr>
          <p:cNvPr id="2" name="ZoneTexte 1">
            <a:extLst>
              <a:ext uri="{FF2B5EF4-FFF2-40B4-BE49-F238E27FC236}">
                <a16:creationId xmlns:a16="http://schemas.microsoft.com/office/drawing/2014/main" id="{27DBC84E-BD4A-B018-9766-8CB9C3614CBB}"/>
              </a:ext>
            </a:extLst>
          </p:cNvPr>
          <p:cNvSpPr txBox="1"/>
          <p:nvPr/>
        </p:nvSpPr>
        <p:spPr>
          <a:xfrm>
            <a:off x="1755289" y="5002847"/>
            <a:ext cx="7252470" cy="1200329"/>
          </a:xfrm>
          <a:prstGeom prst="rect">
            <a:avLst/>
          </a:prstGeom>
          <a:noFill/>
        </p:spPr>
        <p:txBody>
          <a:bodyPr wrap="square" rtlCol="0">
            <a:spAutoFit/>
          </a:bodyPr>
          <a:lstStyle/>
          <a:p>
            <a:r>
              <a:rPr lang="fr-FR" b="1"/>
              <a:t>Mode de cadencement SPI : 0</a:t>
            </a:r>
          </a:p>
          <a:p>
            <a:pPr marL="285750" indent="-285750">
              <a:buFont typeface="Arial" panose="020B0604020202020204" pitchFamily="34" charset="0"/>
              <a:buChar char="•"/>
            </a:pPr>
            <a:r>
              <a:rPr lang="fr-FR" u="sng"/>
              <a:t>Polarité d’horloge </a:t>
            </a:r>
            <a:r>
              <a:rPr lang="fr-FR"/>
              <a:t>(</a:t>
            </a:r>
            <a:r>
              <a:rPr lang="fr-FR" b="1"/>
              <a:t>CPOL = 0</a:t>
            </a:r>
            <a:r>
              <a:rPr lang="fr-FR"/>
              <a:t>) : Horloge en veille à l’état logique 0</a:t>
            </a:r>
          </a:p>
          <a:p>
            <a:pPr marL="285750" indent="-285750">
              <a:buFont typeface="Arial" panose="020B0604020202020204" pitchFamily="34" charset="0"/>
              <a:buChar char="•"/>
            </a:pPr>
            <a:r>
              <a:rPr lang="fr-FR" u="sng"/>
              <a:t>Phase d’horloge </a:t>
            </a:r>
            <a:r>
              <a:rPr lang="fr-FR"/>
              <a:t>(</a:t>
            </a:r>
            <a:r>
              <a:rPr lang="fr-FR" b="1"/>
              <a:t>CPHA = 0</a:t>
            </a:r>
            <a:r>
              <a:rPr lang="fr-FR"/>
              <a:t>) : Cadencement des données sur le front montant</a:t>
            </a:r>
          </a:p>
        </p:txBody>
      </p:sp>
    </p:spTree>
    <p:extLst>
      <p:ext uri="{BB962C8B-B14F-4D97-AF65-F5344CB8AC3E}">
        <p14:creationId xmlns:p14="http://schemas.microsoft.com/office/powerpoint/2010/main" val="210019867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5DC7D22A597E4E8E004EF269B15788" ma:contentTypeVersion="7" ma:contentTypeDescription="Crée un document." ma:contentTypeScope="" ma:versionID="cd510ec74ed603cefda970364538c187">
  <xsd:schema xmlns:xsd="http://www.w3.org/2001/XMLSchema" xmlns:xs="http://www.w3.org/2001/XMLSchema" xmlns:p="http://schemas.microsoft.com/office/2006/metadata/properties" xmlns:ns3="067a3fd8-a12c-4c3b-ae25-cae944020935" xmlns:ns4="0b546d3b-dfa6-4ea4-a3b5-5844b5b0b016" targetNamespace="http://schemas.microsoft.com/office/2006/metadata/properties" ma:root="true" ma:fieldsID="cf70ef3c08381066358820b119629ec1" ns3:_="" ns4:_="">
    <xsd:import namespace="067a3fd8-a12c-4c3b-ae25-cae944020935"/>
    <xsd:import namespace="0b546d3b-dfa6-4ea4-a3b5-5844b5b0b01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7a3fd8-a12c-4c3b-ae25-cae9440209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b546d3b-dfa6-4ea4-a3b5-5844b5b0b016"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element name="SharingHintHash" ma:index="14"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78F322-6207-4997-B669-47DF6CE63151}">
  <ds:schemaRefs>
    <ds:schemaRef ds:uri="067a3fd8-a12c-4c3b-ae25-cae944020935"/>
    <ds:schemaRef ds:uri="0b546d3b-dfa6-4ea4-a3b5-5844b5b0b01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603CB7-C006-42B3-BB06-A8342F6D6877}">
  <ds:schemaRefs>
    <ds:schemaRef ds:uri="http://schemas.microsoft.com/sharepoint/v3/contenttype/forms"/>
  </ds:schemaRefs>
</ds:datastoreItem>
</file>

<file path=customXml/itemProps3.xml><?xml version="1.0" encoding="utf-8"?>
<ds:datastoreItem xmlns:ds="http://schemas.openxmlformats.org/officeDocument/2006/customXml" ds:itemID="{2DE4CE16-2C74-452B-BD34-A7A257B61E66}">
  <ds:schemaRefs>
    <ds:schemaRef ds:uri="067a3fd8-a12c-4c3b-ae25-cae944020935"/>
    <ds:schemaRef ds:uri="0b546d3b-dfa6-4ea4-a3b5-5844b5b0b01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TotalTime>
  <Words>444</Words>
  <Application>Microsoft Office PowerPoint</Application>
  <PresentationFormat>Affichage à l'écran (4:3)</PresentationFormat>
  <Paragraphs>112</Paragraphs>
  <Slides>15</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Arial MT</vt:lpstr>
      <vt:lpstr>Calibri</vt:lpstr>
      <vt:lpstr>Cambria Math</vt:lpstr>
      <vt:lpstr>Office Theme</vt:lpstr>
      <vt:lpstr>Présentation PowerPoint</vt:lpstr>
      <vt:lpstr>Introduction</vt:lpstr>
      <vt:lpstr>Sommaire</vt:lpstr>
      <vt:lpstr>Planification du projet</vt:lpstr>
      <vt:lpstr>Compensation soudure froide</vt:lpstr>
      <vt:lpstr>Conversion  tension / température</vt:lpstr>
      <vt:lpstr>Matériaux utilisés</vt:lpstr>
      <vt:lpstr>Conversion analogique numérique</vt:lpstr>
      <vt:lpstr>Conversion analogique numérique</vt:lpstr>
      <vt:lpstr>Conversion analogique numérique</vt:lpstr>
      <vt:lpstr>Acquisition sans fils</vt:lpstr>
      <vt:lpstr>Acquisition sans fils</vt:lpstr>
      <vt:lpstr>Schéma électronique</vt:lpstr>
      <vt:lpstr>Tâches à réaliser</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Linda Le Metayer</dc:creator>
  <cp:lastModifiedBy>Lilian Jaouanne</cp:lastModifiedBy>
  <cp:revision>2</cp:revision>
  <dcterms:created xsi:type="dcterms:W3CDTF">2023-03-07T12:40:07Z</dcterms:created>
  <dcterms:modified xsi:type="dcterms:W3CDTF">2023-03-21T16:41:08Z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2023-01-04T00:00:00Z</vt:filetime>
  </property>
  <property fmtid="{D5CDD505-2E9C-101B-9397-08002B2CF9AE}" pid="3" name="Creator">
    <vt:lpwstr>Impress</vt:lpwstr>
  </property>
  <property fmtid="{D5CDD505-2E9C-101B-9397-08002B2CF9AE}" pid="4" name="LastSaved">
    <vt:filetime>2023-01-04T00:00:00Z</vt:filetime>
  </property>
  <property fmtid="{D5CDD505-2E9C-101B-9397-08002B2CF9AE}" pid="5" name="ContentTypeId">
    <vt:lpwstr>0x0101000F5DC7D22A597E4E8E004EF269B15788</vt:lpwstr>
  </property>
</Properties>
</file>