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840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0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752D7-9C1E-43B0-AC4F-189DAE960907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C35C2-5769-4B64-9F6E-ED42E66617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8A538-9610-42FF-9047-D66A97BE8689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48B1-065D-4564-922E-3F9F506AF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4BAF-EEB6-418C-A9DE-15DC7D1BBE27}" type="datetime1">
              <a:rPr lang="en-US" smtClean="0"/>
              <a:pPr/>
              <a:t>9/21/2012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14EED8D-1B35-4140-99C2-3BA2AD71D0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6910-5030-462D-B921-418DFF37EEE9}" type="datetime1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ED8D-1B35-4140-99C2-3BA2AD71D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29A48-878F-4DDA-893B-2300FF2FAD08}" type="datetime1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ED8D-1B35-4140-99C2-3BA2AD71D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E37F-27EC-4508-96D5-CF688F0961DC}" type="datetime1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ED8D-1B35-4140-99C2-3BA2AD71D0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D929-374F-4001-A64B-716280000823}" type="datetime1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14EED8D-1B35-4140-99C2-3BA2AD71D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E57F-4737-4D52-A164-29762ADCB893}" type="datetime1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ED8D-1B35-4140-99C2-3BA2AD71D0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F28C-A7BC-4806-9633-A06ECE77FEE6}" type="datetime1">
              <a:rPr lang="en-US" smtClean="0"/>
              <a:pPr/>
              <a:t>9/21/2012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ED8D-1B35-4140-99C2-3BA2AD71D0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861B-D6B1-447E-B878-2AA0F7557353}" type="datetime1">
              <a:rPr lang="en-US" smtClean="0"/>
              <a:pPr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ED8D-1B35-4140-99C2-3BA2AD71D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1094-9CA6-4441-97F5-EA8E2A885977}" type="datetime1">
              <a:rPr lang="en-US" smtClean="0"/>
              <a:pPr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ED8D-1B35-4140-99C2-3BA2AD71D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6DD0-6784-4A83-B2AC-D86D4A1102C6}" type="datetime1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ED8D-1B35-4140-99C2-3BA2AD71D0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C97B-FDDE-4B0C-BC72-93D35173E5A3}" type="datetime1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14EED8D-1B35-4140-99C2-3BA2AD71D0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323D64-6829-4895-A52E-482DD7087CA9}" type="datetime1">
              <a:rPr lang="en-US" smtClean="0"/>
              <a:pPr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14EED8D-1B35-4140-99C2-3BA2AD71D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/</a:t>
            </a:r>
            <a:r>
              <a:rPr lang="en-US" dirty="0" err="1" smtClean="0"/>
              <a:t>Servidor</a:t>
            </a:r>
            <a:r>
              <a:rPr lang="en-US" dirty="0" smtClean="0"/>
              <a:t> UDP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Aulas práticas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Estratégia a adoptar nas aulas práticas</a:t>
            </a:r>
          </a:p>
          <a:p>
            <a:pPr lvl="1"/>
            <a:r>
              <a:rPr lang="pt-PT" sz="1800" dirty="0" smtClean="0"/>
              <a:t>O docente identifica a(s) funcionalidade(s) pretendida(s) e/ou o(s) problema(s) a resolver durante a aulas;</a:t>
            </a:r>
          </a:p>
          <a:p>
            <a:pPr lvl="1"/>
            <a:r>
              <a:rPr lang="pt-PT" sz="1800" dirty="0" smtClean="0"/>
              <a:t>O docente descreve qualquer matéria nova que seja relevante no âmbito da aula;</a:t>
            </a:r>
          </a:p>
          <a:p>
            <a:pPr lvl="1"/>
            <a:r>
              <a:rPr lang="pt-PT" sz="1800" dirty="0" smtClean="0"/>
              <a:t>Os alunos tentam atingir os objectivos propostos de uma forma autónoma;</a:t>
            </a:r>
          </a:p>
          <a:p>
            <a:pPr lvl="1"/>
            <a:r>
              <a:rPr lang="pt-PT" sz="1800" dirty="0" smtClean="0"/>
              <a:t>No final da aula, o docente indica um trabalho que deverá ser realizado até à próxima aula.</a:t>
            </a:r>
          </a:p>
          <a:p>
            <a:pPr lvl="1"/>
            <a:endParaRPr lang="pt-PT" sz="1800" dirty="0" smtClean="0"/>
          </a:p>
          <a:p>
            <a:r>
              <a:rPr lang="pt-PT" sz="2000" dirty="0" smtClean="0"/>
              <a:t>Evolução do Servidor UDP</a:t>
            </a:r>
          </a:p>
          <a:p>
            <a:pPr lvl="1"/>
            <a:r>
              <a:rPr lang="pt-PT" sz="1800" dirty="0" smtClean="0"/>
              <a:t>Reenviar o </a:t>
            </a:r>
            <a:r>
              <a:rPr lang="pt-PT" sz="1800" dirty="0" err="1" smtClean="0"/>
              <a:t>datagrama</a:t>
            </a:r>
            <a:r>
              <a:rPr lang="pt-PT" sz="1800" dirty="0" smtClean="0"/>
              <a:t> recebido ao cliente</a:t>
            </a:r>
          </a:p>
          <a:p>
            <a:pPr lvl="1"/>
            <a:r>
              <a:rPr lang="pt-PT" sz="1800" dirty="0" smtClean="0"/>
              <a:t>Reenviar, ao cliente, o tamanho da mensagem recebida</a:t>
            </a:r>
          </a:p>
          <a:p>
            <a:pPr lvl="2"/>
            <a:r>
              <a:rPr lang="pt-PT" sz="1400" dirty="0" smtClean="0"/>
              <a:t>Em formato </a:t>
            </a:r>
            <a:r>
              <a:rPr lang="pt-PT" sz="1400" dirty="0" err="1" smtClean="0"/>
              <a:t>ascii</a:t>
            </a:r>
            <a:r>
              <a:rPr lang="pt-PT" sz="1400" dirty="0" smtClean="0"/>
              <a:t> (é reenviada uma </a:t>
            </a:r>
            <a:r>
              <a:rPr lang="pt-PT" sz="1400" i="1" dirty="0" err="1" smtClean="0"/>
              <a:t>string</a:t>
            </a:r>
            <a:r>
              <a:rPr lang="pt-PT" sz="1400" dirty="0" smtClean="0"/>
              <a:t>);</a:t>
            </a:r>
          </a:p>
          <a:p>
            <a:pPr lvl="2"/>
            <a:r>
              <a:rPr lang="pt-PT" sz="1400" dirty="0" smtClean="0"/>
              <a:t>Em formato binário (é reenviado um inteiro).</a:t>
            </a:r>
          </a:p>
          <a:p>
            <a:pPr lvl="1"/>
            <a:r>
              <a:rPr lang="pt-PT" sz="1800" dirty="0" smtClean="0"/>
              <a:t>Obter o porto de escuta pretendido através da linha de comando</a:t>
            </a:r>
          </a:p>
          <a:p>
            <a:pPr>
              <a:buNone/>
            </a:pPr>
            <a:endParaRPr lang="pt-PT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ED8D-1B35-4140-99C2-3BA2AD71D0D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r>
              <a:rPr lang="pt-PT" dirty="0" smtClean="0"/>
              <a:t>Aulas práticas</a:t>
            </a:r>
            <a:endParaRPr lang="pt-PT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r>
              <a:rPr lang="pt-PT" sz="2000" dirty="0" smtClean="0"/>
              <a:t>Evolução do cliente UDP</a:t>
            </a:r>
          </a:p>
          <a:p>
            <a:pPr lvl="1"/>
            <a:r>
              <a:rPr lang="pt-PT" sz="1800" dirty="0" smtClean="0"/>
              <a:t>Aguardar pela recepção da resposta e visualizá-la</a:t>
            </a:r>
          </a:p>
          <a:p>
            <a:pPr lvl="2"/>
            <a:r>
              <a:rPr lang="pt-PT" sz="1400" dirty="0" smtClean="0"/>
              <a:t>Versão 1: mensagem original devolvida;</a:t>
            </a:r>
          </a:p>
          <a:p>
            <a:pPr lvl="2"/>
            <a:r>
              <a:rPr lang="pt-PT" sz="1400" dirty="0" smtClean="0"/>
              <a:t>Versão 2: tamanho da mensagem em formato </a:t>
            </a:r>
            <a:r>
              <a:rPr lang="pt-PT" sz="1400" dirty="0" err="1" smtClean="0"/>
              <a:t>ascii</a:t>
            </a:r>
            <a:r>
              <a:rPr lang="pt-PT" sz="1400" dirty="0" smtClean="0"/>
              <a:t>;</a:t>
            </a:r>
          </a:p>
          <a:p>
            <a:pPr lvl="2"/>
            <a:r>
              <a:rPr lang="pt-PT" sz="1400" dirty="0" smtClean="0"/>
              <a:t>Versão 3: tamanho da mensagem em formato binário.</a:t>
            </a:r>
          </a:p>
          <a:p>
            <a:pPr lvl="1"/>
            <a:r>
              <a:rPr lang="pt-PT" sz="1800" dirty="0" smtClean="0"/>
              <a:t>Determinar o porto automático atribuído pelo sistema operativo</a:t>
            </a:r>
          </a:p>
          <a:p>
            <a:pPr lvl="1"/>
            <a:r>
              <a:rPr lang="pt-PT" sz="1800" dirty="0" smtClean="0"/>
              <a:t>Verificar se a origem do </a:t>
            </a:r>
            <a:r>
              <a:rPr lang="pt-PT" sz="1800" dirty="0" err="1" smtClean="0"/>
              <a:t>datagrama</a:t>
            </a:r>
            <a:r>
              <a:rPr lang="pt-PT" sz="1800" dirty="0" smtClean="0"/>
              <a:t> recebido coincide com o servidor</a:t>
            </a:r>
          </a:p>
          <a:p>
            <a:pPr lvl="1"/>
            <a:r>
              <a:rPr lang="pt-PT" sz="1800" dirty="0" smtClean="0"/>
              <a:t>Verificar se a resposta é a esperada</a:t>
            </a:r>
          </a:p>
          <a:p>
            <a:pPr lvl="1"/>
            <a:r>
              <a:rPr lang="pt-PT" sz="1800" dirty="0" smtClean="0"/>
              <a:t>Obter o endereço IP e o porto do servidor através da linha de comando</a:t>
            </a:r>
          </a:p>
          <a:p>
            <a:pPr lvl="1"/>
            <a:r>
              <a:rPr lang="pt-PT" sz="1800" dirty="0" smtClean="0"/>
              <a:t>Aguardar pela resposta apenas durante um determinado tempo máximo (</a:t>
            </a:r>
            <a:r>
              <a:rPr lang="pt-PT" sz="1800" i="1" dirty="0" err="1" smtClean="0"/>
              <a:t>timeout</a:t>
            </a:r>
            <a:r>
              <a:rPr lang="pt-PT" sz="1800" dirty="0" smtClean="0"/>
              <a:t>)</a:t>
            </a:r>
          </a:p>
          <a:p>
            <a:pPr lvl="2"/>
            <a:r>
              <a:rPr lang="pt-PT" sz="1400" dirty="0" smtClean="0"/>
              <a:t>Com </a:t>
            </a:r>
            <a:r>
              <a:rPr lang="pt-PT" sz="1400" i="1" dirty="0" smtClean="0"/>
              <a:t>SIGALRM</a:t>
            </a:r>
            <a:r>
              <a:rPr lang="pt-PT" sz="1400" dirty="0" smtClean="0"/>
              <a:t> / </a:t>
            </a:r>
            <a:r>
              <a:rPr lang="pt-PT" sz="1400" i="1" dirty="0" err="1" smtClean="0"/>
              <a:t>alarm</a:t>
            </a:r>
            <a:r>
              <a:rPr lang="pt-PT" sz="1400" i="1" dirty="0" smtClean="0"/>
              <a:t>()</a:t>
            </a:r>
            <a:r>
              <a:rPr lang="pt-PT" sz="1400" dirty="0" smtClean="0"/>
              <a:t> / </a:t>
            </a:r>
            <a:r>
              <a:rPr lang="pt-PT" sz="1400" i="1" dirty="0" err="1" smtClean="0"/>
              <a:t>signal</a:t>
            </a:r>
            <a:r>
              <a:rPr lang="pt-PT" sz="1400" i="1" dirty="0" smtClean="0"/>
              <a:t>()</a:t>
            </a:r>
            <a:r>
              <a:rPr lang="pt-PT" sz="1400" dirty="0" smtClean="0"/>
              <a:t>;</a:t>
            </a:r>
          </a:p>
          <a:p>
            <a:pPr lvl="2"/>
            <a:r>
              <a:rPr lang="pt-PT" sz="1400" dirty="0" smtClean="0"/>
              <a:t>Com </a:t>
            </a:r>
            <a:r>
              <a:rPr lang="pt-PT" sz="1400" i="1" dirty="0" err="1" smtClean="0"/>
              <a:t>setsockopt</a:t>
            </a:r>
            <a:r>
              <a:rPr lang="pt-PT" sz="1400" i="1" dirty="0" smtClean="0"/>
              <a:t>()</a:t>
            </a:r>
            <a:r>
              <a:rPr lang="pt-PT" sz="1400" dirty="0" smtClean="0"/>
              <a:t> /</a:t>
            </a:r>
            <a:r>
              <a:rPr lang="pt-PT" sz="1400" i="1" dirty="0" err="1" smtClean="0"/>
              <a:t>errno</a:t>
            </a:r>
            <a:r>
              <a:rPr lang="pt-PT" sz="1400" i="1" dirty="0" smtClean="0"/>
              <a:t> == EAGAIN</a:t>
            </a:r>
            <a:r>
              <a:rPr lang="pt-PT" sz="1400" dirty="0" smtClean="0"/>
              <a:t>;</a:t>
            </a:r>
          </a:p>
          <a:p>
            <a:pPr lvl="2"/>
            <a:r>
              <a:rPr lang="pt-PT" sz="1400" dirty="0" smtClean="0"/>
              <a:t>Com </a:t>
            </a:r>
            <a:r>
              <a:rPr lang="pt-PT" sz="1400" i="1" dirty="0" err="1" smtClean="0"/>
              <a:t>select</a:t>
            </a:r>
            <a:r>
              <a:rPr lang="pt-PT" sz="1400" i="1" dirty="0" smtClean="0"/>
              <a:t>()</a:t>
            </a:r>
            <a:r>
              <a:rPr lang="pt-PT" sz="1400" dirty="0" smtClean="0"/>
              <a:t>.</a:t>
            </a:r>
            <a:endParaRPr lang="pt-PT" sz="10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D14EED8D-1B35-4140-99C2-3BA2AD71D0D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Servidor UDP </a:t>
            </a:r>
            <a:r>
              <a:rPr lang="pt-PT" dirty="0" smtClean="0"/>
              <a:t>Elementar/inicial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34064" cy="4572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/*============================== Servidor basico UDP ==========================</a:t>
            </a:r>
          </a:p>
          <a:p>
            <a:pPr>
              <a:spcBef>
                <a:spcPts val="0"/>
              </a:spcBef>
              <a:buNone/>
            </a:pP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  Este servidor UDP destina-se a mostrar os conteudos dos datagramas recebidos, bem como as respectivas origens.</a:t>
            </a:r>
          </a:p>
          <a:p>
            <a:pPr>
              <a:spcBef>
                <a:spcPts val="0"/>
              </a:spcBef>
              <a:buNone/>
            </a:pP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  O porto de escuta encontra-se definido pela constante SERV_UDP_PORT.</a:t>
            </a:r>
          </a:p>
          <a:p>
            <a:pPr>
              <a:spcBef>
                <a:spcPts val="0"/>
              </a:spcBef>
              <a:buNone/>
            </a:pP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  Assume-se que as mensagens recebida sao cadeias de caracteres (ou seja, "strings").</a:t>
            </a:r>
          </a:p>
          <a:p>
            <a:pPr>
              <a:spcBef>
                <a:spcPts val="0"/>
              </a:spcBef>
              <a:buNone/>
            </a:pP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===============================================================================*/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#include &lt;unistd.h&gt;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#include &lt;sys/types.h&gt;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#include &lt;sys/socket.h&gt;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#include &lt;sys/param.h&gt;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#include &lt;netinet/in.h&gt;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#include &lt;string.h&gt;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#include &lt;arpa/inet.h&gt;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#define SERV_UDP_PORT 6000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#define BUFFERSIZE 4096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#define IP_SIZE 20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void Abort(char *msg);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/*________________________________ main ________________________________________</a:t>
            </a:r>
          </a:p>
          <a:p>
            <a:pPr>
              <a:spcBef>
                <a:spcPts val="0"/>
              </a:spcBef>
              <a:buNone/>
            </a:pP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int main( int argc , char *argv[] )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int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1000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, nbytes;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unsigned int length_addr, source_port;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char source_ip[IP_SIZE];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struct sockaddr_in  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serv_addr , cli_addr;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8064" y="4941168"/>
            <a:ext cx="3384376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sz="1400" i="1" dirty="0" smtClean="0"/>
              <a:t>Estrutura que representa as coordenadas  de uma aplicação na Internet: endereço IP do computador onde se encontra a correr + porto que a identifica de forma unívoca no computador hospedeiro</a:t>
            </a:r>
            <a:endParaRPr lang="pt-PT" sz="1400" i="1" dirty="0"/>
          </a:p>
        </p:txBody>
      </p:sp>
      <p:sp>
        <p:nvSpPr>
          <p:cNvPr id="5" name="Oval 4"/>
          <p:cNvSpPr/>
          <p:nvPr/>
        </p:nvSpPr>
        <p:spPr>
          <a:xfrm>
            <a:off x="1475656" y="5805264"/>
            <a:ext cx="1512168" cy="360040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4" idx="2"/>
            <a:endCxn id="5" idx="2"/>
          </p:cNvCxnSpPr>
          <p:nvPr/>
        </p:nvCxnSpPr>
        <p:spPr>
          <a:xfrm rot="5400000">
            <a:off x="4112950" y="3257981"/>
            <a:ext cx="90009" cy="5364596"/>
          </a:xfrm>
          <a:prstGeom prst="bentConnector4">
            <a:avLst>
              <a:gd name="adj1" fmla="val 377890"/>
              <a:gd name="adj2" fmla="val 1042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ED8D-1B35-4140-99C2-3BA2AD71D0D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Introdução às Redes de Comunicação / José Marinho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Servidor UDP </a:t>
            </a:r>
            <a:r>
              <a:rPr lang="pt-PT" dirty="0" smtClean="0"/>
              <a:t>Elementar/inicial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34064" cy="4572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	    char buffer[BUFFERSIZE];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        /*======================= PASSA PARA BACKGROUND ==========================*/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switch( fork() ){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        case -1: Abort("Impossibilidade de passar para backgroud");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        case  0: break; /* O filho continua em background */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        default: exit(EXIT_SUCCESS); /* O pai termina */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/*============ CRIA O SOCKET PARA RECEPCAO DE DATAGRAMAS UDP ============*/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if((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sockfd</a:t>
            </a:r>
            <a:r>
              <a:rPr lang="en-US" sz="1000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PF_INET</a:t>
            </a:r>
            <a:r>
              <a:rPr lang="en-US" sz="1000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SOCK_DGRAM</a:t>
            </a:r>
            <a:r>
              <a:rPr lang="en-US" sz="1000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))&lt;0)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        Abort("Impossibilidade de abrir socket");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/*=============== ASSOCIA O SOCKET AO  ENDERECO DE ESCUTA ===============*/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/*Define que pretende receber datagramas vindos de qualquer interface de</a:t>
            </a:r>
          </a:p>
          <a:p>
            <a:pPr>
              <a:spcBef>
                <a:spcPts val="0"/>
              </a:spcBef>
              <a:buNone/>
            </a:pP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          rede, no porto pretendido*/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bzero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( (char*)&amp;serv_addr , sizeof(serv_addr) );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serv_addr.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sin_family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AF_INET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900" cap="small" noProof="1" smtClean="0">
                <a:latin typeface="Courier New" pitchFamily="49" charset="0"/>
                <a:cs typeface="Courier New" pitchFamily="49" charset="0"/>
              </a:rPr>
              <a:t>/*Address Family = Internet*/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serv_addr.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sin_addr.s_addr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htonl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INADDR_ANY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sz="900" cap="small" noProof="1" smtClean="0">
                <a:latin typeface="Courier New" pitchFamily="49" charset="0"/>
                <a:cs typeface="Courier New" pitchFamily="49" charset="0"/>
              </a:rPr>
              <a:t>/*Host TO Network Long*/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serv_addr.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sin_port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SERV_UDP_PORT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sz="900" cap="small" noProof="1" smtClean="0">
                <a:latin typeface="Courier New" pitchFamily="49" charset="0"/>
                <a:cs typeface="Courier New" pitchFamily="49" charset="0"/>
              </a:rPr>
              <a:t>/*Host TO Network Short*/</a:t>
            </a:r>
          </a:p>
          <a:p>
            <a:pPr>
              <a:spcBef>
                <a:spcPts val="0"/>
              </a:spcBef>
              <a:buNone/>
            </a:pPr>
            <a:endParaRPr lang="en-US" sz="900" cap="small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900" cap="small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        /*Associa o socket ao porto pretendido*/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if(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bind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( sockfd , (struct sockaddr *)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serv_addr , sizeof(serv_addr)) &lt;0)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        Abort("Impossibilidade de registar-se para escuta");</a:t>
            </a:r>
          </a:p>
          <a:p>
            <a:pPr>
              <a:spcBef>
                <a:spcPts val="0"/>
              </a:spcBef>
              <a:buNone/>
            </a:pPr>
            <a:endParaRPr lang="en-US" sz="900" cap="small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900" cap="small" noProof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ED8D-1B35-4140-99C2-3BA2AD71D0D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Servidor UDP </a:t>
            </a:r>
            <a:r>
              <a:rPr lang="pt-PT" dirty="0" smtClean="0"/>
              <a:t>Elementar/inicial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4572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900" cap="small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/*================ PASSA A ATENDER CLIENTES INTERACTIVAMENTE =============*/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while(1){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        fprintf(stderr,"&lt;SER1&gt;Esperando datagram...\n");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        length_addr = sizeof(cli_addr);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        nbytes =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recvfrom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(sockfd , buffer , sizeof(buffer) , 0 , (struct sockaddr *)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cli_addr , 								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length_addr);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        if(nbytes&lt;0)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                Abort("Erro na recepcao de datagrams");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        buffer[nbytes]='\0'; </a:t>
            </a: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/*Termina a cadeia de caracteres recebidos com '\0'*/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        source_port =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ntohs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( cli_addr.sin_port); </a:t>
            </a: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/*Network TO Host Short*/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900" b="1" noProof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( source_ip , (char *)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inet_ntoa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( cli_addr.sin_addr ) ); </a:t>
            </a: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/*Network TO Ascii*/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        printf( "\n&lt;SER1&gt;Mensagem recebida {%s} de {IP: %s; porto: %d}\n" , buffer, source_ip , 								source_port );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pt-PT" sz="900" b="1" cap="small" noProof="1" smtClean="0">
                <a:latin typeface="Courier New" pitchFamily="49" charset="0"/>
                <a:cs typeface="Courier New" pitchFamily="49" charset="0"/>
              </a:rPr>
              <a:t>/*_____________________________________________________ Abort_______________________________________________</a:t>
            </a:r>
          </a:p>
          <a:p>
            <a:pPr>
              <a:spcBef>
                <a:spcPts val="0"/>
              </a:spcBef>
              <a:buNone/>
            </a:pPr>
            <a:r>
              <a:rPr lang="pt-PT" sz="900" b="1" cap="small" noProof="1" smtClean="0">
                <a:latin typeface="Courier New" pitchFamily="49" charset="0"/>
                <a:cs typeface="Courier New" pitchFamily="49" charset="0"/>
              </a:rPr>
              <a:t>  Mostra a mensagem de erro associada ao ultimo erro no SO e termina com "exit status" a 1 (EXIT_FAILURE)</a:t>
            </a:r>
          </a:p>
          <a:p>
            <a:pPr>
              <a:spcBef>
                <a:spcPts val="0"/>
              </a:spcBef>
              <a:buNone/>
            </a:pPr>
            <a:r>
              <a:rPr lang="pt-PT" sz="900" b="1" cap="small" noProof="1" smtClean="0">
                <a:latin typeface="Courier New" pitchFamily="49" charset="0"/>
                <a:cs typeface="Courier New" pitchFamily="49" charset="0"/>
              </a:rPr>
              <a:t>____________________________________________________________________________________________________________*/</a:t>
            </a:r>
          </a:p>
          <a:p>
            <a:pPr>
              <a:spcBef>
                <a:spcPts val="0"/>
              </a:spcBef>
              <a:buNone/>
            </a:pPr>
            <a:endParaRPr lang="pt-PT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pt-PT" sz="900" noProof="1" smtClean="0">
                <a:latin typeface="Courier New" pitchFamily="49" charset="0"/>
                <a:cs typeface="Courier New" pitchFamily="49" charset="0"/>
              </a:rPr>
              <a:t>void Abort(char *msg)</a:t>
            </a:r>
          </a:p>
          <a:p>
            <a:pPr>
              <a:spcBef>
                <a:spcPts val="0"/>
              </a:spcBef>
              <a:buNone/>
            </a:pPr>
            <a:r>
              <a:rPr lang="pt-PT" sz="900" noProof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pt-PT" sz="900" noProof="1" smtClean="0">
                <a:latin typeface="Courier New" pitchFamily="49" charset="0"/>
                <a:cs typeface="Courier New" pitchFamily="49" charset="0"/>
              </a:rPr>
              <a:t>        fprintf(stderr,"\a&lt;SER1&gt;Erro fatal: &lt;%s&gt;\n“ , msg);</a:t>
            </a:r>
          </a:p>
          <a:p>
            <a:pPr>
              <a:spcBef>
                <a:spcPts val="0"/>
              </a:spcBef>
              <a:buNone/>
            </a:pPr>
            <a:r>
              <a:rPr lang="pt-PT" sz="900" noProof="1" smtClean="0">
                <a:latin typeface="Courier New" pitchFamily="49" charset="0"/>
                <a:cs typeface="Courier New" pitchFamily="49" charset="0"/>
              </a:rPr>
              <a:t>        perror("");</a:t>
            </a:r>
          </a:p>
          <a:p>
            <a:pPr>
              <a:spcBef>
                <a:spcPts val="0"/>
              </a:spcBef>
              <a:buNone/>
            </a:pPr>
            <a:r>
              <a:rPr lang="pt-PT" sz="900" noProof="1" smtClean="0">
                <a:latin typeface="Courier New" pitchFamily="49" charset="0"/>
                <a:cs typeface="Courier New" pitchFamily="49" charset="0"/>
              </a:rPr>
              <a:t>        exit(EXIT_FAILURE);</a:t>
            </a:r>
          </a:p>
          <a:p>
            <a:pPr>
              <a:spcBef>
                <a:spcPts val="0"/>
              </a:spcBef>
              <a:buNone/>
            </a:pPr>
            <a:endParaRPr lang="pt-PT" sz="900" noProof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pt-PT" sz="900" noProof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4208" y="620688"/>
            <a:ext cx="2520280" cy="738664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sz="1400" i="1" dirty="0" smtClean="0"/>
              <a:t>Estrutura passada por referência para poder ser preenchida com as coordenadas do remetente do </a:t>
            </a:r>
            <a:r>
              <a:rPr lang="pt-PT" sz="1400" i="1" dirty="0" err="1" smtClean="0"/>
              <a:t>datagrama</a:t>
            </a:r>
            <a:r>
              <a:rPr lang="pt-PT" sz="1400" i="1" dirty="0"/>
              <a:t>.</a:t>
            </a:r>
            <a:endParaRPr lang="pt-PT" sz="1400" i="1" dirty="0" smtClean="0"/>
          </a:p>
        </p:txBody>
      </p:sp>
      <p:sp>
        <p:nvSpPr>
          <p:cNvPr id="7" name="Oval 6"/>
          <p:cNvSpPr/>
          <p:nvPr/>
        </p:nvSpPr>
        <p:spPr>
          <a:xfrm>
            <a:off x="7308304" y="2132856"/>
            <a:ext cx="1224136" cy="576064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7425608" y="1638092"/>
            <a:ext cx="773504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04248" y="2996952"/>
            <a:ext cx="2232248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sz="1400" i="1" dirty="0" smtClean="0"/>
              <a:t>Buffer para onde é copiado o conteúdo do </a:t>
            </a:r>
            <a:r>
              <a:rPr lang="pt-PT" sz="1400" i="1" dirty="0" err="1" smtClean="0"/>
              <a:t>datagrama</a:t>
            </a:r>
            <a:r>
              <a:rPr lang="pt-PT" sz="1400" i="1" dirty="0" smtClean="0"/>
              <a:t> recebido.</a:t>
            </a:r>
            <a:endParaRPr lang="pt-PT" sz="1400" i="1" dirty="0"/>
          </a:p>
        </p:txBody>
      </p:sp>
      <p:sp>
        <p:nvSpPr>
          <p:cNvPr id="25" name="Oval 24"/>
          <p:cNvSpPr/>
          <p:nvPr/>
        </p:nvSpPr>
        <p:spPr>
          <a:xfrm>
            <a:off x="3923928" y="2204864"/>
            <a:ext cx="1656184" cy="432048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14"/>
          <p:cNvCxnSpPr>
            <a:stCxn id="24" idx="0"/>
            <a:endCxn id="25" idx="4"/>
          </p:cNvCxnSpPr>
          <p:nvPr/>
        </p:nvCxnSpPr>
        <p:spPr>
          <a:xfrm rot="16200000" flipV="1">
            <a:off x="6156176" y="1232756"/>
            <a:ext cx="360040" cy="31683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ED8D-1B35-4140-99C2-3BA2AD71D0D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anchor="b"/>
          <a:lstStyle/>
          <a:p>
            <a:pPr lvl="0">
              <a:spcBef>
                <a:spcPct val="0"/>
              </a:spcBef>
              <a:defRPr/>
            </a:pPr>
            <a:r>
              <a:rPr lang="pt-PT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Cliente UDP </a:t>
            </a:r>
            <a:r>
              <a:rPr lang="pt-PT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Elementar/inicial</a:t>
            </a:r>
            <a:endParaRPr lang="pt-PT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4400" y="1447800"/>
            <a:ext cx="797808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/*=========================== </a:t>
            </a:r>
            <a:r>
              <a:rPr lang="en-US" sz="900" b="1" cap="small" noProof="1">
                <a:latin typeface="Courier New" pitchFamily="49" charset="0"/>
                <a:cs typeface="Courier New" pitchFamily="49" charset="0"/>
              </a:rPr>
              <a:t>Cliente basico UDP ===============================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b="1" cap="small" noProof="1">
                <a:latin typeface="Courier New" pitchFamily="49" charset="0"/>
                <a:cs typeface="Courier New" pitchFamily="49" charset="0"/>
              </a:rPr>
              <a:t>Este cliente destina-se a enviar mensagens passadas na linha de comando, sob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b="1" cap="small" noProof="1">
                <a:latin typeface="Courier New" pitchFamily="49" charset="0"/>
                <a:cs typeface="Courier New" pitchFamily="49" charset="0"/>
              </a:rPr>
              <a:t>a forma de um argumento, para um servidor especifico cuja locacao e' dada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b="1" cap="small" noProof="1">
                <a:latin typeface="Courier New" pitchFamily="49" charset="0"/>
                <a:cs typeface="Courier New" pitchFamily="49" charset="0"/>
              </a:rPr>
              <a:t>pelas seguintes constantes: SERV_HOST_ADDR (endereco IP) e SERV_UDP_PORT (porto)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b="1" cap="small" noProof="1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b="1" cap="small" noProof="1">
                <a:latin typeface="Courier New" pitchFamily="49" charset="0"/>
                <a:cs typeface="Courier New" pitchFamily="49" charset="0"/>
              </a:rPr>
              <a:t>O protocolo usado e' o UDP.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b="1" cap="small" noProof="1">
                <a:latin typeface="Courier New" pitchFamily="49" charset="0"/>
                <a:cs typeface="Courier New" pitchFamily="49" charset="0"/>
              </a:rPr>
              <a:t>==============================================================================*/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#include &lt;unistd.h&gt;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#include &lt;sys/types.h&gt;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#include &lt;sys/socket.h&gt;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#include &lt;sys/param.h&gt;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#include &lt;netinet/in.h&gt;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#include &lt;string.h&gt;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#define SERV_HOST_ADDR "127.0.0.1"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#define SERV_UDP_PORT  6000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#define BUFFERSIZE     4096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void Abort(char *msg);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b="1" cap="small" noProof="1">
                <a:latin typeface="Courier New" pitchFamily="49" charset="0"/>
                <a:cs typeface="Courier New" pitchFamily="49" charset="0"/>
              </a:rPr>
              <a:t>/*________________________________ main _______________________________________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b="1" cap="small" noProof="1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int main( int argc , char *argv[] )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int sockfd,msg_len;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b="1" noProof="1">
                <a:latin typeface="Courier New" pitchFamily="49" charset="0"/>
                <a:cs typeface="Courier New" pitchFamily="49" charset="0"/>
              </a:rPr>
              <a:t>struct sockaddr_in </a:t>
            </a:r>
            <a:r>
              <a:rPr lang="en-US" sz="900" noProof="1">
                <a:latin typeface="Courier New" pitchFamily="49" charset="0"/>
                <a:cs typeface="Courier New" pitchFamily="49" charset="0"/>
              </a:rPr>
              <a:t>serv_addr;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>
                <a:latin typeface="Courier New" pitchFamily="49" charset="0"/>
                <a:cs typeface="Courier New" pitchFamily="49" charset="0"/>
              </a:rPr>
              <a:t>        char buffer[BUFFERSIZE];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0" y="3068960"/>
            <a:ext cx="2232248" cy="738664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sz="1400" i="1" dirty="0" smtClean="0"/>
              <a:t>Endereço IP especial (loopback / </a:t>
            </a:r>
            <a:r>
              <a:rPr lang="pt-PT" sz="1400" i="1" dirty="0" err="1" smtClean="0"/>
              <a:t>realimentação</a:t>
            </a:r>
            <a:r>
              <a:rPr lang="pt-PT" sz="1400" i="1" dirty="0" smtClean="0"/>
              <a:t>) que identifica o computador local.</a:t>
            </a:r>
            <a:endParaRPr lang="pt-PT" sz="1400" i="1" dirty="0"/>
          </a:p>
        </p:txBody>
      </p:sp>
      <p:sp>
        <p:nvSpPr>
          <p:cNvPr id="20" name="Oval 19"/>
          <p:cNvSpPr/>
          <p:nvPr/>
        </p:nvSpPr>
        <p:spPr>
          <a:xfrm>
            <a:off x="2555776" y="3789040"/>
            <a:ext cx="864096" cy="432048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14"/>
          <p:cNvCxnSpPr>
            <a:stCxn id="19" idx="1"/>
            <a:endCxn id="20" idx="0"/>
          </p:cNvCxnSpPr>
          <p:nvPr/>
        </p:nvCxnSpPr>
        <p:spPr>
          <a:xfrm rot="10800000" flipV="1">
            <a:off x="2987824" y="3438292"/>
            <a:ext cx="1584176" cy="3507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ED8D-1B35-4140-99C2-3BA2AD71D0D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anchor="b"/>
          <a:lstStyle/>
          <a:p>
            <a:pPr lvl="0">
              <a:spcBef>
                <a:spcPct val="0"/>
              </a:spcBef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Cliente </a:t>
            </a:r>
            <a:r>
              <a:rPr lang="pt-PT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UDP </a:t>
            </a:r>
            <a:r>
              <a:rPr lang="pt-PT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Elementar/inicial</a:t>
            </a:r>
            <a:endParaRPr lang="pt-PT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4400" y="1447800"/>
            <a:ext cx="8050088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/*========================= TESTA A SINTAXE =========================*/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if(argc != 2){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        fprintf(stderr,"Sintaxe: %s frase_a_enviar\n",argv[0]);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        exit(EXIT_FAILURE);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/*=============== CRIA SOCKET PARA ENVIO/RECEPCAO DE DATAGRAMAS ==============*/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sockfd =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PF_INET</a:t>
            </a:r>
            <a:r>
              <a:rPr lang="en-US" sz="1000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SOCK_DGRAM</a:t>
            </a:r>
            <a:r>
              <a:rPr lang="en-US" sz="1000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noProof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if(sockfd &lt; 0)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        Abort("Impossibilidade de criar socket");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900" b="1" noProof="1" smtClean="0">
                <a:latin typeface="Courier New" pitchFamily="49" charset="0"/>
                <a:cs typeface="Courier New" pitchFamily="49" charset="0"/>
              </a:rPr>
              <a:t>/*================= PREENCHE ENDERECO DO SERVIDOR ====================*/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bzero(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(char*)&amp;serv_addr , sizeof(serv_addr) ); </a:t>
            </a: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/*Coloca a zero todos os bytes*/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serv_addr.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sin_family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AF_INET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/*Address Family: Internet*/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serv_addr.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sin_addr.s_addr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inet_addr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(SERV_HOST_ADDR); </a:t>
            </a: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/*IP no formato "dotted decimal" =&gt; 32 bits*/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serv_addr.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sin_port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htons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(SERV_UDP_PORT); </a:t>
            </a: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/*Host TO Netowork Short*/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        /*====================== ENVIA MENSAGEM AO SERVIDOR ==================*/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msg_len = strlen(argv[1]);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if(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sendto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( sockfd , argv[1] , msg_len , 0 , (struct sockaddr*)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serv_addr , sizeof(serv_addr) ) != msg_len)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        Abort("SO nao conseguiu aceitar o datagram");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</a:t>
            </a:r>
            <a:endParaRPr lang="en-US" sz="9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ED8D-1B35-4140-99C2-3BA2AD71D0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7744" y="5661248"/>
            <a:ext cx="633670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PT" sz="1400" i="1" dirty="0" smtClean="0"/>
              <a:t>Como não foi associado qualquer porto local ao socket, o sistema operativo atribui um de forma automática.  Em alternativa, pode ser usada a rotina </a:t>
            </a:r>
            <a:r>
              <a:rPr lang="pt-PT" sz="1400" i="1" dirty="0" err="1" smtClean="0"/>
              <a:t>bind</a:t>
            </a:r>
            <a:r>
              <a:rPr lang="pt-PT" sz="1400" i="1" dirty="0" smtClean="0"/>
              <a:t> (ver servidor) e o porto zero (</a:t>
            </a:r>
            <a:r>
              <a:rPr lang="pt-PT" sz="1400" i="1" dirty="0" err="1" smtClean="0"/>
              <a:t>addr.sin_port</a:t>
            </a:r>
            <a:r>
              <a:rPr lang="pt-PT" sz="1400" i="1" dirty="0" smtClean="0"/>
              <a:t> = </a:t>
            </a:r>
            <a:r>
              <a:rPr lang="pt-PT" sz="1400" i="1" dirty="0" err="1" smtClean="0"/>
              <a:t>htons</a:t>
            </a:r>
            <a:r>
              <a:rPr lang="pt-PT" sz="1400" i="1" dirty="0" smtClean="0"/>
              <a:t>(0);).</a:t>
            </a:r>
            <a:endParaRPr lang="pt-PT" sz="1400" i="1" dirty="0"/>
          </a:p>
        </p:txBody>
      </p:sp>
      <p:sp>
        <p:nvSpPr>
          <p:cNvPr id="7" name="Oval 6"/>
          <p:cNvSpPr/>
          <p:nvPr/>
        </p:nvSpPr>
        <p:spPr>
          <a:xfrm>
            <a:off x="1403648" y="5085184"/>
            <a:ext cx="864096" cy="432048"/>
          </a:xfrm>
          <a:prstGeom prst="ellipse">
            <a:avLst/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14"/>
          <p:cNvCxnSpPr>
            <a:stCxn id="6" idx="1"/>
            <a:endCxn id="7" idx="4"/>
          </p:cNvCxnSpPr>
          <p:nvPr/>
        </p:nvCxnSpPr>
        <p:spPr>
          <a:xfrm rot="10800000">
            <a:off x="1835696" y="5517232"/>
            <a:ext cx="432048" cy="4056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anchor="b"/>
          <a:lstStyle/>
          <a:p>
            <a:pPr lvl="0">
              <a:spcBef>
                <a:spcPct val="0"/>
              </a:spcBef>
              <a:defRPr/>
            </a:pPr>
            <a:r>
              <a:rPr kumimoji="0" lang="pt-P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Cliente </a:t>
            </a:r>
            <a:r>
              <a:rPr lang="pt-PT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UDP </a:t>
            </a:r>
            <a:r>
              <a:rPr lang="pt-PT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Elementar/inicial</a:t>
            </a:r>
            <a:endParaRPr lang="pt-PT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447800"/>
            <a:ext cx="8050088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printf("&lt;CLI1&gt;Mensagem enviada ... a entrega nao e' confirmada.\n");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b="1" cap="small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	    /*========================= FECHA O SOCKET ===========================*/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(sockfd);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printf("\n");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exit(EXIT_SUCCESS);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/*________________________________ Abort________________________________________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  Mostra a mensagem de erro associada ao ultimo erro no sistema operativo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  e termina a aplicacao com "exit status" a 1 (constante EXIT_FAILURE)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b="1" cap="small" noProof="1" smtClean="0">
                <a:latin typeface="Courier New" pitchFamily="49" charset="0"/>
                <a:cs typeface="Courier New" pitchFamily="49" charset="0"/>
              </a:rPr>
              <a:t>________________________________________________________________________________*/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void Abort(char *msg)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fprintf(stderr,"&lt;CLI1&gt;Erro fatal: &lt;%s&gt;\n",msg);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b="1" noProof="1" smtClean="0">
                <a:latin typeface="Courier New" pitchFamily="49" charset="0"/>
                <a:cs typeface="Courier New" pitchFamily="49" charset="0"/>
              </a:rPr>
              <a:t>perror</a:t>
            </a: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("Erro do sistema");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        exit(EXIT_FAILURE);</a:t>
            </a:r>
          </a:p>
          <a:p>
            <a:pPr marL="274320" lvl="0" indent="-274320">
              <a:buClr>
                <a:schemeClr val="accent1"/>
              </a:buClr>
              <a:buSzPct val="85000"/>
            </a:pPr>
            <a:endParaRPr lang="en-US" sz="900" noProof="1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buClr>
                <a:schemeClr val="accent1"/>
              </a:buClr>
              <a:buSzPct val="85000"/>
            </a:pPr>
            <a:r>
              <a:rPr lang="en-US" sz="900" noProof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9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ED8D-1B35-4140-99C2-3BA2AD71D0D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Compilação e Execução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Compilar</a:t>
            </a:r>
          </a:p>
          <a:p>
            <a:pPr>
              <a:buNone/>
            </a:pPr>
            <a:r>
              <a:rPr lang="pt-PT" sz="2000" dirty="0" smtClean="0"/>
              <a:t>	</a:t>
            </a:r>
            <a:r>
              <a:rPr lang="pt-PT" sz="1600" dirty="0" smtClean="0"/>
              <a:t>	</a:t>
            </a:r>
            <a:r>
              <a:rPr lang="pt-PT" sz="1600" b="1" i="1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pt-PT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600" b="1" i="1" dirty="0" smtClean="0">
                <a:latin typeface="Courier New" pitchFamily="49" charset="0"/>
                <a:cs typeface="Courier New" pitchFamily="49" charset="0"/>
              </a:rPr>
              <a:t>-o </a:t>
            </a:r>
            <a:r>
              <a:rPr lang="pt-PT" sz="1600" i="1" dirty="0" smtClean="0">
                <a:latin typeface="Courier New" pitchFamily="49" charset="0"/>
                <a:cs typeface="Courier New" pitchFamily="49" charset="0"/>
              </a:rPr>
              <a:t>servidor servidorUDP_v2.c</a:t>
            </a:r>
          </a:p>
          <a:p>
            <a:pPr>
              <a:buNone/>
            </a:pPr>
            <a:r>
              <a:rPr lang="pt-PT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PT" sz="1600" b="1" i="1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pt-PT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600" b="1" i="1" dirty="0" smtClean="0">
                <a:latin typeface="Courier New" pitchFamily="49" charset="0"/>
                <a:cs typeface="Courier New" pitchFamily="49" charset="0"/>
              </a:rPr>
              <a:t>-o </a:t>
            </a:r>
            <a:r>
              <a:rPr lang="pt-PT" sz="1600" i="1" dirty="0" smtClean="0">
                <a:latin typeface="Courier New" pitchFamily="49" charset="0"/>
                <a:cs typeface="Courier New" pitchFamily="49" charset="0"/>
              </a:rPr>
              <a:t>cliente </a:t>
            </a:r>
            <a:r>
              <a:rPr lang="pt-PT" sz="1600" i="1" dirty="0" err="1" smtClean="0">
                <a:latin typeface="Courier New" pitchFamily="49" charset="0"/>
                <a:cs typeface="Courier New" pitchFamily="49" charset="0"/>
              </a:rPr>
              <a:t>clienteUDP.c</a:t>
            </a:r>
            <a:endParaRPr lang="pt-PT" sz="2000" dirty="0" smtClean="0"/>
          </a:p>
          <a:p>
            <a:endParaRPr lang="pt-PT" sz="2000" dirty="0" smtClean="0"/>
          </a:p>
          <a:p>
            <a:r>
              <a:rPr lang="pt-PT" sz="2000" dirty="0" smtClean="0"/>
              <a:t>Obter ajuda</a:t>
            </a:r>
          </a:p>
          <a:p>
            <a:pPr lvl="1">
              <a:buNone/>
            </a:pPr>
            <a:r>
              <a:rPr lang="pt-PT" sz="18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PT" sz="1800" b="1" i="1" dirty="0" err="1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pt-PT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i="1" dirty="0" err="1" smtClean="0">
                <a:latin typeface="Courier New" pitchFamily="49" charset="0"/>
                <a:cs typeface="Courier New" pitchFamily="49" charset="0"/>
              </a:rPr>
              <a:t>inet_ntoa</a:t>
            </a:r>
            <a:endParaRPr lang="pt-PT" sz="1800" dirty="0" smtClean="0"/>
          </a:p>
          <a:p>
            <a:endParaRPr lang="pt-PT" sz="2000" dirty="0" smtClean="0"/>
          </a:p>
          <a:p>
            <a:r>
              <a:rPr lang="pt-PT" sz="2000" dirty="0" smtClean="0"/>
              <a:t>Executar</a:t>
            </a:r>
          </a:p>
          <a:p>
            <a:pPr>
              <a:buNone/>
            </a:pPr>
            <a:r>
              <a:rPr lang="pt-PT" sz="2000" dirty="0" smtClean="0"/>
              <a:t>		</a:t>
            </a:r>
            <a:r>
              <a:rPr lang="pt-PT" sz="1600" i="1" dirty="0" smtClean="0">
                <a:latin typeface="Courier New" pitchFamily="49" charset="0"/>
                <a:cs typeface="Courier New" pitchFamily="49" charset="0"/>
              </a:rPr>
              <a:t>./servidor</a:t>
            </a:r>
          </a:p>
          <a:p>
            <a:pPr>
              <a:buNone/>
            </a:pPr>
            <a:r>
              <a:rPr lang="pt-PT" sz="1600" i="1" dirty="0" smtClean="0">
                <a:latin typeface="Courier New" pitchFamily="49" charset="0"/>
                <a:cs typeface="Courier New" pitchFamily="49" charset="0"/>
              </a:rPr>
              <a:t>		./cliente </a:t>
            </a:r>
            <a:r>
              <a:rPr lang="pt-PT" sz="1600" i="1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PT" sz="1600" i="1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buNone/>
            </a:pPr>
            <a:r>
              <a:rPr lang="pt-PT" sz="1600" i="1" dirty="0" smtClean="0">
                <a:latin typeface="Courier New" pitchFamily="49" charset="0"/>
                <a:cs typeface="Courier New" pitchFamily="49" charset="0"/>
              </a:rPr>
              <a:t>		./cliente "</a:t>
            </a:r>
            <a:r>
              <a:rPr lang="pt-PT" sz="1600" i="1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PT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600" i="1" dirty="0" err="1" smtClean="0">
                <a:latin typeface="Courier New" pitchFamily="49" charset="0"/>
                <a:cs typeface="Courier New" pitchFamily="49" charset="0"/>
              </a:rPr>
              <a:t>servidor!“</a:t>
            </a:r>
            <a:endParaRPr lang="pt-PT" sz="2000" dirty="0" smtClean="0"/>
          </a:p>
          <a:p>
            <a:pPr lvl="1"/>
            <a:r>
              <a:rPr lang="pt-PT" sz="1800" dirty="0" smtClean="0"/>
              <a:t>Caso o servidor e os clientes não sejam lançados no mesmo computador, o valor da constante </a:t>
            </a:r>
            <a:r>
              <a:rPr lang="pt-PT" sz="1800" i="1" dirty="0" smtClean="0"/>
              <a:t>SERV_HOST_ADDR </a:t>
            </a:r>
            <a:r>
              <a:rPr lang="pt-PT" sz="1800" dirty="0" smtClean="0"/>
              <a:t>deve ser ajustado nos clientes e estes recompilados</a:t>
            </a:r>
            <a:endParaRPr lang="pt-P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ED8D-1B35-4140-99C2-3BA2AD71D0D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Aulas práticas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Encontram-se disponíveis no </a:t>
            </a:r>
            <a:r>
              <a:rPr lang="pt-PT" sz="2000" dirty="0" err="1" smtClean="0"/>
              <a:t>Moodle</a:t>
            </a:r>
            <a:r>
              <a:rPr lang="pt-PT" sz="2000" dirty="0" smtClean="0"/>
              <a:t>, desde o primeiro dia de aulas, todos os elementos de estudo necessários, incluindo:</a:t>
            </a:r>
          </a:p>
          <a:p>
            <a:pPr lvl="1"/>
            <a:r>
              <a:rPr lang="pt-PT" sz="1800" dirty="0" smtClean="0"/>
              <a:t>O plano das </a:t>
            </a:r>
            <a:r>
              <a:rPr lang="pt-PT" sz="1800" smtClean="0"/>
              <a:t>aulas práticas;</a:t>
            </a:r>
            <a:endParaRPr lang="pt-PT" sz="1800" dirty="0" smtClean="0"/>
          </a:p>
          <a:p>
            <a:pPr lvl="1"/>
            <a:r>
              <a:rPr lang="pt-PT" sz="1800" dirty="0" smtClean="0"/>
              <a:t>A descrição dos comandos elementares Unix;</a:t>
            </a:r>
          </a:p>
          <a:p>
            <a:pPr lvl="1"/>
            <a:r>
              <a:rPr lang="pt-PT" sz="1800" dirty="0" smtClean="0"/>
              <a:t>A forma de compilar programas em C em ambientes Unix;</a:t>
            </a:r>
          </a:p>
          <a:p>
            <a:pPr lvl="1"/>
            <a:r>
              <a:rPr lang="pt-PT" sz="1800" dirty="0" smtClean="0"/>
              <a:t>Uma introdução aos </a:t>
            </a:r>
            <a:r>
              <a:rPr lang="pt-PT" sz="1800" dirty="0" err="1" smtClean="0"/>
              <a:t>sockets</a:t>
            </a:r>
            <a:r>
              <a:rPr lang="pt-PT" sz="1800" dirty="0" smtClean="0"/>
              <a:t> BSD;</a:t>
            </a:r>
          </a:p>
          <a:p>
            <a:pPr lvl="1"/>
            <a:r>
              <a:rPr lang="pt-PT" sz="1800" dirty="0" smtClean="0"/>
              <a:t>Os exemplos abordados nas aulas práticas.</a:t>
            </a:r>
          </a:p>
          <a:p>
            <a:r>
              <a:rPr lang="pt-PT" sz="2000" dirty="0" smtClean="0"/>
              <a:t>Para estudar programação é necessário programar e fazer experiências</a:t>
            </a:r>
          </a:p>
          <a:p>
            <a:r>
              <a:rPr lang="pt-PT" sz="2000" dirty="0" smtClean="0"/>
              <a:t>Ao longo das aulas práticas, os códigos fonte do cliente e do servidor UDP, apresentados nos acetatos anteriores, vão evoluir de modo a incluir e explorar funcionalidades adicionais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ED8D-1B35-4140-99C2-3BA2AD71D0D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Introdução às Redes de Comunicação / José Marinho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174</TotalTime>
  <Words>1049</Words>
  <Application>Microsoft Office PowerPoint</Application>
  <PresentationFormat>On-screen Show (4:3)</PresentationFormat>
  <Paragraphs>265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Aplicações Cliente/Servidor UDP</vt:lpstr>
      <vt:lpstr>Servidor UDP Elementar/inicial</vt:lpstr>
      <vt:lpstr>Servidor UDP Elementar/inicial</vt:lpstr>
      <vt:lpstr>Servidor UDP Elementar/inicial</vt:lpstr>
      <vt:lpstr>Slide 5</vt:lpstr>
      <vt:lpstr>Slide 6</vt:lpstr>
      <vt:lpstr>Slide 7</vt:lpstr>
      <vt:lpstr>Compilação e Execução</vt:lpstr>
      <vt:lpstr>Aulas práticas</vt:lpstr>
      <vt:lpstr>Aulas práticas</vt:lpstr>
      <vt:lpstr>Aulas práticas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José</dc:creator>
  <cp:lastModifiedBy>José</cp:lastModifiedBy>
  <cp:revision>63</cp:revision>
  <dcterms:created xsi:type="dcterms:W3CDTF">2011-10-23T15:18:55Z</dcterms:created>
  <dcterms:modified xsi:type="dcterms:W3CDTF">2012-09-21T21:07:43Z</dcterms:modified>
</cp:coreProperties>
</file>