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60" r:id="rId6"/>
    <p:sldId id="259" r:id="rId7"/>
    <p:sldId id="262" r:id="rId8"/>
    <p:sldId id="263" r:id="rId9"/>
    <p:sldId id="264" r:id="rId10"/>
    <p:sldId id="265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5" autoAdjust="0"/>
    <p:restoredTop sz="92637" autoAdjust="0"/>
  </p:normalViewPr>
  <p:slideViewPr>
    <p:cSldViewPr>
      <p:cViewPr varScale="1">
        <p:scale>
          <a:sx n="71" d="100"/>
          <a:sy n="71" d="100"/>
        </p:scale>
        <p:origin x="-11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D05F-3B24-43BB-B90F-8FA1BEFA4EBD}" type="datetimeFigureOut">
              <a:rPr lang="en-US" smtClean="0"/>
              <a:pPr/>
              <a:t>9/6/2013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C717-E859-4E95-A095-CE126AB80B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D05F-3B24-43BB-B90F-8FA1BEFA4EBD}" type="datetimeFigureOut">
              <a:rPr lang="en-US" smtClean="0"/>
              <a:pPr/>
              <a:t>9/6/2013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C717-E859-4E95-A095-CE126AB80B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D05F-3B24-43BB-B90F-8FA1BEFA4EBD}" type="datetimeFigureOut">
              <a:rPr lang="en-US" smtClean="0"/>
              <a:pPr/>
              <a:t>9/6/2013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C717-E859-4E95-A095-CE126AB80B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D05F-3B24-43BB-B90F-8FA1BEFA4EBD}" type="datetimeFigureOut">
              <a:rPr lang="en-US" smtClean="0"/>
              <a:pPr/>
              <a:t>9/6/2013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C717-E859-4E95-A095-CE126AB80B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D05F-3B24-43BB-B90F-8FA1BEFA4EBD}" type="datetimeFigureOut">
              <a:rPr lang="en-US" smtClean="0"/>
              <a:pPr/>
              <a:t>9/6/2013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C717-E859-4E95-A095-CE126AB80B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D05F-3B24-43BB-B90F-8FA1BEFA4EBD}" type="datetimeFigureOut">
              <a:rPr lang="en-US" smtClean="0"/>
              <a:pPr/>
              <a:t>9/6/2013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C717-E859-4E95-A095-CE126AB80B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D05F-3B24-43BB-B90F-8FA1BEFA4EBD}" type="datetimeFigureOut">
              <a:rPr lang="en-US" smtClean="0"/>
              <a:pPr/>
              <a:t>9/6/2013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C717-E859-4E95-A095-CE126AB80B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D05F-3B24-43BB-B90F-8FA1BEFA4EBD}" type="datetimeFigureOut">
              <a:rPr lang="en-US" smtClean="0"/>
              <a:pPr/>
              <a:t>9/6/2013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C717-E859-4E95-A095-CE126AB80B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D05F-3B24-43BB-B90F-8FA1BEFA4EBD}" type="datetimeFigureOut">
              <a:rPr lang="en-US" smtClean="0"/>
              <a:pPr/>
              <a:t>9/6/2013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C717-E859-4E95-A095-CE126AB80B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D05F-3B24-43BB-B90F-8FA1BEFA4EBD}" type="datetimeFigureOut">
              <a:rPr lang="en-US" smtClean="0"/>
              <a:pPr/>
              <a:t>9/6/2013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C717-E859-4E95-A095-CE126AB80B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D05F-3B24-43BB-B90F-8FA1BEFA4EBD}" type="datetimeFigureOut">
              <a:rPr lang="en-US" smtClean="0"/>
              <a:pPr/>
              <a:t>9/6/2013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C717-E859-4E95-A095-CE126AB80B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0D05F-3B24-43BB-B90F-8FA1BEFA4EBD}" type="datetimeFigureOut">
              <a:rPr lang="en-US" smtClean="0"/>
              <a:pPr/>
              <a:t>9/6/2013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DC717-E859-4E95-A095-CE126AB80B4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_top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546"/>
            <a:ext cx="9144000" cy="4429156"/>
          </a:xfrm>
          <a:prstGeom prst="rect">
            <a:avLst/>
          </a:prstGeom>
        </p:spPr>
      </p:pic>
      <p:pic>
        <p:nvPicPr>
          <p:cNvPr id="6" name="Picture 5" descr="bg_top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536192"/>
          </a:xfrm>
          <a:prstGeom prst="rect">
            <a:avLst/>
          </a:prstGeom>
        </p:spPr>
      </p:pic>
      <p:pic>
        <p:nvPicPr>
          <p:cNvPr id="7" name="Picture 6" descr="bg_top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5429264"/>
            <a:ext cx="9144000" cy="14287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8596" y="5783065"/>
            <a:ext cx="1348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Basura</a:t>
            </a:r>
          </a:p>
          <a:p>
            <a:pPr algn="ctr"/>
            <a:r>
              <a:rPr lang="en-GB" dirty="0" smtClean="0"/>
              <a:t>Ratnayake</a:t>
            </a:r>
          </a:p>
          <a:p>
            <a:pPr algn="ctr"/>
            <a:r>
              <a:rPr lang="en-GB" dirty="0" smtClean="0"/>
              <a:t>DSE121FT41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000232" y="5783065"/>
            <a:ext cx="1484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Visuddha</a:t>
            </a:r>
            <a:r>
              <a:rPr lang="en-GB" dirty="0" smtClean="0"/>
              <a:t> </a:t>
            </a:r>
            <a:endParaRPr lang="en-GB" dirty="0" smtClean="0"/>
          </a:p>
          <a:p>
            <a:pPr algn="ctr"/>
            <a:r>
              <a:rPr lang="en-GB" dirty="0" smtClean="0"/>
              <a:t>Samarasekara</a:t>
            </a:r>
          </a:p>
          <a:p>
            <a:pPr algn="ctr"/>
            <a:r>
              <a:rPr lang="en-GB" dirty="0" smtClean="0"/>
              <a:t>DSE121FT43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857620" y="5783065"/>
            <a:ext cx="1428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Nipuna Aravinda</a:t>
            </a:r>
          </a:p>
          <a:p>
            <a:pPr algn="ctr"/>
            <a:r>
              <a:rPr lang="en-GB" dirty="0" smtClean="0"/>
              <a:t>DSE121FT07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715008" y="5783065"/>
            <a:ext cx="1354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Prasanga </a:t>
            </a:r>
          </a:p>
          <a:p>
            <a:pPr algn="ctr"/>
            <a:r>
              <a:rPr lang="en-GB" dirty="0" smtClean="0"/>
              <a:t>Weerasuriya</a:t>
            </a:r>
          </a:p>
          <a:p>
            <a:pPr algn="ctr"/>
            <a:r>
              <a:rPr lang="en-GB" dirty="0" smtClean="0"/>
              <a:t>DSE121FT60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500958" y="5783065"/>
            <a:ext cx="1347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Punarjeewa </a:t>
            </a:r>
          </a:p>
          <a:p>
            <a:pPr algn="ctr"/>
            <a:r>
              <a:rPr lang="en-GB" dirty="0" smtClean="0"/>
              <a:t>Abeysekera</a:t>
            </a:r>
          </a:p>
          <a:p>
            <a:pPr algn="ctr"/>
            <a:r>
              <a:rPr lang="en-GB" dirty="0" smtClean="0"/>
              <a:t>DSE121FT02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_top2_repea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422"/>
            <a:ext cx="9144000" cy="5643578"/>
          </a:xfrm>
          <a:prstGeom prst="rect">
            <a:avLst/>
          </a:prstGeom>
        </p:spPr>
      </p:pic>
      <p:pic>
        <p:nvPicPr>
          <p:cNvPr id="8" name="Picture 7" descr="bg_top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4"/>
            <a:ext cx="9144000" cy="153619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5720" y="1714488"/>
            <a:ext cx="842968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Anything more you like to</a:t>
            </a:r>
          </a:p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Know about mole??? </a:t>
            </a:r>
            <a:endParaRPr lang="en-US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latin typeface="Aharoni" pitchFamily="2" charset="-79"/>
              <a:cs typeface="Aharoni" pitchFamily="2" charset="-79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42844" y="4000504"/>
            <a:ext cx="8429684" cy="1702654"/>
            <a:chOff x="357158" y="4000504"/>
            <a:chExt cx="8429684" cy="1702654"/>
          </a:xfrm>
        </p:grpSpPr>
        <p:sp>
          <p:nvSpPr>
            <p:cNvPr id="11" name="Rectangle 10"/>
            <p:cNvSpPr/>
            <p:nvPr/>
          </p:nvSpPr>
          <p:spPr>
            <a:xfrm>
              <a:off x="357158" y="4071942"/>
              <a:ext cx="8429684" cy="16312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0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solidFill>
                    <a:srgbClr val="FFC000"/>
                  </a:solidFill>
                  <a:effectLst>
                    <a:reflection blurRad="12700" stA="28000" endPos="45000" dist="1000" dir="5400000" sy="-100000" algn="bl" rotWithShape="0"/>
                  </a:effectLst>
                  <a:latin typeface="Aharoni" pitchFamily="2" charset="-79"/>
                  <a:cs typeface="Aharoni" pitchFamily="2" charset="-79"/>
                </a:rPr>
                <a:t>Meet US later </a:t>
              </a:r>
            </a:p>
            <a:p>
              <a:pPr algn="ctr"/>
              <a:endParaRPr 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  <a:latin typeface="Aharoni" pitchFamily="2" charset="-79"/>
                <a:cs typeface="Aharoni" pitchFamily="2" charset="-79"/>
              </a:endParaRPr>
            </a:p>
          </p:txBody>
        </p:sp>
        <p:pic>
          <p:nvPicPr>
            <p:cNvPr id="14" name="Picture 13" descr="Untitled-1 cofpy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72330" y="4000504"/>
              <a:ext cx="857256" cy="147249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_top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536192"/>
          </a:xfrm>
          <a:prstGeom prst="rect">
            <a:avLst/>
          </a:prstGeom>
        </p:spPr>
      </p:pic>
      <p:pic>
        <p:nvPicPr>
          <p:cNvPr id="5" name="Picture 4" descr="bg_top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5429264"/>
            <a:ext cx="9144000" cy="1428736"/>
          </a:xfrm>
          <a:prstGeom prst="rect">
            <a:avLst/>
          </a:prstGeom>
        </p:spPr>
      </p:pic>
      <p:pic>
        <p:nvPicPr>
          <p:cNvPr id="6" name="Picture 5" descr="bg_top2_repea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4422"/>
            <a:ext cx="9144000" cy="42148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71538" y="2428868"/>
            <a:ext cx="7759496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400" dirty="0" smtClean="0"/>
              <a:t>If two wrongs don't make a right,</a:t>
            </a:r>
          </a:p>
          <a:p>
            <a:pPr algn="ctr"/>
            <a:r>
              <a:rPr lang="en-GB" sz="4400" dirty="0" smtClean="0"/>
              <a:t> try three.  </a:t>
            </a:r>
          </a:p>
          <a:p>
            <a:pPr algn="ctr"/>
            <a:r>
              <a:rPr lang="en-GB" sz="4400" dirty="0" smtClean="0"/>
              <a:t>~Author Unknown</a:t>
            </a:r>
            <a:endParaRPr lang="en-GB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_top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536192"/>
          </a:xfrm>
          <a:prstGeom prst="rect">
            <a:avLst/>
          </a:prstGeom>
        </p:spPr>
      </p:pic>
      <p:pic>
        <p:nvPicPr>
          <p:cNvPr id="5" name="Picture 4" descr="bg_top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5429264"/>
            <a:ext cx="9144000" cy="1428736"/>
          </a:xfrm>
          <a:prstGeom prst="rect">
            <a:avLst/>
          </a:prstGeom>
        </p:spPr>
      </p:pic>
      <p:pic>
        <p:nvPicPr>
          <p:cNvPr id="6" name="Picture 5" descr="bg_top2_repea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4422"/>
            <a:ext cx="9144000" cy="42148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42910" y="2428868"/>
            <a:ext cx="713092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400" dirty="0" smtClean="0"/>
              <a:t>Be the change you want to be </a:t>
            </a:r>
          </a:p>
          <a:p>
            <a:pPr algn="ctr"/>
            <a:r>
              <a:rPr lang="en-GB" sz="4400" smtClean="0"/>
              <a:t> ~ Mahatma Gandhi</a:t>
            </a:r>
            <a:endParaRPr lang="en-GB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g_top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21442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7158" y="142852"/>
            <a:ext cx="8215370" cy="92869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MOLE ????</a:t>
            </a:r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8" name="Picture 7" descr="bg_top2_repea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4422"/>
            <a:ext cx="9144000" cy="5643578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285721" y="1571613"/>
            <a:ext cx="8286807" cy="1000131"/>
            <a:chOff x="285721" y="1214423"/>
            <a:chExt cx="8286807" cy="1000131"/>
          </a:xfrm>
        </p:grpSpPr>
        <p:sp>
          <p:nvSpPr>
            <p:cNvPr id="6" name="TextBox 5"/>
            <p:cNvSpPr txBox="1"/>
            <p:nvPr/>
          </p:nvSpPr>
          <p:spPr>
            <a:xfrm>
              <a:off x="857224" y="1285860"/>
              <a:ext cx="7715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/>
                <a:t>Lecturer : </a:t>
              </a:r>
              <a:r>
                <a:rPr lang="en-GB" sz="16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What are you talking about?,  Get to the point , Don’t waste my Time.</a:t>
              </a:r>
            </a:p>
          </p:txBody>
        </p:sp>
        <p:pic>
          <p:nvPicPr>
            <p:cNvPr id="13" name="Picture 12" descr="Untitled-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721" y="1214423"/>
              <a:ext cx="714380" cy="1000131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1144990" y="2071678"/>
            <a:ext cx="6141654" cy="785818"/>
            <a:chOff x="1144990" y="1714488"/>
            <a:chExt cx="6141654" cy="785818"/>
          </a:xfrm>
        </p:grpSpPr>
        <p:pic>
          <p:nvPicPr>
            <p:cNvPr id="14" name="Picture 13" descr="Untitled-2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4990" y="1714488"/>
              <a:ext cx="500066" cy="785818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572611" y="1773784"/>
              <a:ext cx="57140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/>
                <a:t>Student : </a:t>
              </a:r>
              <a:r>
                <a:rPr lang="en-GB" sz="1600" b="1" dirty="0" smtClean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Please Wait.....Wait Sir</a:t>
              </a:r>
              <a:r>
                <a:rPr lang="en-GB" sz="16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en-GB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Let me Explain what MOLE is?</a:t>
              </a:r>
              <a:endParaRPr lang="en-GB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85720" y="2857496"/>
            <a:ext cx="4648894" cy="1000131"/>
            <a:chOff x="285720" y="2500306"/>
            <a:chExt cx="4648894" cy="1000131"/>
          </a:xfrm>
        </p:grpSpPr>
        <p:pic>
          <p:nvPicPr>
            <p:cNvPr id="18" name="Picture 17" descr="Untitled-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720" y="2500306"/>
              <a:ext cx="714380" cy="1000131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785786" y="2500306"/>
              <a:ext cx="41488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 smtClean="0"/>
                <a:t>Lecturer : </a:t>
              </a:r>
              <a:r>
                <a:rPr lang="en-GB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Ok</a:t>
              </a:r>
              <a:r>
                <a:rPr lang="en-GB" sz="16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 I’ll give you 5 minutes to explain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143009" y="3214686"/>
            <a:ext cx="8001023" cy="785818"/>
            <a:chOff x="1143009" y="2857496"/>
            <a:chExt cx="8001023" cy="785818"/>
          </a:xfrm>
        </p:grpSpPr>
        <p:pic>
          <p:nvPicPr>
            <p:cNvPr id="20" name="Picture 19" descr="Untitled-2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3009" y="2857496"/>
              <a:ext cx="500066" cy="785818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1571637" y="2857496"/>
              <a:ext cx="757239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600" dirty="0" smtClean="0"/>
                <a:t>Student : </a:t>
              </a:r>
              <a:r>
                <a:rPr lang="en-GB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Thank you Sir, MOLE is the short name for </a:t>
              </a:r>
            </a:p>
            <a:p>
              <a:r>
                <a:rPr lang="en-GB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GB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             Mathematics for Ordinary Level Examination.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85720" y="4071943"/>
            <a:ext cx="8501122" cy="1000131"/>
            <a:chOff x="285720" y="3714753"/>
            <a:chExt cx="8501122" cy="1000131"/>
          </a:xfrm>
        </p:grpSpPr>
        <p:sp>
          <p:nvSpPr>
            <p:cNvPr id="15" name="Rectangle 14"/>
            <p:cNvSpPr/>
            <p:nvPr/>
          </p:nvSpPr>
          <p:spPr>
            <a:xfrm>
              <a:off x="785786" y="3733389"/>
              <a:ext cx="80010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600" dirty="0" smtClean="0"/>
                <a:t>Lecturer : </a:t>
              </a:r>
              <a:r>
                <a:rPr lang="en-GB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Ohhh, Why didn’t you say so earlier?, So what does it do and to whom is it for?</a:t>
              </a:r>
              <a:endParaRPr lang="en-GB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2" name="Picture 21" descr="Untitled-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720" y="3714753"/>
              <a:ext cx="714380" cy="1000131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1214414" y="4526829"/>
            <a:ext cx="6643734" cy="830997"/>
            <a:chOff x="1214414" y="4098201"/>
            <a:chExt cx="6643734" cy="830997"/>
          </a:xfrm>
        </p:grpSpPr>
        <p:pic>
          <p:nvPicPr>
            <p:cNvPr id="23" name="Picture 22" descr="Untitled-2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4414" y="4098201"/>
              <a:ext cx="500066" cy="785818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1643042" y="4098201"/>
              <a:ext cx="621510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600" dirty="0" smtClean="0"/>
                <a:t>Student : </a:t>
              </a:r>
              <a:r>
                <a:rPr lang="en-GB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Sir, MOLE is an Electronic Teacher </a:t>
              </a:r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that help School Students effectively  to learn GCE O/L Mathematics at School/ Home Digitally, free of charge</a:t>
              </a:r>
              <a:endParaRPr lang="en-GB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85720" y="5429264"/>
            <a:ext cx="8143932" cy="1000131"/>
            <a:chOff x="285720" y="5000636"/>
            <a:chExt cx="8143932" cy="1000131"/>
          </a:xfrm>
        </p:grpSpPr>
        <p:sp>
          <p:nvSpPr>
            <p:cNvPr id="27" name="Rectangle 26"/>
            <p:cNvSpPr/>
            <p:nvPr/>
          </p:nvSpPr>
          <p:spPr>
            <a:xfrm>
              <a:off x="785786" y="5019272"/>
              <a:ext cx="76438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600" dirty="0" smtClean="0"/>
                <a:t>Lecturer : </a:t>
              </a:r>
              <a:r>
                <a:rPr lang="en-GB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Ok, so what more about MOLE?</a:t>
              </a:r>
              <a:endParaRPr lang="en-GB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8" name="Picture 27" descr="Untitled-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720" y="5000636"/>
              <a:ext cx="714380" cy="1000131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1071538" y="5786454"/>
            <a:ext cx="7072362" cy="785818"/>
            <a:chOff x="1071538" y="5357826"/>
            <a:chExt cx="7072362" cy="785818"/>
          </a:xfrm>
        </p:grpSpPr>
        <p:pic>
          <p:nvPicPr>
            <p:cNvPr id="29" name="Picture 28" descr="Untitled-2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1538" y="5357826"/>
              <a:ext cx="500066" cy="785818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1500166" y="5357826"/>
              <a:ext cx="664373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600" dirty="0" smtClean="0"/>
                <a:t>Student </a:t>
              </a:r>
              <a:r>
                <a:rPr lang="en-GB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: Sir, there are many more things to tell you, I suggest you take a 	seat and enjoy the journey.</a:t>
              </a:r>
              <a:endParaRPr lang="en-GB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bg_top2_repea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422"/>
            <a:ext cx="9144000" cy="564357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-71470" y="3517486"/>
            <a:ext cx="942978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Untitled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6" y="3733388"/>
            <a:ext cx="6019048" cy="3009524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6072198" y="5572140"/>
            <a:ext cx="1884267" cy="714380"/>
            <a:chOff x="6072198" y="5429264"/>
            <a:chExt cx="1884267" cy="714380"/>
          </a:xfrm>
        </p:grpSpPr>
        <p:sp>
          <p:nvSpPr>
            <p:cNvPr id="15" name="Right Brace 14"/>
            <p:cNvSpPr/>
            <p:nvPr/>
          </p:nvSpPr>
          <p:spPr>
            <a:xfrm>
              <a:off x="6072198" y="5429264"/>
              <a:ext cx="357190" cy="7143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57950" y="5631436"/>
              <a:ext cx="15985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Not so practical</a:t>
              </a:r>
              <a:endParaRPr lang="en-GB" sz="16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802687" y="3733388"/>
            <a:ext cx="2699197" cy="3053198"/>
            <a:chOff x="5802687" y="3571876"/>
            <a:chExt cx="2699197" cy="305319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5929322" y="6429396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357950" y="6286520"/>
              <a:ext cx="10951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Solution 3</a:t>
              </a:r>
              <a:endParaRPr lang="en-GB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02687" y="3571876"/>
              <a:ext cx="254428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This is where MOLE</a:t>
              </a:r>
            </a:p>
            <a:p>
              <a:pPr algn="r"/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comes into play and solve</a:t>
              </a:r>
            </a:p>
            <a:p>
              <a:pPr algn="r"/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the situation once and</a:t>
              </a:r>
            </a:p>
            <a:p>
              <a:pPr algn="r"/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For all.</a:t>
              </a:r>
              <a:endParaRPr lang="en-GB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ight Brace 21"/>
            <p:cNvSpPr/>
            <p:nvPr/>
          </p:nvSpPr>
          <p:spPr>
            <a:xfrm>
              <a:off x="8286776" y="3714752"/>
              <a:ext cx="214314" cy="85725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Arrow Connector 25"/>
            <p:cNvCxnSpPr>
              <a:endCxn id="22" idx="1"/>
            </p:cNvCxnSpPr>
            <p:nvPr/>
          </p:nvCxnSpPr>
          <p:spPr>
            <a:xfrm rot="5400000" flipH="1" flipV="1">
              <a:off x="7393801" y="5250669"/>
              <a:ext cx="221457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3"/>
            </p:cNvCxnSpPr>
            <p:nvPr/>
          </p:nvCxnSpPr>
          <p:spPr>
            <a:xfrm flipV="1">
              <a:off x="7453122" y="6357958"/>
              <a:ext cx="1047968" cy="978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 descr="bg_top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4"/>
            <a:ext cx="9144000" cy="153619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57158" y="142852"/>
            <a:ext cx="8215370" cy="92869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A student’s scenario</a:t>
            </a:r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5" name="Picture 4" descr="Untitled-1 copy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728" y="1161620"/>
            <a:ext cx="6171429" cy="2196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_top2_repea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422"/>
            <a:ext cx="9144000" cy="5643578"/>
          </a:xfrm>
          <a:prstGeom prst="rect">
            <a:avLst/>
          </a:prstGeom>
        </p:spPr>
      </p:pic>
      <p:pic>
        <p:nvPicPr>
          <p:cNvPr id="5" name="Picture 4" descr="bg_top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4"/>
            <a:ext cx="9144000" cy="15361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5720" y="357166"/>
            <a:ext cx="842968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Why MOLE????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7" name="Picture 6" descr="Untitled-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15140" y="285728"/>
            <a:ext cx="736357" cy="1116974"/>
          </a:xfrm>
          <a:prstGeom prst="rect">
            <a:avLst/>
          </a:prstGeom>
        </p:spPr>
      </p:pic>
      <p:pic>
        <p:nvPicPr>
          <p:cNvPr id="8" name="Picture 7" descr="Untitled-1 cofpy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42844" y="1357298"/>
            <a:ext cx="857256" cy="1472498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000100" y="2285992"/>
            <a:ext cx="7772400" cy="57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Release you from 2 years of burden, study anywhere you wish.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00100" y="3071810"/>
            <a:ext cx="7929586" cy="34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2000" dirty="0" smtClean="0"/>
              <a:t>This gives you real-life practical approach.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00100" y="2714620"/>
            <a:ext cx="7929586" cy="34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2000" dirty="0" smtClean="0"/>
              <a:t>Failure rate can be reduced.</a:t>
            </a:r>
            <a:endParaRPr lang="en-US" sz="2000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000100" y="3500438"/>
            <a:ext cx="7772400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sz="2000" dirty="0" smtClean="0"/>
              <a:t>Learning virtually motivates, inspire and fascinating experience to   students.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28662" y="4857760"/>
            <a:ext cx="7929586" cy="89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sz="3200" dirty="0" smtClean="0">
                <a:solidFill>
                  <a:srgbClr val="FFC000"/>
                </a:solidFill>
              </a:rPr>
              <a:t>MOLE is free of charge no need to pay penny!.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00132" y="4242545"/>
            <a:ext cx="7929586" cy="34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sz="2000" dirty="0" smtClean="0"/>
              <a:t>MOLE is there to help you anytime, anywhere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1" grpId="0"/>
      <p:bldP spid="11" grpId="1"/>
      <p:bldP spid="15" grpId="0"/>
      <p:bldP spid="16" grpId="0"/>
      <p:bldP spid="16" grpId="1"/>
      <p:bldP spid="17" grpId="0"/>
      <p:bldP spid="1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g_top2_repea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422"/>
            <a:ext cx="9144000" cy="5643578"/>
          </a:xfrm>
          <a:prstGeom prst="rect">
            <a:avLst/>
          </a:prstGeom>
        </p:spPr>
      </p:pic>
      <p:pic>
        <p:nvPicPr>
          <p:cNvPr id="4" name="Picture 3" descr="bg_top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4"/>
            <a:ext cx="9144000" cy="15361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5720" y="357166"/>
            <a:ext cx="842968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Mole made from and for..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1605833"/>
            <a:ext cx="7715304" cy="203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 smtClean="0"/>
              <a:t>MOLE is made using the following</a:t>
            </a:r>
          </a:p>
          <a:p>
            <a:pPr>
              <a:lnSpc>
                <a:spcPct val="80000"/>
              </a:lnSpc>
            </a:pPr>
            <a:r>
              <a:rPr lang="en-US" sz="2000" b="1" dirty="0" smtClean="0"/>
              <a:t>Main Components:</a:t>
            </a:r>
            <a:r>
              <a:rPr lang="en-US" sz="2000" dirty="0" smtClean="0"/>
              <a:t> MOLE Software, Website and User Database</a:t>
            </a:r>
          </a:p>
          <a:p>
            <a:pPr>
              <a:lnSpc>
                <a:spcPct val="80000"/>
              </a:lnSpc>
            </a:pPr>
            <a:endParaRPr lang="en-US" sz="2400" b="1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MOLE Desktop Application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C++, Java, J2EE</a:t>
            </a:r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b="1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MOLE Website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HTML , MYSQL(Database), PHP, JavaScript, AJAX</a:t>
            </a:r>
            <a:endParaRPr lang="en-US" b="1" dirty="0" smtClean="0"/>
          </a:p>
        </p:txBody>
      </p:sp>
      <p:pic>
        <p:nvPicPr>
          <p:cNvPr id="9" name="Picture 8" descr="Untitled-1 cofp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835" y="1285860"/>
            <a:ext cx="714380" cy="1472498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3643314"/>
            <a:ext cx="93583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429784" y="4357694"/>
            <a:ext cx="45720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endParaRPr lang="en-US" dirty="0" smtClean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endParaRPr lang="en-US" dirty="0" smtClean="0">
              <a:solidFill>
                <a:schemeClr val="hlin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5720" y="3723674"/>
            <a:ext cx="742955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 smtClean="0"/>
              <a:t>MOLE is made for the following</a:t>
            </a:r>
          </a:p>
          <a:p>
            <a:pPr>
              <a:lnSpc>
                <a:spcPct val="80000"/>
              </a:lnSpc>
            </a:pPr>
            <a:r>
              <a:rPr lang="en-US" sz="2000" b="1" dirty="0" smtClean="0"/>
              <a:t>Main Targets :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School Students,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O\L Repeaters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-71470" y="4356106"/>
            <a:ext cx="93583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5720" y="4429132"/>
            <a:ext cx="5143536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 smtClean="0"/>
              <a:t>MOLE is implemented in</a:t>
            </a:r>
          </a:p>
          <a:p>
            <a:pPr>
              <a:lnSpc>
                <a:spcPct val="80000"/>
              </a:lnSpc>
            </a:pPr>
            <a:r>
              <a:rPr lang="en-US" sz="2000" b="1" dirty="0" smtClean="0"/>
              <a:t>Company: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JMC College International Kaduwela.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5072074"/>
            <a:ext cx="93583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71470" y="5784866"/>
            <a:ext cx="93583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85720" y="5152434"/>
            <a:ext cx="8929718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 smtClean="0"/>
              <a:t>MOLE is designed and developed based on</a:t>
            </a:r>
          </a:p>
          <a:p>
            <a:pPr>
              <a:lnSpc>
                <a:spcPct val="80000"/>
              </a:lnSpc>
            </a:pPr>
            <a:r>
              <a:rPr lang="en-US" sz="2000" b="1" dirty="0" smtClean="0"/>
              <a:t>Manual Data Sources: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National Textbooks for Grades 10 and 11 Mathematics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5752" y="5938252"/>
            <a:ext cx="8929718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 smtClean="0"/>
              <a:t>MOLE takes the following inputs</a:t>
            </a:r>
          </a:p>
          <a:p>
            <a:pPr>
              <a:lnSpc>
                <a:spcPct val="80000"/>
              </a:lnSpc>
            </a:pPr>
            <a:r>
              <a:rPr lang="en-US" sz="2000" b="1" dirty="0" smtClean="0"/>
              <a:t>Data Inputs: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User Account Information, Lesson Completion, Exam Submissions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3" grpId="0"/>
      <p:bldP spid="13" grpId="1"/>
      <p:bldP spid="15" grpId="0"/>
      <p:bldP spid="15" grpId="1"/>
      <p:bldP spid="18" grpId="0"/>
      <p:bldP spid="18" grpId="1"/>
      <p:bldP spid="19" grpId="0"/>
      <p:bldP spid="1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_top2_repea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422"/>
            <a:ext cx="9144000" cy="5643578"/>
          </a:xfrm>
          <a:prstGeom prst="rect">
            <a:avLst/>
          </a:prstGeom>
        </p:spPr>
      </p:pic>
      <p:pic>
        <p:nvPicPr>
          <p:cNvPr id="5" name="Picture 4" descr="bg_top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4"/>
            <a:ext cx="9144000" cy="15361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5720" y="357166"/>
            <a:ext cx="842968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We are Gorgeous and so is MOLE!!!</a:t>
            </a:r>
            <a:endParaRPr lang="en-US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8" name="Picture 7" descr="Untitled-1 cofp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2844" y="1357298"/>
            <a:ext cx="857256" cy="1472498"/>
          </a:xfrm>
          <a:prstGeom prst="rect">
            <a:avLst/>
          </a:prstGeom>
        </p:spPr>
      </p:pic>
      <p:pic>
        <p:nvPicPr>
          <p:cNvPr id="9" name="Picture 6" descr="MOLE main"/>
          <p:cNvPicPr>
            <a:picLocks noGrp="1" noChangeAspect="1" noChangeArrowheads="1"/>
          </p:cNvPicPr>
          <p:nvPr>
            <p:ph idx="1"/>
          </p:nvPr>
        </p:nvPicPr>
        <p:blipFill>
          <a:blip r:embed="rId5"/>
          <a:srcRect/>
          <a:stretch>
            <a:fillRect/>
          </a:stretch>
        </p:blipFill>
        <p:spPr>
          <a:xfrm>
            <a:off x="1357290" y="1714488"/>
            <a:ext cx="5419725" cy="4651375"/>
          </a:xfrm>
          <a:noFill/>
          <a:ln/>
        </p:spPr>
      </p:pic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6686528" y="3270238"/>
            <a:ext cx="792162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478690" y="2909875"/>
            <a:ext cx="936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Friend Chat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 flipV="1">
            <a:off x="6686528" y="398937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334228" y="3846500"/>
            <a:ext cx="1331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Calculators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H="1" flipV="1">
            <a:off x="6757965" y="2262175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046890" y="2046275"/>
            <a:ext cx="16192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Examinations Results</a:t>
            </a:r>
            <a:endParaRPr lang="en-US" dirty="0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 flipV="1">
            <a:off x="6686528" y="370203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6902428" y="3486138"/>
            <a:ext cx="17637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Personalization</a:t>
            </a:r>
          </a:p>
        </p:txBody>
      </p:sp>
      <p:sp>
        <p:nvSpPr>
          <p:cNvPr id="19" name="Left Brace 18"/>
          <p:cNvSpPr/>
          <p:nvPr/>
        </p:nvSpPr>
        <p:spPr>
          <a:xfrm>
            <a:off x="1142976" y="3357562"/>
            <a:ext cx="142876" cy="221457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206351" y="4274114"/>
            <a:ext cx="9366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smtClean="0"/>
              <a:t>Lessons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  <p:bldP spid="12" grpId="0" animBg="1"/>
      <p:bldP spid="12" grpId="1" animBg="1"/>
      <p:bldP spid="13" grpId="0"/>
      <p:bldP spid="13" grpId="1"/>
      <p:bldP spid="14" grpId="0" animBg="1"/>
      <p:bldP spid="14" grpId="1" animBg="1"/>
      <p:bldP spid="15" grpId="0"/>
      <p:bldP spid="15" grpId="1"/>
      <p:bldP spid="16" grpId="0" animBg="1"/>
      <p:bldP spid="16" grpId="1" animBg="1"/>
      <p:bldP spid="17" grpId="0"/>
      <p:bldP spid="17" grpId="1"/>
      <p:bldP spid="19" grpId="0" animBg="1"/>
      <p:bldP spid="19" grpId="1" animBg="1"/>
      <p:bldP spid="20" grpId="0"/>
      <p:bldP spid="2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_top2_repea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422"/>
            <a:ext cx="9144000" cy="5643578"/>
          </a:xfrm>
          <a:prstGeom prst="rect">
            <a:avLst/>
          </a:prstGeom>
        </p:spPr>
      </p:pic>
      <p:pic>
        <p:nvPicPr>
          <p:cNvPr id="5" name="Picture 4" descr="bg_top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4"/>
            <a:ext cx="9144000" cy="15361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5720" y="357166"/>
            <a:ext cx="842968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MOLE Features</a:t>
            </a:r>
            <a:endParaRPr lang="en-US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85786" y="2028844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Friend Chat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	Calculators</a:t>
            </a:r>
            <a:endParaRPr kumimoji="0" lang="en-US" sz="3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Examinations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Personalization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Untitled-1 cofp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892" y="285728"/>
            <a:ext cx="857256" cy="14724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_top2_repea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422"/>
            <a:ext cx="9144000" cy="5643578"/>
          </a:xfrm>
          <a:prstGeom prst="rect">
            <a:avLst/>
          </a:prstGeom>
        </p:spPr>
      </p:pic>
      <p:pic>
        <p:nvPicPr>
          <p:cNvPr id="5" name="Picture 4" descr="bg_top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4"/>
            <a:ext cx="9144000" cy="15361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5720" y="357166"/>
            <a:ext cx="842968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MOLE Website</a:t>
            </a:r>
            <a:endParaRPr lang="en-US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7" name="Picture 6" descr="Untitled-1 cofp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892" y="285728"/>
            <a:ext cx="857256" cy="1472498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000100" y="2357430"/>
            <a:ext cx="7622040" cy="1116974"/>
            <a:chOff x="1357290" y="2357430"/>
            <a:chExt cx="7622040" cy="1116974"/>
          </a:xfrm>
        </p:grpSpPr>
        <p:sp>
          <p:nvSpPr>
            <p:cNvPr id="8" name="Rectangle 7"/>
            <p:cNvSpPr/>
            <p:nvPr/>
          </p:nvSpPr>
          <p:spPr>
            <a:xfrm>
              <a:off x="2071670" y="2857496"/>
              <a:ext cx="690766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effectLst>
                    <a:reflection blurRad="12700" stA="28000" endPos="45000" dist="1000" dir="5400000" sy="-100000" algn="bl" rotWithShape="0"/>
                  </a:effectLst>
                  <a:latin typeface="Aharoni" pitchFamily="2" charset="-79"/>
                  <a:cs typeface="Aharoni" pitchFamily="2" charset="-79"/>
                </a:rPr>
                <a:t>What Website?, I don’t see any!</a:t>
              </a:r>
              <a:endPara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Aharoni" pitchFamily="2" charset="-79"/>
                <a:cs typeface="Aharoni" pitchFamily="2" charset="-79"/>
              </a:endParaRPr>
            </a:p>
          </p:txBody>
        </p:sp>
        <p:pic>
          <p:nvPicPr>
            <p:cNvPr id="9" name="Picture 8" descr="Untitled-1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7290" y="2357430"/>
              <a:ext cx="736357" cy="1116974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4286248" y="4429132"/>
            <a:ext cx="3214710" cy="1472498"/>
            <a:chOff x="3286116" y="3500438"/>
            <a:chExt cx="3214710" cy="1472498"/>
          </a:xfrm>
        </p:grpSpPr>
        <p:pic>
          <p:nvPicPr>
            <p:cNvPr id="10" name="Picture 9" descr="Untitled-1 cofpy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43570" y="3500438"/>
              <a:ext cx="857256" cy="1472498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3286116" y="3643314"/>
              <a:ext cx="205857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effectLst>
                    <a:reflection blurRad="12700" stA="28000" endPos="45000" dist="1000" dir="5400000" sy="-100000" algn="bl" rotWithShape="0"/>
                  </a:effectLst>
                  <a:latin typeface="Aharoni" pitchFamily="2" charset="-79"/>
                  <a:cs typeface="Aharoni" pitchFamily="2" charset="-79"/>
                </a:rPr>
                <a:t>Here it is</a:t>
              </a:r>
              <a:endPara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Aharoni" pitchFamily="2" charset="-79"/>
                <a:cs typeface="Aharoni" pitchFamily="2" charset="-79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382</TotalTime>
  <Words>412</Words>
  <Application>Microsoft Office PowerPoint</Application>
  <PresentationFormat>On-screen Show (4:3)</PresentationFormat>
  <Paragraphs>81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Basura</dc:creator>
  <cp:lastModifiedBy>Basura</cp:lastModifiedBy>
  <cp:revision>145</cp:revision>
  <dcterms:created xsi:type="dcterms:W3CDTF">2013-09-05T08:05:45Z</dcterms:created>
  <dcterms:modified xsi:type="dcterms:W3CDTF">2013-09-06T03:31:03Z</dcterms:modified>
</cp:coreProperties>
</file>