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76" r:id="rId6"/>
    <p:sldId id="263" r:id="rId7"/>
    <p:sldId id="262" r:id="rId8"/>
    <p:sldId id="269" r:id="rId9"/>
    <p:sldId id="267" r:id="rId10"/>
    <p:sldId id="268" r:id="rId11"/>
    <p:sldId id="270" r:id="rId12"/>
    <p:sldId id="271" r:id="rId13"/>
    <p:sldId id="272" r:id="rId14"/>
    <p:sldId id="264" r:id="rId15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TW" dirty="0">
                <a:latin typeface="Times New Roman" panose="02020603050405020304" charset="0"/>
                <a:sym typeface="+mn-ea"/>
              </a:rPr>
              <a:t>EE6470 </a:t>
            </a:r>
            <a:br>
              <a:rPr lang="en-US" altLang="zh-TW" dirty="0">
                <a:latin typeface="Times New Roman" panose="02020603050405020304" charset="0"/>
                <a:sym typeface="+mn-ea"/>
              </a:rPr>
            </a:br>
            <a:r>
              <a:rPr lang="en-US" altLang="zh-TW" dirty="0">
                <a:latin typeface="Times New Roman" panose="02020603050405020304" charset="0"/>
                <a:sym typeface="+mn-ea"/>
              </a:rPr>
              <a:t>Final </a:t>
            </a:r>
            <a:r>
              <a:rPr lang="en-US" altLang="zh-TW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ea typeface="標楷體" panose="03000509000000000000" charset="-120"/>
                <a:sym typeface="+mn-ea"/>
              </a:rPr>
              <a:t>110061546  </a:t>
            </a:r>
            <a:r>
              <a:rPr lang="zh-TW" altLang="en-US" dirty="0">
                <a:latin typeface="Times New Roman" panose="02020603050405020304" charset="0"/>
                <a:ea typeface="標楷體" panose="03000509000000000000" charset="-120"/>
                <a:sym typeface="+mn-ea"/>
              </a:rPr>
              <a:t>邱博昇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Result RISCV-VP (Single core)</a:t>
            </a:r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9270" y="1575435"/>
            <a:ext cx="3371215" cy="496316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096635" y="2718435"/>
            <a:ext cx="502793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simulation time: 4073580 ns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        num-instr : 117357 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6070" y="1832610"/>
            <a:ext cx="830580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46250" y="6362065"/>
            <a:ext cx="1283335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Result RISCV-VP (two core)</a:t>
            </a:r>
            <a:endParaRPr lang="en-US" altLang="zh-TW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25" y="1573530"/>
            <a:ext cx="3271520" cy="485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55" y="1573530"/>
            <a:ext cx="3514090" cy="48571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4140" y="6224270"/>
            <a:ext cx="1332865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73810" y="1793875"/>
            <a:ext cx="830580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4155" y="6236335"/>
            <a:ext cx="1332865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34155" y="1708150"/>
            <a:ext cx="1979295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76490" y="2727960"/>
            <a:ext cx="469011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simulation time: 2376100 ns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        num-instr : 168219 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Result</a:t>
            </a:r>
            <a:endParaRPr lang="zh-TW" altLang="en-US"/>
          </a:p>
        </p:txBody>
      </p:sp>
      <p:graphicFrame>
        <p:nvGraphicFramePr>
          <p:cNvPr id="4" name="圓桌 3"/>
          <p:cNvGraphicFramePr/>
          <p:nvPr/>
        </p:nvGraphicFramePr>
        <p:xfrm>
          <a:off x="1042670" y="227647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AREA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RUN TIME</a:t>
                      </a:r>
                      <a:endParaRPr lang="en-US" altLang="zh-TW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BASIC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4577.1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3857000 ns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PIPELINE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15295.9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2366000 ns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42670" y="1691005"/>
            <a:ext cx="11290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</a:rPr>
              <a:t>HLS:</a:t>
            </a:r>
            <a:endParaRPr lang="en-US" altLang="zh-TW" sz="2800">
              <a:latin typeface="Times New Roman" panose="02020603050405020304" charset="0"/>
            </a:endParaRPr>
          </a:p>
        </p:txBody>
      </p:sp>
      <p:graphicFrame>
        <p:nvGraphicFramePr>
          <p:cNvPr id="6" name="圓桌 5"/>
          <p:cNvGraphicFramePr/>
          <p:nvPr/>
        </p:nvGraphicFramePr>
        <p:xfrm>
          <a:off x="1042670" y="430593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simulation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num-instr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/>
                        <a:t>one core</a:t>
                      </a:r>
                      <a:endParaRPr lang="en-US" altLang="zh-TW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4073580 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117357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two 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2376100 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latin typeface="Times New Roman" panose="02020603050405020304" charset="0"/>
                          <a:ea typeface="標楷體" panose="03000509000000000000" charset="-120"/>
                          <a:sym typeface="+mn-ea"/>
                        </a:rPr>
                        <a:t>168219 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2670" y="3681095"/>
            <a:ext cx="16979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</a:rPr>
              <a:t>RISV-VP:</a:t>
            </a:r>
            <a:endParaRPr lang="en-US" altLang="zh-TW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9150" y="908050"/>
            <a:ext cx="10515600" cy="4351338"/>
          </a:xfrm>
        </p:spPr>
        <p:txBody>
          <a:bodyPr/>
          <a:p>
            <a:pPr marL="0" indent="0" algn="ctr">
              <a:buNone/>
            </a:pPr>
            <a:endParaRPr lang="en-US" altLang="zh-TW" sz="6000">
              <a:latin typeface="Times New Roman" panose="02020603050405020304" charset="0"/>
            </a:endParaRPr>
          </a:p>
          <a:p>
            <a:pPr marL="0" indent="0" algn="ctr">
              <a:buNone/>
            </a:pPr>
            <a:endParaRPr lang="en-US" altLang="zh-TW" sz="6000">
              <a:latin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zh-TW" sz="6000">
                <a:latin typeface="Times New Roman" panose="02020603050405020304" charset="0"/>
              </a:rPr>
              <a:t>Thank you</a:t>
            </a:r>
            <a:endParaRPr lang="en-US" altLang="zh-TW" sz="6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 sz="5900" dirty="0">
                <a:latin typeface="Times New Roman" panose="02020603050405020304" charset="0"/>
                <a:ea typeface="標楷體" panose="03000509000000000000" charset="-120"/>
                <a:sym typeface="+mn-ea"/>
              </a:rPr>
              <a:t>Outline</a:t>
            </a:r>
            <a:endParaRPr lang="en-US" altLang="zh-TW" sz="59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 sz="3600">
                <a:latin typeface="Times New Roman" panose="02020603050405020304" charset="0"/>
              </a:rPr>
              <a:t>The algorithmn</a:t>
            </a:r>
            <a:endParaRPr lang="en-US" altLang="zh-TW" sz="3600">
              <a:latin typeface="Times New Roman" panose="02020603050405020304" charset="0"/>
            </a:endParaRPr>
          </a:p>
          <a:p>
            <a:r>
              <a:rPr lang="en-US" altLang="zh-TW" sz="3600">
                <a:latin typeface="Times New Roman" panose="02020603050405020304" charset="0"/>
              </a:rPr>
              <a:t>The structural</a:t>
            </a:r>
            <a:endParaRPr lang="en-US" altLang="zh-TW" sz="3600">
              <a:latin typeface="Times New Roman" panose="02020603050405020304" charset="0"/>
            </a:endParaRPr>
          </a:p>
          <a:p>
            <a:r>
              <a:rPr lang="en-US" altLang="zh-TW" sz="3600">
                <a:latin typeface="Times New Roman" panose="02020603050405020304" charset="0"/>
              </a:rPr>
              <a:t>Result</a:t>
            </a:r>
            <a:endParaRPr lang="en-US" altLang="zh-TW" sz="36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TW" sz="3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 sz="4800">
                <a:latin typeface="Times New Roman" panose="02020603050405020304" charset="0"/>
                <a:sym typeface="+mn-ea"/>
              </a:rPr>
              <a:t>The algorithmn</a:t>
            </a:r>
            <a:br>
              <a:rPr lang="en-US" altLang="zh-TW">
                <a:latin typeface="Times New Roman" panose="02020603050405020304" charset="0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TW">
                <a:latin typeface="Times New Roman" panose="02020603050405020304" charset="0"/>
              </a:rPr>
              <a:t>polynomial rolling Hash</a:t>
            </a:r>
            <a:endParaRPr lang="en-US" altLang="zh-TW">
              <a:latin typeface="Times New Roman" panose="02020603050405020304" charset="0"/>
            </a:endParaRPr>
          </a:p>
          <a:p>
            <a:endParaRPr lang="en-US" altLang="zh-TW">
              <a:latin typeface="Times New Roman" panose="02020603050405020304" charset="0"/>
            </a:endParaRPr>
          </a:p>
          <a:p>
            <a:endParaRPr lang="en-US" altLang="zh-TW">
              <a:latin typeface="Times New Roman" panose="02020603050405020304" charset="0"/>
            </a:endParaRPr>
          </a:p>
          <a:p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ea typeface="標楷體" panose="03000509000000000000" charset="-120"/>
              </a:rPr>
              <a:t>  parameter: </a:t>
            </a:r>
            <a:r>
              <a:rPr lang="en-US" altLang="zh-TW"/>
              <a:t>   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             </a:t>
            </a:r>
            <a:r>
              <a:rPr lang="en-US" altLang="zh-TW">
                <a:latin typeface="Times New Roman" panose="02020603050405020304" charset="0"/>
              </a:rPr>
              <a:t>s: string  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</a:rPr>
              <a:t>           n: string length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</a:rPr>
              <a:t>           p: 31 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</a:rPr>
              <a:t>          m: 10</a:t>
            </a:r>
            <a:r>
              <a:rPr lang="en-US" altLang="zh-TW" baseline="30000">
                <a:latin typeface="Times New Roman" panose="02020603050405020304" charset="0"/>
              </a:rPr>
              <a:t>9 </a:t>
            </a:r>
            <a:r>
              <a:rPr lang="en-US" altLang="zh-TW">
                <a:latin typeface="Times New Roman" panose="02020603050405020304" charset="0"/>
              </a:rPr>
              <a:t>+9</a:t>
            </a:r>
            <a:endParaRPr lang="en-US" altLang="zh-TW">
              <a:latin typeface="Times New Roman" panose="02020603050405020304" charset="0"/>
            </a:endParaRPr>
          </a:p>
          <a:p>
            <a:endParaRPr lang="en-US" altLang="zh-TW" baseline="30000">
              <a:latin typeface="Times New Roman" panose="02020603050405020304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112520" y="2582545"/>
          <a:ext cx="583120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63900" imgH="685800" progId="Equation.KSEE3">
                  <p:embed/>
                </p:oleObj>
              </mc:Choice>
              <mc:Fallback>
                <p:oleObj name="" r:id="rId1" imgW="3263900" imgH="685800" progId="Equation.KSEE3">
                  <p:embed/>
                  <p:pic>
                    <p:nvPicPr>
                      <p:cNvPr id="0" name="圖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2520" y="2582545"/>
                        <a:ext cx="5831205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The algorithmn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convert each character of  string to an integer.</a:t>
            </a:r>
            <a:endParaRPr lang="en-US" altLang="zh-TW">
              <a:latin typeface="Times New Roman" panose="02020603050405020304" charset="0"/>
            </a:endParaRPr>
          </a:p>
          <a:p>
            <a:r>
              <a:rPr lang="en-US" altLang="zh-TW">
                <a:latin typeface="Times New Roman" panose="02020603050405020304" charset="0"/>
                <a:sym typeface="+mn-ea"/>
              </a:rPr>
              <a:t>a~z is convert to the 1</a:t>
            </a:r>
            <a:r>
              <a:rPr lang="en-US" altLang="zh-TW">
                <a:latin typeface="Times New Roman" panose="02020603050405020304" charset="0"/>
                <a:ea typeface="標楷體" panose="03000509000000000000" charset="-120"/>
                <a:sym typeface="+mn-ea"/>
              </a:rPr>
              <a:t>~</a:t>
            </a:r>
            <a:r>
              <a:rPr lang="en-US" altLang="zh-TW">
                <a:latin typeface="Times New Roman" panose="02020603050405020304" charset="0"/>
                <a:sym typeface="+mn-ea"/>
              </a:rPr>
              <a:t>26</a:t>
            </a:r>
            <a:endParaRPr lang="en-US" altLang="zh-TW">
              <a:latin typeface="Times New Roman" panose="02020603050405020304" charset="0"/>
            </a:endParaRPr>
          </a:p>
          <a:p>
            <a:r>
              <a:rPr lang="en-US" altLang="zh-TW">
                <a:latin typeface="Times New Roman" panose="02020603050405020304" charset="0"/>
                <a:sym typeface="+mn-ea"/>
              </a:rPr>
              <a:t>example: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sym typeface="+mn-ea"/>
              </a:rPr>
              <a:t>  if string </a:t>
            </a:r>
            <a:r>
              <a:rPr lang="en-US" altLang="zh-TW">
                <a:latin typeface="標楷體" panose="03000509000000000000" charset="-120"/>
                <a:ea typeface="標楷體" panose="03000509000000000000" charset="-120"/>
                <a:sym typeface="+mn-ea"/>
              </a:rPr>
              <a:t>=</a:t>
            </a:r>
            <a:r>
              <a:rPr lang="en-US" altLang="zh-TW">
                <a:latin typeface="Times New Roman" panose="02020603050405020304" charset="0"/>
                <a:sym typeface="+mn-ea"/>
              </a:rPr>
              <a:t> sugar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sym typeface="+mn-ea"/>
              </a:rPr>
              <a:t>  hash value 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sym typeface="+mn-ea"/>
              </a:rPr>
              <a:t>  = (19 * 310 + 21 * 311 + 7 * 312 + 1 * 313 + 18 * 314) % m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sym typeface="+mn-ea"/>
              </a:rPr>
              <a:t>  = 16660566 % 1000000009</a:t>
            </a:r>
            <a:endParaRPr lang="en-US" altLang="zh-TW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charset="0"/>
                <a:sym typeface="+mn-ea"/>
              </a:rPr>
              <a:t>  = 16660566</a:t>
            </a:r>
            <a:endParaRPr lang="en-US" altLang="zh-TW">
              <a:latin typeface="Times New Roman" panose="02020603050405020304" charset="0"/>
            </a:endParaRPr>
          </a:p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sym typeface="+mn-ea"/>
              </a:rPr>
              <a:t>The HLS structural</a:t>
            </a:r>
            <a:endParaRPr lang="en-US" altLang="zh-TW">
              <a:latin typeface="Times New Roman" panose="0202060305040502030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zh-TW">
              <a:latin typeface="Times New Roman" panose="02020603050405020304" charset="0"/>
            </a:endParaRPr>
          </a:p>
          <a:p>
            <a:endParaRPr lang="en-US" altLang="zh-TW">
              <a:latin typeface="Times New Roman" panose="0202060305040502030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691005"/>
            <a:ext cx="7609840" cy="38379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840355" y="3039745"/>
            <a:ext cx="47244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TW" sz="1200" b="1">
              <a:latin typeface="Times New Roman" panose="0202060305040502030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11780" y="3234690"/>
            <a:ext cx="50101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TW" sz="1200" b="1">
                <a:latin typeface="Times New Roman" panose="02020603050405020304" charset="0"/>
              </a:rPr>
              <a:t>char</a:t>
            </a:r>
            <a:endParaRPr lang="en-US" altLang="zh-TW" sz="1200" b="1">
              <a:latin typeface="Times New Roman" panose="0202060305040502030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840485" y="3509300"/>
            <a:ext cx="4946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65195" y="3081655"/>
            <a:ext cx="1466215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TW" b="1">
                <a:latin typeface="Times New Roman" panose="02020603050405020304" charset="0"/>
              </a:rPr>
              <a:t>ProductSum</a:t>
            </a:r>
            <a:endParaRPr lang="en-US" altLang="zh-TW" b="1"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7775" y="2974340"/>
            <a:ext cx="694690" cy="415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64455" y="2983865"/>
            <a:ext cx="501015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TW" sz="1400" b="1">
                <a:latin typeface="Times New Roman" panose="02020603050405020304" charset="0"/>
              </a:rPr>
              <a:t>sum</a:t>
            </a:r>
            <a:endParaRPr lang="en-US" altLang="zh-TW" sz="1400" b="1">
              <a:latin typeface="Times New Roman" panose="0202060305040502030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048380" y="3287050"/>
            <a:ext cx="756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814060" y="3081655"/>
            <a:ext cx="16789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TW" b="1">
                <a:latin typeface="Times New Roman" panose="02020603050405020304" charset="0"/>
              </a:rPr>
              <a:t>modulo</a:t>
            </a:r>
            <a:endParaRPr lang="en-US" altLang="zh-TW" b="1">
              <a:latin typeface="Times New Roman" panose="0202060305040502030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840485" y="2984155"/>
            <a:ext cx="4946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840355" y="2559685"/>
            <a:ext cx="47244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TW" sz="1200" b="1">
              <a:latin typeface="Times New Roman" panose="0202060305040502030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33640" y="3039745"/>
            <a:ext cx="71374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TW" sz="1200" b="1">
              <a:latin typeface="Times New Roman" panose="0202060305040502030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01950" y="2709545"/>
            <a:ext cx="50101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TW" sz="1200" b="1">
                <a:latin typeface="Times New Roman" panose="02020603050405020304" charset="0"/>
              </a:rPr>
              <a:t>rst</a:t>
            </a:r>
            <a:endParaRPr lang="en-US" altLang="zh-TW" sz="1200" b="1">
              <a:latin typeface="Times New Roman" panose="0202060305040502030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7533640" y="3293745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86345" y="3012440"/>
            <a:ext cx="607695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TW" sz="1200" b="1">
                <a:latin typeface="Times New Roman" panose="02020603050405020304" charset="0"/>
              </a:rPr>
              <a:t>result</a:t>
            </a:r>
            <a:endParaRPr lang="en-US" altLang="zh-TW" sz="1200" b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內容版面配置區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1970" y="4004310"/>
            <a:ext cx="419100" cy="895350"/>
          </a:xfrm>
          <a:prstGeom prst="rect">
            <a:avLst/>
          </a:prstGeom>
        </p:spPr>
      </p:pic>
      <p:pic>
        <p:nvPicPr>
          <p:cNvPr id="17" name="內容版面配置區 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7970" y="4004310"/>
            <a:ext cx="419100" cy="895350"/>
          </a:xfrm>
          <a:prstGeom prst="rect">
            <a:avLst/>
          </a:prstGeom>
        </p:spPr>
      </p:pic>
      <p:pic>
        <p:nvPicPr>
          <p:cNvPr id="28" name="內容版面配置區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95" y="2568575"/>
            <a:ext cx="419100" cy="8953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>
                <a:latin typeface="Times New Roman" panose="02020603050405020304" charset="0"/>
                <a:sym typeface="+mn-ea"/>
              </a:rPr>
              <a:t>The riscv-vp structural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65515" y="1753235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DMA connecter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98430" y="489077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DMA</a:t>
            </a:r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23" name="內容版面配置區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645" y="4004310"/>
            <a:ext cx="419100" cy="895350"/>
          </a:xfrm>
          <a:prstGeom prst="rect">
            <a:avLst/>
          </a:prstGeom>
        </p:spPr>
      </p:pic>
      <p:pic>
        <p:nvPicPr>
          <p:cNvPr id="24" name="內容版面配置區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815" y="4004310"/>
            <a:ext cx="419100" cy="895350"/>
          </a:xfrm>
          <a:prstGeom prst="rect">
            <a:avLst/>
          </a:prstGeom>
        </p:spPr>
      </p:pic>
      <p:pic>
        <p:nvPicPr>
          <p:cNvPr id="27" name="內容版面配置區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710" y="4004310"/>
            <a:ext cx="419100" cy="895350"/>
          </a:xfrm>
          <a:prstGeom prst="rect">
            <a:avLst/>
          </a:prstGeom>
        </p:spPr>
      </p:pic>
      <p:pic>
        <p:nvPicPr>
          <p:cNvPr id="26" name="內容版面配置區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4790" y="4004310"/>
            <a:ext cx="419100" cy="895350"/>
          </a:xfrm>
          <a:prstGeom prst="rect">
            <a:avLst/>
          </a:prstGeom>
        </p:spPr>
      </p:pic>
      <p:pic>
        <p:nvPicPr>
          <p:cNvPr id="25" name="內容版面配置區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030" y="4004310"/>
            <a:ext cx="419100" cy="895350"/>
          </a:xfrm>
          <a:prstGeom prst="rect">
            <a:avLst/>
          </a:prstGeom>
        </p:spPr>
      </p:pic>
      <p:pic>
        <p:nvPicPr>
          <p:cNvPr id="29" name="內容版面配置區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595" y="2569210"/>
            <a:ext cx="419100" cy="895350"/>
          </a:xfrm>
          <a:prstGeom prst="rect">
            <a:avLst/>
          </a:prstGeom>
        </p:spPr>
      </p:pic>
      <p:pic>
        <p:nvPicPr>
          <p:cNvPr id="30" name="內容版面配置區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0250" y="2569845"/>
            <a:ext cx="419100" cy="895350"/>
          </a:xfrm>
          <a:prstGeom prst="rect">
            <a:avLst/>
          </a:prstGeom>
        </p:spPr>
      </p:pic>
      <p:pic>
        <p:nvPicPr>
          <p:cNvPr id="31" name="內容版面配置區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7110" y="2569210"/>
            <a:ext cx="419100" cy="895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62455" y="175133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core0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3210" y="1750695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core1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72555" y="1750695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dbg_if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415" y="488188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CLINT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0" y="489077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Syscall Handler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305" y="4890135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Simple memory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65775" y="489077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PLIC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6605" y="489077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Hash0</a:t>
            </a:r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11565" y="4890770"/>
            <a:ext cx="1312545" cy="8185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>
                <a:solidFill>
                  <a:schemeClr val="tx1"/>
                </a:solidFill>
              </a:rPr>
              <a:t>Hash1</a:t>
            </a:r>
            <a:endParaRPr lang="en-US" altLang="zh-TW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00660" y="3176905"/>
            <a:ext cx="11618595" cy="1122045"/>
            <a:chOff x="1320" y="2380"/>
            <a:chExt cx="16230" cy="1767"/>
          </a:xfrm>
        </p:grpSpPr>
        <p:sp>
          <p:nvSpPr>
            <p:cNvPr id="18" name="左-右雙向箭號 17"/>
            <p:cNvSpPr/>
            <p:nvPr/>
          </p:nvSpPr>
          <p:spPr>
            <a:xfrm>
              <a:off x="1320" y="2380"/>
              <a:ext cx="16230" cy="176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556" y="2973"/>
              <a:ext cx="26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TW"/>
                <a:t>SimpleBus&lt; 4 , 7 &gt; </a:t>
              </a:r>
              <a:endParaRPr lang="en-US" altLang="zh-TW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>
                <a:latin typeface="Times New Roman" panose="02020603050405020304" charset="0"/>
                <a:sym typeface="+mn-ea"/>
              </a:rPr>
              <a:t>Result Data (input and output)</a:t>
            </a:r>
            <a:br>
              <a:rPr lang="en-US" altLang="zh-TW">
                <a:latin typeface="Times New Roman" panose="02020603050405020304" charset="0"/>
              </a:rPr>
            </a:br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00" y="1691005"/>
            <a:ext cx="2072005" cy="50755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95" y="1691005"/>
            <a:ext cx="2537460" cy="50749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291080" y="1233805"/>
            <a:ext cx="19399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latin typeface="Times New Roman" panose="02020603050405020304" charset="0"/>
              </a:rPr>
              <a:t>      input</a:t>
            </a:r>
            <a:endParaRPr lang="en-US" altLang="zh-TW">
              <a:latin typeface="Times New Roman" panose="0202060305040502030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90815" y="1148715"/>
            <a:ext cx="10998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latin typeface="Times New Roman" panose="02020603050405020304" charset="0"/>
              </a:rPr>
              <a:t>output</a:t>
            </a:r>
            <a:endParaRPr lang="en-US" altLang="zh-TW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>
            <a:normAutofit/>
          </a:bodyPr>
          <a:p>
            <a:r>
              <a:rPr lang="en-US" altLang="zh-TW">
                <a:latin typeface="Times New Roman" panose="02020603050405020304" charset="0"/>
              </a:rPr>
              <a:t>Result HLS (BASIC)</a:t>
            </a:r>
            <a:endParaRPr lang="en-US" altLang="zh-TW">
              <a:latin typeface="Times New Roman" panose="02020603050405020304" charset="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1085" y="1442720"/>
            <a:ext cx="3832860" cy="5186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70" y="1497965"/>
            <a:ext cx="6552565" cy="20580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33240" y="6348730"/>
            <a:ext cx="492760" cy="2800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70170" y="2035175"/>
            <a:ext cx="1969770" cy="2800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30240" y="4649470"/>
            <a:ext cx="39376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AREA : 4577.1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Run time : 3857000 ns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TW">
                <a:latin typeface="Times New Roman" panose="02020603050405020304" charset="0"/>
                <a:sym typeface="+mn-ea"/>
              </a:rPr>
              <a:t>Result HLS (PIPELINE)</a:t>
            </a:r>
            <a:br>
              <a:rPr lang="en-US" altLang="zh-TW">
                <a:latin typeface="Times New Roman" panose="02020603050405020304" charset="0"/>
              </a:rPr>
            </a:br>
            <a:endParaRPr lang="zh-TW" altLang="en-US"/>
          </a:p>
        </p:txBody>
      </p:sp>
      <p:pic>
        <p:nvPicPr>
          <p:cNvPr id="6" name="內容版面配置區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55395"/>
            <a:ext cx="4377690" cy="54730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15" y="1362075"/>
            <a:ext cx="4876165" cy="23812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45330" y="6282690"/>
            <a:ext cx="483870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71515" y="1920875"/>
            <a:ext cx="1950720" cy="212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48375" y="4774565"/>
            <a:ext cx="393763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    AREA : 15295.9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  <a:p>
            <a:r>
              <a:rPr lang="en-US" altLang="zh-TW" sz="2800">
                <a:latin typeface="Times New Roman" panose="02020603050405020304" charset="0"/>
                <a:ea typeface="標楷體" panose="03000509000000000000" charset="-120"/>
              </a:rPr>
              <a:t>Run time : 2366000 ns</a:t>
            </a:r>
            <a:endParaRPr lang="en-US" altLang="zh-TW" sz="2800">
              <a:latin typeface="Times New Roman" panose="02020603050405020304" charset="0"/>
              <a:ea typeface="標楷體" panose="03000509000000000000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宽屏</PresentationFormat>
  <Paragraphs>146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新細明體</vt:lpstr>
      <vt:lpstr>Wingdings</vt:lpstr>
      <vt:lpstr>Times New Roman</vt:lpstr>
      <vt:lpstr>標楷體</vt:lpstr>
      <vt:lpstr>Calibri Light</vt:lpstr>
      <vt:lpstr>Calibri</vt:lpstr>
      <vt:lpstr>Microsoft YaHei</vt:lpstr>
      <vt:lpstr>SimSun</vt:lpstr>
      <vt:lpstr>Arial Unicode MS</vt:lpstr>
      <vt:lpstr>新細明體</vt:lpstr>
      <vt:lpstr>Office 主题</vt:lpstr>
      <vt:lpstr>Equation.KSEE3</vt:lpstr>
      <vt:lpstr>EE6470  Final project</vt:lpstr>
      <vt:lpstr>Outline</vt:lpstr>
      <vt:lpstr>The algorithmn </vt:lpstr>
      <vt:lpstr>The algorithmn</vt:lpstr>
      <vt:lpstr>The HLS structural</vt:lpstr>
      <vt:lpstr>The riscv-vp structural </vt:lpstr>
      <vt:lpstr>Result Data (input and output) </vt:lpstr>
      <vt:lpstr>Result HLS (BASIC)</vt:lpstr>
      <vt:lpstr>Result HLS (PIPELINE) </vt:lpstr>
      <vt:lpstr>Result RISCV-VP (Single core)</vt:lpstr>
      <vt:lpstr>Result RISCV-VP (two core)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28</cp:revision>
  <dcterms:created xsi:type="dcterms:W3CDTF">2022-05-23T01:32:00Z</dcterms:created>
  <dcterms:modified xsi:type="dcterms:W3CDTF">2022-06-04T08:36:49Z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