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311" r:id="rId3"/>
    <p:sldId id="312" r:id="rId4"/>
    <p:sldId id="313" r:id="rId5"/>
    <p:sldId id="310" r:id="rId6"/>
    <p:sldId id="296" r:id="rId7"/>
    <p:sldId id="297" r:id="rId8"/>
    <p:sldId id="298" r:id="rId9"/>
    <p:sldId id="299" r:id="rId10"/>
    <p:sldId id="300" r:id="rId11"/>
    <p:sldId id="301" r:id="rId12"/>
    <p:sldId id="302" r:id="rId13"/>
    <p:sldId id="303" r:id="rId14"/>
    <p:sldId id="304" r:id="rId15"/>
    <p:sldId id="305" r:id="rId16"/>
    <p:sldId id="306" r:id="rId17"/>
    <p:sldId id="263" r:id="rId18"/>
    <p:sldId id="264" r:id="rId19"/>
    <p:sldId id="265" r:id="rId20"/>
    <p:sldId id="268" r:id="rId21"/>
    <p:sldId id="266" r:id="rId22"/>
    <p:sldId id="267" r:id="rId23"/>
    <p:sldId id="269" r:id="rId24"/>
    <p:sldId id="270" r:id="rId25"/>
    <p:sldId id="272" r:id="rId26"/>
    <p:sldId id="283" r:id="rId27"/>
    <p:sldId id="284" r:id="rId28"/>
    <p:sldId id="285" r:id="rId29"/>
    <p:sldId id="286" r:id="rId30"/>
    <p:sldId id="287" r:id="rId31"/>
    <p:sldId id="288" r:id="rId32"/>
    <p:sldId id="261" r:id="rId33"/>
    <p:sldId id="262" r:id="rId34"/>
    <p:sldId id="273" r:id="rId35"/>
    <p:sldId id="274" r:id="rId36"/>
    <p:sldId id="275" r:id="rId37"/>
    <p:sldId id="276" r:id="rId38"/>
    <p:sldId id="277" r:id="rId39"/>
    <p:sldId id="278" r:id="rId40"/>
    <p:sldId id="279" r:id="rId41"/>
    <p:sldId id="280" r:id="rId42"/>
    <p:sldId id="281" r:id="rId43"/>
    <p:sldId id="282" r:id="rId44"/>
    <p:sldId id="308" r:id="rId45"/>
    <p:sldId id="309" r:id="rId4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5921" autoAdjust="0"/>
  </p:normalViewPr>
  <p:slideViewPr>
    <p:cSldViewPr snapToGrid="0">
      <p:cViewPr varScale="1">
        <p:scale>
          <a:sx n="93" d="100"/>
          <a:sy n="93" d="100"/>
        </p:scale>
        <p:origin x="7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F79CC-F787-42A1-AFC8-768BC328CD3B}" type="datetimeFigureOut">
              <a:rPr lang="es-AR" smtClean="0"/>
              <a:t>31/8/25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DF9EC-09F5-4267-9AB1-CE92B78685F4}" type="slidenum">
              <a:rPr lang="es-AR" smtClean="0"/>
              <a:t>‹Nº›</a:t>
            </a:fld>
            <a:endParaRPr lang="es-AR"/>
          </a:p>
        </p:txBody>
      </p:sp>
    </p:spTree>
    <p:extLst>
      <p:ext uri="{BB962C8B-B14F-4D97-AF65-F5344CB8AC3E}">
        <p14:creationId xmlns:p14="http://schemas.microsoft.com/office/powerpoint/2010/main" val="334832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B28DF9EC-09F5-4267-9AB1-CE92B78685F4}" type="slidenum">
              <a:rPr lang="es-AR" smtClean="0"/>
              <a:t>21</a:t>
            </a:fld>
            <a:endParaRPr lang="es-AR"/>
          </a:p>
        </p:txBody>
      </p:sp>
    </p:spTree>
    <p:extLst>
      <p:ext uri="{BB962C8B-B14F-4D97-AF65-F5344CB8AC3E}">
        <p14:creationId xmlns:p14="http://schemas.microsoft.com/office/powerpoint/2010/main" val="4237086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B3015213-ABF7-4179-B980-92D87605F4A6}" type="datetimeFigureOut">
              <a:rPr lang="es-AR" smtClean="0"/>
              <a:t>30/8/25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9D4C97-805C-4C3B-8FA4-8471AACDD35D}" type="slidenum">
              <a:rPr lang="es-AR" smtClean="0"/>
              <a:t>‹Nº›</a:t>
            </a:fld>
            <a:endParaRPr lang="es-AR"/>
          </a:p>
        </p:txBody>
      </p:sp>
    </p:spTree>
    <p:extLst>
      <p:ext uri="{BB962C8B-B14F-4D97-AF65-F5344CB8AC3E}">
        <p14:creationId xmlns:p14="http://schemas.microsoft.com/office/powerpoint/2010/main" val="166945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B3015213-ABF7-4179-B980-92D87605F4A6}" type="datetimeFigureOut">
              <a:rPr lang="es-AR" smtClean="0"/>
              <a:t>30/8/25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9D4C97-805C-4C3B-8FA4-8471AACDD35D}" type="slidenum">
              <a:rPr lang="es-AR" smtClean="0"/>
              <a:t>‹Nº›</a:t>
            </a:fld>
            <a:endParaRPr lang="es-AR"/>
          </a:p>
        </p:txBody>
      </p:sp>
    </p:spTree>
    <p:extLst>
      <p:ext uri="{BB962C8B-B14F-4D97-AF65-F5344CB8AC3E}">
        <p14:creationId xmlns:p14="http://schemas.microsoft.com/office/powerpoint/2010/main" val="191624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B3015213-ABF7-4179-B980-92D87605F4A6}" type="datetimeFigureOut">
              <a:rPr lang="es-AR" smtClean="0"/>
              <a:t>30/8/25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9D4C97-805C-4C3B-8FA4-8471AACDD35D}" type="slidenum">
              <a:rPr lang="es-AR" smtClean="0"/>
              <a:t>‹Nº›</a:t>
            </a:fld>
            <a:endParaRPr lang="es-AR"/>
          </a:p>
        </p:txBody>
      </p:sp>
    </p:spTree>
    <p:extLst>
      <p:ext uri="{BB962C8B-B14F-4D97-AF65-F5344CB8AC3E}">
        <p14:creationId xmlns:p14="http://schemas.microsoft.com/office/powerpoint/2010/main" val="31273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B3015213-ABF7-4179-B980-92D87605F4A6}" type="datetimeFigureOut">
              <a:rPr lang="es-AR" smtClean="0"/>
              <a:t>30/8/25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9D4C97-805C-4C3B-8FA4-8471AACDD35D}" type="slidenum">
              <a:rPr lang="es-AR" smtClean="0"/>
              <a:t>‹Nº›</a:t>
            </a:fld>
            <a:endParaRPr lang="es-AR"/>
          </a:p>
        </p:txBody>
      </p:sp>
    </p:spTree>
    <p:extLst>
      <p:ext uri="{BB962C8B-B14F-4D97-AF65-F5344CB8AC3E}">
        <p14:creationId xmlns:p14="http://schemas.microsoft.com/office/powerpoint/2010/main" val="154235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3015213-ABF7-4179-B980-92D87605F4A6}" type="datetimeFigureOut">
              <a:rPr lang="es-AR" smtClean="0"/>
              <a:t>30/8/25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9D4C97-805C-4C3B-8FA4-8471AACDD35D}" type="slidenum">
              <a:rPr lang="es-AR" smtClean="0"/>
              <a:t>‹Nº›</a:t>
            </a:fld>
            <a:endParaRPr lang="es-AR"/>
          </a:p>
        </p:txBody>
      </p:sp>
    </p:spTree>
    <p:extLst>
      <p:ext uri="{BB962C8B-B14F-4D97-AF65-F5344CB8AC3E}">
        <p14:creationId xmlns:p14="http://schemas.microsoft.com/office/powerpoint/2010/main" val="123428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B3015213-ABF7-4179-B980-92D87605F4A6}" type="datetimeFigureOut">
              <a:rPr lang="es-AR" smtClean="0"/>
              <a:t>30/8/25</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9D4C97-805C-4C3B-8FA4-8471AACDD35D}" type="slidenum">
              <a:rPr lang="es-AR" smtClean="0"/>
              <a:t>‹Nº›</a:t>
            </a:fld>
            <a:endParaRPr lang="es-AR"/>
          </a:p>
        </p:txBody>
      </p:sp>
    </p:spTree>
    <p:extLst>
      <p:ext uri="{BB962C8B-B14F-4D97-AF65-F5344CB8AC3E}">
        <p14:creationId xmlns:p14="http://schemas.microsoft.com/office/powerpoint/2010/main" val="215577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B3015213-ABF7-4179-B980-92D87605F4A6}" type="datetimeFigureOut">
              <a:rPr lang="es-AR" smtClean="0"/>
              <a:t>30/8/25</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E9D4C97-805C-4C3B-8FA4-8471AACDD35D}" type="slidenum">
              <a:rPr lang="es-AR" smtClean="0"/>
              <a:t>‹Nº›</a:t>
            </a:fld>
            <a:endParaRPr lang="es-AR"/>
          </a:p>
        </p:txBody>
      </p:sp>
    </p:spTree>
    <p:extLst>
      <p:ext uri="{BB962C8B-B14F-4D97-AF65-F5344CB8AC3E}">
        <p14:creationId xmlns:p14="http://schemas.microsoft.com/office/powerpoint/2010/main" val="193585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B3015213-ABF7-4179-B980-92D87605F4A6}" type="datetimeFigureOut">
              <a:rPr lang="es-AR" smtClean="0"/>
              <a:t>30/8/25</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E9D4C97-805C-4C3B-8FA4-8471AACDD35D}" type="slidenum">
              <a:rPr lang="es-AR" smtClean="0"/>
              <a:t>‹Nº›</a:t>
            </a:fld>
            <a:endParaRPr lang="es-AR"/>
          </a:p>
        </p:txBody>
      </p:sp>
    </p:spTree>
    <p:extLst>
      <p:ext uri="{BB962C8B-B14F-4D97-AF65-F5344CB8AC3E}">
        <p14:creationId xmlns:p14="http://schemas.microsoft.com/office/powerpoint/2010/main" val="78183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3015213-ABF7-4179-B980-92D87605F4A6}" type="datetimeFigureOut">
              <a:rPr lang="es-AR" smtClean="0"/>
              <a:t>30/8/25</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E9D4C97-805C-4C3B-8FA4-8471AACDD35D}" type="slidenum">
              <a:rPr lang="es-AR" smtClean="0"/>
              <a:t>‹Nº›</a:t>
            </a:fld>
            <a:endParaRPr lang="es-AR"/>
          </a:p>
        </p:txBody>
      </p:sp>
    </p:spTree>
    <p:extLst>
      <p:ext uri="{BB962C8B-B14F-4D97-AF65-F5344CB8AC3E}">
        <p14:creationId xmlns:p14="http://schemas.microsoft.com/office/powerpoint/2010/main" val="103023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3015213-ABF7-4179-B980-92D87605F4A6}" type="datetimeFigureOut">
              <a:rPr lang="es-AR" smtClean="0"/>
              <a:t>30/8/25</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9D4C97-805C-4C3B-8FA4-8471AACDD35D}" type="slidenum">
              <a:rPr lang="es-AR" smtClean="0"/>
              <a:t>‹Nº›</a:t>
            </a:fld>
            <a:endParaRPr lang="es-AR"/>
          </a:p>
        </p:txBody>
      </p:sp>
    </p:spTree>
    <p:extLst>
      <p:ext uri="{BB962C8B-B14F-4D97-AF65-F5344CB8AC3E}">
        <p14:creationId xmlns:p14="http://schemas.microsoft.com/office/powerpoint/2010/main" val="336112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3015213-ABF7-4179-B980-92D87605F4A6}" type="datetimeFigureOut">
              <a:rPr lang="es-AR" smtClean="0"/>
              <a:t>30/8/25</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9D4C97-805C-4C3B-8FA4-8471AACDD35D}" type="slidenum">
              <a:rPr lang="es-AR" smtClean="0"/>
              <a:t>‹Nº›</a:t>
            </a:fld>
            <a:endParaRPr lang="es-AR"/>
          </a:p>
        </p:txBody>
      </p:sp>
    </p:spTree>
    <p:extLst>
      <p:ext uri="{BB962C8B-B14F-4D97-AF65-F5344CB8AC3E}">
        <p14:creationId xmlns:p14="http://schemas.microsoft.com/office/powerpoint/2010/main" val="263917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15213-ABF7-4179-B980-92D87605F4A6}" type="datetimeFigureOut">
              <a:rPr lang="es-AR" smtClean="0"/>
              <a:t>30/8/25</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D4C97-805C-4C3B-8FA4-8471AACDD35D}" type="slidenum">
              <a:rPr lang="es-AR" smtClean="0"/>
              <a:t>‹Nº›</a:t>
            </a:fld>
            <a:endParaRPr lang="es-AR"/>
          </a:p>
        </p:txBody>
      </p:sp>
    </p:spTree>
    <p:extLst>
      <p:ext uri="{BB962C8B-B14F-4D97-AF65-F5344CB8AC3E}">
        <p14:creationId xmlns:p14="http://schemas.microsoft.com/office/powerpoint/2010/main" val="255211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10.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310.pn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7.pn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61.png"/><Relationship Id="rId4" Type="http://schemas.openxmlformats.org/officeDocument/2006/relationships/image" Target="../media/image100.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280.png"/><Relationship Id="rId4" Type="http://schemas.openxmlformats.org/officeDocument/2006/relationships/image" Target="../media/image270.png"/></Relationships>
</file>

<file path=ppt/slides/_rels/slide35.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320.png"/></Relationships>
</file>

<file path=ppt/slides/_rels/slide36.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81.png"/><Relationship Id="rId7" Type="http://schemas.openxmlformats.org/officeDocument/2006/relationships/image" Target="../media/image83.png"/><Relationship Id="rId2" Type="http://schemas.openxmlformats.org/officeDocument/2006/relationships/image" Target="../media/image360.png"/><Relationship Id="rId1" Type="http://schemas.openxmlformats.org/officeDocument/2006/relationships/slideLayout" Target="../slideLayouts/slideLayout1.xml"/><Relationship Id="rId6" Type="http://schemas.openxmlformats.org/officeDocument/2006/relationships/image" Target="../media/image400.png"/><Relationship Id="rId5" Type="http://schemas.openxmlformats.org/officeDocument/2006/relationships/image" Target="../media/image82.png"/><Relationship Id="rId4" Type="http://schemas.openxmlformats.org/officeDocument/2006/relationships/image" Target="../media/image380.png"/></Relationships>
</file>

<file path=ppt/slides/_rels/slide3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4" Type="http://schemas.openxmlformats.org/officeDocument/2006/relationships/image" Target="../media/image86.png"/></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 Id="rId4" Type="http://schemas.openxmlformats.org/officeDocument/2006/relationships/image" Target="../media/image89.png"/></Relationships>
</file>

<file path=ppt/slides/_rels/slide3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 Id="rId4" Type="http://schemas.openxmlformats.org/officeDocument/2006/relationships/image" Target="../media/image95.png"/></Relationships>
</file>

<file path=ppt/slides/_rels/slide4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2995197" y="418496"/>
            <a:ext cx="6310254"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 Esquemas temporales</a:t>
            </a:r>
            <a:endParaRPr lang="es-AR" b="1" dirty="0">
              <a:latin typeface="Times New Roman" panose="02020603050405020304" pitchFamily="18" charset="0"/>
              <a:cs typeface="Times New Roman" panose="02020603050405020304" pitchFamily="18" charset="0"/>
            </a:endParaRPr>
          </a:p>
        </p:txBody>
      </p:sp>
      <p:sp>
        <p:nvSpPr>
          <p:cNvPr id="11" name="Rectángulo 10"/>
          <p:cNvSpPr/>
          <p:nvPr/>
        </p:nvSpPr>
        <p:spPr>
          <a:xfrm>
            <a:off x="2811694" y="1064827"/>
            <a:ext cx="6096000" cy="1569660"/>
          </a:xfrm>
          <a:prstGeom prst="rect">
            <a:avLst/>
          </a:prstGeom>
        </p:spPr>
        <p:txBody>
          <a:bodyPr>
            <a:spAutoFit/>
          </a:bodyPr>
          <a:lstStyle/>
          <a:p>
            <a:r>
              <a:rPr lang="es-AR" sz="2400" b="1" dirty="0">
                <a:latin typeface="+mj-lt"/>
              </a:rPr>
              <a:t>Esquemas temporales</a:t>
            </a:r>
          </a:p>
          <a:p>
            <a:r>
              <a:rPr lang="es-AR" sz="2400" b="1" dirty="0" smtClean="0">
                <a:latin typeface="+mj-lt"/>
              </a:rPr>
              <a:t>Forward </a:t>
            </a:r>
            <a:r>
              <a:rPr lang="es-AR" sz="2400" b="1" dirty="0">
                <a:latin typeface="+mj-lt"/>
              </a:rPr>
              <a:t>Euler (explícito)</a:t>
            </a:r>
            <a:r>
              <a:rPr lang="es-AR" sz="2400" dirty="0">
                <a:latin typeface="+mj-lt"/>
              </a:rPr>
              <a:t>, </a:t>
            </a:r>
            <a:endParaRPr lang="es-AR" sz="2400" dirty="0" smtClean="0">
              <a:latin typeface="+mj-lt"/>
            </a:endParaRPr>
          </a:p>
          <a:p>
            <a:r>
              <a:rPr lang="es-AR" sz="2400" b="1" dirty="0" smtClean="0">
                <a:latin typeface="+mj-lt"/>
              </a:rPr>
              <a:t>Backward </a:t>
            </a:r>
            <a:r>
              <a:rPr lang="es-AR" sz="2400" b="1" dirty="0">
                <a:latin typeface="+mj-lt"/>
              </a:rPr>
              <a:t>Euler (implícito)</a:t>
            </a:r>
            <a:r>
              <a:rPr lang="es-AR" sz="2400" dirty="0">
                <a:latin typeface="+mj-lt"/>
              </a:rPr>
              <a:t> </a:t>
            </a:r>
            <a:endParaRPr lang="es-AR" sz="2400" dirty="0" smtClean="0">
              <a:latin typeface="+mj-lt"/>
            </a:endParaRPr>
          </a:p>
          <a:p>
            <a:r>
              <a:rPr lang="es-AR" sz="2400" dirty="0" smtClean="0">
                <a:latin typeface="+mj-lt"/>
              </a:rPr>
              <a:t>y </a:t>
            </a:r>
            <a:r>
              <a:rPr lang="es-AR" sz="2400" b="1" dirty="0">
                <a:latin typeface="+mj-lt"/>
              </a:rPr>
              <a:t>Crank-Nicolson (semi-implícito)</a:t>
            </a:r>
            <a:r>
              <a:rPr lang="es-AR" sz="2400" dirty="0">
                <a:latin typeface="+mj-lt"/>
              </a:rPr>
              <a:t>.</a:t>
            </a:r>
          </a:p>
        </p:txBody>
      </p:sp>
      <p:sp>
        <p:nvSpPr>
          <p:cNvPr id="15" name="Rectángulo 14"/>
          <p:cNvSpPr/>
          <p:nvPr/>
        </p:nvSpPr>
        <p:spPr>
          <a:xfrm>
            <a:off x="1665698" y="3727219"/>
            <a:ext cx="2658998" cy="400110"/>
          </a:xfrm>
          <a:prstGeom prst="rect">
            <a:avLst/>
          </a:prstGeom>
        </p:spPr>
        <p:txBody>
          <a:bodyPr wrap="none">
            <a:spAutoFit/>
          </a:bodyPr>
          <a:lstStyle/>
          <a:p>
            <a:r>
              <a:rPr lang="es-AR" sz="2000" b="1" dirty="0">
                <a:latin typeface="+mj-lt"/>
              </a:rPr>
              <a:t>Forward Euler (Explícito)</a:t>
            </a:r>
          </a:p>
        </p:txBody>
      </p:sp>
      <p:sp>
        <p:nvSpPr>
          <p:cNvPr id="18" name="Rectángulo 17"/>
          <p:cNvSpPr/>
          <p:nvPr/>
        </p:nvSpPr>
        <p:spPr>
          <a:xfrm>
            <a:off x="1665698" y="4202964"/>
            <a:ext cx="6096000" cy="646331"/>
          </a:xfrm>
          <a:prstGeom prst="rect">
            <a:avLst/>
          </a:prstGeom>
        </p:spPr>
        <p:txBody>
          <a:bodyPr>
            <a:spAutoFit/>
          </a:bodyPr>
          <a:lstStyle/>
          <a:p>
            <a:r>
              <a:rPr lang="es-ES" dirty="0">
                <a:latin typeface="+mj-lt"/>
              </a:rPr>
              <a:t>→ Esquema explícito, solo depende del tiempo </a:t>
            </a:r>
            <a:r>
              <a:rPr lang="es-ES" b="1" dirty="0">
                <a:latin typeface="+mj-lt"/>
              </a:rPr>
              <a:t>n</a:t>
            </a:r>
            <a:r>
              <a:rPr lang="es-ES" dirty="0">
                <a:latin typeface="+mj-lt"/>
              </a:rPr>
              <a:t>.</a:t>
            </a:r>
            <a:br>
              <a:rPr lang="es-ES" dirty="0">
                <a:latin typeface="+mj-lt"/>
              </a:rPr>
            </a:br>
            <a:r>
              <a:rPr lang="es-ES" dirty="0">
                <a:latin typeface="+mj-lt"/>
              </a:rPr>
              <a:t>→ Fácil de implementar, pero con restricción de estabilidad:</a:t>
            </a:r>
            <a:endParaRPr lang="es-AR" dirty="0">
              <a:latin typeface="+mj-lt"/>
            </a:endParaRPr>
          </a:p>
        </p:txBody>
      </p:sp>
      <p:pic>
        <p:nvPicPr>
          <p:cNvPr id="20" name="Imagen 19"/>
          <p:cNvPicPr>
            <a:picLocks noChangeAspect="1"/>
          </p:cNvPicPr>
          <p:nvPr/>
        </p:nvPicPr>
        <p:blipFill>
          <a:blip r:embed="rId2"/>
          <a:stretch>
            <a:fillRect/>
          </a:stretch>
        </p:blipFill>
        <p:spPr>
          <a:xfrm>
            <a:off x="3555739" y="4870570"/>
            <a:ext cx="1446979" cy="780110"/>
          </a:xfrm>
          <a:prstGeom prst="rect">
            <a:avLst/>
          </a:prstGeom>
        </p:spPr>
      </p:pic>
      <p:sp>
        <p:nvSpPr>
          <p:cNvPr id="21" name="Rectángulo 20"/>
          <p:cNvSpPr/>
          <p:nvPr/>
        </p:nvSpPr>
        <p:spPr>
          <a:xfrm>
            <a:off x="1867163" y="5816007"/>
            <a:ext cx="8335766" cy="369332"/>
          </a:xfrm>
          <a:prstGeom prst="rect">
            <a:avLst/>
          </a:prstGeom>
        </p:spPr>
        <p:txBody>
          <a:bodyPr wrap="square">
            <a:spAutoFit/>
          </a:bodyPr>
          <a:lstStyle/>
          <a:p>
            <a:r>
              <a:rPr lang="es-ES" dirty="0">
                <a:latin typeface="+mj-lt"/>
              </a:rPr>
              <a:t>fórmula clásica de estabilidad de difusión, que se vuelve más estricta si hay reacción).</a:t>
            </a:r>
            <a:endParaRPr lang="es-AR" dirty="0">
              <a:latin typeface="+mj-lt"/>
            </a:endParaRPr>
          </a:p>
        </p:txBody>
      </p:sp>
      <p:sp>
        <p:nvSpPr>
          <p:cNvPr id="22" name="Rectángulo 21"/>
          <p:cNvSpPr/>
          <p:nvPr/>
        </p:nvSpPr>
        <p:spPr>
          <a:xfrm>
            <a:off x="5373150" y="5046077"/>
            <a:ext cx="2980431" cy="369332"/>
          </a:xfrm>
          <a:prstGeom prst="rect">
            <a:avLst/>
          </a:prstGeom>
        </p:spPr>
        <p:txBody>
          <a:bodyPr wrap="none">
            <a:spAutoFit/>
          </a:bodyPr>
          <a:lstStyle/>
          <a:p>
            <a:r>
              <a:rPr lang="el-GR" dirty="0"/>
              <a:t>α = </a:t>
            </a:r>
            <a:r>
              <a:rPr lang="es-AR" dirty="0"/>
              <a:t>difusividad térmica (m²/s).</a:t>
            </a:r>
          </a:p>
        </p:txBody>
      </p:sp>
      <p:pic>
        <p:nvPicPr>
          <p:cNvPr id="23" name="Imagen 22"/>
          <p:cNvPicPr>
            <a:picLocks noChangeAspect="1"/>
          </p:cNvPicPr>
          <p:nvPr/>
        </p:nvPicPr>
        <p:blipFill>
          <a:blip r:embed="rId3"/>
          <a:stretch>
            <a:fillRect/>
          </a:stretch>
        </p:blipFill>
        <p:spPr>
          <a:xfrm>
            <a:off x="2726988" y="2655762"/>
            <a:ext cx="5496692" cy="828791"/>
          </a:xfrm>
          <a:prstGeom prst="rect">
            <a:avLst/>
          </a:prstGeom>
        </p:spPr>
      </p:pic>
      <p:pic>
        <p:nvPicPr>
          <p:cNvPr id="24" name="Imagen 23"/>
          <p:cNvPicPr>
            <a:picLocks noChangeAspect="1"/>
          </p:cNvPicPr>
          <p:nvPr/>
        </p:nvPicPr>
        <p:blipFill>
          <a:blip r:embed="rId4"/>
          <a:stretch>
            <a:fillRect/>
          </a:stretch>
        </p:blipFill>
        <p:spPr>
          <a:xfrm>
            <a:off x="4457465" y="3583753"/>
            <a:ext cx="4505954" cy="619211"/>
          </a:xfrm>
          <a:prstGeom prst="rect">
            <a:avLst/>
          </a:prstGeom>
        </p:spPr>
      </p:pic>
    </p:spTree>
    <p:extLst>
      <p:ext uri="{BB962C8B-B14F-4D97-AF65-F5344CB8AC3E}">
        <p14:creationId xmlns:p14="http://schemas.microsoft.com/office/powerpoint/2010/main" val="667667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3452532" y="418496"/>
            <a:ext cx="5395581"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ESTACIONARIOS-EXPLICITO</a:t>
            </a:r>
            <a:endParaRPr lang="es-AR"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144576" y="1323045"/>
            <a:ext cx="6141113" cy="5201043"/>
          </a:xfrm>
          <a:prstGeom prst="rect">
            <a:avLst/>
          </a:prstGeom>
        </p:spPr>
      </p:pic>
      <p:pic>
        <p:nvPicPr>
          <p:cNvPr id="3" name="Imagen 2"/>
          <p:cNvPicPr>
            <a:picLocks noChangeAspect="1"/>
          </p:cNvPicPr>
          <p:nvPr/>
        </p:nvPicPr>
        <p:blipFill>
          <a:blip r:embed="rId3"/>
          <a:stretch>
            <a:fillRect/>
          </a:stretch>
        </p:blipFill>
        <p:spPr>
          <a:xfrm>
            <a:off x="6150320" y="1323045"/>
            <a:ext cx="5367009" cy="2982799"/>
          </a:xfrm>
          <a:prstGeom prst="rect">
            <a:avLst/>
          </a:prstGeom>
        </p:spPr>
      </p:pic>
      <mc:AlternateContent xmlns:mc="http://schemas.openxmlformats.org/markup-compatibility/2006">
        <mc:Choice xmlns:a14="http://schemas.microsoft.com/office/drawing/2010/main" Requires="a14">
          <p:sp>
            <p:nvSpPr>
              <p:cNvPr id="6" name="CuadroTexto 5"/>
              <p:cNvSpPr txBox="1"/>
              <p:nvPr/>
            </p:nvSpPr>
            <p:spPr>
              <a:xfrm>
                <a:off x="5867794" y="4305844"/>
                <a:ext cx="6067430" cy="646331"/>
              </a:xfrm>
              <a:prstGeom prst="rect">
                <a:avLst/>
              </a:prstGeom>
              <a:noFill/>
            </p:spPr>
            <p:txBody>
              <a:bodyPr wrap="none" rtlCol="0">
                <a:spAutoFit/>
              </a:bodyPr>
              <a:lstStyle/>
              <a:p>
                <a:r>
                  <a:rPr lang="es-AR" dirty="0" smtClean="0">
                    <a:latin typeface="+mj-lt"/>
                  </a:rPr>
                  <a:t>Los procesos explícitos manteniendo las características del </a:t>
                </a:r>
              </a:p>
              <a:p>
                <a:r>
                  <a:rPr lang="es-AR" dirty="0" smtClean="0">
                    <a:latin typeface="+mj-lt"/>
                  </a:rPr>
                  <a:t>Teorema anterior son lentos: En este caso </a:t>
                </a:r>
                <a14:m>
                  <m:oMath xmlns:m="http://schemas.openxmlformats.org/officeDocument/2006/math">
                    <m:r>
                      <a:rPr lang="es-AR" i="1" smtClean="0">
                        <a:latin typeface="+mj-lt"/>
                        <a:ea typeface="Cambria Math" panose="02040503050406030204" pitchFamily="18" charset="0"/>
                      </a:rPr>
                      <m:t>∆</m:t>
                    </m:r>
                    <m:r>
                      <a:rPr lang="es-AR" b="0" i="1" smtClean="0">
                        <a:latin typeface="+mj-lt"/>
                        <a:ea typeface="Cambria Math" panose="02040503050406030204" pitchFamily="18" charset="0"/>
                      </a:rPr>
                      <m:t>𝑡</m:t>
                    </m:r>
                    <m:r>
                      <a:rPr lang="es-AR" b="0" i="1" smtClean="0">
                        <a:latin typeface="+mj-lt"/>
                        <a:ea typeface="Cambria Math" panose="02040503050406030204" pitchFamily="18" charset="0"/>
                      </a:rPr>
                      <m:t>=2.7778∗</m:t>
                    </m:r>
                    <m:sSup>
                      <m:sSupPr>
                        <m:ctrlPr>
                          <a:rPr lang="es-AR" b="0" i="1" smtClean="0">
                            <a:latin typeface="+mj-lt"/>
                            <a:ea typeface="Cambria Math" panose="02040503050406030204" pitchFamily="18" charset="0"/>
                          </a:rPr>
                        </m:ctrlPr>
                      </m:sSupPr>
                      <m:e>
                        <m:r>
                          <a:rPr lang="es-AR" b="0" i="1" smtClean="0">
                            <a:latin typeface="+mj-lt"/>
                            <a:ea typeface="Cambria Math" panose="02040503050406030204" pitchFamily="18" charset="0"/>
                          </a:rPr>
                          <m:t>10</m:t>
                        </m:r>
                      </m:e>
                      <m:sup>
                        <m:r>
                          <a:rPr lang="es-AR" b="0" i="1" smtClean="0">
                            <a:latin typeface="+mj-lt"/>
                            <a:ea typeface="Cambria Math" panose="02040503050406030204" pitchFamily="18" charset="0"/>
                          </a:rPr>
                          <m:t>−4</m:t>
                        </m:r>
                      </m:sup>
                    </m:sSup>
                  </m:oMath>
                </a14:m>
                <a:endParaRPr lang="es-AR" dirty="0">
                  <a:latin typeface="+mj-lt"/>
                </a:endParaRPr>
              </a:p>
            </p:txBody>
          </p:sp>
        </mc:Choice>
        <mc:Fallback>
          <p:sp>
            <p:nvSpPr>
              <p:cNvPr id="6" name="CuadroTexto 5"/>
              <p:cNvSpPr txBox="1">
                <a:spLocks noRot="1" noChangeAspect="1" noMove="1" noResize="1" noEditPoints="1" noAdjustHandles="1" noChangeArrowheads="1" noChangeShapeType="1" noTextEdit="1"/>
              </p:cNvSpPr>
              <p:nvPr/>
            </p:nvSpPr>
            <p:spPr>
              <a:xfrm>
                <a:off x="5867794" y="4305844"/>
                <a:ext cx="6067430" cy="646331"/>
              </a:xfrm>
              <a:prstGeom prst="rect">
                <a:avLst/>
              </a:prstGeom>
              <a:blipFill>
                <a:blip r:embed="rId4"/>
                <a:stretch>
                  <a:fillRect l="-905" t="-4717" b="-15094"/>
                </a:stretch>
              </a:blipFill>
            </p:spPr>
            <p:txBody>
              <a:bodyPr/>
              <a:lstStyle/>
              <a:p>
                <a:r>
                  <a:rPr lang="es-AR">
                    <a:noFill/>
                  </a:rPr>
                  <a:t> </a:t>
                </a:r>
              </a:p>
            </p:txBody>
          </p:sp>
        </mc:Fallback>
      </mc:AlternateContent>
      <p:pic>
        <p:nvPicPr>
          <p:cNvPr id="7" name="Imagen 6"/>
          <p:cNvPicPr>
            <a:picLocks noChangeAspect="1"/>
          </p:cNvPicPr>
          <p:nvPr/>
        </p:nvPicPr>
        <p:blipFill>
          <a:blip r:embed="rId5"/>
          <a:stretch>
            <a:fillRect/>
          </a:stretch>
        </p:blipFill>
        <p:spPr>
          <a:xfrm>
            <a:off x="7589101" y="4952175"/>
            <a:ext cx="2330564" cy="1895079"/>
          </a:xfrm>
          <a:prstGeom prst="rect">
            <a:avLst/>
          </a:prstGeom>
        </p:spPr>
      </p:pic>
    </p:spTree>
    <p:extLst>
      <p:ext uri="{BB962C8B-B14F-4D97-AF65-F5344CB8AC3E}">
        <p14:creationId xmlns:p14="http://schemas.microsoft.com/office/powerpoint/2010/main" val="142446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1609651" y="1064827"/>
            <a:ext cx="8726118" cy="5668166"/>
          </a:xfrm>
          <a:prstGeom prst="rect">
            <a:avLst/>
          </a:prstGeom>
        </p:spPr>
      </p:pic>
    </p:spTree>
    <p:extLst>
      <p:ext uri="{BB962C8B-B14F-4D97-AF65-F5344CB8AC3E}">
        <p14:creationId xmlns:p14="http://schemas.microsoft.com/office/powerpoint/2010/main" val="17797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1735736" y="1234676"/>
            <a:ext cx="9024046" cy="4683238"/>
          </a:xfrm>
          <a:prstGeom prst="rect">
            <a:avLst/>
          </a:prstGeom>
        </p:spPr>
      </p:pic>
    </p:spTree>
    <p:extLst>
      <p:ext uri="{BB962C8B-B14F-4D97-AF65-F5344CB8AC3E}">
        <p14:creationId xmlns:p14="http://schemas.microsoft.com/office/powerpoint/2010/main" val="253487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1741955" y="1412518"/>
            <a:ext cx="9096592" cy="4022511"/>
          </a:xfrm>
          <a:prstGeom prst="rect">
            <a:avLst/>
          </a:prstGeom>
        </p:spPr>
      </p:pic>
      <p:sp>
        <p:nvSpPr>
          <p:cNvPr id="3" name="CuadroTexto 2"/>
          <p:cNvSpPr txBox="1"/>
          <p:nvPr/>
        </p:nvSpPr>
        <p:spPr>
          <a:xfrm>
            <a:off x="2013735" y="5959011"/>
            <a:ext cx="1878591" cy="369332"/>
          </a:xfrm>
          <a:prstGeom prst="rect">
            <a:avLst/>
          </a:prstGeom>
          <a:noFill/>
        </p:spPr>
        <p:txBody>
          <a:bodyPr wrap="none" rtlCol="0">
            <a:spAutoFit/>
          </a:bodyPr>
          <a:lstStyle/>
          <a:p>
            <a:r>
              <a:rPr lang="es-AR" dirty="0" smtClean="0"/>
              <a:t>Lo programamos: </a:t>
            </a:r>
            <a:endParaRPr lang="es-AR" dirty="0"/>
          </a:p>
        </p:txBody>
      </p:sp>
    </p:spTree>
    <p:extLst>
      <p:ext uri="{BB962C8B-B14F-4D97-AF65-F5344CB8AC3E}">
        <p14:creationId xmlns:p14="http://schemas.microsoft.com/office/powerpoint/2010/main" val="136333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3430090" y="418496"/>
            <a:ext cx="5440465"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 -IMPLICITO</a:t>
            </a:r>
            <a:endParaRPr lang="es-AR" b="1" dirty="0">
              <a:latin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177082" y="1064827"/>
            <a:ext cx="6014347" cy="5685294"/>
          </a:xfrm>
          <a:prstGeom prst="rect">
            <a:avLst/>
          </a:prstGeom>
        </p:spPr>
      </p:pic>
      <p:pic>
        <p:nvPicPr>
          <p:cNvPr id="6" name="Imagen 5"/>
          <p:cNvPicPr>
            <a:picLocks noChangeAspect="1"/>
          </p:cNvPicPr>
          <p:nvPr/>
        </p:nvPicPr>
        <p:blipFill>
          <a:blip r:embed="rId3"/>
          <a:stretch>
            <a:fillRect/>
          </a:stretch>
        </p:blipFill>
        <p:spPr>
          <a:xfrm>
            <a:off x="6033089" y="1064827"/>
            <a:ext cx="5865606" cy="3538693"/>
          </a:xfrm>
          <a:prstGeom prst="rect">
            <a:avLst/>
          </a:prstGeom>
        </p:spPr>
      </p:pic>
    </p:spTree>
    <p:extLst>
      <p:ext uri="{BB962C8B-B14F-4D97-AF65-F5344CB8AC3E}">
        <p14:creationId xmlns:p14="http://schemas.microsoft.com/office/powerpoint/2010/main" val="108231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1768209" y="1206306"/>
            <a:ext cx="8764223" cy="2267266"/>
          </a:xfrm>
          <a:prstGeom prst="rect">
            <a:avLst/>
          </a:prstGeom>
        </p:spPr>
      </p:pic>
      <p:sp>
        <p:nvSpPr>
          <p:cNvPr id="3" name="Rectángulo 2"/>
          <p:cNvSpPr/>
          <p:nvPr/>
        </p:nvSpPr>
        <p:spPr>
          <a:xfrm>
            <a:off x="1479003" y="3615051"/>
            <a:ext cx="9053429" cy="646331"/>
          </a:xfrm>
          <a:prstGeom prst="rect">
            <a:avLst/>
          </a:prstGeom>
        </p:spPr>
        <p:txBody>
          <a:bodyPr wrap="square">
            <a:spAutoFit/>
          </a:bodyPr>
          <a:lstStyle/>
          <a:p>
            <a:r>
              <a:rPr lang="es-AR" b="1" dirty="0" smtClean="0">
                <a:latin typeface="+mj-lt"/>
              </a:rPr>
              <a:t>Tener en cuenta: “implícito</a:t>
            </a:r>
            <a:r>
              <a:rPr lang="es-AR" b="1" dirty="0">
                <a:latin typeface="+mj-lt"/>
              </a:rPr>
              <a:t>” significa incondicionalmente estable, no incondicionalmente correcto/preciso</a:t>
            </a:r>
            <a:r>
              <a:rPr lang="es-AR" dirty="0">
                <a:latin typeface="+mj-lt"/>
              </a:rPr>
              <a:t>.</a:t>
            </a:r>
          </a:p>
        </p:txBody>
      </p:sp>
      <mc:AlternateContent xmlns:mc="http://schemas.openxmlformats.org/markup-compatibility/2006">
        <mc:Choice xmlns:a14="http://schemas.microsoft.com/office/drawing/2010/main" Requires="a14">
          <p:sp>
            <p:nvSpPr>
              <p:cNvPr id="5" name="Rectángulo 4"/>
              <p:cNvSpPr/>
              <p:nvPr/>
            </p:nvSpPr>
            <p:spPr>
              <a:xfrm>
                <a:off x="1479003" y="4402861"/>
                <a:ext cx="9689006" cy="1477328"/>
              </a:xfrm>
              <a:prstGeom prst="rect">
                <a:avLst/>
              </a:prstGeom>
            </p:spPr>
            <p:txBody>
              <a:bodyPr wrap="square">
                <a:spAutoFit/>
              </a:bodyPr>
              <a:lstStyle/>
              <a:p>
                <a:r>
                  <a:rPr lang="es-ES" b="1" dirty="0" smtClean="0">
                    <a:latin typeface="+mj-lt"/>
                  </a:rPr>
                  <a:t>1) Estabilidad ≠ exactitud</a:t>
                </a:r>
              </a:p>
              <a:p>
                <a:pPr>
                  <a:buFont typeface="Arial" panose="020B0604020202020204" pitchFamily="34" charset="0"/>
                  <a:buChar char="•"/>
                </a:pPr>
                <a:r>
                  <a:rPr lang="es-ES" dirty="0" smtClean="0">
                    <a:latin typeface="+mj-lt"/>
                  </a:rPr>
                  <a:t> Un </a:t>
                </a:r>
                <a:r>
                  <a:rPr lang="es-ES" dirty="0">
                    <a:latin typeface="+mj-lt"/>
                  </a:rPr>
                  <a:t>esquema implícito (ej. Backward Euler) es </a:t>
                </a:r>
                <a:r>
                  <a:rPr lang="es-ES" b="1" dirty="0">
                    <a:latin typeface="+mj-lt"/>
                  </a:rPr>
                  <a:t>estable para cualquier </a:t>
                </a:r>
                <a14:m>
                  <m:oMath xmlns:m="http://schemas.openxmlformats.org/officeDocument/2006/math">
                    <m:r>
                      <a:rPr lang="es-AR" i="1">
                        <a:latin typeface="+mj-lt"/>
                        <a:ea typeface="Cambria Math" panose="02040503050406030204" pitchFamily="18" charset="0"/>
                      </a:rPr>
                      <m:t>∆</m:t>
                    </m:r>
                    <m:r>
                      <a:rPr lang="es-AR" i="1">
                        <a:latin typeface="+mj-lt"/>
                        <a:ea typeface="Cambria Math" panose="02040503050406030204" pitchFamily="18" charset="0"/>
                      </a:rPr>
                      <m:t>𝑡</m:t>
                    </m:r>
                  </m:oMath>
                </a14:m>
                <a:r>
                  <a:rPr lang="es-ES" dirty="0" smtClean="0">
                    <a:latin typeface="+mj-lt"/>
                  </a:rPr>
                  <a:t>, </a:t>
                </a:r>
                <a:r>
                  <a:rPr lang="es-ES" dirty="0">
                    <a:latin typeface="+mj-lt"/>
                  </a:rPr>
                  <a:t>eso quiere decir que no “explota” numéricamente.</a:t>
                </a:r>
              </a:p>
              <a:p>
                <a:pPr>
                  <a:buFont typeface="Arial" panose="020B0604020202020204" pitchFamily="34" charset="0"/>
                  <a:buChar char="•"/>
                </a:pPr>
                <a:r>
                  <a:rPr lang="es-ES" b="1" dirty="0" smtClean="0">
                    <a:latin typeface="+mj-lt"/>
                  </a:rPr>
                  <a:t> Pero</a:t>
                </a:r>
                <a:r>
                  <a:rPr lang="es-ES" dirty="0" smtClean="0">
                    <a:latin typeface="+mj-lt"/>
                  </a:rPr>
                  <a:t> </a:t>
                </a:r>
                <a:r>
                  <a:rPr lang="es-ES" dirty="0">
                    <a:latin typeface="+mj-lt"/>
                  </a:rPr>
                  <a:t>su error temporal depende de Δt: Backward Euler es </a:t>
                </a:r>
                <a:r>
                  <a:rPr lang="es-ES" b="1" dirty="0">
                    <a:latin typeface="+mj-lt"/>
                  </a:rPr>
                  <a:t>de orden 1 en el tiempo</a:t>
                </a:r>
                <a:r>
                  <a:rPr lang="es-ES" dirty="0">
                    <a:latin typeface="+mj-lt"/>
                  </a:rPr>
                  <a:t> (error </a:t>
                </a:r>
                <a14:m>
                  <m:oMath xmlns:m="http://schemas.openxmlformats.org/officeDocument/2006/math">
                    <m:r>
                      <a:rPr lang="es-AR" b="0" i="1" smtClean="0">
                        <a:latin typeface="+mj-lt"/>
                      </a:rPr>
                      <m:t>𝑂</m:t>
                    </m:r>
                    <m:r>
                      <a:rPr lang="es-AR" b="0" i="1" smtClean="0">
                        <a:latin typeface="+mj-lt"/>
                      </a:rPr>
                      <m:t>(∆</m:t>
                    </m:r>
                    <m:r>
                      <a:rPr lang="es-AR" b="0" i="1" smtClean="0">
                        <a:latin typeface="+mj-lt"/>
                        <a:ea typeface="Cambria Math" panose="02040503050406030204" pitchFamily="18" charset="0"/>
                      </a:rPr>
                      <m:t>𝑡</m:t>
                    </m:r>
                    <m:r>
                      <a:rPr lang="es-AR" b="0" i="1" smtClean="0">
                        <a:latin typeface="+mj-lt"/>
                        <a:ea typeface="Cambria Math" panose="02040503050406030204" pitchFamily="18" charset="0"/>
                      </a:rPr>
                      <m:t>)</m:t>
                    </m:r>
                  </m:oMath>
                </a14:m>
                <a:r>
                  <a:rPr lang="es-ES" dirty="0" smtClean="0">
                    <a:latin typeface="+mj-lt"/>
                  </a:rPr>
                  <a:t>). </a:t>
                </a:r>
                <a:r>
                  <a:rPr lang="es-ES" dirty="0">
                    <a:latin typeface="+mj-lt"/>
                  </a:rPr>
                  <a:t>Si </a:t>
                </a:r>
                <a:r>
                  <a:rPr lang="es-ES" dirty="0" smtClean="0">
                    <a:latin typeface="+mj-lt"/>
                  </a:rPr>
                  <a:t>se aumenta </a:t>
                </a:r>
                <a14:m>
                  <m:oMath xmlns:m="http://schemas.openxmlformats.org/officeDocument/2006/math">
                    <m:r>
                      <a:rPr lang="es-AR" i="1">
                        <a:latin typeface="+mj-lt"/>
                        <a:ea typeface="Cambria Math" panose="02040503050406030204" pitchFamily="18" charset="0"/>
                      </a:rPr>
                      <m:t>∆</m:t>
                    </m:r>
                    <m:r>
                      <a:rPr lang="es-AR" i="1">
                        <a:latin typeface="+mj-lt"/>
                        <a:ea typeface="Cambria Math" panose="02040503050406030204" pitchFamily="18" charset="0"/>
                      </a:rPr>
                      <m:t>𝑡</m:t>
                    </m:r>
                  </m:oMath>
                </a14:m>
                <a:r>
                  <a:rPr lang="es-ES" dirty="0" smtClean="0">
                    <a:latin typeface="+mj-lt"/>
                  </a:rPr>
                  <a:t> , </a:t>
                </a:r>
                <a:r>
                  <a:rPr lang="es-ES" dirty="0">
                    <a:latin typeface="+mj-lt"/>
                  </a:rPr>
                  <a:t>la solución se acerca menos a la solución exacta (peor precisión temporal).</a:t>
                </a:r>
              </a:p>
            </p:txBody>
          </p:sp>
        </mc:Choice>
        <mc:Fallback>
          <p:sp>
            <p:nvSpPr>
              <p:cNvPr id="5" name="Rectángulo 4"/>
              <p:cNvSpPr>
                <a:spLocks noRot="1" noChangeAspect="1" noMove="1" noResize="1" noEditPoints="1" noAdjustHandles="1" noChangeArrowheads="1" noChangeShapeType="1" noTextEdit="1"/>
              </p:cNvSpPr>
              <p:nvPr/>
            </p:nvSpPr>
            <p:spPr>
              <a:xfrm>
                <a:off x="1479003" y="4402861"/>
                <a:ext cx="9689006" cy="1477328"/>
              </a:xfrm>
              <a:prstGeom prst="rect">
                <a:avLst/>
              </a:prstGeom>
              <a:blipFill>
                <a:blip r:embed="rId3"/>
                <a:stretch>
                  <a:fillRect l="-566" t="-2058" r="-126" b="-5350"/>
                </a:stretch>
              </a:blipFill>
            </p:spPr>
            <p:txBody>
              <a:bodyPr/>
              <a:lstStyle/>
              <a:p>
                <a:r>
                  <a:rPr lang="es-AR">
                    <a:noFill/>
                  </a:rPr>
                  <a:t> </a:t>
                </a:r>
              </a:p>
            </p:txBody>
          </p:sp>
        </mc:Fallback>
      </mc:AlternateContent>
    </p:spTree>
    <p:extLst>
      <p:ext uri="{BB962C8B-B14F-4D97-AF65-F5344CB8AC3E}">
        <p14:creationId xmlns:p14="http://schemas.microsoft.com/office/powerpoint/2010/main" val="238453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ángulo 1"/>
              <p:cNvSpPr/>
              <p:nvPr/>
            </p:nvSpPr>
            <p:spPr>
              <a:xfrm>
                <a:off x="1311667" y="1064827"/>
                <a:ext cx="10010453" cy="3139321"/>
              </a:xfrm>
              <a:prstGeom prst="rect">
                <a:avLst/>
              </a:prstGeom>
            </p:spPr>
            <p:txBody>
              <a:bodyPr wrap="square">
                <a:spAutoFit/>
              </a:bodyPr>
              <a:lstStyle/>
              <a:p>
                <a:r>
                  <a:rPr lang="es-ES" b="1" dirty="0" smtClean="0"/>
                  <a:t>2) Fuente dependiente del tiempo: muestreo / integración</a:t>
                </a:r>
              </a:p>
              <a:p>
                <a:pPr>
                  <a:buFont typeface="Arial" panose="020B0604020202020204" pitchFamily="34" charset="0"/>
                  <a:buChar char="•"/>
                </a:pPr>
                <a:r>
                  <a:rPr lang="es-ES" dirty="0"/>
                  <a:t> </a:t>
                </a:r>
                <a:r>
                  <a:rPr lang="es-ES" dirty="0" smtClean="0"/>
                  <a:t>En el código tenemos </a:t>
                </a:r>
                <a:r>
                  <a:rPr lang="es-ES" dirty="0"/>
                  <a:t>una fuente que </a:t>
                </a:r>
                <a:r>
                  <a:rPr lang="es-ES" b="1" dirty="0"/>
                  <a:t>está encendida hasta </a:t>
                </a:r>
                <a:r>
                  <a:rPr lang="es-ES" b="1" dirty="0" smtClean="0"/>
                  <a:t>t=1 segundo</a:t>
                </a:r>
                <a:r>
                  <a:rPr lang="es-ES" dirty="0" smtClean="0"/>
                  <a:t> </a:t>
                </a:r>
                <a:r>
                  <a:rPr lang="es-ES" dirty="0"/>
                  <a:t>y luego se apaga. Si </a:t>
                </a:r>
                <a:r>
                  <a:rPr lang="es-ES" dirty="0" smtClean="0"/>
                  <a:t>el Δt </a:t>
                </a:r>
                <a:r>
                  <a:rPr lang="es-ES" dirty="0"/>
                  <a:t>es grande, un único paso puede </a:t>
                </a:r>
                <a:r>
                  <a:rPr lang="es-ES" i="1" dirty="0"/>
                  <a:t>atravesar</a:t>
                </a:r>
                <a:r>
                  <a:rPr lang="es-ES" dirty="0"/>
                  <a:t> el instante </a:t>
                </a:r>
                <a:r>
                  <a:rPr lang="es-ES" dirty="0" smtClean="0"/>
                  <a:t>t=1 seg. De acuerdo como se aproxima </a:t>
                </a:r>
                <a:r>
                  <a:rPr lang="es-ES" dirty="0"/>
                  <a:t>en la integración del paso hace toda la diferencia:</a:t>
                </a:r>
              </a:p>
              <a:p>
                <a:pPr marL="742950" lvl="1" indent="-285750">
                  <a:buFont typeface="Arial" panose="020B0604020202020204" pitchFamily="34" charset="0"/>
                  <a:buChar char="•"/>
                </a:pPr>
                <a:r>
                  <a:rPr lang="es-ES" dirty="0"/>
                  <a:t>Si </a:t>
                </a:r>
                <a:r>
                  <a:rPr lang="es-ES" dirty="0" smtClean="0"/>
                  <a:t>usamos </a:t>
                </a:r>
                <a:r>
                  <a:rPr lang="es-ES" dirty="0"/>
                  <a:t>Backward Euler y </a:t>
                </a:r>
                <a:r>
                  <a:rPr lang="es-ES" dirty="0" smtClean="0"/>
                  <a:t>evaluamos </a:t>
                </a:r>
                <a:r>
                  <a:rPr lang="es-ES" dirty="0"/>
                  <a:t>la fuente en </a:t>
                </a:r>
                <a14:m>
                  <m:oMath xmlns:m="http://schemas.openxmlformats.org/officeDocument/2006/math">
                    <m:sSup>
                      <m:sSupPr>
                        <m:ctrlPr>
                          <a:rPr lang="es-ES" i="1" smtClean="0">
                            <a:latin typeface="Cambria Math" panose="02040503050406030204" pitchFamily="18" charset="0"/>
                          </a:rPr>
                        </m:ctrlPr>
                      </m:sSupPr>
                      <m:e>
                        <m:r>
                          <a:rPr lang="es-AR" b="0" i="1" smtClean="0">
                            <a:latin typeface="Cambria Math" panose="02040503050406030204" pitchFamily="18" charset="0"/>
                          </a:rPr>
                          <m:t>𝑡</m:t>
                        </m:r>
                      </m:e>
                      <m:sup>
                        <m:r>
                          <a:rPr lang="es-AR" b="0" i="1" smtClean="0">
                            <a:latin typeface="Cambria Math" panose="02040503050406030204" pitchFamily="18" charset="0"/>
                          </a:rPr>
                          <m:t>𝑛</m:t>
                        </m:r>
                        <m:r>
                          <a:rPr lang="es-AR" b="0" i="1" smtClean="0">
                            <a:latin typeface="Cambria Math" panose="02040503050406030204" pitchFamily="18" charset="0"/>
                          </a:rPr>
                          <m:t>+1</m:t>
                        </m:r>
                      </m:sup>
                    </m:sSup>
                  </m:oMath>
                </a14:m>
                <a:r>
                  <a:rPr lang="es-ES" dirty="0" smtClean="0"/>
                  <a:t> (</a:t>
                </a:r>
                <a14:m>
                  <m:oMath xmlns:m="http://schemas.openxmlformats.org/officeDocument/2006/math">
                    <m:sSup>
                      <m:sSupPr>
                        <m:ctrlPr>
                          <a:rPr lang="es-ES" i="1">
                            <a:latin typeface="Cambria Math" panose="02040503050406030204" pitchFamily="18" charset="0"/>
                          </a:rPr>
                        </m:ctrlPr>
                      </m:sSupPr>
                      <m:e>
                        <m:r>
                          <a:rPr lang="es-AR" i="1">
                            <a:latin typeface="Cambria Math" panose="02040503050406030204" pitchFamily="18" charset="0"/>
                          </a:rPr>
                          <m:t>𝑄</m:t>
                        </m:r>
                      </m:e>
                      <m:sup>
                        <m:r>
                          <a:rPr lang="es-AR" i="1">
                            <a:latin typeface="Cambria Math" panose="02040503050406030204" pitchFamily="18" charset="0"/>
                          </a:rPr>
                          <m:t>𝑛</m:t>
                        </m:r>
                        <m:r>
                          <a:rPr lang="es-AR" i="1">
                            <a:latin typeface="Cambria Math" panose="02040503050406030204" pitchFamily="18" charset="0"/>
                          </a:rPr>
                          <m:t>+1</m:t>
                        </m:r>
                      </m:sup>
                    </m:sSup>
                  </m:oMath>
                </a14:m>
                <a:r>
                  <a:rPr lang="es-ES" dirty="0" smtClean="0"/>
                  <a:t>), </a:t>
                </a:r>
                <a:r>
                  <a:rPr lang="es-ES" dirty="0"/>
                  <a:t>entonces en un paso que va de 0.8 a 1.6 s la fuente se tomará como 0 (porque </a:t>
                </a:r>
                <a14:m>
                  <m:oMath xmlns:m="http://schemas.openxmlformats.org/officeDocument/2006/math">
                    <m:sSup>
                      <m:sSupPr>
                        <m:ctrlPr>
                          <a:rPr lang="es-ES" i="1" smtClean="0">
                            <a:latin typeface="Cambria Math" panose="02040503050406030204" pitchFamily="18" charset="0"/>
                          </a:rPr>
                        </m:ctrlPr>
                      </m:sSupPr>
                      <m:e>
                        <m:r>
                          <a:rPr lang="es-AR" b="0" i="1" smtClean="0">
                            <a:latin typeface="Cambria Math" panose="02040503050406030204" pitchFamily="18" charset="0"/>
                          </a:rPr>
                          <m:t>𝑄</m:t>
                        </m:r>
                      </m:e>
                      <m:sup>
                        <m:r>
                          <a:rPr lang="es-AR" b="0" i="1" smtClean="0">
                            <a:latin typeface="Cambria Math" panose="02040503050406030204" pitchFamily="18" charset="0"/>
                          </a:rPr>
                          <m:t>𝑛</m:t>
                        </m:r>
                        <m:r>
                          <a:rPr lang="es-AR" b="0" i="1" smtClean="0">
                            <a:latin typeface="Cambria Math" panose="02040503050406030204" pitchFamily="18" charset="0"/>
                          </a:rPr>
                          <m:t>+1</m:t>
                        </m:r>
                      </m:sup>
                    </m:sSup>
                  </m:oMath>
                </a14:m>
                <a:r>
                  <a:rPr lang="es-ES" dirty="0" smtClean="0"/>
                  <a:t>=1.6</a:t>
                </a:r>
                <a:r>
                  <a:rPr lang="es-ES" dirty="0"/>
                  <a:t>)=0) aunque durante la fracción 0.8–1.0 estuvo encendida → </a:t>
                </a:r>
                <a:r>
                  <a:rPr lang="es-ES" b="1" dirty="0" smtClean="0"/>
                  <a:t>subestimamos</a:t>
                </a:r>
                <a:r>
                  <a:rPr lang="es-ES" dirty="0" smtClean="0"/>
                  <a:t> </a:t>
                </a:r>
                <a:r>
                  <a:rPr lang="es-ES" dirty="0"/>
                  <a:t>la energía entregada.</a:t>
                </a:r>
              </a:p>
              <a:p>
                <a:pPr marL="742950" lvl="1" indent="-285750">
                  <a:buFont typeface="Arial" panose="020B0604020202020204" pitchFamily="34" charset="0"/>
                  <a:buChar char="•"/>
                </a:pPr>
                <a:r>
                  <a:rPr lang="es-ES" dirty="0"/>
                  <a:t>Si, por el contrario, </a:t>
                </a:r>
                <a:r>
                  <a:rPr lang="es-ES" dirty="0" smtClean="0"/>
                  <a:t>evaluamos </a:t>
                </a:r>
                <a:r>
                  <a:rPr lang="es-ES" dirty="0"/>
                  <a:t>la fuente </a:t>
                </a:r>
                <a:r>
                  <a:rPr lang="es-ES" dirty="0" smtClean="0"/>
                  <a:t>en </a:t>
                </a:r>
                <a14:m>
                  <m:oMath xmlns:m="http://schemas.openxmlformats.org/officeDocument/2006/math">
                    <m:sSup>
                      <m:sSupPr>
                        <m:ctrlPr>
                          <a:rPr lang="es-ES" i="1">
                            <a:latin typeface="Cambria Math" panose="02040503050406030204" pitchFamily="18" charset="0"/>
                          </a:rPr>
                        </m:ctrlPr>
                      </m:sSupPr>
                      <m:e>
                        <m:r>
                          <a:rPr lang="es-AR" i="1">
                            <a:latin typeface="Cambria Math" panose="02040503050406030204" pitchFamily="18" charset="0"/>
                          </a:rPr>
                          <m:t>𝑡</m:t>
                        </m:r>
                      </m:e>
                      <m:sup>
                        <m:r>
                          <a:rPr lang="es-AR" i="1">
                            <a:latin typeface="Cambria Math" panose="02040503050406030204" pitchFamily="18" charset="0"/>
                          </a:rPr>
                          <m:t>𝑛</m:t>
                        </m:r>
                      </m:sup>
                    </m:sSup>
                  </m:oMath>
                </a14:m>
                <a:r>
                  <a:rPr lang="es-ES" dirty="0" smtClean="0"/>
                  <a:t>  </a:t>
                </a:r>
                <a:r>
                  <a:rPr lang="es-ES" dirty="0"/>
                  <a:t>o la </a:t>
                </a:r>
                <a:r>
                  <a:rPr lang="es-ES" dirty="0" smtClean="0"/>
                  <a:t>integramos </a:t>
                </a:r>
                <a:r>
                  <a:rPr lang="es-ES" dirty="0"/>
                  <a:t>incorrectamente, </a:t>
                </a:r>
                <a:r>
                  <a:rPr lang="es-ES" dirty="0" smtClean="0"/>
                  <a:t>podemos </a:t>
                </a:r>
                <a:r>
                  <a:rPr lang="es-ES" b="1" dirty="0" smtClean="0"/>
                  <a:t>sobreestimar</a:t>
                </a:r>
                <a:r>
                  <a:rPr lang="es-ES" dirty="0" smtClean="0"/>
                  <a:t> </a:t>
                </a:r>
                <a:r>
                  <a:rPr lang="es-ES" dirty="0"/>
                  <a:t>o “aplicar toda la energía” en el paso. De ahí que el resultado varíe mucho con Δt.</a:t>
                </a:r>
              </a:p>
              <a:p>
                <a:pPr>
                  <a:buFont typeface="Arial" panose="020B0604020202020204" pitchFamily="34" charset="0"/>
                  <a:buChar char="•"/>
                </a:pPr>
                <a:r>
                  <a:rPr lang="es-ES" dirty="0" smtClean="0"/>
                  <a:t> En </a:t>
                </a:r>
                <a:r>
                  <a:rPr lang="es-ES" dirty="0"/>
                  <a:t>resumen: </a:t>
                </a:r>
                <a:r>
                  <a:rPr lang="es-ES" b="1" dirty="0"/>
                  <a:t>muestrear la fuente en un solo tiempo por paso no captura bien fuentes transitorias</a:t>
                </a:r>
                <a:r>
                  <a:rPr lang="es-ES" dirty="0"/>
                  <a:t>; hay que integrar en el tiempo correctamente.</a:t>
                </a:r>
              </a:p>
            </p:txBody>
          </p:sp>
        </mc:Choice>
        <mc:Fallback>
          <p:sp>
            <p:nvSpPr>
              <p:cNvPr id="2" name="Rectángulo 1"/>
              <p:cNvSpPr>
                <a:spLocks noRot="1" noChangeAspect="1" noMove="1" noResize="1" noEditPoints="1" noAdjustHandles="1" noChangeArrowheads="1" noChangeShapeType="1" noTextEdit="1"/>
              </p:cNvSpPr>
              <p:nvPr/>
            </p:nvSpPr>
            <p:spPr>
              <a:xfrm>
                <a:off x="1311667" y="1064827"/>
                <a:ext cx="10010453" cy="3139321"/>
              </a:xfrm>
              <a:prstGeom prst="rect">
                <a:avLst/>
              </a:prstGeom>
              <a:blipFill>
                <a:blip r:embed="rId2"/>
                <a:stretch>
                  <a:fillRect l="-487" t="-1165" r="-61" b="-2136"/>
                </a:stretch>
              </a:blipFill>
            </p:spPr>
            <p:txBody>
              <a:bodyPr/>
              <a:lstStyle/>
              <a:p>
                <a:r>
                  <a:rPr lang="es-AR">
                    <a:noFill/>
                  </a:rPr>
                  <a:t> </a:t>
                </a:r>
              </a:p>
            </p:txBody>
          </p:sp>
        </mc:Fallback>
      </mc:AlternateContent>
      <p:sp>
        <p:nvSpPr>
          <p:cNvPr id="3" name="Rectángulo 2"/>
          <p:cNvSpPr/>
          <p:nvPr/>
        </p:nvSpPr>
        <p:spPr>
          <a:xfrm>
            <a:off x="1311666" y="4204148"/>
            <a:ext cx="10082373" cy="2308324"/>
          </a:xfrm>
          <a:prstGeom prst="rect">
            <a:avLst/>
          </a:prstGeom>
        </p:spPr>
        <p:txBody>
          <a:bodyPr wrap="square">
            <a:spAutoFit/>
          </a:bodyPr>
          <a:lstStyle/>
          <a:p>
            <a:r>
              <a:rPr lang="es-ES" b="1" dirty="0"/>
              <a:t>3) Discretización temporal y disipación numérica</a:t>
            </a:r>
          </a:p>
          <a:p>
            <a:pPr>
              <a:buFont typeface="Arial" panose="020B0604020202020204" pitchFamily="34" charset="0"/>
              <a:buChar char="•"/>
            </a:pPr>
            <a:r>
              <a:rPr lang="es-ES" dirty="0" smtClean="0"/>
              <a:t> Backward </a:t>
            </a:r>
            <a:r>
              <a:rPr lang="es-ES" dirty="0"/>
              <a:t>Euler es numéricamente disipativo (suprime oscilaciones y atenúa picos). </a:t>
            </a:r>
            <a:r>
              <a:rPr lang="es-ES" dirty="0" smtClean="0"/>
              <a:t>Crank–</a:t>
            </a:r>
            <a:r>
              <a:rPr lang="es-ES" dirty="0" err="1" smtClean="0"/>
              <a:t>Nicolson</a:t>
            </a:r>
            <a:r>
              <a:rPr lang="es-ES" dirty="0" smtClean="0"/>
              <a:t>(CN</a:t>
            </a:r>
            <a:r>
              <a:rPr lang="es-ES" dirty="0"/>
              <a:t>) es menos disipativo (segunda orden). Dependiendo del problema, un Δt</a:t>
            </a:r>
            <a:r>
              <a:rPr lang="es-ES" dirty="0" smtClean="0"/>
              <a:t> </a:t>
            </a:r>
            <a:r>
              <a:rPr lang="es-ES" dirty="0"/>
              <a:t>grande con BE puede dar picos menores o, si la fuente es mal tratada, picos mayores por mala contabilización de la energía.</a:t>
            </a:r>
          </a:p>
          <a:p>
            <a:r>
              <a:rPr lang="es-ES" b="1" dirty="0"/>
              <a:t>4) Condiciones de borde mixtas / implementación</a:t>
            </a:r>
          </a:p>
          <a:p>
            <a:pPr>
              <a:buFont typeface="Arial" panose="020B0604020202020204" pitchFamily="34" charset="0"/>
              <a:buChar char="•"/>
            </a:pPr>
            <a:r>
              <a:rPr lang="es-ES" dirty="0" smtClean="0"/>
              <a:t> Un </a:t>
            </a:r>
            <a:r>
              <a:rPr lang="es-ES" dirty="0"/>
              <a:t>error habitual es discretizar mal la condición </a:t>
            </a:r>
            <a:r>
              <a:rPr lang="es-ES" i="1" dirty="0"/>
              <a:t>mixta</a:t>
            </a:r>
            <a:r>
              <a:rPr lang="es-ES" dirty="0"/>
              <a:t> (Robin) o el término de Neumann con dependencias en tiempo o con un factor Δt</a:t>
            </a:r>
            <a:r>
              <a:rPr lang="es-ES" dirty="0" smtClean="0"/>
              <a:t> </a:t>
            </a:r>
            <a:r>
              <a:rPr lang="es-ES" dirty="0"/>
              <a:t>aplicado incorrectamente al ensamblar la matriz. Un fallo ahí puede introducir una "fuente" artificial que dependa de Δt</a:t>
            </a:r>
            <a:r>
              <a:rPr lang="es-ES" dirty="0" smtClean="0"/>
              <a:t> </a:t>
            </a:r>
            <a:r>
              <a:rPr lang="es-ES" dirty="0"/>
              <a:t>— por eso </a:t>
            </a:r>
            <a:r>
              <a:rPr lang="es-ES" dirty="0" smtClean="0"/>
              <a:t>el aumento </a:t>
            </a:r>
            <a:r>
              <a:rPr lang="es-ES" dirty="0"/>
              <a:t>de Δt</a:t>
            </a:r>
            <a:r>
              <a:rPr lang="es-ES" dirty="0" smtClean="0"/>
              <a:t> </a:t>
            </a:r>
            <a:r>
              <a:rPr lang="es-ES" dirty="0"/>
              <a:t>te “calienta más”.</a:t>
            </a:r>
          </a:p>
        </p:txBody>
      </p:sp>
    </p:spTree>
    <p:extLst>
      <p:ext uri="{BB962C8B-B14F-4D97-AF65-F5344CB8AC3E}">
        <p14:creationId xmlns:p14="http://schemas.microsoft.com/office/powerpoint/2010/main" val="179169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5" name="CuadroTexto 4"/>
          <p:cNvSpPr txBox="1"/>
          <p:nvPr/>
        </p:nvSpPr>
        <p:spPr>
          <a:xfrm>
            <a:off x="3710103" y="418496"/>
            <a:ext cx="4880439"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 Apunte</a:t>
            </a:r>
            <a:endParaRPr lang="es-AR" b="1" dirty="0">
              <a:latin typeface="Times New Roman" panose="02020603050405020304" pitchFamily="18" charset="0"/>
              <a:cs typeface="Times New Roman" panose="02020603050405020304" pitchFamily="18" charset="0"/>
            </a:endParaRPr>
          </a:p>
        </p:txBody>
      </p:sp>
      <p:sp>
        <p:nvSpPr>
          <p:cNvPr id="6" name="Rectángulo 5"/>
          <p:cNvSpPr/>
          <p:nvPr/>
        </p:nvSpPr>
        <p:spPr>
          <a:xfrm>
            <a:off x="1258110" y="1064827"/>
            <a:ext cx="10055158" cy="923330"/>
          </a:xfrm>
          <a:prstGeom prst="rect">
            <a:avLst/>
          </a:prstGeom>
        </p:spPr>
        <p:txBody>
          <a:bodyPr wrap="square">
            <a:spAutoFit/>
          </a:bodyPr>
          <a:lstStyle/>
          <a:p>
            <a:pPr algn="just"/>
            <a:r>
              <a:rPr lang="es-ES" dirty="0">
                <a:latin typeface="+mj-lt"/>
              </a:rPr>
              <a:t>Muchos de los problemas en ingeniería son de </a:t>
            </a:r>
            <a:r>
              <a:rPr lang="es-ES" dirty="0" smtClean="0">
                <a:latin typeface="+mj-lt"/>
              </a:rPr>
              <a:t>carácter </a:t>
            </a:r>
            <a:r>
              <a:rPr lang="es-ES" dirty="0">
                <a:latin typeface="+mj-lt"/>
              </a:rPr>
              <a:t>transitorio, es decir, la solución evoluciona en el tiempo e interesa conocer cómo es esta evolución. En estos casos las ecuaciones contienen un término temporal como el que se ve en la siguiente ecuación:</a:t>
            </a:r>
            <a:endParaRPr lang="es-AR" dirty="0">
              <a:latin typeface="+mj-lt"/>
            </a:endParaRPr>
          </a:p>
        </p:txBody>
      </p:sp>
      <p:sp>
        <p:nvSpPr>
          <p:cNvPr id="7" name="Rectángulo 6"/>
          <p:cNvSpPr/>
          <p:nvPr/>
        </p:nvSpPr>
        <p:spPr>
          <a:xfrm>
            <a:off x="1258110" y="2612847"/>
            <a:ext cx="10055158" cy="646331"/>
          </a:xfrm>
          <a:prstGeom prst="rect">
            <a:avLst/>
          </a:prstGeom>
        </p:spPr>
        <p:txBody>
          <a:bodyPr wrap="square">
            <a:spAutoFit/>
          </a:bodyPr>
          <a:lstStyle/>
          <a:p>
            <a:pPr algn="just"/>
            <a:r>
              <a:rPr lang="es-AR" dirty="0">
                <a:latin typeface="+mj-lt"/>
              </a:rPr>
              <a:t>Existen varias formas de discretizar el tiempo en el contexto de diferencias finitas. Entre las mas </a:t>
            </a:r>
            <a:r>
              <a:rPr lang="es-AR" dirty="0" smtClean="0">
                <a:latin typeface="+mj-lt"/>
              </a:rPr>
              <a:t>empleadas </a:t>
            </a:r>
            <a:r>
              <a:rPr lang="es-AR" dirty="0">
                <a:latin typeface="+mj-lt"/>
              </a:rPr>
              <a:t>podemos mencionar:</a:t>
            </a:r>
          </a:p>
        </p:txBody>
      </p:sp>
      <p:sp>
        <p:nvSpPr>
          <p:cNvPr id="8" name="Rectángulo 7"/>
          <p:cNvSpPr/>
          <p:nvPr/>
        </p:nvSpPr>
        <p:spPr>
          <a:xfrm>
            <a:off x="1258110" y="3259178"/>
            <a:ext cx="10055158" cy="1754326"/>
          </a:xfrm>
          <a:prstGeom prst="rect">
            <a:avLst/>
          </a:prstGeom>
        </p:spPr>
        <p:txBody>
          <a:bodyPr wrap="square">
            <a:spAutoFit/>
          </a:bodyPr>
          <a:lstStyle/>
          <a:p>
            <a:pPr marL="285750" indent="-285750" algn="just">
              <a:buFont typeface="Arial" panose="020B0604020202020204" pitchFamily="34" charset="0"/>
              <a:buChar char="•"/>
            </a:pPr>
            <a:r>
              <a:rPr lang="es-ES" b="1" dirty="0" smtClean="0">
                <a:latin typeface="+mj-lt"/>
              </a:rPr>
              <a:t>Métodos </a:t>
            </a:r>
            <a:r>
              <a:rPr lang="es-ES" b="1" dirty="0">
                <a:latin typeface="+mj-lt"/>
              </a:rPr>
              <a:t>semidiscretos </a:t>
            </a:r>
            <a:r>
              <a:rPr lang="es-ES" dirty="0">
                <a:latin typeface="+mj-lt"/>
              </a:rPr>
              <a:t>donde la ecuación diferencial parcial (PDE) se discretiza solo en el </a:t>
            </a:r>
            <a:r>
              <a:rPr lang="es-ES" dirty="0" smtClean="0">
                <a:latin typeface="+mj-lt"/>
              </a:rPr>
              <a:t>espacio </a:t>
            </a:r>
            <a:r>
              <a:rPr lang="es-ES" dirty="0">
                <a:latin typeface="+mj-lt"/>
              </a:rPr>
              <a:t>reduciendo la PDE a un sistema de ecuaciones diferenciales ordinarias (ODE). En este caso se aplican los métodos de integración vistos en cálculo numérico, entre los mas conocidos se encuentra el método de Runge-Kutta, pero existen muchos más.</a:t>
            </a:r>
          </a:p>
          <a:p>
            <a:pPr marL="285750" indent="-285750" algn="just">
              <a:buFont typeface="Arial" panose="020B0604020202020204" pitchFamily="34" charset="0"/>
              <a:buChar char="•"/>
            </a:pPr>
            <a:r>
              <a:rPr lang="es-ES" b="1" dirty="0">
                <a:latin typeface="+mj-lt"/>
              </a:rPr>
              <a:t>D</a:t>
            </a:r>
            <a:r>
              <a:rPr lang="es-ES" b="1" dirty="0" smtClean="0">
                <a:latin typeface="+mj-lt"/>
              </a:rPr>
              <a:t>iscretización </a:t>
            </a:r>
            <a:r>
              <a:rPr lang="es-ES" b="1" dirty="0">
                <a:latin typeface="+mj-lt"/>
              </a:rPr>
              <a:t>del tiempo en diferencias finitas </a:t>
            </a:r>
            <a:r>
              <a:rPr lang="es-ES" dirty="0">
                <a:latin typeface="+mj-lt"/>
              </a:rPr>
              <a:t>que convierten la PDE en un sistema algebraico lineal o no lineal dependiente del problema, similarmente a lo visto antes.</a:t>
            </a:r>
            <a:endParaRPr lang="es-AR" dirty="0">
              <a:latin typeface="+mj-lt"/>
            </a:endParaRPr>
          </a:p>
        </p:txBody>
      </p:sp>
      <p:pic>
        <p:nvPicPr>
          <p:cNvPr id="9" name="Imagen 8"/>
          <p:cNvPicPr>
            <a:picLocks noChangeAspect="1"/>
          </p:cNvPicPr>
          <p:nvPr/>
        </p:nvPicPr>
        <p:blipFill>
          <a:blip r:embed="rId2"/>
          <a:stretch>
            <a:fillRect/>
          </a:stretch>
        </p:blipFill>
        <p:spPr>
          <a:xfrm>
            <a:off x="4485309" y="1964328"/>
            <a:ext cx="2306140" cy="670160"/>
          </a:xfrm>
          <a:prstGeom prst="rect">
            <a:avLst/>
          </a:prstGeom>
        </p:spPr>
      </p:pic>
    </p:spTree>
    <p:extLst>
      <p:ext uri="{BB962C8B-B14F-4D97-AF65-F5344CB8AC3E}">
        <p14:creationId xmlns:p14="http://schemas.microsoft.com/office/powerpoint/2010/main" val="395093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2" name="Rectángulo 1"/>
          <p:cNvSpPr/>
          <p:nvPr/>
        </p:nvSpPr>
        <p:spPr>
          <a:xfrm>
            <a:off x="1355388" y="1064827"/>
            <a:ext cx="10191344" cy="923330"/>
          </a:xfrm>
          <a:prstGeom prst="rect">
            <a:avLst/>
          </a:prstGeom>
        </p:spPr>
        <p:txBody>
          <a:bodyPr wrap="square">
            <a:spAutoFit/>
          </a:bodyPr>
          <a:lstStyle/>
          <a:p>
            <a:r>
              <a:rPr lang="es-ES" b="1" dirty="0">
                <a:latin typeface="+mj-lt"/>
              </a:rPr>
              <a:t>Discretización temporal por métodos semidiscretos</a:t>
            </a:r>
          </a:p>
          <a:p>
            <a:r>
              <a:rPr lang="es-ES" dirty="0" smtClean="0">
                <a:latin typeface="+mj-lt"/>
              </a:rPr>
              <a:t>Habíamos </a:t>
            </a:r>
            <a:r>
              <a:rPr lang="es-ES" dirty="0">
                <a:latin typeface="+mj-lt"/>
              </a:rPr>
              <a:t>visto que </a:t>
            </a:r>
            <a:r>
              <a:rPr lang="es-ES" dirty="0" smtClean="0">
                <a:latin typeface="+mj-lt"/>
              </a:rPr>
              <a:t>discreteando </a:t>
            </a:r>
            <a:r>
              <a:rPr lang="es-ES" dirty="0">
                <a:latin typeface="+mj-lt"/>
              </a:rPr>
              <a:t>espacialmente </a:t>
            </a:r>
            <a:r>
              <a:rPr lang="es-ES" dirty="0" smtClean="0">
                <a:latin typeface="+mj-lt"/>
              </a:rPr>
              <a:t>usando </a:t>
            </a:r>
            <a:r>
              <a:rPr lang="es-ES" dirty="0">
                <a:latin typeface="+mj-lt"/>
              </a:rPr>
              <a:t>diferencias finitas llegábamos a un </a:t>
            </a:r>
            <a:r>
              <a:rPr lang="es-ES" dirty="0" smtClean="0">
                <a:latin typeface="+mj-lt"/>
              </a:rPr>
              <a:t>forma algebraica </a:t>
            </a:r>
            <a:r>
              <a:rPr lang="es-ES" dirty="0">
                <a:latin typeface="+mj-lt"/>
              </a:rPr>
              <a:t>para ese operador, que cuando se reemplaza en la expresión luce como:</a:t>
            </a:r>
            <a:endParaRPr lang="es-AR" dirty="0">
              <a:latin typeface="+mj-lt"/>
            </a:endParaRPr>
          </a:p>
        </p:txBody>
      </p:sp>
      <p:sp>
        <p:nvSpPr>
          <p:cNvPr id="3" name="Rectángulo 2"/>
          <p:cNvSpPr/>
          <p:nvPr/>
        </p:nvSpPr>
        <p:spPr>
          <a:xfrm>
            <a:off x="1355388" y="2574373"/>
            <a:ext cx="10191344" cy="646331"/>
          </a:xfrm>
          <a:prstGeom prst="rect">
            <a:avLst/>
          </a:prstGeom>
        </p:spPr>
        <p:txBody>
          <a:bodyPr wrap="square">
            <a:spAutoFit/>
          </a:bodyPr>
          <a:lstStyle/>
          <a:p>
            <a:pPr algn="just"/>
            <a:r>
              <a:rPr lang="es-ES" dirty="0">
                <a:latin typeface="+mj-lt"/>
              </a:rPr>
              <a:t>donde en lugar de arribar a un sistema algebraico lineal (</a:t>
            </a:r>
            <a:r>
              <a:rPr lang="es-ES" b="1" dirty="0">
                <a:latin typeface="+mj-lt"/>
              </a:rPr>
              <a:t>LAS: linear algebraic system</a:t>
            </a:r>
            <a:r>
              <a:rPr lang="es-ES" dirty="0">
                <a:latin typeface="+mj-lt"/>
              </a:rPr>
              <a:t>) llegamos a un sistema de ecuaciones diferenciales ordinarias, donde normalmente se expresan como:</a:t>
            </a:r>
            <a:endParaRPr lang="es-AR" dirty="0">
              <a:latin typeface="+mj-lt"/>
            </a:endParaRPr>
          </a:p>
        </p:txBody>
      </p:sp>
      <mc:AlternateContent xmlns:mc="http://schemas.openxmlformats.org/markup-compatibility/2006">
        <mc:Choice xmlns:a14="http://schemas.microsoft.com/office/drawing/2010/main" Requires="a14">
          <p:sp>
            <p:nvSpPr>
              <p:cNvPr id="6" name="Rectángulo 5"/>
              <p:cNvSpPr/>
              <p:nvPr/>
            </p:nvSpPr>
            <p:spPr>
              <a:xfrm>
                <a:off x="1355388" y="3901461"/>
                <a:ext cx="10191344" cy="646331"/>
              </a:xfrm>
              <a:prstGeom prst="rect">
                <a:avLst/>
              </a:prstGeom>
            </p:spPr>
            <p:txBody>
              <a:bodyPr wrap="square">
                <a:spAutoFit/>
              </a:bodyPr>
              <a:lstStyle/>
              <a:p>
                <a:pPr algn="just"/>
                <a:r>
                  <a:rPr lang="es-ES" dirty="0" smtClean="0">
                    <a:latin typeface="+mj-lt"/>
                  </a:rPr>
                  <a:t>donde la función </a:t>
                </a:r>
                <a14:m>
                  <m:oMath xmlns:m="http://schemas.openxmlformats.org/officeDocument/2006/math">
                    <m:r>
                      <a:rPr lang="es-AR" b="0" i="1" smtClean="0">
                        <a:latin typeface="Cambria Math" panose="02040503050406030204" pitchFamily="18" charset="0"/>
                      </a:rPr>
                      <m:t>𝑓</m:t>
                    </m:r>
                  </m:oMath>
                </a14:m>
                <a:r>
                  <a:rPr lang="es-ES" dirty="0" smtClean="0">
                    <a:latin typeface="+mj-lt"/>
                  </a:rPr>
                  <a:t> </a:t>
                </a:r>
                <a:r>
                  <a:rPr lang="es-ES" dirty="0">
                    <a:latin typeface="+mj-lt"/>
                  </a:rPr>
                  <a:t>equivale a aplicar la misma función que normalmente empleamos para resolver el problema estacionario.</a:t>
                </a:r>
                <a:endParaRPr lang="es-AR" dirty="0">
                  <a:latin typeface="+mj-lt"/>
                </a:endParaRPr>
              </a:p>
            </p:txBody>
          </p:sp>
        </mc:Choice>
        <mc:Fallback>
          <p:sp>
            <p:nvSpPr>
              <p:cNvPr id="6" name="Rectángulo 5"/>
              <p:cNvSpPr>
                <a:spLocks noRot="1" noChangeAspect="1" noMove="1" noResize="1" noEditPoints="1" noAdjustHandles="1" noChangeArrowheads="1" noChangeShapeType="1" noTextEdit="1"/>
              </p:cNvSpPr>
              <p:nvPr/>
            </p:nvSpPr>
            <p:spPr>
              <a:xfrm>
                <a:off x="1355388" y="3901461"/>
                <a:ext cx="10191344" cy="646331"/>
              </a:xfrm>
              <a:prstGeom prst="rect">
                <a:avLst/>
              </a:prstGeom>
              <a:blipFill>
                <a:blip r:embed="rId2"/>
                <a:stretch>
                  <a:fillRect l="-478" t="-4717" r="-538" b="-14151"/>
                </a:stretch>
              </a:blipFill>
            </p:spPr>
            <p:txBody>
              <a:bodyPr/>
              <a:lstStyle/>
              <a:p>
                <a:r>
                  <a:rPr lang="es-AR">
                    <a:noFill/>
                  </a:rPr>
                  <a:t> </a:t>
                </a:r>
              </a:p>
            </p:txBody>
          </p:sp>
        </mc:Fallback>
      </mc:AlternateContent>
      <p:sp>
        <p:nvSpPr>
          <p:cNvPr id="7" name="CuadroTexto 6"/>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p:sp>
        <p:nvSpPr>
          <p:cNvPr id="8" name="Rectángulo 7"/>
          <p:cNvSpPr/>
          <p:nvPr/>
        </p:nvSpPr>
        <p:spPr>
          <a:xfrm>
            <a:off x="1355388" y="4752120"/>
            <a:ext cx="4324774" cy="369332"/>
          </a:xfrm>
          <a:prstGeom prst="rect">
            <a:avLst/>
          </a:prstGeom>
        </p:spPr>
        <p:txBody>
          <a:bodyPr wrap="none">
            <a:spAutoFit/>
          </a:bodyPr>
          <a:lstStyle/>
          <a:p>
            <a:r>
              <a:rPr lang="es-ES" b="1" dirty="0">
                <a:latin typeface="+mj-lt"/>
              </a:rPr>
              <a:t>Discretización temporal por diferencias finitas</a:t>
            </a:r>
            <a:endParaRPr lang="es-AR" b="1" dirty="0">
              <a:latin typeface="+mj-lt"/>
            </a:endParaRPr>
          </a:p>
        </p:txBody>
      </p:sp>
      <p:pic>
        <p:nvPicPr>
          <p:cNvPr id="9" name="Imagen 8"/>
          <p:cNvPicPr>
            <a:picLocks noChangeAspect="1"/>
          </p:cNvPicPr>
          <p:nvPr/>
        </p:nvPicPr>
        <p:blipFill>
          <a:blip r:embed="rId3"/>
          <a:stretch>
            <a:fillRect/>
          </a:stretch>
        </p:blipFill>
        <p:spPr>
          <a:xfrm>
            <a:off x="5215752" y="2025527"/>
            <a:ext cx="1390844" cy="514422"/>
          </a:xfrm>
          <a:prstGeom prst="rect">
            <a:avLst/>
          </a:prstGeom>
        </p:spPr>
      </p:pic>
      <p:pic>
        <p:nvPicPr>
          <p:cNvPr id="10" name="Imagen 9"/>
          <p:cNvPicPr>
            <a:picLocks noChangeAspect="1"/>
          </p:cNvPicPr>
          <p:nvPr/>
        </p:nvPicPr>
        <p:blipFill>
          <a:blip r:embed="rId4"/>
          <a:stretch>
            <a:fillRect/>
          </a:stretch>
        </p:blipFill>
        <p:spPr>
          <a:xfrm>
            <a:off x="5272910" y="3255130"/>
            <a:ext cx="1531684" cy="722080"/>
          </a:xfrm>
          <a:prstGeom prst="rect">
            <a:avLst/>
          </a:prstGeom>
        </p:spPr>
      </p:pic>
      <p:pic>
        <p:nvPicPr>
          <p:cNvPr id="11" name="Imagen 10"/>
          <p:cNvPicPr>
            <a:picLocks noChangeAspect="1"/>
          </p:cNvPicPr>
          <p:nvPr/>
        </p:nvPicPr>
        <p:blipFill>
          <a:blip r:embed="rId5"/>
          <a:stretch>
            <a:fillRect/>
          </a:stretch>
        </p:blipFill>
        <p:spPr>
          <a:xfrm>
            <a:off x="3252808" y="5325779"/>
            <a:ext cx="5835739" cy="861011"/>
          </a:xfrm>
          <a:prstGeom prst="rect">
            <a:avLst/>
          </a:prstGeom>
        </p:spPr>
      </p:pic>
    </p:spTree>
    <p:extLst>
      <p:ext uri="{BB962C8B-B14F-4D97-AF65-F5344CB8AC3E}">
        <p14:creationId xmlns:p14="http://schemas.microsoft.com/office/powerpoint/2010/main" val="603211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6" name="CuadroTexto 5"/>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ángulo 1"/>
              <p:cNvSpPr/>
              <p:nvPr/>
            </p:nvSpPr>
            <p:spPr>
              <a:xfrm>
                <a:off x="1263793" y="2365126"/>
                <a:ext cx="9773056" cy="369332"/>
              </a:xfrm>
              <a:prstGeom prst="rect">
                <a:avLst/>
              </a:prstGeom>
            </p:spPr>
            <p:txBody>
              <a:bodyPr wrap="square">
                <a:spAutoFit/>
              </a:bodyPr>
              <a:lstStyle/>
              <a:p>
                <a:r>
                  <a:rPr lang="es-ES" b="1" dirty="0" smtClean="0">
                    <a:latin typeface="+mj-lt"/>
                  </a:rPr>
                  <a:t>Esquema implícito Equivale </a:t>
                </a:r>
                <a:r>
                  <a:rPr lang="es-ES" dirty="0">
                    <a:latin typeface="+mj-lt"/>
                  </a:rPr>
                  <a:t>a poner en la expresión </a:t>
                </a:r>
                <a:r>
                  <a:rPr lang="es-ES" dirty="0" smtClean="0">
                    <a:latin typeface="+mj-lt"/>
                  </a:rPr>
                  <a:t>anterior el </a:t>
                </a:r>
                <a:r>
                  <a:rPr lang="es-ES" dirty="0">
                    <a:latin typeface="+mj-lt"/>
                  </a:rPr>
                  <a:t>valor de </a:t>
                </a:r>
                <a14:m>
                  <m:oMath xmlns:m="http://schemas.openxmlformats.org/officeDocument/2006/math">
                    <m:r>
                      <a:rPr lang="es-ES" i="1" smtClean="0">
                        <a:latin typeface="+mj-lt"/>
                        <a:ea typeface="Cambria Math" panose="02040503050406030204" pitchFamily="18" charset="0"/>
                      </a:rPr>
                      <m:t>𝜃</m:t>
                    </m:r>
                    <m:r>
                      <a:rPr lang="es-AR" b="0" i="1" smtClean="0">
                        <a:latin typeface="+mj-lt"/>
                        <a:ea typeface="Cambria Math" panose="02040503050406030204" pitchFamily="18" charset="0"/>
                      </a:rPr>
                      <m:t>=1</m:t>
                    </m:r>
                  </m:oMath>
                </a14:m>
                <a:endParaRPr lang="es-AR" dirty="0">
                  <a:latin typeface="+mj-lt"/>
                </a:endParaRPr>
              </a:p>
            </p:txBody>
          </p:sp>
        </mc:Choice>
        <mc:Fallback>
          <p:sp>
            <p:nvSpPr>
              <p:cNvPr id="2" name="Rectángulo 1"/>
              <p:cNvSpPr>
                <a:spLocks noRot="1" noChangeAspect="1" noMove="1" noResize="1" noEditPoints="1" noAdjustHandles="1" noChangeArrowheads="1" noChangeShapeType="1" noTextEdit="1"/>
              </p:cNvSpPr>
              <p:nvPr/>
            </p:nvSpPr>
            <p:spPr>
              <a:xfrm>
                <a:off x="1263793" y="2365126"/>
                <a:ext cx="9773056" cy="369332"/>
              </a:xfrm>
              <a:prstGeom prst="rect">
                <a:avLst/>
              </a:prstGeom>
              <a:blipFill>
                <a:blip r:embed="rId2"/>
                <a:stretch>
                  <a:fillRect l="-499" t="-9836" b="-24590"/>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3" name="Rectángulo 2"/>
              <p:cNvSpPr/>
              <p:nvPr/>
            </p:nvSpPr>
            <p:spPr>
              <a:xfrm>
                <a:off x="1263793" y="1218669"/>
                <a:ext cx="9631186" cy="369332"/>
              </a:xfrm>
              <a:prstGeom prst="rect">
                <a:avLst/>
              </a:prstGeom>
            </p:spPr>
            <p:txBody>
              <a:bodyPr wrap="square">
                <a:spAutoFit/>
              </a:bodyPr>
              <a:lstStyle/>
              <a:p>
                <a:r>
                  <a:rPr lang="es-ES" b="1" dirty="0" smtClean="0">
                    <a:latin typeface="+mj-lt"/>
                  </a:rPr>
                  <a:t>Esquema explícito Equivale </a:t>
                </a:r>
                <a:r>
                  <a:rPr lang="es-ES" dirty="0">
                    <a:latin typeface="+mj-lt"/>
                  </a:rPr>
                  <a:t>a poner en la expresión </a:t>
                </a:r>
                <a:r>
                  <a:rPr lang="es-ES" dirty="0" smtClean="0">
                    <a:latin typeface="+mj-lt"/>
                  </a:rPr>
                  <a:t>anterior el </a:t>
                </a:r>
                <a:r>
                  <a:rPr lang="es-ES" dirty="0">
                    <a:latin typeface="+mj-lt"/>
                  </a:rPr>
                  <a:t>valor de </a:t>
                </a:r>
                <a14:m>
                  <m:oMath xmlns:m="http://schemas.openxmlformats.org/officeDocument/2006/math">
                    <m:r>
                      <a:rPr lang="es-ES" i="1">
                        <a:latin typeface="+mj-lt"/>
                        <a:ea typeface="Cambria Math" panose="02040503050406030204" pitchFamily="18" charset="0"/>
                      </a:rPr>
                      <m:t>𝜃</m:t>
                    </m:r>
                    <m:r>
                      <a:rPr lang="es-AR" i="1">
                        <a:latin typeface="+mj-lt"/>
                        <a:ea typeface="Cambria Math" panose="02040503050406030204" pitchFamily="18" charset="0"/>
                      </a:rPr>
                      <m:t>=</m:t>
                    </m:r>
                    <m:r>
                      <a:rPr lang="es-AR" b="0" i="1" smtClean="0">
                        <a:latin typeface="+mj-lt"/>
                        <a:ea typeface="Cambria Math" panose="02040503050406030204" pitchFamily="18" charset="0"/>
                      </a:rPr>
                      <m:t>0</m:t>
                    </m:r>
                  </m:oMath>
                </a14:m>
                <a:endParaRPr lang="es-AR" dirty="0">
                  <a:latin typeface="+mj-lt"/>
                </a:endParaRPr>
              </a:p>
            </p:txBody>
          </p:sp>
        </mc:Choice>
        <mc:Fallback>
          <p:sp>
            <p:nvSpPr>
              <p:cNvPr id="3" name="Rectángulo 2"/>
              <p:cNvSpPr>
                <a:spLocks noRot="1" noChangeAspect="1" noMove="1" noResize="1" noEditPoints="1" noAdjustHandles="1" noChangeArrowheads="1" noChangeShapeType="1" noTextEdit="1"/>
              </p:cNvSpPr>
              <p:nvPr/>
            </p:nvSpPr>
            <p:spPr>
              <a:xfrm>
                <a:off x="1263793" y="1218669"/>
                <a:ext cx="9631186" cy="369332"/>
              </a:xfrm>
              <a:prstGeom prst="rect">
                <a:avLst/>
              </a:prstGeom>
              <a:blipFill>
                <a:blip r:embed="rId3"/>
                <a:stretch>
                  <a:fillRect l="-506" t="-10000" b="-26667"/>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7" name="Rectángulo 6"/>
              <p:cNvSpPr/>
              <p:nvPr/>
            </p:nvSpPr>
            <p:spPr>
              <a:xfrm>
                <a:off x="1263793" y="3578033"/>
                <a:ext cx="9773056" cy="491096"/>
              </a:xfrm>
              <a:prstGeom prst="rect">
                <a:avLst/>
              </a:prstGeom>
            </p:spPr>
            <p:txBody>
              <a:bodyPr wrap="square">
                <a:spAutoFit/>
              </a:bodyPr>
              <a:lstStyle/>
              <a:p>
                <a:r>
                  <a:rPr lang="es-ES" b="1" dirty="0" smtClean="0">
                    <a:latin typeface="+mj-lt"/>
                  </a:rPr>
                  <a:t>Esquema semi-implícito Equivale </a:t>
                </a:r>
                <a:r>
                  <a:rPr lang="es-ES" dirty="0">
                    <a:latin typeface="+mj-lt"/>
                  </a:rPr>
                  <a:t>a poner en la expresión </a:t>
                </a:r>
                <a:r>
                  <a:rPr lang="es-ES" dirty="0" smtClean="0">
                    <a:latin typeface="+mj-lt"/>
                  </a:rPr>
                  <a:t>de diferencias finitas </a:t>
                </a:r>
                <a:r>
                  <a:rPr lang="es-ES" dirty="0">
                    <a:latin typeface="+mj-lt"/>
                  </a:rPr>
                  <a:t>el valor de </a:t>
                </a:r>
                <a14:m>
                  <m:oMath xmlns:m="http://schemas.openxmlformats.org/officeDocument/2006/math">
                    <m:r>
                      <a:rPr lang="es-ES" i="1">
                        <a:latin typeface="+mj-lt"/>
                        <a:ea typeface="Cambria Math" panose="02040503050406030204" pitchFamily="18" charset="0"/>
                      </a:rPr>
                      <m:t>𝜃</m:t>
                    </m:r>
                    <m:r>
                      <a:rPr lang="es-AR" i="1">
                        <a:latin typeface="+mj-lt"/>
                        <a:ea typeface="Cambria Math" panose="02040503050406030204" pitchFamily="18" charset="0"/>
                      </a:rPr>
                      <m:t>=</m:t>
                    </m:r>
                    <m:f>
                      <m:fPr>
                        <m:ctrlPr>
                          <a:rPr lang="es-AR" i="1" smtClean="0">
                            <a:latin typeface="+mj-lt"/>
                            <a:ea typeface="Cambria Math" panose="02040503050406030204" pitchFamily="18" charset="0"/>
                          </a:rPr>
                        </m:ctrlPr>
                      </m:fPr>
                      <m:num>
                        <m:r>
                          <a:rPr lang="es-AR" b="0" i="1" smtClean="0">
                            <a:latin typeface="+mj-lt"/>
                            <a:ea typeface="Cambria Math" panose="02040503050406030204" pitchFamily="18" charset="0"/>
                          </a:rPr>
                          <m:t>1</m:t>
                        </m:r>
                      </m:num>
                      <m:den>
                        <m:r>
                          <a:rPr lang="es-AR" b="0" i="1" smtClean="0">
                            <a:latin typeface="+mj-lt"/>
                            <a:ea typeface="Cambria Math" panose="02040503050406030204" pitchFamily="18" charset="0"/>
                          </a:rPr>
                          <m:t>2</m:t>
                        </m:r>
                      </m:den>
                    </m:f>
                  </m:oMath>
                </a14:m>
                <a:endParaRPr lang="es-AR" dirty="0">
                  <a:latin typeface="+mj-lt"/>
                </a:endParaRPr>
              </a:p>
            </p:txBody>
          </p:sp>
        </mc:Choice>
        <mc:Fallback>
          <p:sp>
            <p:nvSpPr>
              <p:cNvPr id="7" name="Rectángulo 6"/>
              <p:cNvSpPr>
                <a:spLocks noRot="1" noChangeAspect="1" noMove="1" noResize="1" noEditPoints="1" noAdjustHandles="1" noChangeArrowheads="1" noChangeShapeType="1" noTextEdit="1"/>
              </p:cNvSpPr>
              <p:nvPr/>
            </p:nvSpPr>
            <p:spPr>
              <a:xfrm>
                <a:off x="1263793" y="3578033"/>
                <a:ext cx="9773056" cy="491096"/>
              </a:xfrm>
              <a:prstGeom prst="rect">
                <a:avLst/>
              </a:prstGeom>
              <a:blipFill>
                <a:blip r:embed="rId4"/>
                <a:stretch>
                  <a:fillRect l="-499" b="-7407"/>
                </a:stretch>
              </a:blipFill>
            </p:spPr>
            <p:txBody>
              <a:bodyPr/>
              <a:lstStyle/>
              <a:p>
                <a:r>
                  <a:rPr lang="es-AR">
                    <a:noFill/>
                  </a:rPr>
                  <a:t> </a:t>
                </a:r>
              </a:p>
            </p:txBody>
          </p:sp>
        </mc:Fallback>
      </mc:AlternateContent>
      <p:pic>
        <p:nvPicPr>
          <p:cNvPr id="8" name="Imagen 7"/>
          <p:cNvPicPr>
            <a:picLocks noChangeAspect="1"/>
          </p:cNvPicPr>
          <p:nvPr/>
        </p:nvPicPr>
        <p:blipFill>
          <a:blip r:embed="rId5"/>
          <a:stretch>
            <a:fillRect/>
          </a:stretch>
        </p:blipFill>
        <p:spPr>
          <a:xfrm>
            <a:off x="3289352" y="1690046"/>
            <a:ext cx="4852730" cy="736485"/>
          </a:xfrm>
          <a:prstGeom prst="rect">
            <a:avLst/>
          </a:prstGeom>
        </p:spPr>
      </p:pic>
      <p:pic>
        <p:nvPicPr>
          <p:cNvPr id="9" name="Imagen 8"/>
          <p:cNvPicPr>
            <a:picLocks noChangeAspect="1"/>
          </p:cNvPicPr>
          <p:nvPr/>
        </p:nvPicPr>
        <p:blipFill>
          <a:blip r:embed="rId6"/>
          <a:stretch>
            <a:fillRect/>
          </a:stretch>
        </p:blipFill>
        <p:spPr>
          <a:xfrm>
            <a:off x="3289352" y="2797923"/>
            <a:ext cx="4852730" cy="768349"/>
          </a:xfrm>
          <a:prstGeom prst="rect">
            <a:avLst/>
          </a:prstGeom>
        </p:spPr>
      </p:pic>
      <p:pic>
        <p:nvPicPr>
          <p:cNvPr id="10" name="Imagen 9"/>
          <p:cNvPicPr>
            <a:picLocks noChangeAspect="1"/>
          </p:cNvPicPr>
          <p:nvPr/>
        </p:nvPicPr>
        <p:blipFill>
          <a:blip r:embed="rId7"/>
          <a:stretch>
            <a:fillRect/>
          </a:stretch>
        </p:blipFill>
        <p:spPr>
          <a:xfrm>
            <a:off x="3197671" y="4063180"/>
            <a:ext cx="5763429" cy="1133633"/>
          </a:xfrm>
          <a:prstGeom prst="rect">
            <a:avLst/>
          </a:prstGeom>
        </p:spPr>
      </p:pic>
      <p:pic>
        <p:nvPicPr>
          <p:cNvPr id="11" name="Imagen 10"/>
          <p:cNvPicPr>
            <a:picLocks noChangeAspect="1"/>
          </p:cNvPicPr>
          <p:nvPr/>
        </p:nvPicPr>
        <p:blipFill>
          <a:blip r:embed="rId8"/>
          <a:stretch>
            <a:fillRect/>
          </a:stretch>
        </p:blipFill>
        <p:spPr>
          <a:xfrm>
            <a:off x="3289352" y="5502164"/>
            <a:ext cx="4848902" cy="1066949"/>
          </a:xfrm>
          <a:prstGeom prst="rect">
            <a:avLst/>
          </a:prstGeom>
        </p:spPr>
      </p:pic>
      <p:sp>
        <p:nvSpPr>
          <p:cNvPr id="12" name="Rectángulo 11"/>
          <p:cNvSpPr/>
          <p:nvPr/>
        </p:nvSpPr>
        <p:spPr>
          <a:xfrm>
            <a:off x="1263793" y="5012147"/>
            <a:ext cx="2950231" cy="369332"/>
          </a:xfrm>
          <a:prstGeom prst="rect">
            <a:avLst/>
          </a:prstGeom>
        </p:spPr>
        <p:txBody>
          <a:bodyPr wrap="none">
            <a:spAutoFit/>
          </a:bodyPr>
          <a:lstStyle/>
          <a:p>
            <a:r>
              <a:rPr lang="es-ES" dirty="0" smtClean="0">
                <a:latin typeface="+mj-lt"/>
              </a:rPr>
              <a:t>Reacomodando la expresión: </a:t>
            </a:r>
            <a:endParaRPr lang="es-AR" dirty="0">
              <a:latin typeface="+mj-lt"/>
            </a:endParaRPr>
          </a:p>
        </p:txBody>
      </p:sp>
    </p:spTree>
    <p:extLst>
      <p:ext uri="{BB962C8B-B14F-4D97-AF65-F5344CB8AC3E}">
        <p14:creationId xmlns:p14="http://schemas.microsoft.com/office/powerpoint/2010/main" val="338014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2995197" y="418496"/>
            <a:ext cx="6310254"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 Esquemas temporales</a:t>
            </a:r>
            <a:endParaRPr lang="es-AR" b="1" dirty="0">
              <a:latin typeface="Times New Roman" panose="02020603050405020304" pitchFamily="18" charset="0"/>
              <a:cs typeface="Times New Roman" panose="02020603050405020304" pitchFamily="18" charset="0"/>
            </a:endParaRPr>
          </a:p>
        </p:txBody>
      </p:sp>
      <p:sp>
        <p:nvSpPr>
          <p:cNvPr id="2" name="Rectángulo 1"/>
          <p:cNvSpPr/>
          <p:nvPr/>
        </p:nvSpPr>
        <p:spPr>
          <a:xfrm>
            <a:off x="1508552" y="1412518"/>
            <a:ext cx="2640531" cy="369332"/>
          </a:xfrm>
          <a:prstGeom prst="rect">
            <a:avLst/>
          </a:prstGeom>
        </p:spPr>
        <p:txBody>
          <a:bodyPr wrap="none">
            <a:spAutoFit/>
          </a:bodyPr>
          <a:lstStyle/>
          <a:p>
            <a:r>
              <a:rPr lang="es-AR" b="1" dirty="0">
                <a:latin typeface="+mj-lt"/>
              </a:rPr>
              <a:t>Backward Euler (Implícito)</a:t>
            </a:r>
          </a:p>
        </p:txBody>
      </p:sp>
      <mc:AlternateContent xmlns:mc="http://schemas.openxmlformats.org/markup-compatibility/2006">
        <mc:Choice xmlns:a14="http://schemas.microsoft.com/office/drawing/2010/main" Requires="a14">
          <p:sp>
            <p:nvSpPr>
              <p:cNvPr id="3" name="Rectángulo 2"/>
              <p:cNvSpPr/>
              <p:nvPr/>
            </p:nvSpPr>
            <p:spPr>
              <a:xfrm>
                <a:off x="1618546" y="3025671"/>
                <a:ext cx="9063556" cy="646331"/>
              </a:xfrm>
              <a:prstGeom prst="rect">
                <a:avLst/>
              </a:prstGeom>
            </p:spPr>
            <p:txBody>
              <a:bodyPr wrap="square">
                <a:spAutoFit/>
              </a:bodyPr>
              <a:lstStyle/>
              <a:p>
                <a:r>
                  <a:rPr lang="es-ES" dirty="0" smtClean="0">
                    <a:latin typeface="+mj-lt"/>
                  </a:rPr>
                  <a:t>→ Esquema implícito: hay que resolver un </a:t>
                </a:r>
                <a:r>
                  <a:rPr lang="es-ES" b="1" dirty="0">
                    <a:latin typeface="+mj-lt"/>
                  </a:rPr>
                  <a:t>sistema lineal</a:t>
                </a:r>
                <a:r>
                  <a:rPr lang="es-ES" dirty="0">
                    <a:latin typeface="+mj-lt"/>
                  </a:rPr>
                  <a:t> en cada paso de tiempo.</a:t>
                </a:r>
                <a:br>
                  <a:rPr lang="es-ES" dirty="0">
                    <a:latin typeface="+mj-lt"/>
                  </a:rPr>
                </a:br>
                <a:r>
                  <a:rPr lang="es-ES" dirty="0">
                    <a:latin typeface="+mj-lt"/>
                  </a:rPr>
                  <a:t>→ Es </a:t>
                </a:r>
                <a:r>
                  <a:rPr lang="es-ES" b="1" dirty="0">
                    <a:latin typeface="+mj-lt"/>
                  </a:rPr>
                  <a:t>incondicionalmente estable</a:t>
                </a:r>
                <a:r>
                  <a:rPr lang="es-ES" dirty="0">
                    <a:latin typeface="+mj-lt"/>
                  </a:rPr>
                  <a:t> (puede usar </a:t>
                </a:r>
                <a14:m>
                  <m:oMath xmlns:m="http://schemas.openxmlformats.org/officeDocument/2006/math">
                    <m:r>
                      <a:rPr lang="es-ES" i="1" smtClean="0">
                        <a:latin typeface="+mj-lt"/>
                        <a:ea typeface="Cambria Math" panose="02040503050406030204" pitchFamily="18" charset="0"/>
                      </a:rPr>
                      <m:t>∆</m:t>
                    </m:r>
                    <m:r>
                      <a:rPr lang="es-AR" b="0" i="1" smtClean="0">
                        <a:latin typeface="+mj-lt"/>
                        <a:ea typeface="Cambria Math" panose="02040503050406030204" pitchFamily="18" charset="0"/>
                      </a:rPr>
                      <m:t>𝑡</m:t>
                    </m:r>
                  </m:oMath>
                </a14:m>
                <a:r>
                  <a:rPr lang="es-ES" dirty="0" smtClean="0">
                    <a:latin typeface="+mj-lt"/>
                  </a:rPr>
                  <a:t> grande</a:t>
                </a:r>
                <a:r>
                  <a:rPr lang="es-ES" dirty="0">
                    <a:latin typeface="+mj-lt"/>
                  </a:rPr>
                  <a:t>), pero </a:t>
                </a:r>
                <a:r>
                  <a:rPr lang="es-ES" b="1" dirty="0">
                    <a:latin typeface="+mj-lt"/>
                  </a:rPr>
                  <a:t>más difusivo numéricamente</a:t>
                </a:r>
                <a:r>
                  <a:rPr lang="es-ES" dirty="0">
                    <a:latin typeface="+mj-lt"/>
                  </a:rPr>
                  <a:t>.</a:t>
                </a:r>
              </a:p>
            </p:txBody>
          </p:sp>
        </mc:Choice>
        <mc:Fallback>
          <p:sp>
            <p:nvSpPr>
              <p:cNvPr id="3" name="Rectángulo 2"/>
              <p:cNvSpPr>
                <a:spLocks noRot="1" noChangeAspect="1" noMove="1" noResize="1" noEditPoints="1" noAdjustHandles="1" noChangeArrowheads="1" noChangeShapeType="1" noTextEdit="1"/>
              </p:cNvSpPr>
              <p:nvPr/>
            </p:nvSpPr>
            <p:spPr>
              <a:xfrm>
                <a:off x="1618546" y="3025671"/>
                <a:ext cx="9063556" cy="646331"/>
              </a:xfrm>
              <a:prstGeom prst="rect">
                <a:avLst/>
              </a:prstGeom>
              <a:blipFill>
                <a:blip r:embed="rId2"/>
                <a:stretch>
                  <a:fillRect l="-606" t="-4717" b="-14151"/>
                </a:stretch>
              </a:blipFill>
            </p:spPr>
            <p:txBody>
              <a:bodyPr/>
              <a:lstStyle/>
              <a:p>
                <a:r>
                  <a:rPr lang="es-AR">
                    <a:noFill/>
                  </a:rPr>
                  <a:t> </a:t>
                </a:r>
              </a:p>
            </p:txBody>
          </p:sp>
        </mc:Fallback>
      </mc:AlternateContent>
      <p:pic>
        <p:nvPicPr>
          <p:cNvPr id="5" name="Imagen 4"/>
          <p:cNvPicPr>
            <a:picLocks noChangeAspect="1"/>
          </p:cNvPicPr>
          <p:nvPr/>
        </p:nvPicPr>
        <p:blipFill>
          <a:blip r:embed="rId3"/>
          <a:stretch>
            <a:fillRect/>
          </a:stretch>
        </p:blipFill>
        <p:spPr>
          <a:xfrm>
            <a:off x="3292981" y="1982598"/>
            <a:ext cx="4496427" cy="771633"/>
          </a:xfrm>
          <a:prstGeom prst="rect">
            <a:avLst/>
          </a:prstGeom>
        </p:spPr>
      </p:pic>
      <p:sp>
        <p:nvSpPr>
          <p:cNvPr id="6" name="Rectángulo 5"/>
          <p:cNvSpPr/>
          <p:nvPr/>
        </p:nvSpPr>
        <p:spPr>
          <a:xfrm>
            <a:off x="1508552" y="3866122"/>
            <a:ext cx="8837524" cy="646331"/>
          </a:xfrm>
          <a:prstGeom prst="rect">
            <a:avLst/>
          </a:prstGeom>
        </p:spPr>
        <p:txBody>
          <a:bodyPr wrap="square">
            <a:spAutoFit/>
          </a:bodyPr>
          <a:lstStyle/>
          <a:p>
            <a:r>
              <a:rPr lang="es-AR" b="1" dirty="0">
                <a:latin typeface="+mj-lt"/>
              </a:rPr>
              <a:t>Crank-Nicolson (Semi-implícito)</a:t>
            </a:r>
          </a:p>
          <a:p>
            <a:r>
              <a:rPr lang="es-AR" dirty="0">
                <a:latin typeface="+mj-lt"/>
              </a:rPr>
              <a:t>Promedia Forward y Backward:</a:t>
            </a:r>
          </a:p>
        </p:txBody>
      </p:sp>
      <p:sp>
        <p:nvSpPr>
          <p:cNvPr id="7" name="Rectángulo 6"/>
          <p:cNvSpPr/>
          <p:nvPr/>
        </p:nvSpPr>
        <p:spPr>
          <a:xfrm>
            <a:off x="1508552" y="5535730"/>
            <a:ext cx="9173550" cy="923330"/>
          </a:xfrm>
          <a:prstGeom prst="rect">
            <a:avLst/>
          </a:prstGeom>
        </p:spPr>
        <p:txBody>
          <a:bodyPr wrap="square">
            <a:spAutoFit/>
          </a:bodyPr>
          <a:lstStyle/>
          <a:p>
            <a:r>
              <a:rPr lang="es-ES" dirty="0">
                <a:latin typeface="+mj-lt"/>
              </a:rPr>
              <a:t>→ Mejor precisión (segundo orden en el tiempo).</a:t>
            </a:r>
            <a:br>
              <a:rPr lang="es-ES" dirty="0">
                <a:latin typeface="+mj-lt"/>
              </a:rPr>
            </a:br>
            <a:r>
              <a:rPr lang="es-ES" dirty="0">
                <a:latin typeface="+mj-lt"/>
              </a:rPr>
              <a:t>→ También requiere resolver un sistema lineal.</a:t>
            </a:r>
            <a:br>
              <a:rPr lang="es-ES" dirty="0">
                <a:latin typeface="+mj-lt"/>
              </a:rPr>
            </a:br>
            <a:r>
              <a:rPr lang="es-ES" dirty="0">
                <a:latin typeface="+mj-lt"/>
              </a:rPr>
              <a:t>→ Estable, pero puede presentar </a:t>
            </a:r>
            <a:r>
              <a:rPr lang="es-ES" b="1" dirty="0">
                <a:latin typeface="+mj-lt"/>
              </a:rPr>
              <a:t>oscilaciones numéricas</a:t>
            </a:r>
            <a:r>
              <a:rPr lang="es-ES" dirty="0">
                <a:latin typeface="+mj-lt"/>
              </a:rPr>
              <a:t> si </a:t>
            </a:r>
            <a:r>
              <a:rPr lang="es-ES" dirty="0" smtClean="0">
                <a:latin typeface="+mj-lt"/>
              </a:rPr>
              <a:t>Δt </a:t>
            </a:r>
            <a:r>
              <a:rPr lang="es-ES" dirty="0">
                <a:latin typeface="+mj-lt"/>
              </a:rPr>
              <a:t>es muy grande.</a:t>
            </a:r>
          </a:p>
        </p:txBody>
      </p:sp>
      <p:pic>
        <p:nvPicPr>
          <p:cNvPr id="8" name="Imagen 7"/>
          <p:cNvPicPr>
            <a:picLocks noChangeAspect="1"/>
          </p:cNvPicPr>
          <p:nvPr/>
        </p:nvPicPr>
        <p:blipFill>
          <a:blip r:embed="rId4"/>
          <a:stretch>
            <a:fillRect/>
          </a:stretch>
        </p:blipFill>
        <p:spPr>
          <a:xfrm>
            <a:off x="4780445" y="4309791"/>
            <a:ext cx="4525006" cy="1057423"/>
          </a:xfrm>
          <a:prstGeom prst="rect">
            <a:avLst/>
          </a:prstGeom>
        </p:spPr>
      </p:pic>
    </p:spTree>
    <p:extLst>
      <p:ext uri="{BB962C8B-B14F-4D97-AF65-F5344CB8AC3E}">
        <p14:creationId xmlns:p14="http://schemas.microsoft.com/office/powerpoint/2010/main" val="360179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6" name="CuadroTexto 5"/>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ángulo 1"/>
              <p:cNvSpPr/>
              <p:nvPr/>
            </p:nvSpPr>
            <p:spPr>
              <a:xfrm>
                <a:off x="1208670" y="1203920"/>
                <a:ext cx="9883301" cy="4037131"/>
              </a:xfrm>
              <a:prstGeom prst="rect">
                <a:avLst/>
              </a:prstGeom>
            </p:spPr>
            <p:txBody>
              <a:bodyPr wrap="square">
                <a:spAutoFit/>
              </a:bodyPr>
              <a:lstStyle/>
              <a:p>
                <a:pPr algn="just"/>
                <a:r>
                  <a:rPr lang="es-ES" b="1" dirty="0" smtClean="0">
                    <a:latin typeface="+mj-lt"/>
                  </a:rPr>
                  <a:t>APROXIMACION TERMPORAL DE MAYOR ORDEN</a:t>
                </a:r>
              </a:p>
              <a:p>
                <a:pPr algn="just"/>
                <a:r>
                  <a:rPr lang="es-ES" dirty="0" smtClean="0">
                    <a:latin typeface="+mj-lt"/>
                  </a:rPr>
                  <a:t>El </a:t>
                </a:r>
                <a:r>
                  <a:rPr lang="es-ES" dirty="0">
                    <a:latin typeface="+mj-lt"/>
                  </a:rPr>
                  <a:t>uso de una discretización temporal de mayor orden en diferencias finitas se justifica en varios contextos, dependiendo de la naturaleza del problema que se está resolviendo. Aquí hay algunas situaciones en las que puede ser ventajoso utilizar una discretización temporal de mayor orden</a:t>
                </a:r>
                <a:r>
                  <a:rPr lang="es-ES" dirty="0" smtClean="0">
                    <a:latin typeface="+mj-lt"/>
                  </a:rPr>
                  <a:t>:</a:t>
                </a:r>
              </a:p>
              <a:p>
                <a:pPr algn="just"/>
                <a:endParaRPr lang="es-ES" dirty="0">
                  <a:latin typeface="+mj-lt"/>
                </a:endParaRPr>
              </a:p>
              <a:p>
                <a:pPr algn="just"/>
                <a:r>
                  <a:rPr lang="es-ES" b="1" dirty="0">
                    <a:latin typeface="+mj-lt"/>
                  </a:rPr>
                  <a:t>1. Precisión Mejorada</a:t>
                </a:r>
              </a:p>
              <a:p>
                <a:pPr algn="just"/>
                <a:r>
                  <a:rPr lang="es-ES" dirty="0">
                    <a:latin typeface="+mj-lt"/>
                  </a:rPr>
                  <a:t>La razón principal para utilizar una discretización temporal de mayor orden es mejorar la precisión de la solución numérica. Los esquemas de diferencias finitas de mayor orden tienen un error de truncamiento más pequeño, lo que significa que la solución se aproxima más a la solución exacta a medida que se refina la malla temporal (es decir, se disminuye el tamaño del paso de tiempo, </a:t>
                </a:r>
                <a14:m>
                  <m:oMath xmlns:m="http://schemas.openxmlformats.org/officeDocument/2006/math">
                    <m:r>
                      <a:rPr lang="es-ES"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𝑡</m:t>
                    </m:r>
                  </m:oMath>
                </a14:m>
                <a:r>
                  <a:rPr lang="es-ES" dirty="0" smtClean="0">
                    <a:latin typeface="+mj-lt"/>
                  </a:rPr>
                  <a:t>).</a:t>
                </a:r>
                <a:endParaRPr lang="es-ES" dirty="0">
                  <a:latin typeface="+mj-lt"/>
                </a:endParaRPr>
              </a:p>
              <a:p>
                <a:pPr algn="just"/>
                <a:r>
                  <a:rPr lang="es-ES" dirty="0">
                    <a:latin typeface="+mj-lt"/>
                  </a:rPr>
                  <a:t>Por ejemplo, si estás utilizando un esquema de primer orden como el método de Euler explícito para resolver una ecuación diferencial ordinaria (EDO) o parcial (EDP), el error es proporcional a </a:t>
                </a:r>
                <a14:m>
                  <m:oMath xmlns:m="http://schemas.openxmlformats.org/officeDocument/2006/math">
                    <m:r>
                      <a:rPr lang="es-ES"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𝑡</m:t>
                    </m:r>
                  </m:oMath>
                </a14:m>
                <a:r>
                  <a:rPr lang="es-ES" dirty="0" smtClean="0">
                    <a:latin typeface="+mj-lt"/>
                  </a:rPr>
                  <a:t>. </a:t>
                </a:r>
                <a:r>
                  <a:rPr lang="es-ES" dirty="0">
                    <a:latin typeface="+mj-lt"/>
                  </a:rPr>
                  <a:t>Si cambias a un esquema de segundo orden, como el método de Crank-Nicolson, el error es proporcional a </a:t>
                </a:r>
                <a14:m>
                  <m:oMath xmlns:m="http://schemas.openxmlformats.org/officeDocument/2006/math">
                    <m:sSup>
                      <m:sSupPr>
                        <m:ctrlPr>
                          <a:rPr lang="es-AR" i="1" smtClean="0">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m:t>
                        </m:r>
                        <m:r>
                          <a:rPr lang="es-AR" i="1">
                            <a:latin typeface="Cambria Math" panose="02040503050406030204" pitchFamily="18" charset="0"/>
                            <a:ea typeface="Cambria Math" panose="02040503050406030204" pitchFamily="18" charset="0"/>
                          </a:rPr>
                          <m:t>𝑡</m:t>
                        </m:r>
                      </m:e>
                      <m:sup>
                        <m:r>
                          <a:rPr lang="es-AR" b="0" i="1" smtClean="0">
                            <a:latin typeface="Cambria Math" panose="02040503050406030204" pitchFamily="18" charset="0"/>
                            <a:ea typeface="Cambria Math" panose="02040503050406030204" pitchFamily="18" charset="0"/>
                          </a:rPr>
                          <m:t>2</m:t>
                        </m:r>
                      </m:sup>
                    </m:sSup>
                  </m:oMath>
                </a14:m>
                <a:r>
                  <a:rPr lang="es-ES" dirty="0" smtClean="0">
                    <a:latin typeface="+mj-lt"/>
                  </a:rPr>
                  <a:t>, </a:t>
                </a:r>
                <a:r>
                  <a:rPr lang="es-ES" dirty="0">
                    <a:latin typeface="+mj-lt"/>
                  </a:rPr>
                  <a:t>lo que significa que la solución será más precisa para un mismo tamaño de paso temporal.</a:t>
                </a:r>
              </a:p>
            </p:txBody>
          </p:sp>
        </mc:Choice>
        <mc:Fallback>
          <p:sp>
            <p:nvSpPr>
              <p:cNvPr id="2" name="Rectángulo 1"/>
              <p:cNvSpPr>
                <a:spLocks noRot="1" noChangeAspect="1" noMove="1" noResize="1" noEditPoints="1" noAdjustHandles="1" noChangeArrowheads="1" noChangeShapeType="1" noTextEdit="1"/>
              </p:cNvSpPr>
              <p:nvPr/>
            </p:nvSpPr>
            <p:spPr>
              <a:xfrm>
                <a:off x="1208670" y="1203920"/>
                <a:ext cx="9883301" cy="4037131"/>
              </a:xfrm>
              <a:prstGeom prst="rect">
                <a:avLst/>
              </a:prstGeom>
              <a:blipFill>
                <a:blip r:embed="rId2"/>
                <a:stretch>
                  <a:fillRect l="-493" t="-754" r="-493"/>
                </a:stretch>
              </a:blipFill>
            </p:spPr>
            <p:txBody>
              <a:bodyPr/>
              <a:lstStyle/>
              <a:p>
                <a:r>
                  <a:rPr lang="es-AR">
                    <a:noFill/>
                  </a:rPr>
                  <a:t> </a:t>
                </a:r>
              </a:p>
            </p:txBody>
          </p:sp>
        </mc:Fallback>
      </mc:AlternateContent>
    </p:spTree>
    <p:extLst>
      <p:ext uri="{BB962C8B-B14F-4D97-AF65-F5344CB8AC3E}">
        <p14:creationId xmlns:p14="http://schemas.microsoft.com/office/powerpoint/2010/main" val="2196295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6" name="CuadroTexto 5"/>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ángulo 1"/>
              <p:cNvSpPr/>
              <p:nvPr/>
            </p:nvSpPr>
            <p:spPr>
              <a:xfrm>
                <a:off x="1190835" y="972062"/>
                <a:ext cx="9957881" cy="1569660"/>
              </a:xfrm>
              <a:prstGeom prst="rect">
                <a:avLst/>
              </a:prstGeom>
            </p:spPr>
            <p:txBody>
              <a:bodyPr wrap="square">
                <a:spAutoFit/>
              </a:bodyPr>
              <a:lstStyle/>
              <a:p>
                <a:pPr algn="ctr"/>
                <a:r>
                  <a:rPr lang="es-ES" sz="2400" b="1" dirty="0" smtClean="0">
                    <a:latin typeface="+mj-lt"/>
                  </a:rPr>
                  <a:t>La ecuación de Convección-Reacción-Difusión</a:t>
                </a:r>
              </a:p>
              <a:p>
                <a:pPr algn="just"/>
                <a:r>
                  <a:rPr lang="es-ES" dirty="0">
                    <a:latin typeface="+mj-lt"/>
                  </a:rPr>
                  <a:t>Consideremos el transporte de una sustancia de concentración </a:t>
                </a:r>
                <a14:m>
                  <m:oMath xmlns:m="http://schemas.openxmlformats.org/officeDocument/2006/math">
                    <m:r>
                      <a:rPr lang="es-ES" i="1" smtClean="0">
                        <a:latin typeface="Cambria Math" panose="02040503050406030204" pitchFamily="18" charset="0"/>
                        <a:ea typeface="Cambria Math" panose="02040503050406030204" pitchFamily="18" charset="0"/>
                      </a:rPr>
                      <m:t>𝜙</m:t>
                    </m:r>
                  </m:oMath>
                </a14:m>
                <a:r>
                  <a:rPr lang="es-ES" dirty="0" smtClean="0">
                    <a:latin typeface="+mj-lt"/>
                  </a:rPr>
                  <a:t> </a:t>
                </a:r>
                <a:r>
                  <a:rPr lang="es-ES" dirty="0">
                    <a:latin typeface="+mj-lt"/>
                  </a:rPr>
                  <a:t>en un medio fluido con campo de velocidades </a:t>
                </a:r>
                <a14:m>
                  <m:oMath xmlns:m="http://schemas.openxmlformats.org/officeDocument/2006/math">
                    <m:r>
                      <a:rPr lang="es-AR" b="0" i="1" smtClean="0">
                        <a:latin typeface="Cambria Math" panose="02040503050406030204" pitchFamily="18" charset="0"/>
                      </a:rPr>
                      <m:t>𝑣</m:t>
                    </m:r>
                  </m:oMath>
                </a14:m>
                <a:r>
                  <a:rPr lang="es-ES" dirty="0" smtClean="0">
                    <a:latin typeface="+mj-lt"/>
                  </a:rPr>
                  <a:t> </a:t>
                </a:r>
                <a:r>
                  <a:rPr lang="es-ES" dirty="0">
                    <a:latin typeface="+mj-lt"/>
                  </a:rPr>
                  <a:t>y difusividad </a:t>
                </a:r>
                <a14:m>
                  <m:oMath xmlns:m="http://schemas.openxmlformats.org/officeDocument/2006/math">
                    <m:r>
                      <a:rPr lang="es-ES" i="1" smtClean="0">
                        <a:latin typeface="Cambria Math" panose="02040503050406030204" pitchFamily="18" charset="0"/>
                        <a:ea typeface="Cambria Math" panose="02040503050406030204" pitchFamily="18" charset="0"/>
                      </a:rPr>
                      <m:t>𝜅</m:t>
                    </m:r>
                    <m:r>
                      <a:rPr lang="es-AR" b="0" i="1" smtClean="0">
                        <a:latin typeface="Cambria Math" panose="02040503050406030204" pitchFamily="18" charset="0"/>
                        <a:ea typeface="Cambria Math" panose="02040503050406030204" pitchFamily="18" charset="0"/>
                      </a:rPr>
                      <m:t>&gt;0</m:t>
                    </m:r>
                  </m:oMath>
                </a14:m>
                <a:r>
                  <a:rPr lang="es-ES" dirty="0" smtClean="0">
                    <a:latin typeface="+mj-lt"/>
                  </a:rPr>
                  <a:t>. </a:t>
                </a:r>
                <a:r>
                  <a:rPr lang="es-ES" dirty="0">
                    <a:latin typeface="+mj-lt"/>
                  </a:rPr>
                  <a:t>Además consideramos que </a:t>
                </a:r>
                <a14:m>
                  <m:oMath xmlns:m="http://schemas.openxmlformats.org/officeDocument/2006/math">
                    <m:r>
                      <a:rPr lang="es-ES" i="1">
                        <a:latin typeface="Cambria Math" panose="02040503050406030204" pitchFamily="18" charset="0"/>
                        <a:ea typeface="Cambria Math" panose="02040503050406030204" pitchFamily="18" charset="0"/>
                      </a:rPr>
                      <m:t>𝜙</m:t>
                    </m:r>
                  </m:oMath>
                </a14:m>
                <a:r>
                  <a:rPr lang="es-ES" dirty="0" smtClean="0">
                    <a:latin typeface="+mj-lt"/>
                  </a:rPr>
                  <a:t> </a:t>
                </a:r>
                <a:r>
                  <a:rPr lang="es-ES" dirty="0">
                    <a:latin typeface="+mj-lt"/>
                  </a:rPr>
                  <a:t>se consume con una reacción química de cinética de primer orden, con constante </a:t>
                </a:r>
                <a:r>
                  <a:rPr lang="es-ES" dirty="0" smtClean="0">
                    <a:latin typeface="+mj-lt"/>
                  </a:rPr>
                  <a:t>c</a:t>
                </a:r>
                <a14:m>
                  <m:oMath xmlns:m="http://schemas.openxmlformats.org/officeDocument/2006/math">
                    <m:r>
                      <a:rPr lang="es-AR" i="1">
                        <a:latin typeface="Cambria Math" panose="02040503050406030204" pitchFamily="18" charset="0"/>
                        <a:ea typeface="Cambria Math" panose="02040503050406030204" pitchFamily="18" charset="0"/>
                      </a:rPr>
                      <m:t>&gt;0</m:t>
                    </m:r>
                  </m:oMath>
                </a14:m>
                <a:r>
                  <a:rPr lang="es-ES" dirty="0" smtClean="0">
                    <a:latin typeface="+mj-lt"/>
                  </a:rPr>
                  <a:t> </a:t>
                </a:r>
                <a:r>
                  <a:rPr lang="es-ES" dirty="0">
                    <a:latin typeface="+mj-lt"/>
                  </a:rPr>
                  <a:t>y que hay una producción de </a:t>
                </a:r>
                <a14:m>
                  <m:oMath xmlns:m="http://schemas.openxmlformats.org/officeDocument/2006/math">
                    <m:r>
                      <a:rPr lang="es-ES" i="1">
                        <a:latin typeface="Cambria Math" panose="02040503050406030204" pitchFamily="18" charset="0"/>
                        <a:ea typeface="Cambria Math" panose="02040503050406030204" pitchFamily="18" charset="0"/>
                      </a:rPr>
                      <m:t>𝜙</m:t>
                    </m:r>
                  </m:oMath>
                </a14:m>
                <a:r>
                  <a:rPr lang="es-ES" dirty="0" smtClean="0">
                    <a:latin typeface="+mj-lt"/>
                  </a:rPr>
                  <a:t> </a:t>
                </a:r>
                <a:r>
                  <a:rPr lang="es-ES" dirty="0">
                    <a:latin typeface="+mj-lt"/>
                  </a:rPr>
                  <a:t>dada por una densidad de producción </a:t>
                </a:r>
                <a14:m>
                  <m:oMath xmlns:m="http://schemas.openxmlformats.org/officeDocument/2006/math">
                    <m:r>
                      <a:rPr lang="es-AR" b="0" i="1" smtClean="0">
                        <a:latin typeface="Cambria Math" panose="02040503050406030204" pitchFamily="18" charset="0"/>
                      </a:rPr>
                      <m:t>𝑔</m:t>
                    </m:r>
                  </m:oMath>
                </a14:m>
                <a:endParaRPr lang="es-AR" dirty="0">
                  <a:latin typeface="+mj-lt"/>
                </a:endParaRPr>
              </a:p>
            </p:txBody>
          </p:sp>
        </mc:Choice>
        <mc:Fallback>
          <p:sp>
            <p:nvSpPr>
              <p:cNvPr id="2" name="Rectángulo 1"/>
              <p:cNvSpPr>
                <a:spLocks noRot="1" noChangeAspect="1" noMove="1" noResize="1" noEditPoints="1" noAdjustHandles="1" noChangeArrowheads="1" noChangeShapeType="1" noTextEdit="1"/>
              </p:cNvSpPr>
              <p:nvPr/>
            </p:nvSpPr>
            <p:spPr>
              <a:xfrm>
                <a:off x="1190835" y="972062"/>
                <a:ext cx="9957881" cy="1569660"/>
              </a:xfrm>
              <a:prstGeom prst="rect">
                <a:avLst/>
              </a:prstGeom>
              <a:blipFill>
                <a:blip r:embed="rId3"/>
                <a:stretch>
                  <a:fillRect l="-490" t="-3101" r="-490" b="-5039"/>
                </a:stretch>
              </a:blipFill>
            </p:spPr>
            <p:txBody>
              <a:bodyPr/>
              <a:lstStyle/>
              <a:p>
                <a:r>
                  <a:rPr lang="es-AR">
                    <a:noFill/>
                  </a:rPr>
                  <a:t> </a:t>
                </a:r>
              </a:p>
            </p:txBody>
          </p:sp>
        </mc:Fallback>
      </mc:AlternateContent>
      <p:sp>
        <p:nvSpPr>
          <p:cNvPr id="3" name="Rectángulo 2"/>
          <p:cNvSpPr/>
          <p:nvPr/>
        </p:nvSpPr>
        <p:spPr>
          <a:xfrm>
            <a:off x="1190835" y="3214359"/>
            <a:ext cx="2891625" cy="369332"/>
          </a:xfrm>
          <a:prstGeom prst="rect">
            <a:avLst/>
          </a:prstGeom>
        </p:spPr>
        <p:txBody>
          <a:bodyPr wrap="none">
            <a:spAutoFit/>
          </a:bodyPr>
          <a:lstStyle/>
          <a:p>
            <a:r>
              <a:rPr lang="es-AR" dirty="0">
                <a:latin typeface="+mj-lt"/>
              </a:rPr>
              <a:t>con condiciones de contorno</a:t>
            </a:r>
          </a:p>
        </p:txBody>
      </p:sp>
      <p:sp>
        <p:nvSpPr>
          <p:cNvPr id="7" name="Rectángulo 6"/>
          <p:cNvSpPr/>
          <p:nvPr/>
        </p:nvSpPr>
        <p:spPr>
          <a:xfrm>
            <a:off x="1190835" y="4625661"/>
            <a:ext cx="6135206" cy="369332"/>
          </a:xfrm>
          <a:prstGeom prst="rect">
            <a:avLst/>
          </a:prstGeom>
        </p:spPr>
        <p:txBody>
          <a:bodyPr wrap="none">
            <a:spAutoFit/>
          </a:bodyPr>
          <a:lstStyle/>
          <a:p>
            <a:r>
              <a:rPr lang="es-ES" dirty="0">
                <a:latin typeface="+mj-lt"/>
              </a:rPr>
              <a:t>Los términos involucrados en </a:t>
            </a:r>
            <a:r>
              <a:rPr lang="es-ES" dirty="0" smtClean="0">
                <a:latin typeface="+mj-lt"/>
              </a:rPr>
              <a:t>la primera ecuación </a:t>
            </a:r>
            <a:r>
              <a:rPr lang="es-ES" dirty="0">
                <a:latin typeface="+mj-lt"/>
              </a:rPr>
              <a:t>se denominan</a:t>
            </a:r>
            <a:endParaRPr lang="es-AR" dirty="0">
              <a:latin typeface="+mj-lt"/>
            </a:endParaRPr>
          </a:p>
        </p:txBody>
      </p:sp>
      <p:pic>
        <p:nvPicPr>
          <p:cNvPr id="8" name="Imagen 7"/>
          <p:cNvPicPr>
            <a:picLocks noChangeAspect="1"/>
          </p:cNvPicPr>
          <p:nvPr/>
        </p:nvPicPr>
        <p:blipFill>
          <a:blip r:embed="rId4"/>
          <a:stretch>
            <a:fillRect/>
          </a:stretch>
        </p:blipFill>
        <p:spPr>
          <a:xfrm>
            <a:off x="4512547" y="2267386"/>
            <a:ext cx="2505425" cy="1000265"/>
          </a:xfrm>
          <a:prstGeom prst="rect">
            <a:avLst/>
          </a:prstGeom>
        </p:spPr>
      </p:pic>
      <p:pic>
        <p:nvPicPr>
          <p:cNvPr id="9" name="Imagen 8"/>
          <p:cNvPicPr>
            <a:picLocks noChangeAspect="1"/>
          </p:cNvPicPr>
          <p:nvPr/>
        </p:nvPicPr>
        <p:blipFill>
          <a:blip r:embed="rId5"/>
          <a:stretch>
            <a:fillRect/>
          </a:stretch>
        </p:blipFill>
        <p:spPr>
          <a:xfrm>
            <a:off x="4531600" y="3294102"/>
            <a:ext cx="2486372" cy="1305107"/>
          </a:xfrm>
          <a:prstGeom prst="rect">
            <a:avLst/>
          </a:prstGeom>
        </p:spPr>
      </p:pic>
      <p:pic>
        <p:nvPicPr>
          <p:cNvPr id="10" name="Imagen 9"/>
          <p:cNvPicPr>
            <a:picLocks noChangeAspect="1"/>
          </p:cNvPicPr>
          <p:nvPr/>
        </p:nvPicPr>
        <p:blipFill>
          <a:blip r:embed="rId6"/>
          <a:stretch>
            <a:fillRect/>
          </a:stretch>
        </p:blipFill>
        <p:spPr>
          <a:xfrm>
            <a:off x="4437932" y="5021445"/>
            <a:ext cx="3424777" cy="1794913"/>
          </a:xfrm>
          <a:prstGeom prst="rect">
            <a:avLst/>
          </a:prstGeom>
        </p:spPr>
      </p:pic>
    </p:spTree>
    <p:extLst>
      <p:ext uri="{BB962C8B-B14F-4D97-AF65-F5344CB8AC3E}">
        <p14:creationId xmlns:p14="http://schemas.microsoft.com/office/powerpoint/2010/main" val="151182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6" name="CuadroTexto 5"/>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Rectángulo 1"/>
              <p:cNvSpPr/>
              <p:nvPr/>
            </p:nvSpPr>
            <p:spPr>
              <a:xfrm>
                <a:off x="1219200" y="1064827"/>
                <a:ext cx="10220528" cy="646331"/>
              </a:xfrm>
              <a:prstGeom prst="rect">
                <a:avLst/>
              </a:prstGeom>
            </p:spPr>
            <p:txBody>
              <a:bodyPr wrap="square">
                <a:spAutoFit/>
              </a:bodyPr>
              <a:lstStyle/>
              <a:p>
                <a:r>
                  <a:rPr lang="es-ES" dirty="0" smtClean="0">
                    <a:latin typeface="+mj-lt"/>
                  </a:rPr>
                  <a:t>Tanto </a:t>
                </a:r>
                <a14:m>
                  <m:oMath xmlns:m="http://schemas.openxmlformats.org/officeDocument/2006/math">
                    <m:r>
                      <a:rPr lang="es-AR" b="0" i="1" smtClean="0">
                        <a:latin typeface="+mj-lt"/>
                      </a:rPr>
                      <m:t>𝑣</m:t>
                    </m:r>
                  </m:oMath>
                </a14:m>
                <a:r>
                  <a:rPr lang="es-ES" dirty="0" smtClean="0">
                    <a:latin typeface="+mj-lt"/>
                  </a:rPr>
                  <a:t> </a:t>
                </a:r>
                <a:r>
                  <a:rPr lang="es-ES" dirty="0">
                    <a:latin typeface="+mj-lt"/>
                  </a:rPr>
                  <a:t>como </a:t>
                </a:r>
                <a14:m>
                  <m:oMath xmlns:m="http://schemas.openxmlformats.org/officeDocument/2006/math">
                    <m:r>
                      <a:rPr lang="es-AR" b="0" i="1" smtClean="0">
                        <a:latin typeface="+mj-lt"/>
                      </a:rPr>
                      <m:t>𝑐</m:t>
                    </m:r>
                    <m:r>
                      <a:rPr lang="es-AR" b="0" i="1" smtClean="0">
                        <a:latin typeface="+mj-lt"/>
                      </a:rPr>
                      <m:t>, </m:t>
                    </m:r>
                    <m:r>
                      <a:rPr lang="es-AR" b="0" i="1" smtClean="0">
                        <a:latin typeface="+mj-lt"/>
                      </a:rPr>
                      <m:t>𝑔</m:t>
                    </m:r>
                  </m:oMath>
                </a14:m>
                <a:r>
                  <a:rPr lang="es-ES" dirty="0" smtClean="0">
                    <a:latin typeface="+mj-lt"/>
                  </a:rPr>
                  <a:t> y </a:t>
                </a:r>
                <a14:m>
                  <m:oMath xmlns:m="http://schemas.openxmlformats.org/officeDocument/2006/math">
                    <m:r>
                      <a:rPr lang="es-ES" i="1" smtClean="0">
                        <a:latin typeface="+mj-lt"/>
                        <a:ea typeface="Cambria Math" panose="02040503050406030204" pitchFamily="18" charset="0"/>
                      </a:rPr>
                      <m:t>𝜅</m:t>
                    </m:r>
                  </m:oMath>
                </a14:m>
                <a:r>
                  <a:rPr lang="es-ES" dirty="0" smtClean="0">
                    <a:latin typeface="+mj-lt"/>
                  </a:rPr>
                  <a:t> </a:t>
                </a:r>
                <a:r>
                  <a:rPr lang="es-ES" dirty="0">
                    <a:latin typeface="+mj-lt"/>
                  </a:rPr>
                  <a:t>pueden ser funciones de la posición y del tiempo </a:t>
                </a:r>
                <a14:m>
                  <m:oMath xmlns:m="http://schemas.openxmlformats.org/officeDocument/2006/math">
                    <m:r>
                      <a:rPr lang="es-AR" b="0" i="1" smtClean="0">
                        <a:latin typeface="+mj-lt"/>
                      </a:rPr>
                      <m:t>𝑣</m:t>
                    </m:r>
                    <m:r>
                      <a:rPr lang="es-AR" b="0" i="1" smtClean="0">
                        <a:latin typeface="+mj-lt"/>
                      </a:rPr>
                      <m:t>=</m:t>
                    </m:r>
                    <m:r>
                      <a:rPr lang="es-AR" b="0" i="1" smtClean="0">
                        <a:latin typeface="+mj-lt"/>
                      </a:rPr>
                      <m:t>𝑣</m:t>
                    </m:r>
                    <m:r>
                      <a:rPr lang="es-AR" b="0" i="1" smtClean="0">
                        <a:latin typeface="+mj-lt"/>
                      </a:rPr>
                      <m:t>(</m:t>
                    </m:r>
                    <m:r>
                      <a:rPr lang="es-AR" b="0" i="1" smtClean="0">
                        <a:latin typeface="+mj-lt"/>
                      </a:rPr>
                      <m:t>𝑥</m:t>
                    </m:r>
                    <m:r>
                      <a:rPr lang="es-AR" b="0" i="1" smtClean="0">
                        <a:latin typeface="+mj-lt"/>
                      </a:rPr>
                      <m:t>,</m:t>
                    </m:r>
                    <m:r>
                      <a:rPr lang="es-AR" b="0" i="1" smtClean="0">
                        <a:latin typeface="+mj-lt"/>
                      </a:rPr>
                      <m:t>𝑡</m:t>
                    </m:r>
                    <m:r>
                      <a:rPr lang="es-AR" b="0" i="1" smtClean="0">
                        <a:latin typeface="+mj-lt"/>
                      </a:rPr>
                      <m:t>)</m:t>
                    </m:r>
                  </m:oMath>
                </a14:m>
                <a:r>
                  <a:rPr lang="es-ES" dirty="0" smtClean="0">
                    <a:latin typeface="+mj-lt"/>
                  </a:rPr>
                  <a:t>, </a:t>
                </a:r>
                <a:r>
                  <a:rPr lang="es-ES" dirty="0">
                    <a:latin typeface="+mj-lt"/>
                  </a:rPr>
                  <a:t>etc. Las </a:t>
                </a:r>
                <a:r>
                  <a:rPr lang="es-ES" dirty="0" smtClean="0">
                    <a:latin typeface="+mj-lt"/>
                  </a:rPr>
                  <a:t>dimensiones </a:t>
                </a:r>
                <a:r>
                  <a:rPr lang="es-ES" dirty="0">
                    <a:latin typeface="+mj-lt"/>
                  </a:rPr>
                  <a:t>de las </a:t>
                </a:r>
                <a:r>
                  <a:rPr lang="es-ES" dirty="0" smtClean="0">
                    <a:latin typeface="+mj-lt"/>
                  </a:rPr>
                  <a:t>constantes </a:t>
                </a:r>
                <a:r>
                  <a:rPr lang="es-ES" dirty="0">
                    <a:latin typeface="+mj-lt"/>
                  </a:rPr>
                  <a:t>son:</a:t>
                </a:r>
                <a:endParaRPr lang="es-AR" dirty="0">
                  <a:latin typeface="+mj-lt"/>
                </a:endParaRPr>
              </a:p>
            </p:txBody>
          </p:sp>
        </mc:Choice>
        <mc:Fallback>
          <p:sp>
            <p:nvSpPr>
              <p:cNvPr id="2" name="Rectángulo 1"/>
              <p:cNvSpPr>
                <a:spLocks noRot="1" noChangeAspect="1" noMove="1" noResize="1" noEditPoints="1" noAdjustHandles="1" noChangeArrowheads="1" noChangeShapeType="1" noTextEdit="1"/>
              </p:cNvSpPr>
              <p:nvPr/>
            </p:nvSpPr>
            <p:spPr>
              <a:xfrm>
                <a:off x="1219200" y="1064827"/>
                <a:ext cx="10220528" cy="646331"/>
              </a:xfrm>
              <a:prstGeom prst="rect">
                <a:avLst/>
              </a:prstGeom>
              <a:blipFill>
                <a:blip r:embed="rId2"/>
                <a:stretch>
                  <a:fillRect l="-477" t="-5660" b="-14151"/>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3" name="Rectángulo 2"/>
              <p:cNvSpPr/>
              <p:nvPr/>
            </p:nvSpPr>
            <p:spPr>
              <a:xfrm>
                <a:off x="1175425" y="2163560"/>
                <a:ext cx="10220528" cy="2905154"/>
              </a:xfrm>
              <a:prstGeom prst="rect">
                <a:avLst/>
              </a:prstGeom>
            </p:spPr>
            <p:txBody>
              <a:bodyPr wrap="square">
                <a:spAutoFit/>
              </a:bodyPr>
              <a:lstStyle/>
              <a:p>
                <a:pPr algn="just"/>
                <a:r>
                  <a:rPr lang="es-ES" b="1" dirty="0" smtClean="0">
                    <a:latin typeface="+mj-lt"/>
                  </a:rPr>
                  <a:t>Interpretación de los diferentes términos</a:t>
                </a:r>
              </a:p>
              <a:p>
                <a:pPr algn="just"/>
                <a:r>
                  <a:rPr lang="es-ES" dirty="0">
                    <a:latin typeface="+mj-lt"/>
                  </a:rPr>
                  <a:t>Los términos de reacción y producción pueden agruparse </a:t>
                </a:r>
                <a:r>
                  <a:rPr lang="es-ES" dirty="0" smtClean="0">
                    <a:latin typeface="+mj-lt"/>
                  </a:rPr>
                  <a:t>como: </a:t>
                </a:r>
                <a14:m>
                  <m:oMath xmlns:m="http://schemas.openxmlformats.org/officeDocument/2006/math">
                    <m:r>
                      <a:rPr lang="es-AR" b="0" i="1" smtClean="0">
                        <a:latin typeface="Cambria Math" panose="02040503050406030204" pitchFamily="18" charset="0"/>
                      </a:rPr>
                      <m:t>−</m:t>
                    </m:r>
                    <m:r>
                      <a:rPr lang="es-AR" b="0" i="1" smtClean="0">
                        <a:latin typeface="Cambria Math" panose="02040503050406030204" pitchFamily="18" charset="0"/>
                      </a:rPr>
                      <m:t>𝑐</m:t>
                    </m:r>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𝜙</m:t>
                    </m:r>
                    <m:r>
                      <a:rPr lang="es-AR" b="0" i="1" smtClean="0">
                        <a:latin typeface="Cambria Math" panose="02040503050406030204" pitchFamily="18" charset="0"/>
                        <a:ea typeface="Cambria Math" panose="02040503050406030204" pitchFamily="18" charset="0"/>
                      </a:rPr>
                      <m:t>−</m:t>
                    </m:r>
                    <m:sSub>
                      <m:sSubPr>
                        <m:ctrlPr>
                          <a:rPr lang="es-AR" b="0" i="1" smtClean="0">
                            <a:latin typeface="Cambria Math" panose="02040503050406030204" pitchFamily="18" charset="0"/>
                            <a:ea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𝜙</m:t>
                        </m:r>
                      </m:e>
                      <m:sub>
                        <m:r>
                          <a:rPr lang="es-AR" b="0" i="1" smtClean="0">
                            <a:latin typeface="Cambria Math" panose="02040503050406030204" pitchFamily="18" charset="0"/>
                            <a:ea typeface="Cambria Math" panose="02040503050406030204" pitchFamily="18" charset="0"/>
                          </a:rPr>
                          <m:t>𝑒𝑞</m:t>
                        </m:r>
                      </m:sub>
                    </m:sSub>
                  </m:oMath>
                </a14:m>
                <a:r>
                  <a:rPr lang="es-ES" dirty="0" smtClean="0">
                    <a:latin typeface="+mj-lt"/>
                  </a:rPr>
                  <a:t>), </a:t>
                </a:r>
                <a:r>
                  <a:rPr lang="es-ES" dirty="0">
                    <a:latin typeface="+mj-lt"/>
                  </a:rPr>
                  <a:t>donde </a:t>
                </a:r>
                <a14:m>
                  <m:oMath xmlns:m="http://schemas.openxmlformats.org/officeDocument/2006/math">
                    <m:sSub>
                      <m:sSubPr>
                        <m:ctrlPr>
                          <a:rPr lang="es-AR" i="1" smtClean="0">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𝜙</m:t>
                        </m:r>
                      </m:e>
                      <m:sub>
                        <m:r>
                          <a:rPr lang="es-AR" i="1">
                            <a:latin typeface="Cambria Math" panose="02040503050406030204" pitchFamily="18" charset="0"/>
                            <a:ea typeface="Cambria Math" panose="02040503050406030204" pitchFamily="18" charset="0"/>
                          </a:rPr>
                          <m:t>𝑒𝑞</m:t>
                        </m:r>
                      </m:sub>
                    </m:sSub>
                  </m:oMath>
                </a14:m>
                <a:r>
                  <a:rPr lang="es-AR" dirty="0"/>
                  <a:t> </a:t>
                </a:r>
                <a:r>
                  <a:rPr lang="es-AR" dirty="0" smtClean="0"/>
                  <a:t>= </a:t>
                </a:r>
                <a14:m>
                  <m:oMath xmlns:m="http://schemas.openxmlformats.org/officeDocument/2006/math">
                    <m:r>
                      <a:rPr lang="es-AR" i="1">
                        <a:latin typeface="Cambria Math" panose="02040503050406030204" pitchFamily="18" charset="0"/>
                      </a:rPr>
                      <m:t>𝑐</m:t>
                    </m:r>
                    <m:r>
                      <a:rPr lang="es-AR" b="0" i="1" smtClean="0">
                        <a:latin typeface="Cambria Math" panose="02040503050406030204" pitchFamily="18" charset="0"/>
                      </a:rPr>
                      <m:t>/</m:t>
                    </m:r>
                    <m:r>
                      <a:rPr lang="es-AR" i="1">
                        <a:latin typeface="Cambria Math" panose="02040503050406030204" pitchFamily="18" charset="0"/>
                      </a:rPr>
                      <m:t>𝑔</m:t>
                    </m:r>
                  </m:oMath>
                </a14:m>
                <a:r>
                  <a:rPr lang="es-ES" dirty="0" smtClean="0">
                    <a:latin typeface="+mj-lt"/>
                  </a:rPr>
                  <a:t> </a:t>
                </a:r>
                <a:r>
                  <a:rPr lang="es-ES" dirty="0">
                    <a:latin typeface="+mj-lt"/>
                  </a:rPr>
                  <a:t>es la concentración de </a:t>
                </a:r>
                <a14:m>
                  <m:oMath xmlns:m="http://schemas.openxmlformats.org/officeDocument/2006/math">
                    <m:r>
                      <a:rPr lang="es-AR" i="1">
                        <a:latin typeface="Cambria Math" panose="02040503050406030204" pitchFamily="18" charset="0"/>
                        <a:ea typeface="Cambria Math" panose="02040503050406030204" pitchFamily="18" charset="0"/>
                      </a:rPr>
                      <m:t>𝜙</m:t>
                    </m:r>
                  </m:oMath>
                </a14:m>
                <a:r>
                  <a:rPr lang="es-ES" dirty="0" smtClean="0">
                    <a:latin typeface="+mj-lt"/>
                  </a:rPr>
                  <a:t> </a:t>
                </a:r>
                <a:r>
                  <a:rPr lang="es-ES" dirty="0">
                    <a:latin typeface="+mj-lt"/>
                  </a:rPr>
                  <a:t>que esta en “equilibrio local” con la producción. En estado estacionario y con condiciones homogéneas tal que </a:t>
                </a:r>
                <a14:m>
                  <m:oMath xmlns:m="http://schemas.openxmlformats.org/officeDocument/2006/math">
                    <m:r>
                      <a:rPr lang="es-AR" i="1">
                        <a:latin typeface="Cambria Math" panose="02040503050406030204" pitchFamily="18" charset="0"/>
                        <a:ea typeface="Cambria Math" panose="02040503050406030204" pitchFamily="18" charset="0"/>
                      </a:rPr>
                      <m:t>𝜙</m:t>
                    </m:r>
                  </m:oMath>
                </a14:m>
                <a:r>
                  <a:rPr lang="es-ES" dirty="0" smtClean="0">
                    <a:latin typeface="+mj-lt"/>
                  </a:rPr>
                  <a:t> </a:t>
                </a:r>
                <a:r>
                  <a:rPr lang="es-ES" dirty="0">
                    <a:latin typeface="+mj-lt"/>
                  </a:rPr>
                  <a:t>no depende de x entonces </a:t>
                </a:r>
                <a14:m>
                  <m:oMath xmlns:m="http://schemas.openxmlformats.org/officeDocument/2006/math">
                    <m:r>
                      <a:rPr lang="es-AR" i="1">
                        <a:latin typeface="Cambria Math" panose="02040503050406030204" pitchFamily="18" charset="0"/>
                        <a:ea typeface="Cambria Math" panose="02040503050406030204" pitchFamily="18" charset="0"/>
                      </a:rPr>
                      <m:t>𝜙</m:t>
                    </m:r>
                    <m:r>
                      <a:rPr lang="es-AR" i="1">
                        <a:latin typeface="Cambria Math" panose="02040503050406030204" pitchFamily="18" charset="0"/>
                        <a:ea typeface="Cambria Math" panose="02040503050406030204" pitchFamily="18" charset="0"/>
                      </a:rPr>
                      <m:t> →</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𝜙</m:t>
                        </m:r>
                      </m:e>
                      <m:sub>
                        <m:r>
                          <a:rPr lang="es-AR" i="1">
                            <a:latin typeface="Cambria Math" panose="02040503050406030204" pitchFamily="18" charset="0"/>
                            <a:ea typeface="Cambria Math" panose="02040503050406030204" pitchFamily="18" charset="0"/>
                          </a:rPr>
                          <m:t>𝑒𝑞</m:t>
                        </m:r>
                      </m:sub>
                    </m:sSub>
                  </m:oMath>
                </a14:m>
                <a:r>
                  <a:rPr lang="es-ES" dirty="0" smtClean="0">
                    <a:latin typeface="+mj-lt"/>
                  </a:rPr>
                  <a:t>. </a:t>
                </a:r>
                <a:r>
                  <a:rPr lang="es-ES" dirty="0">
                    <a:latin typeface="+mj-lt"/>
                  </a:rPr>
                  <a:t>(Nota: si </a:t>
                </a:r>
                <a14:m>
                  <m:oMath xmlns:m="http://schemas.openxmlformats.org/officeDocument/2006/math">
                    <m:r>
                      <a:rPr lang="es-AR" b="0" i="1" smtClean="0">
                        <a:latin typeface="Cambria Math" panose="02040503050406030204" pitchFamily="18" charset="0"/>
                      </a:rPr>
                      <m:t>𝑔</m:t>
                    </m:r>
                    <m:r>
                      <a:rPr lang="es-AR" b="0" i="1" smtClean="0">
                        <a:latin typeface="Cambria Math" panose="02040503050406030204" pitchFamily="18" charset="0"/>
                      </a:rPr>
                      <m:t>=</m:t>
                    </m:r>
                    <m:r>
                      <a:rPr lang="es-AR" b="0" i="1" smtClean="0">
                        <a:latin typeface="Cambria Math" panose="02040503050406030204" pitchFamily="18" charset="0"/>
                      </a:rPr>
                      <m:t>𝑓</m:t>
                    </m:r>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𝜙</m:t>
                    </m:r>
                    <m:r>
                      <a:rPr lang="es-AR" b="0" i="1" smtClean="0">
                        <a:latin typeface="Cambria Math" panose="02040503050406030204" pitchFamily="18" charset="0"/>
                        <a:ea typeface="Cambria Math" panose="02040503050406030204" pitchFamily="18" charset="0"/>
                      </a:rPr>
                      <m:t>)</m:t>
                    </m:r>
                  </m:oMath>
                </a14:m>
                <a:r>
                  <a:rPr lang="es-ES" dirty="0">
                    <a:latin typeface="+mj-lt"/>
                  </a:rPr>
                  <a:t> entonces los ceros de </a:t>
                </a:r>
                <a14:m>
                  <m:oMath xmlns:m="http://schemas.openxmlformats.org/officeDocument/2006/math">
                    <m:r>
                      <a:rPr lang="es-AR" i="1">
                        <a:latin typeface="Cambria Math" panose="02040503050406030204" pitchFamily="18" charset="0"/>
                      </a:rPr>
                      <m:t>𝑓</m:t>
                    </m:r>
                  </m:oMath>
                </a14:m>
                <a:r>
                  <a:rPr lang="es-ES" dirty="0" smtClean="0">
                    <a:latin typeface="+mj-lt"/>
                  </a:rPr>
                  <a:t> </a:t>
                </a:r>
                <a:r>
                  <a:rPr lang="es-ES" dirty="0">
                    <a:latin typeface="+mj-lt"/>
                  </a:rPr>
                  <a:t>son puntos de equilibrio.)</a:t>
                </a:r>
              </a:p>
              <a:p>
                <a:pPr algn="just"/>
                <a:r>
                  <a:rPr lang="es-ES" dirty="0">
                    <a:latin typeface="+mj-lt"/>
                  </a:rPr>
                  <a:t>Para entender mejor el significado de los diferentes términos involucrados vamos a considerar algunos casos particulares.</a:t>
                </a:r>
              </a:p>
              <a:p>
                <a:pPr algn="just"/>
                <a:r>
                  <a:rPr lang="es-ES" b="1" dirty="0" smtClean="0">
                    <a:latin typeface="+mj-lt"/>
                  </a:rPr>
                  <a:t>No </a:t>
                </a:r>
                <a:r>
                  <a:rPr lang="es-ES" b="1" dirty="0">
                    <a:latin typeface="+mj-lt"/>
                  </a:rPr>
                  <a:t>hay dependencia espacial.</a:t>
                </a:r>
              </a:p>
              <a:p>
                <a:pPr algn="just"/>
                <a:r>
                  <a:rPr lang="es-ES" dirty="0">
                    <a:latin typeface="+mj-lt"/>
                  </a:rPr>
                  <a:t>Si consideramos que </a:t>
                </a:r>
                <a14:m>
                  <m:oMath xmlns:m="http://schemas.openxmlformats.org/officeDocument/2006/math">
                    <m:r>
                      <a:rPr lang="es-AR" i="1">
                        <a:latin typeface="Cambria Math" panose="02040503050406030204" pitchFamily="18" charset="0"/>
                        <a:ea typeface="Cambria Math" panose="02040503050406030204" pitchFamily="18" charset="0"/>
                      </a:rPr>
                      <m:t>𝜙</m:t>
                    </m:r>
                  </m:oMath>
                </a14:m>
                <a:r>
                  <a:rPr lang="es-ES" dirty="0" smtClean="0">
                    <a:latin typeface="+mj-lt"/>
                  </a:rPr>
                  <a:t> </a:t>
                </a:r>
                <a:r>
                  <a:rPr lang="es-ES" dirty="0">
                    <a:latin typeface="+mj-lt"/>
                  </a:rPr>
                  <a:t>no depende </a:t>
                </a:r>
                <a:r>
                  <a:rPr lang="es-ES" dirty="0" smtClean="0">
                    <a:latin typeface="+mj-lt"/>
                  </a:rPr>
                  <a:t>de </a:t>
                </a:r>
                <a14:m>
                  <m:oMath xmlns:m="http://schemas.openxmlformats.org/officeDocument/2006/math">
                    <m:r>
                      <a:rPr lang="es-AR" b="0" i="1" smtClean="0">
                        <a:latin typeface="Cambria Math" panose="02040503050406030204" pitchFamily="18" charset="0"/>
                      </a:rPr>
                      <m:t>𝑥</m:t>
                    </m:r>
                    <m:r>
                      <a:rPr lang="es-AR" b="0" i="1" smtClean="0">
                        <a:latin typeface="Cambria Math" panose="02040503050406030204" pitchFamily="18" charset="0"/>
                      </a:rPr>
                      <m:t>(</m:t>
                    </m:r>
                    <m:r>
                      <a:rPr lang="es-AR" i="1">
                        <a:latin typeface="Cambria Math" panose="02040503050406030204" pitchFamily="18" charset="0"/>
                        <a:ea typeface="Cambria Math" panose="02040503050406030204" pitchFamily="18" charset="0"/>
                      </a:rPr>
                      <m:t>𝜙</m:t>
                    </m:r>
                    <m:r>
                      <a:rPr lang="es-AR" i="1" smtClean="0">
                        <a:latin typeface="Cambria Math" panose="02040503050406030204" pitchFamily="18" charset="0"/>
                        <a:ea typeface="Cambria Math" panose="02040503050406030204" pitchFamily="18" charset="0"/>
                      </a:rPr>
                      <m:t>≠</m:t>
                    </m:r>
                  </m:oMath>
                </a14:m>
                <a:r>
                  <a:rPr lang="es-ES" dirty="0" smtClean="0">
                    <a:latin typeface="+mj-lt"/>
                  </a:rPr>
                  <a:t> </a:t>
                </a:r>
                <a14:m>
                  <m:oMath xmlns:m="http://schemas.openxmlformats.org/officeDocument/2006/math">
                    <m:r>
                      <a:rPr lang="es-AR" i="1">
                        <a:latin typeface="Cambria Math" panose="02040503050406030204" pitchFamily="18" charset="0"/>
                        <a:ea typeface="Cambria Math" panose="02040503050406030204" pitchFamily="18" charset="0"/>
                      </a:rPr>
                      <m:t>𝜙</m:t>
                    </m:r>
                  </m:oMath>
                </a14:m>
                <a:r>
                  <a:rPr lang="es-ES" dirty="0" smtClean="0">
                    <a:latin typeface="+mj-lt"/>
                  </a:rPr>
                  <a:t>(</a:t>
                </a:r>
                <a14:m>
                  <m:oMath xmlns:m="http://schemas.openxmlformats.org/officeDocument/2006/math">
                    <m:r>
                      <a:rPr lang="es-AR" i="1">
                        <a:latin typeface="Cambria Math" panose="02040503050406030204" pitchFamily="18" charset="0"/>
                      </a:rPr>
                      <m:t>𝑥</m:t>
                    </m:r>
                  </m:oMath>
                </a14:m>
                <a:r>
                  <a:rPr lang="es-ES" dirty="0" smtClean="0">
                    <a:latin typeface="+mj-lt"/>
                  </a:rPr>
                  <a:t>)) entonces </a:t>
                </a:r>
                <a:r>
                  <a:rPr lang="es-ES" dirty="0">
                    <a:latin typeface="+mj-lt"/>
                  </a:rPr>
                  <a:t>los términos convectivo y difusivo son nulos y llegamos a una ODE para el valor de </a:t>
                </a:r>
                <a14:m>
                  <m:oMath xmlns:m="http://schemas.openxmlformats.org/officeDocument/2006/math">
                    <m:r>
                      <a:rPr lang="es-AR" i="1">
                        <a:latin typeface="Cambria Math" panose="02040503050406030204" pitchFamily="18" charset="0"/>
                        <a:ea typeface="Cambria Math" panose="02040503050406030204" pitchFamily="18" charset="0"/>
                      </a:rPr>
                      <m:t>𝜙</m:t>
                    </m:r>
                  </m:oMath>
                </a14:m>
                <a:r>
                  <a:rPr lang="es-ES" dirty="0" smtClean="0">
                    <a:latin typeface="+mj-lt"/>
                  </a:rPr>
                  <a:t> </a:t>
                </a:r>
                <a:r>
                  <a:rPr lang="es-ES" dirty="0">
                    <a:latin typeface="+mj-lt"/>
                  </a:rPr>
                  <a:t>(constante en todo el dominio)</a:t>
                </a:r>
                <a:endParaRPr lang="es-AR" dirty="0">
                  <a:latin typeface="+mj-lt"/>
                </a:endParaRPr>
              </a:p>
            </p:txBody>
          </p:sp>
        </mc:Choice>
        <mc:Fallback>
          <p:sp>
            <p:nvSpPr>
              <p:cNvPr id="3" name="Rectángulo 2"/>
              <p:cNvSpPr>
                <a:spLocks noRot="1" noChangeAspect="1" noMove="1" noResize="1" noEditPoints="1" noAdjustHandles="1" noChangeArrowheads="1" noChangeShapeType="1" noTextEdit="1"/>
              </p:cNvSpPr>
              <p:nvPr/>
            </p:nvSpPr>
            <p:spPr>
              <a:xfrm>
                <a:off x="1175425" y="2163560"/>
                <a:ext cx="10220528" cy="2905154"/>
              </a:xfrm>
              <a:prstGeom prst="rect">
                <a:avLst/>
              </a:prstGeom>
              <a:blipFill>
                <a:blip r:embed="rId3"/>
                <a:stretch>
                  <a:fillRect l="-537" t="-1261" r="-477" b="-2521"/>
                </a:stretch>
              </a:blipFill>
            </p:spPr>
            <p:txBody>
              <a:bodyPr/>
              <a:lstStyle/>
              <a:p>
                <a:r>
                  <a:rPr lang="es-AR">
                    <a:noFill/>
                  </a:rPr>
                  <a:t> </a:t>
                </a:r>
              </a:p>
            </p:txBody>
          </p:sp>
        </mc:Fallback>
      </mc:AlternateContent>
      <p:sp>
        <p:nvSpPr>
          <p:cNvPr id="7" name="Rectángulo 6"/>
          <p:cNvSpPr/>
          <p:nvPr/>
        </p:nvSpPr>
        <p:spPr>
          <a:xfrm>
            <a:off x="1175425" y="5316326"/>
            <a:ext cx="1707262" cy="369332"/>
          </a:xfrm>
          <a:prstGeom prst="rect">
            <a:avLst/>
          </a:prstGeom>
        </p:spPr>
        <p:txBody>
          <a:bodyPr wrap="none">
            <a:spAutoFit/>
          </a:bodyPr>
          <a:lstStyle/>
          <a:p>
            <a:r>
              <a:rPr lang="es-AR" dirty="0">
                <a:latin typeface="+mj-lt"/>
              </a:rPr>
              <a:t>cuya solución es</a:t>
            </a:r>
          </a:p>
        </p:txBody>
      </p:sp>
      <mc:AlternateContent xmlns:mc="http://schemas.openxmlformats.org/markup-compatibility/2006">
        <mc:Choice xmlns:a14="http://schemas.microsoft.com/office/drawing/2010/main" Requires="a14">
          <p:sp>
            <p:nvSpPr>
              <p:cNvPr id="8" name="Rectángulo 7"/>
              <p:cNvSpPr/>
              <p:nvPr/>
            </p:nvSpPr>
            <p:spPr>
              <a:xfrm>
                <a:off x="1175425" y="6090312"/>
                <a:ext cx="10220528" cy="689163"/>
              </a:xfrm>
              <a:prstGeom prst="rect">
                <a:avLst/>
              </a:prstGeom>
            </p:spPr>
            <p:txBody>
              <a:bodyPr wrap="square">
                <a:spAutoFit/>
              </a:bodyPr>
              <a:lstStyle/>
              <a:p>
                <a:pPr algn="just"/>
                <a:r>
                  <a:rPr lang="es-ES" dirty="0">
                    <a:latin typeface="+mj-lt"/>
                  </a:rPr>
                  <a:t>y vemos que </a:t>
                </a:r>
                <a14:m>
                  <m:oMath xmlns:m="http://schemas.openxmlformats.org/officeDocument/2006/math">
                    <m:r>
                      <a:rPr lang="es-AR" i="1">
                        <a:latin typeface="Cambria Math" panose="02040503050406030204" pitchFamily="18" charset="0"/>
                        <a:ea typeface="Cambria Math" panose="02040503050406030204" pitchFamily="18" charset="0"/>
                      </a:rPr>
                      <m:t>𝜙</m:t>
                    </m:r>
                  </m:oMath>
                </a14:m>
                <a:r>
                  <a:rPr lang="es-ES" dirty="0" smtClean="0">
                    <a:latin typeface="+mj-lt"/>
                  </a:rPr>
                  <a:t> </a:t>
                </a:r>
                <a:r>
                  <a:rPr lang="es-ES" dirty="0">
                    <a:latin typeface="+mj-lt"/>
                  </a:rPr>
                  <a:t>decae exponencialmente </a:t>
                </a:r>
                <a:r>
                  <a:rPr lang="es-ES" dirty="0" smtClean="0">
                    <a:latin typeface="+mj-lt"/>
                  </a:rPr>
                  <a:t>hacia </a:t>
                </a:r>
                <a14:m>
                  <m:oMath xmlns:m="http://schemas.openxmlformats.org/officeDocument/2006/math">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𝜙</m:t>
                        </m:r>
                      </m:e>
                      <m:sub>
                        <m:r>
                          <a:rPr lang="es-AR" i="1">
                            <a:latin typeface="Cambria Math" panose="02040503050406030204" pitchFamily="18" charset="0"/>
                            <a:ea typeface="Cambria Math" panose="02040503050406030204" pitchFamily="18" charset="0"/>
                          </a:rPr>
                          <m:t>𝑒𝑞</m:t>
                        </m:r>
                      </m:sub>
                    </m:sSub>
                  </m:oMath>
                </a14:m>
                <a:r>
                  <a:rPr lang="es-ES" dirty="0" smtClean="0">
                    <a:latin typeface="+mj-lt"/>
                  </a:rPr>
                  <a:t>. </a:t>
                </a:r>
                <a:r>
                  <a:rPr lang="es-ES" dirty="0">
                    <a:latin typeface="+mj-lt"/>
                  </a:rPr>
                  <a:t>Podemos deducir de esto que en zonas donde los gradientes son bajos </a:t>
                </a:r>
                <a14:m>
                  <m:oMath xmlns:m="http://schemas.openxmlformats.org/officeDocument/2006/math">
                    <m:r>
                      <a:rPr lang="es-AR" i="1">
                        <a:latin typeface="Cambria Math" panose="02040503050406030204" pitchFamily="18" charset="0"/>
                        <a:ea typeface="Cambria Math" panose="02040503050406030204" pitchFamily="18" charset="0"/>
                      </a:rPr>
                      <m:t>𝜙</m:t>
                    </m:r>
                  </m:oMath>
                </a14:m>
                <a:r>
                  <a:rPr lang="es-ES" dirty="0" smtClean="0">
                    <a:latin typeface="+mj-lt"/>
                  </a:rPr>
                  <a:t> </a:t>
                </a:r>
                <a:r>
                  <a:rPr lang="es-ES" dirty="0">
                    <a:latin typeface="+mj-lt"/>
                  </a:rPr>
                  <a:t>tiende a aproximarse a </a:t>
                </a:r>
                <a14:m>
                  <m:oMath xmlns:m="http://schemas.openxmlformats.org/officeDocument/2006/math">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𝜙</m:t>
                        </m:r>
                      </m:e>
                      <m:sub>
                        <m:r>
                          <a:rPr lang="es-AR" i="1">
                            <a:latin typeface="Cambria Math" panose="02040503050406030204" pitchFamily="18" charset="0"/>
                            <a:ea typeface="Cambria Math" panose="02040503050406030204" pitchFamily="18" charset="0"/>
                          </a:rPr>
                          <m:t>𝑒𝑞</m:t>
                        </m:r>
                      </m:sub>
                    </m:sSub>
                  </m:oMath>
                </a14:m>
                <a:r>
                  <a:rPr lang="es-ES" dirty="0" smtClean="0">
                    <a:latin typeface="+mj-lt"/>
                  </a:rPr>
                  <a:t>.</a:t>
                </a:r>
                <a:endParaRPr lang="es-AR" dirty="0">
                  <a:latin typeface="+mj-lt"/>
                </a:endParaRPr>
              </a:p>
            </p:txBody>
          </p:sp>
        </mc:Choice>
        <mc:Fallback>
          <p:sp>
            <p:nvSpPr>
              <p:cNvPr id="8" name="Rectángulo 7"/>
              <p:cNvSpPr>
                <a:spLocks noRot="1" noChangeAspect="1" noMove="1" noResize="1" noEditPoints="1" noAdjustHandles="1" noChangeArrowheads="1" noChangeShapeType="1" noTextEdit="1"/>
              </p:cNvSpPr>
              <p:nvPr/>
            </p:nvSpPr>
            <p:spPr>
              <a:xfrm>
                <a:off x="1175425" y="6090312"/>
                <a:ext cx="10220528" cy="689163"/>
              </a:xfrm>
              <a:prstGeom prst="rect">
                <a:avLst/>
              </a:prstGeom>
              <a:blipFill>
                <a:blip r:embed="rId4"/>
                <a:stretch>
                  <a:fillRect l="-537" t="-3540" r="-477" b="-10619"/>
                </a:stretch>
              </a:blipFill>
            </p:spPr>
            <p:txBody>
              <a:bodyPr/>
              <a:lstStyle/>
              <a:p>
                <a:r>
                  <a:rPr lang="es-AR">
                    <a:noFill/>
                  </a:rPr>
                  <a:t> </a:t>
                </a:r>
              </a:p>
            </p:txBody>
          </p:sp>
        </mc:Fallback>
      </mc:AlternateContent>
      <p:pic>
        <p:nvPicPr>
          <p:cNvPr id="9" name="Imagen 8"/>
          <p:cNvPicPr>
            <a:picLocks noChangeAspect="1"/>
          </p:cNvPicPr>
          <p:nvPr/>
        </p:nvPicPr>
        <p:blipFill>
          <a:blip r:embed="rId5"/>
          <a:stretch>
            <a:fillRect/>
          </a:stretch>
        </p:blipFill>
        <p:spPr>
          <a:xfrm>
            <a:off x="3566411" y="1448161"/>
            <a:ext cx="1343212" cy="638264"/>
          </a:xfrm>
          <a:prstGeom prst="rect">
            <a:avLst/>
          </a:prstGeom>
        </p:spPr>
      </p:pic>
      <p:pic>
        <p:nvPicPr>
          <p:cNvPr id="10" name="Imagen 9"/>
          <p:cNvPicPr>
            <a:picLocks noChangeAspect="1"/>
          </p:cNvPicPr>
          <p:nvPr/>
        </p:nvPicPr>
        <p:blipFill>
          <a:blip r:embed="rId6"/>
          <a:stretch>
            <a:fillRect/>
          </a:stretch>
        </p:blipFill>
        <p:spPr>
          <a:xfrm>
            <a:off x="5423387" y="1412518"/>
            <a:ext cx="1247949" cy="647790"/>
          </a:xfrm>
          <a:prstGeom prst="rect">
            <a:avLst/>
          </a:prstGeom>
        </p:spPr>
      </p:pic>
      <p:pic>
        <p:nvPicPr>
          <p:cNvPr id="11" name="Imagen 10"/>
          <p:cNvPicPr>
            <a:picLocks noChangeAspect="1"/>
          </p:cNvPicPr>
          <p:nvPr/>
        </p:nvPicPr>
        <p:blipFill>
          <a:blip r:embed="rId7"/>
          <a:stretch>
            <a:fillRect/>
          </a:stretch>
        </p:blipFill>
        <p:spPr>
          <a:xfrm>
            <a:off x="4637126" y="4959063"/>
            <a:ext cx="2034210" cy="612338"/>
          </a:xfrm>
          <a:prstGeom prst="rect">
            <a:avLst/>
          </a:prstGeom>
        </p:spPr>
      </p:pic>
      <p:pic>
        <p:nvPicPr>
          <p:cNvPr id="12" name="Imagen 11"/>
          <p:cNvPicPr>
            <a:picLocks noChangeAspect="1"/>
          </p:cNvPicPr>
          <p:nvPr/>
        </p:nvPicPr>
        <p:blipFill>
          <a:blip r:embed="rId8"/>
          <a:stretch>
            <a:fillRect/>
          </a:stretch>
        </p:blipFill>
        <p:spPr>
          <a:xfrm>
            <a:off x="4475045" y="5565813"/>
            <a:ext cx="3478434" cy="640434"/>
          </a:xfrm>
          <a:prstGeom prst="rect">
            <a:avLst/>
          </a:prstGeom>
        </p:spPr>
      </p:pic>
    </p:spTree>
    <p:extLst>
      <p:ext uri="{BB962C8B-B14F-4D97-AF65-F5344CB8AC3E}">
        <p14:creationId xmlns:p14="http://schemas.microsoft.com/office/powerpoint/2010/main" val="3703450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6" name="CuadroTexto 5"/>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p:sp>
        <p:nvSpPr>
          <p:cNvPr id="2" name="Rectángulo 1"/>
          <p:cNvSpPr/>
          <p:nvPr/>
        </p:nvSpPr>
        <p:spPr>
          <a:xfrm>
            <a:off x="1459149" y="1284532"/>
            <a:ext cx="9795753" cy="4524315"/>
          </a:xfrm>
          <a:prstGeom prst="rect">
            <a:avLst/>
          </a:prstGeom>
        </p:spPr>
        <p:txBody>
          <a:bodyPr wrap="square">
            <a:spAutoFit/>
          </a:bodyPr>
          <a:lstStyle/>
          <a:p>
            <a:pPr algn="just"/>
            <a:r>
              <a:rPr lang="es-ES" b="1" dirty="0">
                <a:latin typeface="+mj-lt"/>
              </a:rPr>
              <a:t>2. Problemas donde el Error Temporal es Dominante</a:t>
            </a:r>
          </a:p>
          <a:p>
            <a:pPr algn="just"/>
            <a:r>
              <a:rPr lang="es-ES" dirty="0">
                <a:latin typeface="+mj-lt"/>
              </a:rPr>
              <a:t>En problemas donde el error temporal es significativamente mayor que el error espacial, el uso de un esquema temporal de mayor orden puede ser crítico. Esto es común en simulaciones donde la malla espacial ya es lo suficientemente fina, pero el tamaño del paso temporal no se puede reducir demasiado debido a limitaciones computacionales o restricciones de estabilidad.</a:t>
            </a:r>
          </a:p>
          <a:p>
            <a:pPr algn="just"/>
            <a:r>
              <a:rPr lang="es-ES" dirty="0">
                <a:latin typeface="+mj-lt"/>
              </a:rPr>
              <a:t>Por ejemplo, en simulaciones de dinámica de fluidos computacional (CFD) o en problemas de propagación de ondas, donde se requiere capturar con precisión el comportamiento transitorio, un esquema de mayor orden puede ser necesario para mantener la precisión sin tener que reducir demasiado el tamaño del paso temporal</a:t>
            </a:r>
            <a:r>
              <a:rPr lang="es-ES" dirty="0" smtClean="0">
                <a:latin typeface="+mj-lt"/>
              </a:rPr>
              <a:t>.</a:t>
            </a:r>
          </a:p>
          <a:p>
            <a:pPr algn="just"/>
            <a:endParaRPr lang="es-ES" dirty="0">
              <a:latin typeface="+mj-lt"/>
            </a:endParaRPr>
          </a:p>
          <a:p>
            <a:pPr algn="just"/>
            <a:r>
              <a:rPr lang="es-ES" b="1" dirty="0">
                <a:latin typeface="+mj-lt"/>
              </a:rPr>
              <a:t>3. Conservación de Propiedades Físicas</a:t>
            </a:r>
          </a:p>
          <a:p>
            <a:pPr algn="just"/>
            <a:r>
              <a:rPr lang="es-ES" dirty="0">
                <a:latin typeface="+mj-lt"/>
              </a:rPr>
              <a:t>Algunos esquemas de mayor orden no solo mejoran la precisión, sino que también conservan mejor las propiedades físicas del sistema, como la energía, la masa o la cantidad de movimiento. Por ejemplo, en la simulación de ondas o vibraciones, un esquema temporal de segundo orden, como el </a:t>
            </a:r>
            <a:r>
              <a:rPr lang="es-ES" b="1" dirty="0">
                <a:latin typeface="+mj-lt"/>
              </a:rPr>
              <a:t>método de Newmark o el esquema Leapfrog</a:t>
            </a:r>
            <a:r>
              <a:rPr lang="es-ES" dirty="0">
                <a:latin typeface="+mj-lt"/>
              </a:rPr>
              <a:t>, puede conservar la energía mejor que un esquema de primer orden, lo que es crucial para evitar efectos no físicos como el crecimiento espurio o la disipación de energía.</a:t>
            </a:r>
          </a:p>
        </p:txBody>
      </p:sp>
    </p:spTree>
    <p:extLst>
      <p:ext uri="{BB962C8B-B14F-4D97-AF65-F5344CB8AC3E}">
        <p14:creationId xmlns:p14="http://schemas.microsoft.com/office/powerpoint/2010/main" val="2640712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6" name="CuadroTexto 5"/>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p:sp>
        <p:nvSpPr>
          <p:cNvPr id="2" name="Rectángulo 1"/>
          <p:cNvSpPr/>
          <p:nvPr/>
        </p:nvSpPr>
        <p:spPr>
          <a:xfrm>
            <a:off x="1128408" y="1064827"/>
            <a:ext cx="9737387" cy="4524315"/>
          </a:xfrm>
          <a:prstGeom prst="rect">
            <a:avLst/>
          </a:prstGeom>
        </p:spPr>
        <p:txBody>
          <a:bodyPr wrap="square">
            <a:spAutoFit/>
          </a:bodyPr>
          <a:lstStyle/>
          <a:p>
            <a:pPr algn="just"/>
            <a:r>
              <a:rPr lang="es-ES" b="1" dirty="0">
                <a:latin typeface="+mj-lt"/>
              </a:rPr>
              <a:t>4. Simulaciones de Largo Plazo</a:t>
            </a:r>
          </a:p>
          <a:p>
            <a:pPr algn="just"/>
            <a:r>
              <a:rPr lang="es-ES" dirty="0">
                <a:latin typeface="+mj-lt"/>
              </a:rPr>
              <a:t>En simulaciones que se extienden durante largos períodos de tiempo, los errores acumulativos pueden volverse significativos. Un esquema de mayor orden puede reducir la acumulación de errores temporales, manteniendo la solución numérica precisa a lo largo de la simulación</a:t>
            </a:r>
            <a:r>
              <a:rPr lang="es-ES" dirty="0" smtClean="0">
                <a:latin typeface="+mj-lt"/>
              </a:rPr>
              <a:t>.</a:t>
            </a:r>
          </a:p>
          <a:p>
            <a:pPr algn="just"/>
            <a:endParaRPr lang="es-ES" dirty="0">
              <a:latin typeface="+mj-lt"/>
            </a:endParaRPr>
          </a:p>
          <a:p>
            <a:pPr algn="just"/>
            <a:r>
              <a:rPr lang="es-ES" b="1" dirty="0">
                <a:latin typeface="+mj-lt"/>
              </a:rPr>
              <a:t>5. Reducción del Tamaño de Paso Temporal</a:t>
            </a:r>
          </a:p>
          <a:p>
            <a:pPr algn="just"/>
            <a:r>
              <a:rPr lang="es-ES" dirty="0">
                <a:latin typeface="+mj-lt"/>
              </a:rPr>
              <a:t>Un esquema de mayor orden permite obtener una precisión equivalente con un paso de tiempo mayor en comparación con un esquema de orden inferior. Esto puede ser ventajoso cuando se desea reducir el número de pasos de tiempo necesarios para alcanzar una solución, lo que a su vez reduce el costo computacional</a:t>
            </a:r>
            <a:r>
              <a:rPr lang="es-ES" dirty="0" smtClean="0">
                <a:latin typeface="+mj-lt"/>
              </a:rPr>
              <a:t>.</a:t>
            </a:r>
          </a:p>
          <a:p>
            <a:pPr algn="just"/>
            <a:endParaRPr lang="es-ES" dirty="0">
              <a:latin typeface="+mj-lt"/>
            </a:endParaRPr>
          </a:p>
          <a:p>
            <a:pPr algn="just"/>
            <a:r>
              <a:rPr lang="es-ES" b="1" dirty="0">
                <a:latin typeface="+mj-lt"/>
              </a:rPr>
              <a:t>6. Estabilidad Numérica</a:t>
            </a:r>
          </a:p>
          <a:p>
            <a:pPr algn="just"/>
            <a:r>
              <a:rPr lang="es-ES" dirty="0">
                <a:latin typeface="+mj-lt"/>
              </a:rPr>
              <a:t>En algunos casos, un esquema de mayor orden puede proporcionar una mejor estabilidad numérica. Por ejemplo, </a:t>
            </a:r>
            <a:r>
              <a:rPr lang="es-ES" b="1" dirty="0">
                <a:latin typeface="+mj-lt"/>
              </a:rPr>
              <a:t>los esquemas implícitos de segundo orden pueden ser más estables que los esquemas explícitos de primer orden,</a:t>
            </a:r>
            <a:r>
              <a:rPr lang="es-ES" dirty="0">
                <a:latin typeface="+mj-lt"/>
              </a:rPr>
              <a:t> permitiendo mayores pasos de tiempo sin que la solución se vuelva inestable.</a:t>
            </a:r>
          </a:p>
        </p:txBody>
      </p:sp>
    </p:spTree>
    <p:extLst>
      <p:ext uri="{BB962C8B-B14F-4D97-AF65-F5344CB8AC3E}">
        <p14:creationId xmlns:p14="http://schemas.microsoft.com/office/powerpoint/2010/main" val="80832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92122" y="1157160"/>
            <a:ext cx="10359777" cy="1200329"/>
          </a:xfrm>
          <a:prstGeom prst="rect">
            <a:avLst/>
          </a:prstGeom>
        </p:spPr>
        <p:txBody>
          <a:bodyPr wrap="square">
            <a:spAutoFit/>
          </a:bodyPr>
          <a:lstStyle/>
          <a:p>
            <a:pPr algn="just"/>
            <a:r>
              <a:rPr lang="es-AR" dirty="0">
                <a:latin typeface="+mj-lt"/>
              </a:rPr>
              <a:t>El método de diferencias finitas se extiende naturalmente a dominios bidimensionales </a:t>
            </a:r>
            <a:r>
              <a:rPr lang="es-ES" dirty="0">
                <a:latin typeface="+mj-lt"/>
              </a:rPr>
              <a:t>de forma rectangular o que sean uniones finitas de rectángulos, y el análisis puede hacerse de manera similar. Lo complicado es numerar los nodos con un solo índice, y encontrar la manera automática de armar la matriz del sistema, pero pensando un poco es posible.</a:t>
            </a:r>
            <a:endParaRPr lang="es-AR" dirty="0">
              <a:latin typeface="+mj-lt"/>
            </a:endParaRPr>
          </a:p>
        </p:txBody>
      </p:sp>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8" name="CuadroTexto 7"/>
          <p:cNvSpPr txBox="1"/>
          <p:nvPr/>
        </p:nvSpPr>
        <p:spPr>
          <a:xfrm>
            <a:off x="992122" y="787828"/>
            <a:ext cx="3469732" cy="369332"/>
          </a:xfrm>
          <a:prstGeom prst="rect">
            <a:avLst/>
          </a:prstGeom>
          <a:noFill/>
        </p:spPr>
        <p:txBody>
          <a:bodyPr wrap="none" rtlCol="0">
            <a:spAutoFit/>
          </a:bodyPr>
          <a:lstStyle/>
          <a:p>
            <a:r>
              <a:rPr lang="es-AR" b="1" dirty="0">
                <a:latin typeface="Times New Roman" panose="02020603050405020304" pitchFamily="18" charset="0"/>
                <a:cs typeface="Times New Roman" panose="02020603050405020304" pitchFamily="18" charset="0"/>
              </a:rPr>
              <a:t>DIFERENCIAS FINITAS EN 2D</a:t>
            </a:r>
          </a:p>
        </p:txBody>
      </p:sp>
      <mc:AlternateContent xmlns:mc="http://schemas.openxmlformats.org/markup-compatibility/2006" xmlns:a14="http://schemas.microsoft.com/office/drawing/2010/main">
        <mc:Choice Requires="a14">
          <p:sp>
            <p:nvSpPr>
              <p:cNvPr id="3" name="Rectángulo 2"/>
              <p:cNvSpPr/>
              <p:nvPr/>
            </p:nvSpPr>
            <p:spPr>
              <a:xfrm>
                <a:off x="992121" y="2357489"/>
                <a:ext cx="10463564" cy="646331"/>
              </a:xfrm>
              <a:prstGeom prst="rect">
                <a:avLst/>
              </a:prstGeom>
            </p:spPr>
            <p:txBody>
              <a:bodyPr wrap="square">
                <a:spAutoFit/>
              </a:bodyPr>
              <a:lstStyle/>
              <a:p>
                <a:r>
                  <a:rPr lang="es-ES" dirty="0">
                    <a:latin typeface="+mj-lt"/>
                  </a:rPr>
                  <a:t>Consideremos la ecuación del calor con condiciones de borde de tipo Dirichlet, es decir, temperatura conocida, sobre el dominio: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r>
                      <a:rPr lang="es-AR" b="0" i="1" smtClean="0">
                        <a:latin typeface="Cambria Math" panose="02040503050406030204" pitchFamily="18" charset="0"/>
                        <a:ea typeface="Cambria Math" panose="02040503050406030204" pitchFamily="18" charset="0"/>
                      </a:rPr>
                      <m:t>:</m:t>
                    </m:r>
                    <m:d>
                      <m:dPr>
                        <m:ctrlPr>
                          <a:rPr lang="es-AR" b="0" i="1" smtClean="0">
                            <a:latin typeface="Cambria Math" panose="02040503050406030204" pitchFamily="18" charset="0"/>
                            <a:ea typeface="Cambria Math" panose="02040503050406030204" pitchFamily="18" charset="0"/>
                          </a:rPr>
                        </m:ctrlPr>
                      </m:dPr>
                      <m:e>
                        <m:r>
                          <a:rPr lang="es-AR" b="0" i="1" smtClean="0">
                            <a:latin typeface="Cambria Math" panose="02040503050406030204" pitchFamily="18" charset="0"/>
                            <a:ea typeface="Cambria Math" panose="02040503050406030204" pitchFamily="18" charset="0"/>
                          </a:rPr>
                          <m:t>0,1</m:t>
                        </m:r>
                      </m:e>
                    </m:d>
                    <m:r>
                      <a:rPr lang="es-AR" b="0" i="1" smtClean="0">
                        <a:latin typeface="Cambria Math" panose="02040503050406030204" pitchFamily="18" charset="0"/>
                        <a:ea typeface="Cambria Math" panose="02040503050406030204" pitchFamily="18" charset="0"/>
                      </a:rPr>
                      <m:t>𝑥</m:t>
                    </m:r>
                    <m:d>
                      <m:dPr>
                        <m:ctrlPr>
                          <a:rPr lang="es-AR" b="0" i="1" smtClean="0">
                            <a:latin typeface="Cambria Math" panose="02040503050406030204" pitchFamily="18" charset="0"/>
                            <a:ea typeface="Cambria Math" panose="02040503050406030204" pitchFamily="18" charset="0"/>
                          </a:rPr>
                        </m:ctrlPr>
                      </m:dPr>
                      <m:e>
                        <m:r>
                          <a:rPr lang="es-AR" b="0" i="1" smtClean="0">
                            <a:latin typeface="Cambria Math" panose="02040503050406030204" pitchFamily="18" charset="0"/>
                            <a:ea typeface="Cambria Math" panose="02040503050406030204" pitchFamily="18" charset="0"/>
                          </a:rPr>
                          <m:t>0,1</m:t>
                        </m:r>
                      </m:e>
                    </m:d>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𝑥</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𝑦</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𝜖</m:t>
                    </m:r>
                    <m:sSup>
                      <m:sSupPr>
                        <m:ctrlPr>
                          <a:rPr lang="es-AR" b="0" i="1" smtClean="0">
                            <a:latin typeface="Cambria Math" panose="02040503050406030204" pitchFamily="18" charset="0"/>
                            <a:ea typeface="Cambria Math" panose="02040503050406030204" pitchFamily="18" charset="0"/>
                          </a:rPr>
                        </m:ctrlPr>
                      </m:sSupPr>
                      <m:e>
                        <m:r>
                          <a:rPr lang="es-AR" b="0" i="1" smtClean="0">
                            <a:latin typeface="Cambria Math" panose="02040503050406030204" pitchFamily="18" charset="0"/>
                            <a:ea typeface="Cambria Math" panose="02040503050406030204" pitchFamily="18" charset="0"/>
                          </a:rPr>
                          <m:t>ℝ</m:t>
                        </m:r>
                      </m:e>
                      <m:sup>
                        <m:r>
                          <a:rPr lang="es-AR" b="0" i="1" smtClean="0">
                            <a:latin typeface="Cambria Math" panose="02040503050406030204" pitchFamily="18" charset="0"/>
                            <a:ea typeface="Cambria Math" panose="02040503050406030204" pitchFamily="18" charset="0"/>
                          </a:rPr>
                          <m:t>2</m:t>
                        </m:r>
                      </m:sup>
                    </m:sSup>
                  </m:oMath>
                </a14:m>
                <a:r>
                  <a:rPr lang="es-AR" dirty="0">
                    <a:latin typeface="+mj-lt"/>
                  </a:rPr>
                  <a:t>: 0</a:t>
                </a:r>
                <a14:m>
                  <m:oMath xmlns:m="http://schemas.openxmlformats.org/officeDocument/2006/math">
                    <m:r>
                      <a:rPr lang="es-AR"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𝑥</m:t>
                    </m:r>
                    <m:r>
                      <a:rPr lang="es-AR" b="0" i="1" smtClean="0">
                        <a:latin typeface="Cambria Math" panose="02040503050406030204" pitchFamily="18" charset="0"/>
                        <a:ea typeface="Cambria Math" panose="02040503050406030204" pitchFamily="18" charset="0"/>
                      </a:rPr>
                      <m:t>≤1, 0≤</m:t>
                    </m:r>
                    <m:r>
                      <a:rPr lang="es-AR" b="0" i="1" smtClean="0">
                        <a:latin typeface="Cambria Math" panose="02040503050406030204" pitchFamily="18" charset="0"/>
                        <a:ea typeface="Cambria Math" panose="02040503050406030204" pitchFamily="18" charset="0"/>
                      </a:rPr>
                      <m:t>𝑦</m:t>
                    </m:r>
                    <m:r>
                      <a:rPr lang="es-AR" b="0" i="1" smtClean="0">
                        <a:latin typeface="Cambria Math" panose="02040503050406030204" pitchFamily="18" charset="0"/>
                        <a:ea typeface="Cambria Math" panose="02040503050406030204" pitchFamily="18" charset="0"/>
                      </a:rPr>
                      <m:t>≤1}⊂</m:t>
                    </m:r>
                    <m:sSup>
                      <m:sSupPr>
                        <m:ctrlPr>
                          <a:rPr lang="es-AR" b="0" i="1" smtClean="0">
                            <a:latin typeface="Cambria Math" panose="02040503050406030204" pitchFamily="18" charset="0"/>
                            <a:ea typeface="Cambria Math" panose="02040503050406030204" pitchFamily="18" charset="0"/>
                          </a:rPr>
                        </m:ctrlPr>
                      </m:sSupPr>
                      <m:e>
                        <m:r>
                          <a:rPr lang="es-AR" b="0" i="1" smtClean="0">
                            <a:latin typeface="Cambria Math" panose="02040503050406030204" pitchFamily="18" charset="0"/>
                            <a:ea typeface="Cambria Math" panose="02040503050406030204" pitchFamily="18" charset="0"/>
                          </a:rPr>
                          <m:t>ℝ</m:t>
                        </m:r>
                      </m:e>
                      <m:sup>
                        <m:r>
                          <a:rPr lang="es-AR" b="0" i="1" smtClean="0">
                            <a:latin typeface="Cambria Math" panose="02040503050406030204" pitchFamily="18" charset="0"/>
                            <a:ea typeface="Cambria Math" panose="02040503050406030204" pitchFamily="18" charset="0"/>
                          </a:rPr>
                          <m:t>2</m:t>
                        </m:r>
                      </m:sup>
                    </m:sSup>
                  </m:oMath>
                </a14:m>
                <a:r>
                  <a:rPr lang="es-AR" dirty="0">
                    <a:latin typeface="+mj-lt"/>
                  </a:rPr>
                  <a:t>.</a:t>
                </a:r>
              </a:p>
            </p:txBody>
          </p:sp>
        </mc:Choice>
        <mc:Fallback xmlns="">
          <p:sp>
            <p:nvSpPr>
              <p:cNvPr id="3" name="Rectángulo 2"/>
              <p:cNvSpPr>
                <a:spLocks noRot="1" noChangeAspect="1" noMove="1" noResize="1" noEditPoints="1" noAdjustHandles="1" noChangeArrowheads="1" noChangeShapeType="1" noTextEdit="1"/>
              </p:cNvSpPr>
              <p:nvPr/>
            </p:nvSpPr>
            <p:spPr>
              <a:xfrm>
                <a:off x="992121" y="2357489"/>
                <a:ext cx="10463564" cy="646331"/>
              </a:xfrm>
              <a:prstGeom prst="rect">
                <a:avLst/>
              </a:prstGeom>
              <a:blipFill>
                <a:blip r:embed="rId2"/>
                <a:stretch>
                  <a:fillRect l="-524" t="-5660" b="-14151"/>
                </a:stretch>
              </a:blipFill>
            </p:spPr>
            <p:txBody>
              <a:bodyPr/>
              <a:lstStyle/>
              <a:p>
                <a:r>
                  <a:rPr lang="es-AR">
                    <a:noFill/>
                  </a:rPr>
                  <a:t> </a:t>
                </a:r>
              </a:p>
            </p:txBody>
          </p:sp>
        </mc:Fallback>
      </mc:AlternateContent>
      <p:pic>
        <p:nvPicPr>
          <p:cNvPr id="9" name="Imagen 8"/>
          <p:cNvPicPr>
            <a:picLocks noChangeAspect="1"/>
          </p:cNvPicPr>
          <p:nvPr/>
        </p:nvPicPr>
        <p:blipFill>
          <a:blip r:embed="rId3"/>
          <a:stretch>
            <a:fillRect/>
          </a:stretch>
        </p:blipFill>
        <p:spPr>
          <a:xfrm>
            <a:off x="3017736" y="3145568"/>
            <a:ext cx="6561590" cy="1426432"/>
          </a:xfrm>
          <a:prstGeom prst="rect">
            <a:avLst/>
          </a:prstGeom>
        </p:spPr>
      </p:pic>
      <p:sp>
        <p:nvSpPr>
          <p:cNvPr id="10" name="Rectángulo 9"/>
          <p:cNvSpPr/>
          <p:nvPr/>
        </p:nvSpPr>
        <p:spPr>
          <a:xfrm>
            <a:off x="992121" y="4713748"/>
            <a:ext cx="4326826" cy="369332"/>
          </a:xfrm>
          <a:prstGeom prst="rect">
            <a:avLst/>
          </a:prstGeom>
        </p:spPr>
        <p:txBody>
          <a:bodyPr wrap="none">
            <a:spAutoFit/>
          </a:bodyPr>
          <a:lstStyle/>
          <a:p>
            <a:r>
              <a:rPr lang="es-AR" b="1" dirty="0">
                <a:latin typeface="Times New Roman" panose="02020603050405020304" pitchFamily="18" charset="0"/>
                <a:cs typeface="Times New Roman" panose="02020603050405020304" pitchFamily="18" charset="0"/>
              </a:rPr>
              <a:t>Estado estacionario (Ecuación de Poisson)</a:t>
            </a:r>
          </a:p>
        </p:txBody>
      </p:sp>
      <mc:AlternateContent xmlns:mc="http://schemas.openxmlformats.org/markup-compatibility/2006" xmlns:a14="http://schemas.microsoft.com/office/drawing/2010/main">
        <mc:Choice Requires="a14">
          <p:sp>
            <p:nvSpPr>
              <p:cNvPr id="11" name="Rectángulo 10"/>
              <p:cNvSpPr/>
              <p:nvPr/>
            </p:nvSpPr>
            <p:spPr>
              <a:xfrm>
                <a:off x="992121" y="5082179"/>
                <a:ext cx="10359778" cy="646331"/>
              </a:xfrm>
              <a:prstGeom prst="rect">
                <a:avLst/>
              </a:prstGeom>
            </p:spPr>
            <p:txBody>
              <a:bodyPr wrap="square">
                <a:spAutoFit/>
              </a:bodyPr>
              <a:lstStyle/>
              <a:p>
                <a:pPr algn="just"/>
                <a:r>
                  <a:rPr lang="es-ES" dirty="0">
                    <a:latin typeface="+mj-lt"/>
                  </a:rPr>
                  <a:t>Consideremos primero esta ecuación en estado estacionario, es decir, consideremos </a:t>
                </a:r>
                <a14:m>
                  <m:oMath xmlns:m="http://schemas.openxmlformats.org/officeDocument/2006/math">
                    <m:r>
                      <a:rPr lang="es-AR" b="0" i="1" smtClean="0">
                        <a:latin typeface="Cambria Math" panose="02040503050406030204" pitchFamily="18" charset="0"/>
                      </a:rPr>
                      <m:t>𝑢</m:t>
                    </m:r>
                    <m:r>
                      <a:rPr lang="es-AR" b="0" i="1" smtClean="0">
                        <a:latin typeface="Cambria Math" panose="02040503050406030204" pitchFamily="18" charset="0"/>
                      </a:rPr>
                      <m:t>=</m:t>
                    </m:r>
                    <m:r>
                      <a:rPr lang="es-AR" b="0" i="1" smtClean="0">
                        <a:latin typeface="Cambria Math" panose="02040503050406030204" pitchFamily="18" charset="0"/>
                      </a:rPr>
                      <m:t>𝑢</m:t>
                    </m:r>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r>
                      <a:rPr lang="es-AR" b="0" i="1" smtClean="0">
                        <a:latin typeface="Cambria Math" panose="02040503050406030204" pitchFamily="18" charset="0"/>
                      </a:rPr>
                      <m:t>𝑦</m:t>
                    </m:r>
                    <m:r>
                      <a:rPr lang="es-AR" b="0" i="1" smtClean="0">
                        <a:latin typeface="Cambria Math" panose="02040503050406030204" pitchFamily="18" charset="0"/>
                      </a:rPr>
                      <m:t>)</m:t>
                    </m:r>
                  </m:oMath>
                </a14:m>
                <a:r>
                  <a:rPr lang="es-ES" dirty="0">
                    <a:latin typeface="+mj-lt"/>
                  </a:rPr>
                  <a:t> y </a:t>
                </a:r>
                <a14:m>
                  <m:oMath xmlns:m="http://schemas.openxmlformats.org/officeDocument/2006/math">
                    <m:sSub>
                      <m:sSubPr>
                        <m:ctrlPr>
                          <a:rPr lang="es-ES" i="1" smtClean="0">
                            <a:latin typeface="Cambria Math" panose="02040503050406030204" pitchFamily="18" charset="0"/>
                          </a:rPr>
                        </m:ctrlPr>
                      </m:sSubPr>
                      <m:e>
                        <m:r>
                          <a:rPr lang="es-AR" b="0" i="1" smtClean="0">
                            <a:latin typeface="Cambria Math" panose="02040503050406030204" pitchFamily="18" charset="0"/>
                          </a:rPr>
                          <m:t>𝑢</m:t>
                        </m:r>
                      </m:e>
                      <m:sub>
                        <m:r>
                          <a:rPr lang="es-AR" b="0" i="1" smtClean="0">
                            <a:latin typeface="Cambria Math" panose="02040503050406030204" pitchFamily="18" charset="0"/>
                          </a:rPr>
                          <m:t>𝑡</m:t>
                        </m:r>
                      </m:sub>
                    </m:sSub>
                    <m:r>
                      <a:rPr lang="es-AR" b="0" i="1" smtClean="0">
                        <a:latin typeface="Cambria Math" panose="02040503050406030204" pitchFamily="18" charset="0"/>
                      </a:rPr>
                      <m:t>=0</m:t>
                    </m:r>
                  </m:oMath>
                </a14:m>
                <a:r>
                  <a:rPr lang="es-ES" dirty="0">
                    <a:latin typeface="+mj-lt"/>
                  </a:rPr>
                  <a:t>. Luego resulta la ecuación de Poisson, que consiste en hallar </a:t>
                </a:r>
                <a14:m>
                  <m:oMath xmlns:m="http://schemas.openxmlformats.org/officeDocument/2006/math">
                    <m:r>
                      <a:rPr lang="es-AR" b="0" i="1" smtClean="0">
                        <a:latin typeface="Cambria Math" panose="02040503050406030204" pitchFamily="18" charset="0"/>
                      </a:rPr>
                      <m:t>𝑢</m:t>
                    </m:r>
                    <m:r>
                      <a:rPr lang="es-AR" b="0" i="1" smtClean="0">
                        <a:latin typeface="Cambria Math" panose="02040503050406030204" pitchFamily="18" charset="0"/>
                      </a:rPr>
                      <m:t>=</m:t>
                    </m:r>
                    <m:r>
                      <a:rPr lang="es-AR" b="0" i="1" smtClean="0">
                        <a:latin typeface="Cambria Math" panose="02040503050406030204" pitchFamily="18" charset="0"/>
                      </a:rPr>
                      <m:t>𝑢</m:t>
                    </m:r>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r>
                      <a:rPr lang="es-AR" b="0" i="1" smtClean="0">
                        <a:latin typeface="Cambria Math" panose="02040503050406030204" pitchFamily="18" charset="0"/>
                      </a:rPr>
                      <m:t>𝑦</m:t>
                    </m:r>
                    <m:r>
                      <a:rPr lang="es-AR" b="0" i="1" smtClean="0">
                        <a:latin typeface="Cambria Math" panose="02040503050406030204" pitchFamily="18" charset="0"/>
                      </a:rPr>
                      <m:t>)</m:t>
                    </m:r>
                  </m:oMath>
                </a14:m>
                <a:r>
                  <a:rPr lang="es-ES" dirty="0"/>
                  <a:t> </a:t>
                </a:r>
                <a:r>
                  <a:rPr lang="es-ES" dirty="0">
                    <a:latin typeface="+mj-lt"/>
                  </a:rPr>
                  <a:t>, </a:t>
                </a:r>
                <a14:m>
                  <m:oMath xmlns:m="http://schemas.openxmlformats.org/officeDocument/2006/math">
                    <m:r>
                      <a:rPr lang="es-AR" b="0" i="1" smtClean="0">
                        <a:latin typeface="Cambria Math" panose="02040503050406030204" pitchFamily="18" charset="0"/>
                      </a:rPr>
                      <m:t>𝑢</m:t>
                    </m:r>
                    <m:r>
                      <a:rPr lang="es-AR" b="0" i="1" smtClean="0">
                        <a:latin typeface="Cambria Math" panose="02040503050406030204" pitchFamily="18" charset="0"/>
                        <a:ea typeface="Cambria Math" panose="02040503050406030204" pitchFamily="18" charset="0"/>
                      </a:rPr>
                      <m:t>→</m:t>
                    </m:r>
                  </m:oMath>
                </a14:m>
                <a:r>
                  <a:rPr lang="es-ES" dirty="0">
                    <a:latin typeface="+mj-lt"/>
                  </a:rPr>
                  <a:t> </a:t>
                </a:r>
                <a14:m>
                  <m:oMath xmlns:m="http://schemas.openxmlformats.org/officeDocument/2006/math">
                    <m:r>
                      <a:rPr lang="es-AR" b="0" i="1" smtClean="0">
                        <a:latin typeface="Cambria Math" panose="02040503050406030204" pitchFamily="18" charset="0"/>
                        <a:ea typeface="Cambria Math" panose="02040503050406030204" pitchFamily="18" charset="0"/>
                      </a:rPr>
                      <m:t>ℝ</m:t>
                    </m:r>
                    <m:r>
                      <a:rPr lang="es-AR" b="0" i="1" smtClean="0">
                        <a:latin typeface="Cambria Math" panose="02040503050406030204" pitchFamily="18" charset="0"/>
                        <a:ea typeface="Cambria Math" panose="02040503050406030204" pitchFamily="18" charset="0"/>
                      </a:rPr>
                      <m:t> </m:t>
                    </m:r>
                  </m:oMath>
                </a14:m>
                <a:r>
                  <a:rPr lang="es-ES" dirty="0">
                    <a:latin typeface="+mj-lt"/>
                  </a:rPr>
                  <a:t>tal que:</a:t>
                </a:r>
                <a:endParaRPr lang="es-AR" dirty="0">
                  <a:latin typeface="+mj-lt"/>
                </a:endParaRPr>
              </a:p>
            </p:txBody>
          </p:sp>
        </mc:Choice>
        <mc:Fallback xmlns="">
          <p:sp>
            <p:nvSpPr>
              <p:cNvPr id="11" name="Rectángulo 10"/>
              <p:cNvSpPr>
                <a:spLocks noRot="1" noChangeAspect="1" noMove="1" noResize="1" noEditPoints="1" noAdjustHandles="1" noChangeArrowheads="1" noChangeShapeType="1" noTextEdit="1"/>
              </p:cNvSpPr>
              <p:nvPr/>
            </p:nvSpPr>
            <p:spPr>
              <a:xfrm>
                <a:off x="992121" y="5082179"/>
                <a:ext cx="10359778" cy="646331"/>
              </a:xfrm>
              <a:prstGeom prst="rect">
                <a:avLst/>
              </a:prstGeom>
              <a:blipFill>
                <a:blip r:embed="rId4"/>
                <a:stretch>
                  <a:fillRect l="-530" t="-5660" r="-471" b="-14151"/>
                </a:stretch>
              </a:blipFill>
            </p:spPr>
            <p:txBody>
              <a:bodyPr/>
              <a:lstStyle/>
              <a:p>
                <a:r>
                  <a:rPr lang="es-AR">
                    <a:noFill/>
                  </a:rPr>
                  <a:t> </a:t>
                </a:r>
              </a:p>
            </p:txBody>
          </p:sp>
        </mc:Fallback>
      </mc:AlternateContent>
      <p:pic>
        <p:nvPicPr>
          <p:cNvPr id="12" name="Imagen 11"/>
          <p:cNvPicPr>
            <a:picLocks noChangeAspect="1"/>
          </p:cNvPicPr>
          <p:nvPr/>
        </p:nvPicPr>
        <p:blipFill>
          <a:blip r:embed="rId5"/>
          <a:stretch>
            <a:fillRect/>
          </a:stretch>
        </p:blipFill>
        <p:spPr>
          <a:xfrm>
            <a:off x="1146235" y="5829156"/>
            <a:ext cx="8433092" cy="844091"/>
          </a:xfrm>
          <a:prstGeom prst="rect">
            <a:avLst/>
          </a:prstGeom>
        </p:spPr>
      </p:pic>
    </p:spTree>
    <p:extLst>
      <p:ext uri="{BB962C8B-B14F-4D97-AF65-F5344CB8AC3E}">
        <p14:creationId xmlns:p14="http://schemas.microsoft.com/office/powerpoint/2010/main" val="1490863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8" name="CuadroTexto 7"/>
          <p:cNvSpPr txBox="1"/>
          <p:nvPr/>
        </p:nvSpPr>
        <p:spPr>
          <a:xfrm>
            <a:off x="992122" y="787828"/>
            <a:ext cx="3469732" cy="369332"/>
          </a:xfrm>
          <a:prstGeom prst="rect">
            <a:avLst/>
          </a:prstGeom>
          <a:noFill/>
        </p:spPr>
        <p:txBody>
          <a:bodyPr wrap="none" rtlCol="0">
            <a:spAutoFit/>
          </a:bodyPr>
          <a:lstStyle/>
          <a:p>
            <a:r>
              <a:rPr lang="es-AR" b="1" dirty="0">
                <a:latin typeface="Times New Roman" panose="02020603050405020304" pitchFamily="18" charset="0"/>
                <a:cs typeface="Times New Roman" panose="02020603050405020304" pitchFamily="18" charset="0"/>
              </a:rPr>
              <a:t>DIFERENCIAS FINITAS EN 2D</a:t>
            </a:r>
          </a:p>
        </p:txBody>
      </p:sp>
      <p:pic>
        <p:nvPicPr>
          <p:cNvPr id="4" name="Imagen 3"/>
          <p:cNvPicPr>
            <a:picLocks noChangeAspect="1"/>
          </p:cNvPicPr>
          <p:nvPr/>
        </p:nvPicPr>
        <p:blipFill>
          <a:blip r:embed="rId2"/>
          <a:stretch>
            <a:fillRect/>
          </a:stretch>
        </p:blipFill>
        <p:spPr>
          <a:xfrm>
            <a:off x="1261097" y="1308086"/>
            <a:ext cx="9778451" cy="2801577"/>
          </a:xfrm>
          <a:prstGeom prst="rect">
            <a:avLst/>
          </a:prstGeom>
        </p:spPr>
      </p:pic>
      <mc:AlternateContent xmlns:mc="http://schemas.openxmlformats.org/markup-compatibility/2006" xmlns:a14="http://schemas.microsoft.com/office/drawing/2010/main">
        <mc:Choice Requires="a14">
          <p:sp>
            <p:nvSpPr>
              <p:cNvPr id="5" name="Rectángulo 4"/>
              <p:cNvSpPr/>
              <p:nvPr/>
            </p:nvSpPr>
            <p:spPr>
              <a:xfrm>
                <a:off x="1065087" y="4109663"/>
                <a:ext cx="5345988" cy="374846"/>
              </a:xfrm>
              <a:prstGeom prst="rect">
                <a:avLst/>
              </a:prstGeom>
            </p:spPr>
            <p:txBody>
              <a:bodyPr wrap="square">
                <a:spAutoFit/>
              </a:bodyPr>
              <a:lstStyle/>
              <a:p>
                <a:r>
                  <a:rPr lang="es-ES" dirty="0">
                    <a:solidFill>
                      <a:srgbClr val="000000"/>
                    </a:solidFill>
                    <a:latin typeface="+mj-lt"/>
                  </a:rPr>
                  <a:t>Por lo tanto, si la solución </a:t>
                </a:r>
                <a14:m>
                  <m:oMath xmlns:m="http://schemas.openxmlformats.org/officeDocument/2006/math">
                    <m:r>
                      <a:rPr lang="es-AR" b="0" i="1" smtClean="0">
                        <a:solidFill>
                          <a:srgbClr val="000000"/>
                        </a:solidFill>
                        <a:latin typeface="Cambria Math" panose="02040503050406030204" pitchFamily="18" charset="0"/>
                      </a:rPr>
                      <m:t>𝑢</m:t>
                    </m:r>
                    <m:r>
                      <a:rPr lang="es-AR" b="0" i="1" smtClean="0">
                        <a:solidFill>
                          <a:srgbClr val="000000"/>
                        </a:solidFill>
                        <a:latin typeface="Cambria Math" panose="02040503050406030204" pitchFamily="18" charset="0"/>
                      </a:rPr>
                      <m:t>(</m:t>
                    </m:r>
                    <m:r>
                      <a:rPr lang="es-AR" b="0" i="1" smtClean="0">
                        <a:solidFill>
                          <a:srgbClr val="000000"/>
                        </a:solidFill>
                        <a:latin typeface="Cambria Math" panose="02040503050406030204" pitchFamily="18" charset="0"/>
                      </a:rPr>
                      <m:t>𝑥</m:t>
                    </m:r>
                    <m:r>
                      <a:rPr lang="es-AR" b="0" i="1" smtClean="0">
                        <a:solidFill>
                          <a:srgbClr val="000000"/>
                        </a:solidFill>
                        <a:latin typeface="Cambria Math" panose="02040503050406030204" pitchFamily="18" charset="0"/>
                      </a:rPr>
                      <m:t>,</m:t>
                    </m:r>
                    <m:r>
                      <a:rPr lang="es-AR" b="0" i="1" smtClean="0">
                        <a:solidFill>
                          <a:srgbClr val="000000"/>
                        </a:solidFill>
                        <a:latin typeface="Cambria Math" panose="02040503050406030204" pitchFamily="18" charset="0"/>
                      </a:rPr>
                      <m:t>𝑦</m:t>
                    </m:r>
                    <m:r>
                      <a:rPr lang="es-AR" b="0" i="1" smtClean="0">
                        <a:solidFill>
                          <a:srgbClr val="000000"/>
                        </a:solidFill>
                        <a:latin typeface="Cambria Math" panose="02040503050406030204" pitchFamily="18" charset="0"/>
                      </a:rPr>
                      <m:t>)</m:t>
                    </m:r>
                  </m:oMath>
                </a14:m>
                <a:r>
                  <a:rPr lang="es-ES" dirty="0">
                    <a:solidFill>
                      <a:srgbClr val="000000"/>
                    </a:solidFill>
                    <a:latin typeface="+mj-lt"/>
                  </a:rPr>
                  <a:t> es </a:t>
                </a:r>
                <a14:m>
                  <m:oMath xmlns:m="http://schemas.openxmlformats.org/officeDocument/2006/math">
                    <m:sSup>
                      <m:sSupPr>
                        <m:ctrlPr>
                          <a:rPr lang="es-ES" i="1" smtClean="0">
                            <a:solidFill>
                              <a:srgbClr val="000000"/>
                            </a:solidFill>
                            <a:latin typeface="Cambria Math" panose="02040503050406030204" pitchFamily="18" charset="0"/>
                          </a:rPr>
                        </m:ctrlPr>
                      </m:sSupPr>
                      <m:e>
                        <m:r>
                          <a:rPr lang="es-ES" i="1" smtClean="0">
                            <a:solidFill>
                              <a:srgbClr val="000000"/>
                            </a:solidFill>
                            <a:latin typeface="Cambria Math" panose="02040503050406030204" pitchFamily="18" charset="0"/>
                            <a:ea typeface="Cambria Math" panose="02040503050406030204" pitchFamily="18" charset="0"/>
                          </a:rPr>
                          <m:t>ℂ</m:t>
                        </m:r>
                      </m:e>
                      <m:sup>
                        <m:r>
                          <a:rPr lang="es-AR" b="0" i="1" smtClean="0">
                            <a:solidFill>
                              <a:srgbClr val="000000"/>
                            </a:solidFill>
                            <a:latin typeface="Cambria Math" panose="02040503050406030204" pitchFamily="18" charset="0"/>
                          </a:rPr>
                          <m:t>4</m:t>
                        </m:r>
                      </m:sup>
                    </m:sSup>
                  </m:oMath>
                </a14:m>
                <a:r>
                  <a:rPr lang="es-ES" b="0" i="0" u="none" strike="noStrike" baseline="0" dirty="0">
                    <a:solidFill>
                      <a:srgbClr val="000000"/>
                    </a:solidFill>
                    <a:latin typeface="+mj-lt"/>
                  </a:rPr>
                  <a:t> </a:t>
                </a:r>
                <a:r>
                  <a:rPr lang="es-ES" dirty="0">
                    <a:solidFill>
                      <a:srgbClr val="000000"/>
                    </a:solidFill>
                    <a:latin typeface="+mj-lt"/>
                  </a:rPr>
                  <a:t>en </a:t>
                </a:r>
                <a14:m>
                  <m:oMath xmlns:m="http://schemas.openxmlformats.org/officeDocument/2006/math">
                    <m:r>
                      <m:rPr>
                        <m:sty m:val="p"/>
                      </m:rPr>
                      <a:rPr lang="el-GR" i="1" smtClean="0">
                        <a:solidFill>
                          <a:srgbClr val="000000"/>
                        </a:solidFill>
                        <a:latin typeface="Cambria Math" panose="02040503050406030204" pitchFamily="18" charset="0"/>
                        <a:ea typeface="Cambria Math" panose="02040503050406030204" pitchFamily="18" charset="0"/>
                      </a:rPr>
                      <m:t>Ω</m:t>
                    </m:r>
                  </m:oMath>
                </a14:m>
                <a:r>
                  <a:rPr lang="es-ES" dirty="0">
                    <a:solidFill>
                      <a:srgbClr val="000000"/>
                    </a:solidFill>
                    <a:latin typeface="+mj-lt"/>
                  </a:rPr>
                  <a:t>, satisface</a:t>
                </a:r>
                <a:endParaRPr lang="es-AR" dirty="0">
                  <a:latin typeface="+mj-lt"/>
                </a:endParaRPr>
              </a:p>
            </p:txBody>
          </p:sp>
        </mc:Choice>
        <mc:Fallback xmlns="">
          <p:sp>
            <p:nvSpPr>
              <p:cNvPr id="5" name="Rectángulo 4"/>
              <p:cNvSpPr>
                <a:spLocks noRot="1" noChangeAspect="1" noMove="1" noResize="1" noEditPoints="1" noAdjustHandles="1" noChangeArrowheads="1" noChangeShapeType="1" noTextEdit="1"/>
              </p:cNvSpPr>
              <p:nvPr/>
            </p:nvSpPr>
            <p:spPr>
              <a:xfrm>
                <a:off x="1065087" y="4109663"/>
                <a:ext cx="5345988" cy="374846"/>
              </a:xfrm>
              <a:prstGeom prst="rect">
                <a:avLst/>
              </a:prstGeom>
              <a:blipFill>
                <a:blip r:embed="rId3"/>
                <a:stretch>
                  <a:fillRect l="-1026" t="-6452" b="-24194"/>
                </a:stretch>
              </a:blipFill>
            </p:spPr>
            <p:txBody>
              <a:bodyPr/>
              <a:lstStyle/>
              <a:p>
                <a:r>
                  <a:rPr lang="es-AR">
                    <a:noFill/>
                  </a:rPr>
                  <a:t> </a:t>
                </a:r>
              </a:p>
            </p:txBody>
          </p:sp>
        </mc:Fallback>
      </mc:AlternateContent>
      <p:pic>
        <p:nvPicPr>
          <p:cNvPr id="13" name="Imagen 12"/>
          <p:cNvPicPr>
            <a:picLocks noChangeAspect="1"/>
          </p:cNvPicPr>
          <p:nvPr/>
        </p:nvPicPr>
        <p:blipFill>
          <a:blip r:embed="rId4"/>
          <a:stretch>
            <a:fillRect/>
          </a:stretch>
        </p:blipFill>
        <p:spPr>
          <a:xfrm>
            <a:off x="1337093" y="5126041"/>
            <a:ext cx="8326012" cy="962159"/>
          </a:xfrm>
          <a:prstGeom prst="rect">
            <a:avLst/>
          </a:prstGeom>
        </p:spPr>
      </p:pic>
    </p:spTree>
    <p:extLst>
      <p:ext uri="{BB962C8B-B14F-4D97-AF65-F5344CB8AC3E}">
        <p14:creationId xmlns:p14="http://schemas.microsoft.com/office/powerpoint/2010/main" val="2749238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8" name="CuadroTexto 7"/>
          <p:cNvSpPr txBox="1"/>
          <p:nvPr/>
        </p:nvSpPr>
        <p:spPr>
          <a:xfrm>
            <a:off x="992122" y="787828"/>
            <a:ext cx="3469732" cy="369332"/>
          </a:xfrm>
          <a:prstGeom prst="rect">
            <a:avLst/>
          </a:prstGeom>
          <a:noFill/>
        </p:spPr>
        <p:txBody>
          <a:bodyPr wrap="none" rtlCol="0">
            <a:spAutoFit/>
          </a:bodyPr>
          <a:lstStyle/>
          <a:p>
            <a:r>
              <a:rPr lang="es-AR" b="1" dirty="0">
                <a:latin typeface="Times New Roman" panose="02020603050405020304" pitchFamily="18" charset="0"/>
                <a:cs typeface="Times New Roman" panose="02020603050405020304" pitchFamily="18" charset="0"/>
              </a:rPr>
              <a:t>DIFERENCIAS FINITAS EN 2D</a:t>
            </a:r>
          </a:p>
        </p:txBody>
      </p:sp>
      <mc:AlternateContent xmlns:mc="http://schemas.openxmlformats.org/markup-compatibility/2006" xmlns:a14="http://schemas.microsoft.com/office/drawing/2010/main">
        <mc:Choice Requires="a14">
          <p:sp>
            <p:nvSpPr>
              <p:cNvPr id="2" name="Rectángulo 1"/>
              <p:cNvSpPr/>
              <p:nvPr/>
            </p:nvSpPr>
            <p:spPr>
              <a:xfrm>
                <a:off x="992121" y="1344422"/>
                <a:ext cx="10463563" cy="698781"/>
              </a:xfrm>
              <a:prstGeom prst="rect">
                <a:avLst/>
              </a:prstGeom>
            </p:spPr>
            <p:txBody>
              <a:bodyPr wrap="square">
                <a:spAutoFit/>
              </a:bodyPr>
              <a:lstStyle/>
              <a:p>
                <a:r>
                  <a:rPr lang="es-ES" dirty="0">
                    <a:latin typeface="+mj-lt"/>
                  </a:rPr>
                  <a:t>para </a:t>
                </a:r>
                <a14:m>
                  <m:oMath xmlns:m="http://schemas.openxmlformats.org/officeDocument/2006/math">
                    <m:r>
                      <a:rPr lang="es-AR" b="0" i="1" smtClean="0">
                        <a:latin typeface="Cambria Math" panose="02040503050406030204" pitchFamily="18" charset="0"/>
                      </a:rPr>
                      <m:t>𝑖</m:t>
                    </m:r>
                    <m:r>
                      <a:rPr lang="es-AR" b="0" i="1" smtClean="0">
                        <a:latin typeface="Cambria Math" panose="02040503050406030204" pitchFamily="18" charset="0"/>
                      </a:rPr>
                      <m:t>,</m:t>
                    </m:r>
                    <m:r>
                      <a:rPr lang="es-AR" b="0" i="1" smtClean="0">
                        <a:latin typeface="Cambria Math" panose="02040503050406030204" pitchFamily="18" charset="0"/>
                      </a:rPr>
                      <m:t>𝑗</m:t>
                    </m:r>
                    <m:r>
                      <a:rPr lang="es-AR" b="0" i="1" smtClean="0">
                        <a:latin typeface="Cambria Math" panose="02040503050406030204" pitchFamily="18" charset="0"/>
                      </a:rPr>
                      <m:t>=1,2,3 . . . .  </m:t>
                    </m:r>
                    <m:r>
                      <a:rPr lang="es-AR" b="0" i="1" smtClean="0">
                        <a:latin typeface="Cambria Math" panose="02040503050406030204" pitchFamily="18" charset="0"/>
                      </a:rPr>
                      <m:t>𝑁</m:t>
                    </m:r>
                    <m:r>
                      <a:rPr lang="es-AR" b="0" i="1" smtClean="0">
                        <a:latin typeface="Cambria Math" panose="02040503050406030204" pitchFamily="18" charset="0"/>
                      </a:rPr>
                      <m:t>+1</m:t>
                    </m:r>
                  </m:oMath>
                </a14:m>
                <a:r>
                  <a:rPr lang="es-ES" dirty="0">
                    <a:latin typeface="+mj-lt"/>
                  </a:rPr>
                  <a:t>. Aquí </a:t>
                </a:r>
                <a14:m>
                  <m:oMath xmlns:m="http://schemas.openxmlformats.org/officeDocument/2006/math">
                    <m:sSub>
                      <m:sSubPr>
                        <m:ctrlPr>
                          <a:rPr lang="es-ES" i="1" smtClean="0">
                            <a:latin typeface="Cambria Math" panose="02040503050406030204" pitchFamily="18" charset="0"/>
                          </a:rPr>
                        </m:ctrlPr>
                      </m:sSubPr>
                      <m:e>
                        <m:r>
                          <a:rPr lang="es-AR" b="0" i="1" smtClean="0">
                            <a:latin typeface="Cambria Math" panose="02040503050406030204" pitchFamily="18" charset="0"/>
                          </a:rPr>
                          <m:t>𝑓</m:t>
                        </m:r>
                      </m:e>
                      <m:sub>
                        <m:r>
                          <a:rPr lang="es-AR" b="0" i="1" smtClean="0">
                            <a:latin typeface="Cambria Math" panose="02040503050406030204" pitchFamily="18" charset="0"/>
                          </a:rPr>
                          <m:t>𝑖</m:t>
                        </m:r>
                        <m:r>
                          <a:rPr lang="es-AR" b="0" i="1" smtClean="0">
                            <a:latin typeface="Cambria Math" panose="02040503050406030204" pitchFamily="18" charset="0"/>
                          </a:rPr>
                          <m:t>,</m:t>
                        </m:r>
                        <m:r>
                          <a:rPr lang="es-AR" b="0" i="1" smtClean="0">
                            <a:latin typeface="Cambria Math" panose="02040503050406030204" pitchFamily="18" charset="0"/>
                          </a:rPr>
                          <m:t>𝑗</m:t>
                        </m:r>
                      </m:sub>
                    </m:sSub>
                  </m:oMath>
                </a14:m>
                <a:r>
                  <a:rPr lang="es-ES" dirty="0">
                    <a:latin typeface="+mj-lt"/>
                  </a:rPr>
                  <a:t>denota la evaluación de </a:t>
                </a:r>
                <a14:m>
                  <m:oMath xmlns:m="http://schemas.openxmlformats.org/officeDocument/2006/math">
                    <m:r>
                      <a:rPr lang="es-AR" b="0" i="1" smtClean="0">
                        <a:latin typeface="Cambria Math" panose="02040503050406030204" pitchFamily="18" charset="0"/>
                      </a:rPr>
                      <m:t>𝑓</m:t>
                    </m:r>
                  </m:oMath>
                </a14:m>
                <a:r>
                  <a:rPr lang="es-ES" dirty="0">
                    <a:latin typeface="+mj-lt"/>
                  </a:rPr>
                  <a:t> en </a:t>
                </a:r>
                <a14:m>
                  <m:oMath xmlns:m="http://schemas.openxmlformats.org/officeDocument/2006/math">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oMath>
                </a14:m>
                <a:r>
                  <a:rPr lang="es-ES" dirty="0">
                    <a:latin typeface="+mj-lt"/>
                  </a:rPr>
                  <a:t>,</a:t>
                </a:r>
                <a:r>
                  <a:rPr lang="es-AR" b="0" dirty="0">
                    <a:latin typeface="+mj-lt"/>
                  </a:rPr>
                  <a:t> </a:t>
                </a:r>
                <a14:m>
                  <m:oMath xmlns:m="http://schemas.openxmlformats.org/officeDocument/2006/math">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𝑖</m:t>
                        </m:r>
                      </m:sub>
                    </m:sSub>
                  </m:oMath>
                </a14:m>
                <a:r>
                  <a:rPr lang="es-ES" dirty="0">
                    <a:latin typeface="+mj-lt"/>
                  </a:rPr>
                  <a:t>) , respectivamente. A partir de estas expresiones, definimos </a:t>
                </a:r>
                <a14:m>
                  <m:oMath xmlns:m="http://schemas.openxmlformats.org/officeDocument/2006/math">
                    <m:sSub>
                      <m:sSubPr>
                        <m:ctrlPr>
                          <a:rPr lang="es-ES" i="1" smtClean="0">
                            <a:latin typeface="Cambria Math" panose="02040503050406030204" pitchFamily="18" charset="0"/>
                          </a:rPr>
                        </m:ctrlPr>
                      </m:sSubPr>
                      <m:e>
                        <m:r>
                          <a:rPr lang="es-AR" b="0" i="1" smtClean="0">
                            <a:latin typeface="Cambria Math" panose="02040503050406030204" pitchFamily="18" charset="0"/>
                          </a:rPr>
                          <m:t>𝑈</m:t>
                        </m:r>
                      </m:e>
                      <m:sub>
                        <m:r>
                          <a:rPr lang="es-AR" b="0" i="1" smtClean="0">
                            <a:latin typeface="Cambria Math" panose="02040503050406030204" pitchFamily="18" charset="0"/>
                          </a:rPr>
                          <m:t>𝑖</m:t>
                        </m:r>
                        <m:r>
                          <a:rPr lang="es-AR" b="0" i="1" smtClean="0">
                            <a:latin typeface="Cambria Math" panose="02040503050406030204" pitchFamily="18" charset="0"/>
                          </a:rPr>
                          <m:t>,</m:t>
                        </m:r>
                        <m:r>
                          <a:rPr lang="es-AR" b="0" i="1" smtClean="0">
                            <a:latin typeface="Cambria Math" panose="02040503050406030204" pitchFamily="18" charset="0"/>
                          </a:rPr>
                          <m:t>𝑗</m:t>
                        </m:r>
                      </m:sub>
                    </m:sSub>
                  </m:oMath>
                </a14:m>
                <a:r>
                  <a:rPr lang="es-ES" b="0" i="0" u="none" strike="noStrike" baseline="0" dirty="0">
                    <a:latin typeface="+mj-lt"/>
                  </a:rPr>
                  <a:t> </a:t>
                </a:r>
                <a:r>
                  <a:rPr lang="es-ES" dirty="0">
                    <a:latin typeface="+mj-lt"/>
                  </a:rPr>
                  <a:t>, aproximaciones de </a:t>
                </a:r>
                <a14:m>
                  <m:oMath xmlns:m="http://schemas.openxmlformats.org/officeDocument/2006/math">
                    <m:sSub>
                      <m:sSubPr>
                        <m:ctrlPr>
                          <a:rPr lang="es-ES" i="1" smtClean="0">
                            <a:latin typeface="Cambria Math" panose="02040503050406030204" pitchFamily="18" charset="0"/>
                          </a:rPr>
                        </m:ctrlPr>
                      </m:sSubPr>
                      <m:e>
                        <m:r>
                          <a:rPr lang="es-AR" b="0" i="1" smtClean="0">
                            <a:latin typeface="Cambria Math" panose="02040503050406030204" pitchFamily="18" charset="0"/>
                          </a:rPr>
                          <m:t>𝑢</m:t>
                        </m:r>
                      </m:e>
                      <m:sub>
                        <m:r>
                          <a:rPr lang="es-AR" b="0" i="1" smtClean="0">
                            <a:latin typeface="Cambria Math" panose="02040503050406030204" pitchFamily="18" charset="0"/>
                          </a:rPr>
                          <m:t>𝑖</m:t>
                        </m:r>
                        <m:r>
                          <a:rPr lang="es-AR" b="0" i="1" smtClean="0">
                            <a:latin typeface="Cambria Math" panose="02040503050406030204" pitchFamily="18" charset="0"/>
                          </a:rPr>
                          <m:t>,</m:t>
                        </m:r>
                        <m:r>
                          <a:rPr lang="es-AR" b="0" i="1" smtClean="0">
                            <a:latin typeface="Cambria Math" panose="02040503050406030204" pitchFamily="18" charset="0"/>
                          </a:rPr>
                          <m:t>𝑗</m:t>
                        </m:r>
                      </m:sub>
                    </m:sSub>
                  </m:oMath>
                </a14:m>
                <a:r>
                  <a:rPr lang="es-ES" b="0" i="0" u="none" strike="noStrike" baseline="0" dirty="0">
                    <a:latin typeface="+mj-lt"/>
                  </a:rPr>
                  <a:t>  </a:t>
                </a:r>
                <a:r>
                  <a:rPr lang="es-ES" dirty="0">
                    <a:latin typeface="+mj-lt"/>
                  </a:rPr>
                  <a:t>a través de las </a:t>
                </a:r>
                <a:r>
                  <a:rPr lang="es-AR" dirty="0">
                    <a:latin typeface="+mj-lt"/>
                  </a:rPr>
                  <a:t>siguientes igualdades:</a:t>
                </a:r>
              </a:p>
            </p:txBody>
          </p:sp>
        </mc:Choice>
        <mc:Fallback xmlns="">
          <p:sp>
            <p:nvSpPr>
              <p:cNvPr id="2" name="Rectángulo 1"/>
              <p:cNvSpPr>
                <a:spLocks noRot="1" noChangeAspect="1" noMove="1" noResize="1" noEditPoints="1" noAdjustHandles="1" noChangeArrowheads="1" noChangeShapeType="1" noTextEdit="1"/>
              </p:cNvSpPr>
              <p:nvPr/>
            </p:nvSpPr>
            <p:spPr>
              <a:xfrm>
                <a:off x="992121" y="1344422"/>
                <a:ext cx="10463563" cy="698781"/>
              </a:xfrm>
              <a:prstGeom prst="rect">
                <a:avLst/>
              </a:prstGeom>
              <a:blipFill>
                <a:blip r:embed="rId2"/>
                <a:stretch>
                  <a:fillRect l="-524" t="-4386" b="-10526"/>
                </a:stretch>
              </a:blipFill>
            </p:spPr>
            <p:txBody>
              <a:bodyPr/>
              <a:lstStyle/>
              <a:p>
                <a:r>
                  <a:rPr lang="es-AR">
                    <a:noFill/>
                  </a:rPr>
                  <a:t> </a:t>
                </a:r>
              </a:p>
            </p:txBody>
          </p:sp>
        </mc:Fallback>
      </mc:AlternateContent>
      <p:pic>
        <p:nvPicPr>
          <p:cNvPr id="3" name="Imagen 2"/>
          <p:cNvPicPr>
            <a:picLocks noChangeAspect="1"/>
          </p:cNvPicPr>
          <p:nvPr/>
        </p:nvPicPr>
        <p:blipFill>
          <a:blip r:embed="rId3"/>
          <a:stretch>
            <a:fillRect/>
          </a:stretch>
        </p:blipFill>
        <p:spPr>
          <a:xfrm>
            <a:off x="1257797" y="2222642"/>
            <a:ext cx="9879389" cy="1960858"/>
          </a:xfrm>
          <a:prstGeom prst="rect">
            <a:avLst/>
          </a:prstGeom>
        </p:spPr>
      </p:pic>
      <mc:AlternateContent xmlns:mc="http://schemas.openxmlformats.org/markup-compatibility/2006" xmlns:a14="http://schemas.microsoft.com/office/drawing/2010/main">
        <mc:Choice Requires="a14">
          <p:sp>
            <p:nvSpPr>
              <p:cNvPr id="4" name="Rectángulo 3"/>
              <p:cNvSpPr/>
              <p:nvPr/>
            </p:nvSpPr>
            <p:spPr>
              <a:xfrm>
                <a:off x="1115410" y="4591056"/>
                <a:ext cx="10237533" cy="646331"/>
              </a:xfrm>
              <a:prstGeom prst="rect">
                <a:avLst/>
              </a:prstGeom>
            </p:spPr>
            <p:txBody>
              <a:bodyPr wrap="square">
                <a:spAutoFit/>
              </a:bodyPr>
              <a:lstStyle/>
              <a:p>
                <a:pPr algn="just"/>
                <a:r>
                  <a:rPr lang="es-ES" dirty="0">
                    <a:latin typeface="+mj-lt"/>
                  </a:rPr>
                  <a:t>Esto resulta en un sistema de </a:t>
                </a:r>
                <a14:m>
                  <m:oMath xmlns:m="http://schemas.openxmlformats.org/officeDocument/2006/math">
                    <m:sSup>
                      <m:sSupPr>
                        <m:ctrlPr>
                          <a:rPr lang="es-ES" i="1" smtClean="0">
                            <a:latin typeface="Cambria Math" panose="02040503050406030204" pitchFamily="18" charset="0"/>
                          </a:rPr>
                        </m:ctrlPr>
                      </m:sSupPr>
                      <m:e>
                        <m:r>
                          <a:rPr lang="es-AR" b="0" i="1" smtClean="0">
                            <a:latin typeface="Cambria Math" panose="02040503050406030204" pitchFamily="18" charset="0"/>
                          </a:rPr>
                          <m:t>(</m:t>
                        </m:r>
                        <m:r>
                          <a:rPr lang="es-AR" b="0" i="1" smtClean="0">
                            <a:latin typeface="Cambria Math" panose="02040503050406030204" pitchFamily="18" charset="0"/>
                          </a:rPr>
                          <m:t>𝑁</m:t>
                        </m:r>
                        <m:r>
                          <a:rPr lang="es-AR" b="0" i="1" smtClean="0">
                            <a:latin typeface="Cambria Math" panose="02040503050406030204" pitchFamily="18" charset="0"/>
                          </a:rPr>
                          <m:t>+1)</m:t>
                        </m:r>
                      </m:e>
                      <m:sup>
                        <m:r>
                          <a:rPr lang="es-AR" b="0" i="1" smtClean="0">
                            <a:latin typeface="Cambria Math" panose="02040503050406030204" pitchFamily="18" charset="0"/>
                          </a:rPr>
                          <m:t>2</m:t>
                        </m:r>
                      </m:sup>
                    </m:sSup>
                  </m:oMath>
                </a14:m>
                <a:r>
                  <a:rPr lang="es-ES" b="0" i="0" u="none" strike="noStrike" baseline="0" dirty="0">
                    <a:latin typeface="+mj-lt"/>
                  </a:rPr>
                  <a:t> </a:t>
                </a:r>
                <a:r>
                  <a:rPr lang="es-ES" dirty="0">
                    <a:latin typeface="+mj-lt"/>
                  </a:rPr>
                  <a:t>ecuaciones lineales con </a:t>
                </a:r>
                <a14:m>
                  <m:oMath xmlns:m="http://schemas.openxmlformats.org/officeDocument/2006/math">
                    <m:sSup>
                      <m:sSupPr>
                        <m:ctrlPr>
                          <a:rPr lang="es-ES" i="1" smtClean="0">
                            <a:latin typeface="Cambria Math" panose="02040503050406030204" pitchFamily="18" charset="0"/>
                          </a:rPr>
                        </m:ctrlPr>
                      </m:sSupPr>
                      <m:e>
                        <m:r>
                          <a:rPr lang="es-AR" b="0" i="1" smtClean="0">
                            <a:latin typeface="Cambria Math" panose="02040503050406030204" pitchFamily="18" charset="0"/>
                          </a:rPr>
                          <m:t>(</m:t>
                        </m:r>
                        <m:r>
                          <a:rPr lang="es-AR" b="0" i="1" smtClean="0">
                            <a:latin typeface="Cambria Math" panose="02040503050406030204" pitchFamily="18" charset="0"/>
                          </a:rPr>
                          <m:t>𝑁</m:t>
                        </m:r>
                        <m:r>
                          <a:rPr lang="es-AR" b="0" i="1" smtClean="0">
                            <a:latin typeface="Cambria Math" panose="02040503050406030204" pitchFamily="18" charset="0"/>
                          </a:rPr>
                          <m:t>+1)</m:t>
                        </m:r>
                      </m:e>
                      <m:sup>
                        <m:r>
                          <a:rPr lang="es-AR" b="0" i="1" smtClean="0">
                            <a:latin typeface="Cambria Math" panose="02040503050406030204" pitchFamily="18" charset="0"/>
                          </a:rPr>
                          <m:t>2</m:t>
                        </m:r>
                      </m:sup>
                    </m:sSup>
                  </m:oMath>
                </a14:m>
                <a:r>
                  <a:rPr lang="es-ES" b="0" i="0" u="none" strike="noStrike" baseline="0" dirty="0">
                    <a:latin typeface="+mj-lt"/>
                  </a:rPr>
                  <a:t> </a:t>
                </a:r>
                <a:r>
                  <a:rPr lang="es-ES" dirty="0">
                    <a:latin typeface="+mj-lt"/>
                  </a:rPr>
                  <a:t>incógnitas. También aquí puede demostrarse que el sistema tiene solución ´única y además se </a:t>
                </a:r>
                <a:r>
                  <a:rPr lang="es-AR" dirty="0">
                    <a:latin typeface="+mj-lt"/>
                  </a:rPr>
                  <a:t>cumple que</a:t>
                </a:r>
              </a:p>
            </p:txBody>
          </p:sp>
        </mc:Choice>
        <mc:Fallback xmlns="">
          <p:sp>
            <p:nvSpPr>
              <p:cNvPr id="4" name="Rectángulo 3"/>
              <p:cNvSpPr>
                <a:spLocks noRot="1" noChangeAspect="1" noMove="1" noResize="1" noEditPoints="1" noAdjustHandles="1" noChangeArrowheads="1" noChangeShapeType="1" noTextEdit="1"/>
              </p:cNvSpPr>
              <p:nvPr/>
            </p:nvSpPr>
            <p:spPr>
              <a:xfrm>
                <a:off x="1115410" y="4591056"/>
                <a:ext cx="10237533" cy="646331"/>
              </a:xfrm>
              <a:prstGeom prst="rect">
                <a:avLst/>
              </a:prstGeom>
              <a:blipFill>
                <a:blip r:embed="rId4"/>
                <a:stretch>
                  <a:fillRect l="-536" t="-4717" r="-476" b="-14151"/>
                </a:stretch>
              </a:blipFill>
            </p:spPr>
            <p:txBody>
              <a:bodyPr/>
              <a:lstStyle/>
              <a:p>
                <a:r>
                  <a:rPr lang="es-AR">
                    <a:noFill/>
                  </a:rPr>
                  <a:t> </a:t>
                </a:r>
              </a:p>
            </p:txBody>
          </p:sp>
        </mc:Fallback>
      </mc:AlternateContent>
      <p:pic>
        <p:nvPicPr>
          <p:cNvPr id="5" name="Imagen 4"/>
          <p:cNvPicPr>
            <a:picLocks noChangeAspect="1"/>
          </p:cNvPicPr>
          <p:nvPr/>
        </p:nvPicPr>
        <p:blipFill>
          <a:blip r:embed="rId5"/>
          <a:stretch>
            <a:fillRect/>
          </a:stretch>
        </p:blipFill>
        <p:spPr>
          <a:xfrm>
            <a:off x="3291404" y="5359632"/>
            <a:ext cx="4599148" cy="722852"/>
          </a:xfrm>
          <a:prstGeom prst="rect">
            <a:avLst/>
          </a:prstGeom>
        </p:spPr>
      </p:pic>
      <mc:AlternateContent xmlns:mc="http://schemas.openxmlformats.org/markup-compatibility/2006" xmlns:a14="http://schemas.microsoft.com/office/drawing/2010/main">
        <mc:Choice Requires="a14">
          <p:sp>
            <p:nvSpPr>
              <p:cNvPr id="9" name="Rectángulo 8"/>
              <p:cNvSpPr/>
              <p:nvPr/>
            </p:nvSpPr>
            <p:spPr>
              <a:xfrm>
                <a:off x="992120" y="6204729"/>
                <a:ext cx="10360823" cy="369332"/>
              </a:xfrm>
              <a:prstGeom prst="rect">
                <a:avLst/>
              </a:prstGeom>
            </p:spPr>
            <p:txBody>
              <a:bodyPr wrap="square">
                <a:spAutoFit/>
              </a:bodyPr>
              <a:lstStyle/>
              <a:p>
                <a:r>
                  <a:rPr lang="es-ES" dirty="0">
                    <a:latin typeface="+mj-lt"/>
                  </a:rPr>
                  <a:t>con </a:t>
                </a:r>
                <a14:m>
                  <m:oMath xmlns:m="http://schemas.openxmlformats.org/officeDocument/2006/math">
                    <m:r>
                      <a:rPr lang="es-AR" b="0" i="1" smtClean="0">
                        <a:latin typeface="Cambria Math" panose="02040503050406030204" pitchFamily="18" charset="0"/>
                      </a:rPr>
                      <m:t>𝐶</m:t>
                    </m:r>
                  </m:oMath>
                </a14:m>
                <a:r>
                  <a:rPr lang="es-ES" dirty="0">
                    <a:latin typeface="+mj-lt"/>
                  </a:rPr>
                  <a:t> una constante que depende de derivadas de hasta orden cuatro de </a:t>
                </a:r>
                <a14:m>
                  <m:oMath xmlns:m="http://schemas.openxmlformats.org/officeDocument/2006/math">
                    <m:r>
                      <a:rPr lang="es-AR" b="0" i="1" smtClean="0">
                        <a:latin typeface="Cambria Math" panose="02040503050406030204" pitchFamily="18" charset="0"/>
                      </a:rPr>
                      <m:t>𝑢</m:t>
                    </m:r>
                  </m:oMath>
                </a14:m>
                <a:r>
                  <a:rPr lang="es-ES" dirty="0">
                    <a:latin typeface="+mj-lt"/>
                  </a:rPr>
                  <a:t>.</a:t>
                </a:r>
                <a:endParaRPr lang="es-AR" dirty="0">
                  <a:latin typeface="+mj-lt"/>
                </a:endParaRPr>
              </a:p>
            </p:txBody>
          </p:sp>
        </mc:Choice>
        <mc:Fallback xmlns="">
          <p:sp>
            <p:nvSpPr>
              <p:cNvPr id="9" name="Rectángulo 8"/>
              <p:cNvSpPr>
                <a:spLocks noRot="1" noChangeAspect="1" noMove="1" noResize="1" noEditPoints="1" noAdjustHandles="1" noChangeArrowheads="1" noChangeShapeType="1" noTextEdit="1"/>
              </p:cNvSpPr>
              <p:nvPr/>
            </p:nvSpPr>
            <p:spPr>
              <a:xfrm>
                <a:off x="992120" y="6204729"/>
                <a:ext cx="10360823" cy="369332"/>
              </a:xfrm>
              <a:prstGeom prst="rect">
                <a:avLst/>
              </a:prstGeom>
              <a:blipFill>
                <a:blip r:embed="rId6"/>
                <a:stretch>
                  <a:fillRect l="-530" t="-10000" b="-26667"/>
                </a:stretch>
              </a:blipFill>
            </p:spPr>
            <p:txBody>
              <a:bodyPr/>
              <a:lstStyle/>
              <a:p>
                <a:r>
                  <a:rPr lang="es-AR">
                    <a:noFill/>
                  </a:rPr>
                  <a:t> </a:t>
                </a:r>
              </a:p>
            </p:txBody>
          </p:sp>
        </mc:Fallback>
      </mc:AlternateContent>
    </p:spTree>
    <p:extLst>
      <p:ext uri="{BB962C8B-B14F-4D97-AF65-F5344CB8AC3E}">
        <p14:creationId xmlns:p14="http://schemas.microsoft.com/office/powerpoint/2010/main" val="1599208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8" name="CuadroTexto 7"/>
          <p:cNvSpPr txBox="1"/>
          <p:nvPr/>
        </p:nvSpPr>
        <p:spPr>
          <a:xfrm>
            <a:off x="992122" y="787828"/>
            <a:ext cx="3469732" cy="369332"/>
          </a:xfrm>
          <a:prstGeom prst="rect">
            <a:avLst/>
          </a:prstGeom>
          <a:noFill/>
        </p:spPr>
        <p:txBody>
          <a:bodyPr wrap="none" rtlCol="0">
            <a:spAutoFit/>
          </a:bodyPr>
          <a:lstStyle/>
          <a:p>
            <a:r>
              <a:rPr lang="es-AR" b="1" dirty="0">
                <a:latin typeface="Times New Roman" panose="02020603050405020304" pitchFamily="18" charset="0"/>
                <a:cs typeface="Times New Roman" panose="02020603050405020304" pitchFamily="18" charset="0"/>
              </a:rPr>
              <a:t>DIFERENCIAS FINITAS EN 2D</a:t>
            </a:r>
          </a:p>
        </p:txBody>
      </p:sp>
      <p:sp>
        <p:nvSpPr>
          <p:cNvPr id="2" name="Rectángulo 1"/>
          <p:cNvSpPr/>
          <p:nvPr/>
        </p:nvSpPr>
        <p:spPr>
          <a:xfrm>
            <a:off x="992122" y="1252358"/>
            <a:ext cx="10011500" cy="923330"/>
          </a:xfrm>
          <a:prstGeom prst="rect">
            <a:avLst/>
          </a:prstGeom>
        </p:spPr>
        <p:txBody>
          <a:bodyPr wrap="square">
            <a:spAutoFit/>
          </a:bodyPr>
          <a:lstStyle/>
          <a:p>
            <a:pPr algn="just"/>
            <a:r>
              <a:rPr lang="es-ES" b="1" dirty="0">
                <a:latin typeface="+mj-lt"/>
              </a:rPr>
              <a:t>Observación:</a:t>
            </a:r>
            <a:r>
              <a:rPr lang="es-ES" dirty="0">
                <a:latin typeface="+mj-lt"/>
              </a:rPr>
              <a:t> Para implementarlo debemos numerar los nodos e incógnitas con un solo índice, por ejemplo k = (i − 1)(N + 1) + j. Al hacer esto, el sistema resulta con </a:t>
            </a:r>
            <a:r>
              <a:rPr lang="es-AR" dirty="0">
                <a:latin typeface="+mj-lt"/>
              </a:rPr>
              <a:t>una matriz pentadiagonal en lugar de tridiagonal. A continuaci´on mostramos un código ejemplo</a:t>
            </a:r>
          </a:p>
        </p:txBody>
      </p:sp>
      <p:sp>
        <p:nvSpPr>
          <p:cNvPr id="3" name="CuadroTexto 2"/>
          <p:cNvSpPr txBox="1"/>
          <p:nvPr/>
        </p:nvSpPr>
        <p:spPr>
          <a:xfrm>
            <a:off x="4461854" y="2175688"/>
            <a:ext cx="2658035" cy="369332"/>
          </a:xfrm>
          <a:prstGeom prst="rect">
            <a:avLst/>
          </a:prstGeom>
          <a:noFill/>
        </p:spPr>
        <p:txBody>
          <a:bodyPr wrap="none" rtlCol="0">
            <a:spAutoFit/>
          </a:bodyPr>
          <a:lstStyle/>
          <a:p>
            <a:r>
              <a:rPr lang="es-AR" dirty="0">
                <a:latin typeface="+mj-lt"/>
              </a:rPr>
              <a:t>Ver código estacionario 2D</a:t>
            </a:r>
          </a:p>
        </p:txBody>
      </p:sp>
      <p:sp>
        <p:nvSpPr>
          <p:cNvPr id="4" name="Rectángulo 3"/>
          <p:cNvSpPr/>
          <p:nvPr/>
        </p:nvSpPr>
        <p:spPr>
          <a:xfrm>
            <a:off x="1058358" y="2640218"/>
            <a:ext cx="3198311" cy="369332"/>
          </a:xfrm>
          <a:prstGeom prst="rect">
            <a:avLst/>
          </a:prstGeom>
        </p:spPr>
        <p:txBody>
          <a:bodyPr wrap="none">
            <a:spAutoFit/>
          </a:bodyPr>
          <a:lstStyle/>
          <a:p>
            <a:r>
              <a:rPr lang="es-ES" b="1" dirty="0">
                <a:latin typeface="Times New Roman" panose="02020603050405020304" pitchFamily="18" charset="0"/>
                <a:cs typeface="Times New Roman" panose="02020603050405020304" pitchFamily="18" charset="0"/>
              </a:rPr>
              <a:t>Difusión no estacionaria en 2D</a:t>
            </a:r>
            <a:endParaRPr lang="es-AR"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ángulo 4"/>
              <p:cNvSpPr/>
              <p:nvPr/>
            </p:nvSpPr>
            <p:spPr>
              <a:xfrm>
                <a:off x="1058358" y="3099018"/>
                <a:ext cx="10037732" cy="1200329"/>
              </a:xfrm>
              <a:prstGeom prst="rect">
                <a:avLst/>
              </a:prstGeom>
            </p:spPr>
            <p:txBody>
              <a:bodyPr wrap="square">
                <a:spAutoFit/>
              </a:bodyPr>
              <a:lstStyle/>
              <a:p>
                <a:pPr algn="just"/>
                <a:r>
                  <a:rPr lang="es-ES" dirty="0">
                    <a:solidFill>
                      <a:srgbClr val="000000"/>
                    </a:solidFill>
                    <a:latin typeface="+mj-lt"/>
                  </a:rPr>
                  <a:t>Consideraremos el método implícito, análogo al visto en la sección </a:t>
                </a:r>
                <a:r>
                  <a:rPr lang="es-ES" dirty="0">
                    <a:latin typeface="+mj-lt"/>
                  </a:rPr>
                  <a:t>no estacionaria </a:t>
                </a:r>
                <a:r>
                  <a:rPr lang="es-ES" dirty="0">
                    <a:solidFill>
                      <a:srgbClr val="000000"/>
                    </a:solidFill>
                    <a:latin typeface="+mj-lt"/>
                  </a:rPr>
                  <a:t>para difusión en 1D. Pero lo haremos de otra forma. Consideremos la ecuación del calor con condiciones de borde de tipo Dirichlet, es decir, temperatura conocida, sobre el </a:t>
                </a:r>
                <a:r>
                  <a:rPr lang="es-AR" dirty="0">
                    <a:solidFill>
                      <a:srgbClr val="000000"/>
                    </a:solidFill>
                    <a:latin typeface="+mj-lt"/>
                  </a:rPr>
                  <a:t>dominio: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r>
                      <a:rPr lang="es-AR" b="0" i="1" smtClean="0">
                        <a:latin typeface="Cambria Math" panose="02040503050406030204" pitchFamily="18" charset="0"/>
                        <a:ea typeface="Cambria Math" panose="02040503050406030204" pitchFamily="18" charset="0"/>
                      </a:rPr>
                      <m:t>:</m:t>
                    </m:r>
                    <m:d>
                      <m:dPr>
                        <m:ctrlPr>
                          <a:rPr lang="es-AR" b="0" i="1" smtClean="0">
                            <a:latin typeface="Cambria Math" panose="02040503050406030204" pitchFamily="18" charset="0"/>
                            <a:ea typeface="Cambria Math" panose="02040503050406030204" pitchFamily="18" charset="0"/>
                          </a:rPr>
                        </m:ctrlPr>
                      </m:dPr>
                      <m:e>
                        <m:r>
                          <a:rPr lang="es-AR" b="0" i="1" smtClean="0">
                            <a:latin typeface="Cambria Math" panose="02040503050406030204" pitchFamily="18" charset="0"/>
                            <a:ea typeface="Cambria Math" panose="02040503050406030204" pitchFamily="18" charset="0"/>
                          </a:rPr>
                          <m:t>0,1</m:t>
                        </m:r>
                      </m:e>
                    </m:d>
                    <m:r>
                      <a:rPr lang="es-AR" b="0" i="1" smtClean="0">
                        <a:latin typeface="Cambria Math" panose="02040503050406030204" pitchFamily="18" charset="0"/>
                        <a:ea typeface="Cambria Math" panose="02040503050406030204" pitchFamily="18" charset="0"/>
                      </a:rPr>
                      <m:t>𝑥</m:t>
                    </m:r>
                    <m:d>
                      <m:dPr>
                        <m:ctrlPr>
                          <a:rPr lang="es-AR" b="0" i="1" smtClean="0">
                            <a:latin typeface="Cambria Math" panose="02040503050406030204" pitchFamily="18" charset="0"/>
                            <a:ea typeface="Cambria Math" panose="02040503050406030204" pitchFamily="18" charset="0"/>
                          </a:rPr>
                        </m:ctrlPr>
                      </m:dPr>
                      <m:e>
                        <m:r>
                          <a:rPr lang="es-AR" b="0" i="1" smtClean="0">
                            <a:latin typeface="Cambria Math" panose="02040503050406030204" pitchFamily="18" charset="0"/>
                            <a:ea typeface="Cambria Math" panose="02040503050406030204" pitchFamily="18" charset="0"/>
                          </a:rPr>
                          <m:t>0,1</m:t>
                        </m:r>
                      </m:e>
                    </m:d>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𝑥</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𝑦</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𝜖</m:t>
                    </m:r>
                    <m:sSup>
                      <m:sSupPr>
                        <m:ctrlPr>
                          <a:rPr lang="es-AR" b="0" i="1" smtClean="0">
                            <a:latin typeface="Cambria Math" panose="02040503050406030204" pitchFamily="18" charset="0"/>
                            <a:ea typeface="Cambria Math" panose="02040503050406030204" pitchFamily="18" charset="0"/>
                          </a:rPr>
                        </m:ctrlPr>
                      </m:sSupPr>
                      <m:e>
                        <m:r>
                          <a:rPr lang="es-AR" b="0" i="1" smtClean="0">
                            <a:latin typeface="Cambria Math" panose="02040503050406030204" pitchFamily="18" charset="0"/>
                            <a:ea typeface="Cambria Math" panose="02040503050406030204" pitchFamily="18" charset="0"/>
                          </a:rPr>
                          <m:t>ℝ</m:t>
                        </m:r>
                      </m:e>
                      <m:sup>
                        <m:r>
                          <a:rPr lang="es-AR" b="0" i="1" smtClean="0">
                            <a:latin typeface="Cambria Math" panose="02040503050406030204" pitchFamily="18" charset="0"/>
                            <a:ea typeface="Cambria Math" panose="02040503050406030204" pitchFamily="18" charset="0"/>
                          </a:rPr>
                          <m:t>2</m:t>
                        </m:r>
                      </m:sup>
                    </m:sSup>
                  </m:oMath>
                </a14:m>
                <a:r>
                  <a:rPr lang="es-AR" dirty="0"/>
                  <a:t>: 0</a:t>
                </a:r>
                <a14:m>
                  <m:oMath xmlns:m="http://schemas.openxmlformats.org/officeDocument/2006/math">
                    <m:r>
                      <a:rPr lang="es-AR"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𝑥</m:t>
                    </m:r>
                    <m:r>
                      <a:rPr lang="es-AR" b="0" i="1" smtClean="0">
                        <a:latin typeface="Cambria Math" panose="02040503050406030204" pitchFamily="18" charset="0"/>
                        <a:ea typeface="Cambria Math" panose="02040503050406030204" pitchFamily="18" charset="0"/>
                      </a:rPr>
                      <m:t>≤1, 0≤</m:t>
                    </m:r>
                    <m:r>
                      <a:rPr lang="es-AR" b="0" i="1" smtClean="0">
                        <a:latin typeface="Cambria Math" panose="02040503050406030204" pitchFamily="18" charset="0"/>
                        <a:ea typeface="Cambria Math" panose="02040503050406030204" pitchFamily="18" charset="0"/>
                      </a:rPr>
                      <m:t>𝑦</m:t>
                    </m:r>
                    <m:r>
                      <a:rPr lang="es-AR" b="0" i="1" smtClean="0">
                        <a:latin typeface="Cambria Math" panose="02040503050406030204" pitchFamily="18" charset="0"/>
                        <a:ea typeface="Cambria Math" panose="02040503050406030204" pitchFamily="18" charset="0"/>
                      </a:rPr>
                      <m:t>≤1}⊂</m:t>
                    </m:r>
                    <m:sSup>
                      <m:sSupPr>
                        <m:ctrlPr>
                          <a:rPr lang="es-AR" b="0" i="1" smtClean="0">
                            <a:latin typeface="Cambria Math" panose="02040503050406030204" pitchFamily="18" charset="0"/>
                            <a:ea typeface="Cambria Math" panose="02040503050406030204" pitchFamily="18" charset="0"/>
                          </a:rPr>
                        </m:ctrlPr>
                      </m:sSupPr>
                      <m:e>
                        <m:r>
                          <a:rPr lang="es-AR" b="0" i="1" smtClean="0">
                            <a:latin typeface="Cambria Math" panose="02040503050406030204" pitchFamily="18" charset="0"/>
                            <a:ea typeface="Cambria Math" panose="02040503050406030204" pitchFamily="18" charset="0"/>
                          </a:rPr>
                          <m:t>ℝ</m:t>
                        </m:r>
                      </m:e>
                      <m:sup>
                        <m:r>
                          <a:rPr lang="es-AR" b="0" i="1" smtClean="0">
                            <a:latin typeface="Cambria Math" panose="02040503050406030204" pitchFamily="18" charset="0"/>
                            <a:ea typeface="Cambria Math" panose="02040503050406030204" pitchFamily="18" charset="0"/>
                          </a:rPr>
                          <m:t>2</m:t>
                        </m:r>
                      </m:sup>
                    </m:sSup>
                  </m:oMath>
                </a14:m>
                <a:r>
                  <a:rPr lang="es-AR" dirty="0"/>
                  <a:t>.</a:t>
                </a:r>
              </a:p>
            </p:txBody>
          </p:sp>
        </mc:Choice>
        <mc:Fallback xmlns="">
          <p:sp>
            <p:nvSpPr>
              <p:cNvPr id="5" name="Rectángulo 4"/>
              <p:cNvSpPr>
                <a:spLocks noRot="1" noChangeAspect="1" noMove="1" noResize="1" noEditPoints="1" noAdjustHandles="1" noChangeArrowheads="1" noChangeShapeType="1" noTextEdit="1"/>
              </p:cNvSpPr>
              <p:nvPr/>
            </p:nvSpPr>
            <p:spPr>
              <a:xfrm>
                <a:off x="1058358" y="3099018"/>
                <a:ext cx="10037732" cy="1200329"/>
              </a:xfrm>
              <a:prstGeom prst="rect">
                <a:avLst/>
              </a:prstGeom>
              <a:blipFill>
                <a:blip r:embed="rId2"/>
                <a:stretch>
                  <a:fillRect l="-547" t="-2538" r="-486" b="-7107"/>
                </a:stretch>
              </a:blipFill>
            </p:spPr>
            <p:txBody>
              <a:bodyPr/>
              <a:lstStyle/>
              <a:p>
                <a:r>
                  <a:rPr lang="es-AR">
                    <a:noFill/>
                  </a:rPr>
                  <a:t> </a:t>
                </a:r>
              </a:p>
            </p:txBody>
          </p:sp>
        </mc:Fallback>
      </mc:AlternateContent>
      <p:pic>
        <p:nvPicPr>
          <p:cNvPr id="9" name="Imagen 8"/>
          <p:cNvPicPr>
            <a:picLocks noChangeAspect="1"/>
          </p:cNvPicPr>
          <p:nvPr/>
        </p:nvPicPr>
        <p:blipFill>
          <a:blip r:embed="rId3"/>
          <a:stretch>
            <a:fillRect/>
          </a:stretch>
        </p:blipFill>
        <p:spPr>
          <a:xfrm>
            <a:off x="2010218" y="4559582"/>
            <a:ext cx="7730414" cy="1666557"/>
          </a:xfrm>
          <a:prstGeom prst="rect">
            <a:avLst/>
          </a:prstGeom>
        </p:spPr>
      </p:pic>
    </p:spTree>
    <p:extLst>
      <p:ext uri="{BB962C8B-B14F-4D97-AF65-F5344CB8AC3E}">
        <p14:creationId xmlns:p14="http://schemas.microsoft.com/office/powerpoint/2010/main" val="154589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8" name="CuadroTexto 7"/>
          <p:cNvSpPr txBox="1"/>
          <p:nvPr/>
        </p:nvSpPr>
        <p:spPr>
          <a:xfrm>
            <a:off x="992122" y="787828"/>
            <a:ext cx="3469732" cy="369332"/>
          </a:xfrm>
          <a:prstGeom prst="rect">
            <a:avLst/>
          </a:prstGeom>
          <a:noFill/>
        </p:spPr>
        <p:txBody>
          <a:bodyPr wrap="none" rtlCol="0">
            <a:spAutoFit/>
          </a:bodyPr>
          <a:lstStyle/>
          <a:p>
            <a:r>
              <a:rPr lang="es-AR" b="1" dirty="0">
                <a:latin typeface="Times New Roman" panose="02020603050405020304" pitchFamily="18" charset="0"/>
                <a:cs typeface="Times New Roman" panose="02020603050405020304" pitchFamily="18" charset="0"/>
              </a:rPr>
              <a:t>DIFERENCIAS FINITAS EN 2D</a:t>
            </a:r>
          </a:p>
        </p:txBody>
      </p:sp>
      <p:pic>
        <p:nvPicPr>
          <p:cNvPr id="2" name="Imagen 1"/>
          <p:cNvPicPr>
            <a:picLocks noChangeAspect="1"/>
          </p:cNvPicPr>
          <p:nvPr/>
        </p:nvPicPr>
        <p:blipFill>
          <a:blip r:embed="rId2"/>
          <a:stretch>
            <a:fillRect/>
          </a:stretch>
        </p:blipFill>
        <p:spPr>
          <a:xfrm>
            <a:off x="992122" y="1241256"/>
            <a:ext cx="10076145" cy="1556189"/>
          </a:xfrm>
          <a:prstGeom prst="rect">
            <a:avLst/>
          </a:prstGeom>
        </p:spPr>
      </p:pic>
      <p:pic>
        <p:nvPicPr>
          <p:cNvPr id="3" name="Imagen 2"/>
          <p:cNvPicPr>
            <a:picLocks noChangeAspect="1"/>
          </p:cNvPicPr>
          <p:nvPr/>
        </p:nvPicPr>
        <p:blipFill>
          <a:blip r:embed="rId3"/>
          <a:stretch>
            <a:fillRect/>
          </a:stretch>
        </p:blipFill>
        <p:spPr>
          <a:xfrm>
            <a:off x="2600076" y="2881541"/>
            <a:ext cx="6737294" cy="1467529"/>
          </a:xfrm>
          <a:prstGeom prst="rect">
            <a:avLst/>
          </a:prstGeom>
        </p:spPr>
      </p:pic>
      <p:pic>
        <p:nvPicPr>
          <p:cNvPr id="4" name="Imagen 3"/>
          <p:cNvPicPr>
            <a:picLocks noChangeAspect="1"/>
          </p:cNvPicPr>
          <p:nvPr/>
        </p:nvPicPr>
        <p:blipFill>
          <a:blip r:embed="rId4"/>
          <a:stretch>
            <a:fillRect/>
          </a:stretch>
        </p:blipFill>
        <p:spPr>
          <a:xfrm>
            <a:off x="1102204" y="4849639"/>
            <a:ext cx="9733038" cy="1314855"/>
          </a:xfrm>
          <a:prstGeom prst="rect">
            <a:avLst/>
          </a:prstGeom>
        </p:spPr>
      </p:pic>
    </p:spTree>
    <p:extLst>
      <p:ext uri="{BB962C8B-B14F-4D97-AF65-F5344CB8AC3E}">
        <p14:creationId xmlns:p14="http://schemas.microsoft.com/office/powerpoint/2010/main" val="202741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2995197" y="418496"/>
            <a:ext cx="6310254"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 Esquemas temporales</a:t>
            </a:r>
            <a:endParaRPr lang="es-AR" b="1" dirty="0">
              <a:latin typeface="Times New Roman" panose="02020603050405020304" pitchFamily="18" charset="0"/>
              <a:cs typeface="Times New Roman" panose="02020603050405020304" pitchFamily="18" charset="0"/>
            </a:endParaRPr>
          </a:p>
        </p:txBody>
      </p:sp>
      <p:sp>
        <p:nvSpPr>
          <p:cNvPr id="2" name="Rectángulo 1"/>
          <p:cNvSpPr/>
          <p:nvPr/>
        </p:nvSpPr>
        <p:spPr>
          <a:xfrm>
            <a:off x="2199911" y="1412518"/>
            <a:ext cx="7900826" cy="2862322"/>
          </a:xfrm>
          <a:prstGeom prst="rect">
            <a:avLst/>
          </a:prstGeom>
        </p:spPr>
        <p:txBody>
          <a:bodyPr wrap="square">
            <a:spAutoFit/>
          </a:bodyPr>
          <a:lstStyle/>
          <a:p>
            <a:r>
              <a:rPr lang="es-ES" b="1" dirty="0">
                <a:latin typeface="+mj-lt"/>
              </a:rPr>
              <a:t>Interpretación física de cada </a:t>
            </a:r>
            <a:r>
              <a:rPr lang="es-ES" b="1" dirty="0" smtClean="0">
                <a:latin typeface="+mj-lt"/>
              </a:rPr>
              <a:t>método</a:t>
            </a:r>
          </a:p>
          <a:p>
            <a:endParaRPr lang="es-ES" b="1" dirty="0">
              <a:latin typeface="+mj-lt"/>
            </a:endParaRPr>
          </a:p>
          <a:p>
            <a:pPr>
              <a:buFont typeface="Arial" panose="020B0604020202020204" pitchFamily="34" charset="0"/>
              <a:buChar char="•"/>
            </a:pPr>
            <a:r>
              <a:rPr lang="es-ES" b="1" dirty="0" smtClean="0">
                <a:latin typeface="+mj-lt"/>
              </a:rPr>
              <a:t> Forward </a:t>
            </a:r>
            <a:r>
              <a:rPr lang="es-ES" b="1" dirty="0">
                <a:latin typeface="+mj-lt"/>
              </a:rPr>
              <a:t>Euler</a:t>
            </a:r>
            <a:r>
              <a:rPr lang="es-ES" dirty="0">
                <a:latin typeface="+mj-lt"/>
              </a:rPr>
              <a:t>: como un pronóstico → extrapola con la pendiente actual. Rápido, pero inestable si el paso de tiempo no respeta el criterio CFL</a:t>
            </a:r>
            <a:r>
              <a:rPr lang="es-ES" dirty="0" smtClean="0">
                <a:latin typeface="+mj-lt"/>
              </a:rPr>
              <a:t>.</a:t>
            </a:r>
          </a:p>
          <a:p>
            <a:endParaRPr lang="es-ES" dirty="0">
              <a:latin typeface="+mj-lt"/>
            </a:endParaRPr>
          </a:p>
          <a:p>
            <a:pPr>
              <a:buFont typeface="Arial" panose="020B0604020202020204" pitchFamily="34" charset="0"/>
              <a:buChar char="•"/>
            </a:pPr>
            <a:r>
              <a:rPr lang="es-ES" b="1" dirty="0" smtClean="0">
                <a:latin typeface="+mj-lt"/>
              </a:rPr>
              <a:t> Backward </a:t>
            </a:r>
            <a:r>
              <a:rPr lang="es-ES" b="1" dirty="0">
                <a:latin typeface="+mj-lt"/>
              </a:rPr>
              <a:t>Euler</a:t>
            </a:r>
            <a:r>
              <a:rPr lang="es-ES" dirty="0">
                <a:latin typeface="+mj-lt"/>
              </a:rPr>
              <a:t>: como un "ajuste futuro" → siempre estable porque asume que el próximo estado ya amortiguó las oscilaciones. Conservador, pero más difusivo</a:t>
            </a:r>
            <a:r>
              <a:rPr lang="es-ES" dirty="0" smtClean="0">
                <a:latin typeface="+mj-lt"/>
              </a:rPr>
              <a:t>.</a:t>
            </a:r>
          </a:p>
          <a:p>
            <a:pPr>
              <a:buFont typeface="Arial" panose="020B0604020202020204" pitchFamily="34" charset="0"/>
              <a:buChar char="•"/>
            </a:pPr>
            <a:endParaRPr lang="es-ES" dirty="0">
              <a:latin typeface="+mj-lt"/>
            </a:endParaRPr>
          </a:p>
          <a:p>
            <a:pPr>
              <a:buFont typeface="Arial" panose="020B0604020202020204" pitchFamily="34" charset="0"/>
              <a:buChar char="•"/>
            </a:pPr>
            <a:r>
              <a:rPr lang="es-ES" b="1" dirty="0" smtClean="0">
                <a:latin typeface="+mj-lt"/>
              </a:rPr>
              <a:t> Crank-Nicolson</a:t>
            </a:r>
            <a:r>
              <a:rPr lang="es-ES" dirty="0">
                <a:latin typeface="+mj-lt"/>
              </a:rPr>
              <a:t>: compromiso → predice con un promedio del presente y el futuro. Más exacto, pero puede oscilar si se exagera con </a:t>
            </a:r>
            <a:r>
              <a:rPr lang="es-ES" dirty="0" smtClean="0">
                <a:latin typeface="+mj-lt"/>
              </a:rPr>
              <a:t>Δt.</a:t>
            </a:r>
            <a:endParaRPr lang="es-ES" dirty="0">
              <a:latin typeface="+mj-lt"/>
            </a:endParaRPr>
          </a:p>
        </p:txBody>
      </p:sp>
      <p:sp>
        <p:nvSpPr>
          <p:cNvPr id="3" name="Rectángulo 2"/>
          <p:cNvSpPr/>
          <p:nvPr/>
        </p:nvSpPr>
        <p:spPr>
          <a:xfrm>
            <a:off x="1753456" y="4370058"/>
            <a:ext cx="9527569" cy="1754326"/>
          </a:xfrm>
          <a:prstGeom prst="rect">
            <a:avLst/>
          </a:prstGeom>
        </p:spPr>
        <p:txBody>
          <a:bodyPr wrap="square">
            <a:spAutoFit/>
          </a:bodyPr>
          <a:lstStyle/>
          <a:p>
            <a:r>
              <a:rPr lang="es-ES" b="1" dirty="0">
                <a:latin typeface="+mj-lt"/>
              </a:rPr>
              <a:t>Diferencia clave entre Forward y Backward</a:t>
            </a:r>
          </a:p>
          <a:p>
            <a:pPr>
              <a:buFont typeface="Arial" panose="020B0604020202020204" pitchFamily="34" charset="0"/>
              <a:buChar char="•"/>
            </a:pPr>
            <a:r>
              <a:rPr lang="es-ES" b="1" dirty="0" smtClean="0">
                <a:latin typeface="+mj-lt"/>
              </a:rPr>
              <a:t> Forward </a:t>
            </a:r>
            <a:r>
              <a:rPr lang="es-ES" b="1" dirty="0">
                <a:latin typeface="+mj-lt"/>
              </a:rPr>
              <a:t>Euler (explícito):</a:t>
            </a:r>
            <a:r>
              <a:rPr lang="es-ES" dirty="0">
                <a:latin typeface="+mj-lt"/>
              </a:rPr>
              <a:t/>
            </a:r>
            <a:br>
              <a:rPr lang="es-ES" dirty="0">
                <a:latin typeface="+mj-lt"/>
              </a:rPr>
            </a:br>
            <a:r>
              <a:rPr lang="es-ES" dirty="0">
                <a:latin typeface="+mj-lt"/>
              </a:rPr>
              <a:t>Estima la evolución con la </a:t>
            </a:r>
            <a:r>
              <a:rPr lang="es-ES" b="1" dirty="0">
                <a:latin typeface="+mj-lt"/>
              </a:rPr>
              <a:t>pendiente en el tiempo actual</a:t>
            </a:r>
            <a:r>
              <a:rPr lang="es-ES" dirty="0">
                <a:latin typeface="+mj-lt"/>
              </a:rPr>
              <a:t> </a:t>
            </a:r>
            <a:r>
              <a:rPr lang="es-ES" dirty="0" smtClean="0">
                <a:latin typeface="+mj-lt"/>
              </a:rPr>
              <a:t>n.</a:t>
            </a:r>
            <a:r>
              <a:rPr lang="es-ES" dirty="0">
                <a:latin typeface="+mj-lt"/>
              </a:rPr>
              <a:t/>
            </a:r>
            <a:br>
              <a:rPr lang="es-ES" dirty="0">
                <a:latin typeface="+mj-lt"/>
              </a:rPr>
            </a:br>
            <a:r>
              <a:rPr lang="es-ES" dirty="0">
                <a:latin typeface="+mj-lt"/>
              </a:rPr>
              <a:t>Es como decir: </a:t>
            </a:r>
            <a:r>
              <a:rPr lang="es-ES" i="1" dirty="0">
                <a:latin typeface="+mj-lt"/>
              </a:rPr>
              <a:t>“me muevo hacia adelante suponiendo que la velocidad actual sigue siendo válida un paso más”</a:t>
            </a:r>
            <a:r>
              <a:rPr lang="es-ES" dirty="0">
                <a:latin typeface="+mj-lt"/>
              </a:rPr>
              <a:t>.</a:t>
            </a:r>
          </a:p>
          <a:p>
            <a:pPr>
              <a:buFont typeface="Arial" panose="020B0604020202020204" pitchFamily="34" charset="0"/>
              <a:buChar char="•"/>
            </a:pPr>
            <a:r>
              <a:rPr lang="es-ES" dirty="0" smtClean="0">
                <a:latin typeface="+mj-lt"/>
              </a:rPr>
              <a:t> Matemáticamente</a:t>
            </a:r>
            <a:r>
              <a:rPr lang="es-ES" dirty="0">
                <a:latin typeface="+mj-lt"/>
              </a:rPr>
              <a:t>:</a:t>
            </a:r>
          </a:p>
        </p:txBody>
      </p:sp>
      <mc:AlternateContent xmlns:mc="http://schemas.openxmlformats.org/markup-compatibility/2006">
        <mc:Choice xmlns:a14="http://schemas.microsoft.com/office/drawing/2010/main" Requires="a14">
          <p:sp>
            <p:nvSpPr>
              <p:cNvPr id="8" name="CuadroTexto 7"/>
              <p:cNvSpPr txBox="1"/>
              <p:nvPr/>
            </p:nvSpPr>
            <p:spPr>
              <a:xfrm>
                <a:off x="4832278" y="5939718"/>
                <a:ext cx="3369924" cy="369332"/>
              </a:xfrm>
              <a:prstGeom prst="rect">
                <a:avLst/>
              </a:prstGeom>
              <a:noFill/>
            </p:spPr>
            <p:txBody>
              <a:bodyPr wrap="square" lIns="0" tIns="0" rIns="0" bIns="0" rtlCol="0">
                <a:spAutoFit/>
              </a:bodyPr>
              <a:lstStyle/>
              <a:p>
                <a14:m>
                  <m:oMath xmlns:m="http://schemas.openxmlformats.org/officeDocument/2006/math">
                    <m:sSup>
                      <m:sSupPr>
                        <m:ctrlPr>
                          <a:rPr lang="es-AR" sz="2400" i="1" smtClean="0">
                            <a:latin typeface="Cambria Math" panose="02040503050406030204" pitchFamily="18" charset="0"/>
                          </a:rPr>
                        </m:ctrlPr>
                      </m:sSupPr>
                      <m:e>
                        <m:r>
                          <a:rPr lang="es-AR" sz="2400" i="1" smtClean="0">
                            <a:latin typeface="Cambria Math" panose="02040503050406030204" pitchFamily="18" charset="0"/>
                            <a:ea typeface="Cambria Math" panose="02040503050406030204" pitchFamily="18" charset="0"/>
                          </a:rPr>
                          <m:t>𝜙</m:t>
                        </m:r>
                      </m:e>
                      <m:sup>
                        <m:r>
                          <a:rPr lang="es-AR" sz="2400" b="0" i="1" smtClean="0">
                            <a:latin typeface="Cambria Math" panose="02040503050406030204" pitchFamily="18" charset="0"/>
                          </a:rPr>
                          <m:t>𝑛</m:t>
                        </m:r>
                        <m:r>
                          <a:rPr lang="es-AR" sz="2400" b="0" i="1" smtClean="0">
                            <a:latin typeface="Cambria Math" panose="02040503050406030204" pitchFamily="18" charset="0"/>
                          </a:rPr>
                          <m:t>+1</m:t>
                        </m:r>
                      </m:sup>
                    </m:sSup>
                  </m:oMath>
                </a14:m>
                <a:r>
                  <a:rPr lang="es-AR" sz="2400" dirty="0" smtClean="0"/>
                  <a:t>= </a:t>
                </a:r>
                <a14:m>
                  <m:oMath xmlns:m="http://schemas.openxmlformats.org/officeDocument/2006/math">
                    <m:sSup>
                      <m:sSupPr>
                        <m:ctrlPr>
                          <a:rPr lang="es-AR" sz="2400" i="1" smtClean="0">
                            <a:latin typeface="Cambria Math" panose="02040503050406030204" pitchFamily="18" charset="0"/>
                          </a:rPr>
                        </m:ctrlPr>
                      </m:sSupPr>
                      <m:e>
                        <m:r>
                          <a:rPr lang="es-AR" sz="2400" i="1" smtClean="0">
                            <a:latin typeface="Cambria Math" panose="02040503050406030204" pitchFamily="18" charset="0"/>
                            <a:ea typeface="Cambria Math" panose="02040503050406030204" pitchFamily="18" charset="0"/>
                          </a:rPr>
                          <m:t>𝜙</m:t>
                        </m:r>
                      </m:e>
                      <m:sup>
                        <m:r>
                          <a:rPr lang="es-AR" sz="2400" b="0" i="1" smtClean="0">
                            <a:latin typeface="Cambria Math" panose="02040503050406030204" pitchFamily="18" charset="0"/>
                          </a:rPr>
                          <m:t>𝑛</m:t>
                        </m:r>
                      </m:sup>
                    </m:sSup>
                  </m:oMath>
                </a14:m>
                <a:r>
                  <a:rPr lang="es-AR" sz="2400" dirty="0" smtClean="0"/>
                  <a:t> +</a:t>
                </a:r>
                <a14:m>
                  <m:oMath xmlns:m="http://schemas.openxmlformats.org/officeDocument/2006/math">
                    <m:r>
                      <a:rPr lang="es-AR" sz="2400" b="0" i="0" dirty="0" smtClean="0">
                        <a:latin typeface="Cambria Math" panose="02040503050406030204" pitchFamily="18" charset="0"/>
                        <a:ea typeface="Cambria Math" panose="02040503050406030204" pitchFamily="18" charset="0"/>
                      </a:rPr>
                      <m:t> </m:t>
                    </m:r>
                    <m:r>
                      <a:rPr lang="es-AR" sz="2400" i="1" dirty="0" smtClean="0">
                        <a:latin typeface="Cambria Math" panose="02040503050406030204" pitchFamily="18" charset="0"/>
                        <a:ea typeface="Cambria Math" panose="02040503050406030204" pitchFamily="18" charset="0"/>
                      </a:rPr>
                      <m:t>∆</m:t>
                    </m:r>
                    <m:r>
                      <a:rPr lang="es-AR" sz="2400" b="0" i="1" dirty="0" smtClean="0">
                        <a:latin typeface="Cambria Math" panose="02040503050406030204" pitchFamily="18" charset="0"/>
                        <a:ea typeface="Cambria Math" panose="02040503050406030204" pitchFamily="18" charset="0"/>
                      </a:rPr>
                      <m:t>𝑡𝐹</m:t>
                    </m:r>
                  </m:oMath>
                </a14:m>
                <a:r>
                  <a:rPr lang="es-AR" sz="2400" dirty="0" smtClean="0"/>
                  <a:t>(</a:t>
                </a:r>
                <a14:m>
                  <m:oMath xmlns:m="http://schemas.openxmlformats.org/officeDocument/2006/math">
                    <m:sSup>
                      <m:sSupPr>
                        <m:ctrlPr>
                          <a:rPr lang="es-AR" sz="2400" i="1">
                            <a:latin typeface="Cambria Math" panose="02040503050406030204" pitchFamily="18" charset="0"/>
                          </a:rPr>
                        </m:ctrlPr>
                      </m:sSupPr>
                      <m:e>
                        <m:r>
                          <a:rPr lang="es-AR" sz="2400" i="1">
                            <a:latin typeface="Cambria Math" panose="02040503050406030204" pitchFamily="18" charset="0"/>
                            <a:ea typeface="Cambria Math" panose="02040503050406030204" pitchFamily="18" charset="0"/>
                          </a:rPr>
                          <m:t>𝜙</m:t>
                        </m:r>
                      </m:e>
                      <m:sup>
                        <m:r>
                          <a:rPr lang="es-AR" sz="2400" i="1">
                            <a:latin typeface="Cambria Math" panose="02040503050406030204" pitchFamily="18" charset="0"/>
                          </a:rPr>
                          <m:t>𝑛</m:t>
                        </m:r>
                      </m:sup>
                    </m:sSup>
                  </m:oMath>
                </a14:m>
                <a:r>
                  <a:rPr lang="es-AR" sz="2400" dirty="0" smtClean="0"/>
                  <a:t>)</a:t>
                </a:r>
                <a:endParaRPr lang="es-AR" sz="2400" dirty="0"/>
              </a:p>
            </p:txBody>
          </p:sp>
        </mc:Choice>
        <mc:Fallback>
          <p:sp>
            <p:nvSpPr>
              <p:cNvPr id="8" name="CuadroTexto 7"/>
              <p:cNvSpPr txBox="1">
                <a:spLocks noRot="1" noChangeAspect="1" noMove="1" noResize="1" noEditPoints="1" noAdjustHandles="1" noChangeArrowheads="1" noChangeShapeType="1" noTextEdit="1"/>
              </p:cNvSpPr>
              <p:nvPr/>
            </p:nvSpPr>
            <p:spPr>
              <a:xfrm>
                <a:off x="4832278" y="5939718"/>
                <a:ext cx="3369924" cy="369332"/>
              </a:xfrm>
              <a:prstGeom prst="rect">
                <a:avLst/>
              </a:prstGeom>
              <a:blipFill>
                <a:blip r:embed="rId2"/>
                <a:stretch>
                  <a:fillRect l="-4159" t="-24590" b="-49180"/>
                </a:stretch>
              </a:blipFill>
            </p:spPr>
            <p:txBody>
              <a:bodyPr/>
              <a:lstStyle/>
              <a:p>
                <a:r>
                  <a:rPr lang="es-AR">
                    <a:noFill/>
                  </a:rPr>
                  <a:t> </a:t>
                </a:r>
              </a:p>
            </p:txBody>
          </p:sp>
        </mc:Fallback>
      </mc:AlternateContent>
    </p:spTree>
    <p:extLst>
      <p:ext uri="{BB962C8B-B14F-4D97-AF65-F5344CB8AC3E}">
        <p14:creationId xmlns:p14="http://schemas.microsoft.com/office/powerpoint/2010/main" val="2216363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8" name="CuadroTexto 7"/>
          <p:cNvSpPr txBox="1"/>
          <p:nvPr/>
        </p:nvSpPr>
        <p:spPr>
          <a:xfrm>
            <a:off x="992122" y="787828"/>
            <a:ext cx="3469732" cy="369332"/>
          </a:xfrm>
          <a:prstGeom prst="rect">
            <a:avLst/>
          </a:prstGeom>
          <a:noFill/>
        </p:spPr>
        <p:txBody>
          <a:bodyPr wrap="none" rtlCol="0">
            <a:spAutoFit/>
          </a:bodyPr>
          <a:lstStyle/>
          <a:p>
            <a:r>
              <a:rPr lang="es-AR" b="1" dirty="0">
                <a:latin typeface="Times New Roman" panose="02020603050405020304" pitchFamily="18" charset="0"/>
                <a:cs typeface="Times New Roman" panose="02020603050405020304" pitchFamily="18" charset="0"/>
              </a:rPr>
              <a:t>DIFERENCIAS FINITAS EN 2D</a:t>
            </a:r>
          </a:p>
        </p:txBody>
      </p:sp>
      <p:pic>
        <p:nvPicPr>
          <p:cNvPr id="2" name="Imagen 1"/>
          <p:cNvPicPr>
            <a:picLocks noChangeAspect="1"/>
          </p:cNvPicPr>
          <p:nvPr/>
        </p:nvPicPr>
        <p:blipFill>
          <a:blip r:embed="rId2"/>
          <a:stretch>
            <a:fillRect/>
          </a:stretch>
        </p:blipFill>
        <p:spPr>
          <a:xfrm>
            <a:off x="1061253" y="1157160"/>
            <a:ext cx="10178139" cy="2451355"/>
          </a:xfrm>
          <a:prstGeom prst="rect">
            <a:avLst/>
          </a:prstGeom>
        </p:spPr>
      </p:pic>
      <p:pic>
        <p:nvPicPr>
          <p:cNvPr id="3" name="Imagen 2"/>
          <p:cNvPicPr>
            <a:picLocks noChangeAspect="1"/>
          </p:cNvPicPr>
          <p:nvPr/>
        </p:nvPicPr>
        <p:blipFill>
          <a:blip r:embed="rId3"/>
          <a:stretch>
            <a:fillRect/>
          </a:stretch>
        </p:blipFill>
        <p:spPr>
          <a:xfrm>
            <a:off x="1061253" y="3877828"/>
            <a:ext cx="10431284" cy="2567808"/>
          </a:xfrm>
          <a:prstGeom prst="rect">
            <a:avLst/>
          </a:prstGeom>
        </p:spPr>
      </p:pic>
    </p:spTree>
    <p:extLst>
      <p:ext uri="{BB962C8B-B14F-4D97-AF65-F5344CB8AC3E}">
        <p14:creationId xmlns:p14="http://schemas.microsoft.com/office/powerpoint/2010/main" val="2879631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8" name="CuadroTexto 7"/>
          <p:cNvSpPr txBox="1"/>
          <p:nvPr/>
        </p:nvSpPr>
        <p:spPr>
          <a:xfrm>
            <a:off x="992122" y="787828"/>
            <a:ext cx="3469732" cy="369332"/>
          </a:xfrm>
          <a:prstGeom prst="rect">
            <a:avLst/>
          </a:prstGeom>
          <a:noFill/>
        </p:spPr>
        <p:txBody>
          <a:bodyPr wrap="none" rtlCol="0">
            <a:spAutoFit/>
          </a:bodyPr>
          <a:lstStyle/>
          <a:p>
            <a:r>
              <a:rPr lang="es-AR" b="1" dirty="0">
                <a:latin typeface="Times New Roman" panose="02020603050405020304" pitchFamily="18" charset="0"/>
                <a:cs typeface="Times New Roman" panose="02020603050405020304" pitchFamily="18" charset="0"/>
              </a:rPr>
              <a:t>DIFERENCIAS FINITAS EN 2D</a:t>
            </a:r>
          </a:p>
        </p:txBody>
      </p:sp>
      <p:pic>
        <p:nvPicPr>
          <p:cNvPr id="2" name="Imagen 1"/>
          <p:cNvPicPr>
            <a:picLocks noChangeAspect="1"/>
          </p:cNvPicPr>
          <p:nvPr/>
        </p:nvPicPr>
        <p:blipFill>
          <a:blip r:embed="rId2"/>
          <a:stretch>
            <a:fillRect/>
          </a:stretch>
        </p:blipFill>
        <p:spPr>
          <a:xfrm>
            <a:off x="780836" y="1303052"/>
            <a:ext cx="10831440" cy="3099673"/>
          </a:xfrm>
          <a:prstGeom prst="rect">
            <a:avLst/>
          </a:prstGeom>
        </p:spPr>
      </p:pic>
    </p:spTree>
    <p:extLst>
      <p:ext uri="{BB962C8B-B14F-4D97-AF65-F5344CB8AC3E}">
        <p14:creationId xmlns:p14="http://schemas.microsoft.com/office/powerpoint/2010/main" val="1595835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5" name="CuadroTexto 4"/>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6" name="CuadroTexto 5"/>
          <p:cNvSpPr txBox="1"/>
          <p:nvPr/>
        </p:nvSpPr>
        <p:spPr>
          <a:xfrm>
            <a:off x="1232898" y="1064827"/>
            <a:ext cx="3469732" cy="369332"/>
          </a:xfrm>
          <a:prstGeom prst="rect">
            <a:avLst/>
          </a:prstGeom>
          <a:noFill/>
        </p:spPr>
        <p:txBody>
          <a:bodyPr wrap="none" rtlCol="0">
            <a:spAutoFit/>
          </a:bodyPr>
          <a:lstStyle/>
          <a:p>
            <a:r>
              <a:rPr lang="es-AR" b="1" dirty="0">
                <a:latin typeface="Times New Roman" panose="02020603050405020304" pitchFamily="18" charset="0"/>
                <a:cs typeface="Times New Roman" panose="02020603050405020304" pitchFamily="18" charset="0"/>
              </a:rPr>
              <a:t>DIFERENCIAS FINITAS EN 2D</a:t>
            </a:r>
          </a:p>
        </p:txBody>
      </p:sp>
      <p:sp>
        <p:nvSpPr>
          <p:cNvPr id="2" name="Rectángulo 1"/>
          <p:cNvSpPr/>
          <p:nvPr/>
        </p:nvSpPr>
        <p:spPr>
          <a:xfrm>
            <a:off x="1326203" y="1412518"/>
            <a:ext cx="9860605" cy="646331"/>
          </a:xfrm>
          <a:prstGeom prst="rect">
            <a:avLst/>
          </a:prstGeom>
        </p:spPr>
        <p:txBody>
          <a:bodyPr wrap="square">
            <a:spAutoFit/>
          </a:bodyPr>
          <a:lstStyle/>
          <a:p>
            <a:r>
              <a:rPr lang="es-ES" b="1" dirty="0">
                <a:latin typeface="+mj-lt"/>
              </a:rPr>
              <a:t>Veremos ahora diferencias finitas en 2D</a:t>
            </a:r>
            <a:r>
              <a:rPr lang="es-ES" dirty="0">
                <a:latin typeface="+mj-lt"/>
              </a:rPr>
              <a:t>. Es un buen paso porque conecta lo que vimos en 1D con aplicaciones más realistas (placas, conducción de calor en sólidos, flujo sobre cuerpos, etc.).</a:t>
            </a:r>
            <a:endParaRPr lang="es-AR" dirty="0">
              <a:latin typeface="+mj-lt"/>
            </a:endParaRPr>
          </a:p>
        </p:txBody>
      </p:sp>
      <mc:AlternateContent xmlns:mc="http://schemas.openxmlformats.org/markup-compatibility/2006" xmlns:a14="http://schemas.microsoft.com/office/drawing/2010/main">
        <mc:Choice Requires="a14">
          <p:sp>
            <p:nvSpPr>
              <p:cNvPr id="3" name="Rectángulo 2"/>
              <p:cNvSpPr/>
              <p:nvPr/>
            </p:nvSpPr>
            <p:spPr>
              <a:xfrm>
                <a:off x="771726" y="2058849"/>
                <a:ext cx="6096000" cy="3416320"/>
              </a:xfrm>
              <a:prstGeom prst="rect">
                <a:avLst/>
              </a:prstGeom>
            </p:spPr>
            <p:txBody>
              <a:bodyPr>
                <a:spAutoFit/>
              </a:bodyPr>
              <a:lstStyle/>
              <a:p>
                <a:r>
                  <a:rPr lang="es-ES" dirty="0">
                    <a:latin typeface="+mj-lt"/>
                  </a:rPr>
                  <a:t>El orden de conocimientos:</a:t>
                </a:r>
              </a:p>
              <a:p>
                <a:pPr>
                  <a:buFont typeface="+mj-lt"/>
                  <a:buAutoNum type="arabicPeriod"/>
                </a:pPr>
                <a:r>
                  <a:rPr lang="es-ES" b="1" dirty="0">
                    <a:latin typeface="+mj-lt"/>
                  </a:rPr>
                  <a:t> Vimos el caso 1D</a:t>
                </a:r>
                <a:r>
                  <a:rPr lang="es-ES" dirty="0">
                    <a:latin typeface="+mj-lt"/>
                  </a:rPr>
                  <a:t> (ecuación del calor o Poisson).</a:t>
                </a:r>
              </a:p>
              <a:p>
                <a:pPr marL="742950" lvl="1" indent="-285750">
                  <a:buFont typeface="+mj-lt"/>
                  <a:buAutoNum type="arabicPeriod"/>
                </a:pPr>
                <a:r>
                  <a:rPr lang="es-ES" dirty="0">
                    <a:latin typeface="+mj-lt"/>
                  </a:rPr>
                  <a:t>Proceso de discretización.</a:t>
                </a:r>
              </a:p>
              <a:p>
                <a:pPr marL="742950" lvl="1" indent="-285750">
                  <a:buFont typeface="+mj-lt"/>
                  <a:buAutoNum type="arabicPeriod"/>
                </a:pPr>
                <a:r>
                  <a:rPr lang="es-ES" dirty="0">
                    <a:latin typeface="+mj-lt"/>
                  </a:rPr>
                  <a:t>Formas de mallado </a:t>
                </a:r>
                <a14:m>
                  <m:oMath xmlns:m="http://schemas.openxmlformats.org/officeDocument/2006/math">
                    <m:r>
                      <a:rPr lang="es-AR" b="0" i="0" smtClean="0">
                        <a:latin typeface="Cambria Math" panose="02040503050406030204" pitchFamily="18" charset="0"/>
                        <a:ea typeface="Cambria Math" panose="02040503050406030204" pitchFamily="18" charset="0"/>
                      </a:rPr>
                      <m:t>(</m:t>
                    </m:r>
                    <m:r>
                      <a:rPr lang="es-ES"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𝑥</m:t>
                    </m:r>
                    <m:r>
                      <a:rPr lang="es-AR" b="0" i="1" smtClean="0">
                        <a:latin typeface="Cambria Math" panose="02040503050406030204" pitchFamily="18" charset="0"/>
                        <a:ea typeface="Cambria Math" panose="02040503050406030204" pitchFamily="18" charset="0"/>
                      </a:rPr>
                      <m:t>)</m:t>
                    </m:r>
                  </m:oMath>
                </a14:m>
                <a:r>
                  <a:rPr lang="es-ES" dirty="0">
                    <a:latin typeface="+mj-lt"/>
                  </a:rPr>
                  <a:t> homogéneos o no. </a:t>
                </a:r>
              </a:p>
              <a:p>
                <a:pPr marL="742950" lvl="1" indent="-285750">
                  <a:buFont typeface="+mj-lt"/>
                  <a:buAutoNum type="arabicPeriod"/>
                </a:pPr>
                <a:r>
                  <a:rPr lang="es-ES" dirty="0">
                    <a:latin typeface="+mj-lt"/>
                  </a:rPr>
                  <a:t>Qué tipo de condiciones de borde usamos (Dirichlet, Neumann, Robin o Mixtas).</a:t>
                </a:r>
              </a:p>
              <a:p>
                <a:pPr>
                  <a:buFont typeface="+mj-lt"/>
                  <a:buAutoNum type="arabicPeriod"/>
                </a:pPr>
                <a:r>
                  <a:rPr lang="es-ES" b="1" dirty="0">
                    <a:latin typeface="+mj-lt"/>
                  </a:rPr>
                  <a:t> Lo extendemos a 2D</a:t>
                </a:r>
                <a:r>
                  <a:rPr lang="es-ES" dirty="0">
                    <a:latin typeface="+mj-lt"/>
                  </a:rPr>
                  <a:t>:</a:t>
                </a:r>
              </a:p>
              <a:p>
                <a:pPr marL="742950" lvl="1" indent="-285750">
                  <a:buFont typeface="+mj-lt"/>
                  <a:buAutoNum type="arabicPeriod"/>
                </a:pPr>
                <a:r>
                  <a:rPr lang="es-ES" dirty="0">
                    <a:latin typeface="+mj-lt"/>
                  </a:rPr>
                  <a:t>Malla regular en una cuadrícula (índices </a:t>
                </a:r>
                <a14:m>
                  <m:oMath xmlns:m="http://schemas.openxmlformats.org/officeDocument/2006/math">
                    <m:r>
                      <a:rPr lang="es-AR" b="0" i="1" smtClean="0">
                        <a:latin typeface="Cambria Math" panose="02040503050406030204" pitchFamily="18" charset="0"/>
                      </a:rPr>
                      <m:t>𝑙</m:t>
                    </m:r>
                    <m:r>
                      <a:rPr lang="es-AR" b="0" i="1" smtClean="0">
                        <a:latin typeface="Cambria Math" panose="02040503050406030204" pitchFamily="18" charset="0"/>
                      </a:rPr>
                      <m:t>,</m:t>
                    </m:r>
                    <m:r>
                      <a:rPr lang="es-AR" b="0" i="1" smtClean="0">
                        <a:latin typeface="Cambria Math" panose="02040503050406030204" pitchFamily="18" charset="0"/>
                      </a:rPr>
                      <m:t>𝑚</m:t>
                    </m:r>
                    <m:r>
                      <a:rPr lang="es-AR" b="0" i="1" smtClean="0">
                        <a:latin typeface="Cambria Math" panose="02040503050406030204" pitchFamily="18" charset="0"/>
                      </a:rPr>
                      <m:t> ó </m:t>
                    </m:r>
                    <m:r>
                      <a:rPr lang="es-AR" b="0" i="1" smtClean="0">
                        <a:latin typeface="Cambria Math" panose="02040503050406030204" pitchFamily="18" charset="0"/>
                      </a:rPr>
                      <m:t>𝑖</m:t>
                    </m:r>
                    <m:r>
                      <a:rPr lang="es-AR" b="0" i="1" smtClean="0">
                        <a:latin typeface="Cambria Math" panose="02040503050406030204" pitchFamily="18" charset="0"/>
                      </a:rPr>
                      <m:t>,</m:t>
                    </m:r>
                    <m:r>
                      <a:rPr lang="es-AR" b="0" i="1" smtClean="0">
                        <a:latin typeface="Cambria Math" panose="02040503050406030204" pitchFamily="18" charset="0"/>
                      </a:rPr>
                      <m:t>𝑗</m:t>
                    </m:r>
                  </m:oMath>
                </a14:m>
                <a:r>
                  <a:rPr lang="es-ES" dirty="0">
                    <a:latin typeface="+mj-lt"/>
                  </a:rPr>
                  <a:t>).</a:t>
                </a:r>
              </a:p>
              <a:p>
                <a:pPr marL="742950" lvl="1" indent="-285750">
                  <a:buFont typeface="+mj-lt"/>
                  <a:buAutoNum type="arabicPeriod"/>
                </a:pPr>
                <a:r>
                  <a:rPr lang="es-ES" dirty="0">
                    <a:latin typeface="+mj-lt"/>
                  </a:rPr>
                  <a:t>Fórmula de diferencias centradas para el Laplaciano en 2D, Ec. de Poisson, calor con reacción.</a:t>
                </a:r>
              </a:p>
              <a:p>
                <a:pPr marL="742950" lvl="1" indent="-285750">
                  <a:buFont typeface="+mj-lt"/>
                  <a:buAutoNum type="arabicPeriod"/>
                </a:pPr>
                <a:r>
                  <a:rPr lang="es-ES" dirty="0">
                    <a:latin typeface="+mj-lt"/>
                  </a:rPr>
                  <a:t>Ensamble de la matriz global (conectividad entre nodos).</a:t>
                </a:r>
              </a:p>
            </p:txBody>
          </p:sp>
        </mc:Choice>
        <mc:Fallback xmlns="">
          <p:sp>
            <p:nvSpPr>
              <p:cNvPr id="3" name="Rectángulo 2"/>
              <p:cNvSpPr>
                <a:spLocks noRot="1" noChangeAspect="1" noMove="1" noResize="1" noEditPoints="1" noAdjustHandles="1" noChangeArrowheads="1" noChangeShapeType="1" noTextEdit="1"/>
              </p:cNvSpPr>
              <p:nvPr/>
            </p:nvSpPr>
            <p:spPr>
              <a:xfrm>
                <a:off x="771726" y="2058849"/>
                <a:ext cx="6096000" cy="3416320"/>
              </a:xfrm>
              <a:prstGeom prst="rect">
                <a:avLst/>
              </a:prstGeom>
              <a:blipFill>
                <a:blip r:embed="rId2"/>
                <a:stretch>
                  <a:fillRect l="-900" t="-1071" b="-1964"/>
                </a:stretch>
              </a:blipFill>
            </p:spPr>
            <p:txBody>
              <a:bodyPr/>
              <a:lstStyle/>
              <a:p>
                <a:r>
                  <a:rPr lang="es-AR">
                    <a:noFill/>
                  </a:rPr>
                  <a:t> </a:t>
                </a:r>
              </a:p>
            </p:txBody>
          </p:sp>
        </mc:Fallback>
      </mc:AlternateContent>
      <p:pic>
        <p:nvPicPr>
          <p:cNvPr id="7" name="Imagen 6"/>
          <p:cNvPicPr>
            <a:picLocks noChangeAspect="1"/>
          </p:cNvPicPr>
          <p:nvPr/>
        </p:nvPicPr>
        <p:blipFill>
          <a:blip r:embed="rId3"/>
          <a:stretch>
            <a:fillRect/>
          </a:stretch>
        </p:blipFill>
        <p:spPr>
          <a:xfrm>
            <a:off x="3480026" y="5425027"/>
            <a:ext cx="6364365" cy="674832"/>
          </a:xfrm>
          <a:prstGeom prst="rect">
            <a:avLst/>
          </a:prstGeom>
        </p:spPr>
      </p:pic>
      <p:sp>
        <p:nvSpPr>
          <p:cNvPr id="10" name="Rectángulo 9"/>
          <p:cNvSpPr/>
          <p:nvPr/>
        </p:nvSpPr>
        <p:spPr>
          <a:xfrm>
            <a:off x="7018565" y="2195935"/>
            <a:ext cx="4781085" cy="1754326"/>
          </a:xfrm>
          <a:prstGeom prst="rect">
            <a:avLst/>
          </a:prstGeom>
        </p:spPr>
        <p:txBody>
          <a:bodyPr wrap="square">
            <a:spAutoFit/>
          </a:bodyPr>
          <a:lstStyle/>
          <a:p>
            <a:r>
              <a:rPr lang="es-ES" b="1" dirty="0">
                <a:latin typeface="+mj-lt"/>
              </a:rPr>
              <a:t>3. Ejemplo clásico inicial:</a:t>
            </a:r>
          </a:p>
          <a:p>
            <a:r>
              <a:rPr lang="es-ES" dirty="0">
                <a:latin typeface="+mj-lt"/>
              </a:rPr>
              <a:t>Resolvemos la ecuación de Poisson en 2D </a:t>
            </a:r>
          </a:p>
          <a:p>
            <a:r>
              <a:rPr lang="es-ES" dirty="0">
                <a:latin typeface="+mj-lt"/>
              </a:rPr>
              <a:t>(placa cuadrada, condiciones Dirichlet simples).</a:t>
            </a:r>
          </a:p>
          <a:p>
            <a:r>
              <a:rPr lang="es-ES" b="1" dirty="0">
                <a:latin typeface="+mj-lt"/>
              </a:rPr>
              <a:t>4. Ecuación del calor en 2D </a:t>
            </a:r>
            <a:r>
              <a:rPr lang="es-ES" dirty="0">
                <a:latin typeface="+mj-lt"/>
              </a:rPr>
              <a:t>(implícito/explícito).</a:t>
            </a:r>
          </a:p>
          <a:p>
            <a:r>
              <a:rPr lang="es-ES" dirty="0">
                <a:latin typeface="+mj-lt"/>
              </a:rPr>
              <a:t>Casos con fuente y reacción.</a:t>
            </a:r>
          </a:p>
          <a:p>
            <a:r>
              <a:rPr lang="es-ES" dirty="0">
                <a:latin typeface="+mj-lt"/>
              </a:rPr>
              <a:t>Condiciones mixtas.</a:t>
            </a:r>
            <a:endParaRPr lang="es-AR" dirty="0">
              <a:latin typeface="+mj-lt"/>
            </a:endParaRPr>
          </a:p>
        </p:txBody>
      </p:sp>
    </p:spTree>
    <p:extLst>
      <p:ext uri="{BB962C8B-B14F-4D97-AF65-F5344CB8AC3E}">
        <p14:creationId xmlns:p14="http://schemas.microsoft.com/office/powerpoint/2010/main" val="3800579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3" name="Rectángulo 2"/>
          <p:cNvSpPr/>
          <p:nvPr/>
        </p:nvSpPr>
        <p:spPr>
          <a:xfrm>
            <a:off x="622571" y="787828"/>
            <a:ext cx="7472430" cy="369332"/>
          </a:xfrm>
          <a:prstGeom prst="rect">
            <a:avLst/>
          </a:prstGeom>
        </p:spPr>
        <p:txBody>
          <a:bodyPr wrap="none">
            <a:spAutoFit/>
          </a:bodyPr>
          <a:lstStyle/>
          <a:p>
            <a:r>
              <a:rPr lang="es-AR" b="1" dirty="0">
                <a:latin typeface="+mj-lt"/>
              </a:rPr>
              <a:t>Del Apunte: Empecemos por un dominio rectangular con condiciones Dirichlet</a:t>
            </a:r>
          </a:p>
        </p:txBody>
      </p:sp>
      <p:pic>
        <p:nvPicPr>
          <p:cNvPr id="8" name="Imagen 7"/>
          <p:cNvPicPr>
            <a:picLocks noChangeAspect="1"/>
          </p:cNvPicPr>
          <p:nvPr/>
        </p:nvPicPr>
        <p:blipFill>
          <a:blip r:embed="rId2"/>
          <a:stretch>
            <a:fillRect/>
          </a:stretch>
        </p:blipFill>
        <p:spPr>
          <a:xfrm>
            <a:off x="1340831" y="1322890"/>
            <a:ext cx="7022229" cy="2149883"/>
          </a:xfrm>
          <a:prstGeom prst="rect">
            <a:avLst/>
          </a:prstGeom>
        </p:spPr>
      </p:pic>
      <p:pic>
        <p:nvPicPr>
          <p:cNvPr id="9" name="Imagen 8"/>
          <p:cNvPicPr>
            <a:picLocks noChangeAspect="1"/>
          </p:cNvPicPr>
          <p:nvPr/>
        </p:nvPicPr>
        <p:blipFill>
          <a:blip r:embed="rId3"/>
          <a:stretch>
            <a:fillRect/>
          </a:stretch>
        </p:blipFill>
        <p:spPr>
          <a:xfrm>
            <a:off x="1340831" y="3638503"/>
            <a:ext cx="7494353" cy="2558016"/>
          </a:xfrm>
          <a:prstGeom prst="rect">
            <a:avLst/>
          </a:prstGeom>
        </p:spPr>
      </p:pic>
    </p:spTree>
    <p:extLst>
      <p:ext uri="{BB962C8B-B14F-4D97-AF65-F5344CB8AC3E}">
        <p14:creationId xmlns:p14="http://schemas.microsoft.com/office/powerpoint/2010/main" val="2481547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pic>
        <p:nvPicPr>
          <p:cNvPr id="3" name="Imagen 2"/>
          <p:cNvPicPr>
            <a:picLocks noChangeAspect="1"/>
          </p:cNvPicPr>
          <p:nvPr/>
        </p:nvPicPr>
        <p:blipFill>
          <a:blip r:embed="rId2"/>
          <a:stretch>
            <a:fillRect/>
          </a:stretch>
        </p:blipFill>
        <p:spPr>
          <a:xfrm>
            <a:off x="6441747" y="787828"/>
            <a:ext cx="5167219" cy="3465817"/>
          </a:xfrm>
          <a:prstGeom prst="rect">
            <a:avLst/>
          </a:prstGeom>
        </p:spPr>
      </p:pic>
      <p:pic>
        <p:nvPicPr>
          <p:cNvPr id="2" name="Imagen 1"/>
          <p:cNvPicPr>
            <a:picLocks noChangeAspect="1"/>
          </p:cNvPicPr>
          <p:nvPr/>
        </p:nvPicPr>
        <p:blipFill>
          <a:blip r:embed="rId3"/>
          <a:stretch>
            <a:fillRect/>
          </a:stretch>
        </p:blipFill>
        <p:spPr>
          <a:xfrm>
            <a:off x="252917" y="1027834"/>
            <a:ext cx="5924933" cy="3193970"/>
          </a:xfrm>
          <a:prstGeom prst="rect">
            <a:avLst/>
          </a:prstGeom>
        </p:spPr>
      </p:pic>
      <p:sp>
        <p:nvSpPr>
          <p:cNvPr id="4" name="Rectángulo 3"/>
          <p:cNvSpPr/>
          <p:nvPr/>
        </p:nvSpPr>
        <p:spPr>
          <a:xfrm>
            <a:off x="10924162" y="2208179"/>
            <a:ext cx="272374" cy="2431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9" name="CuadroTexto 8"/>
              <p:cNvSpPr txBox="1"/>
              <p:nvPr/>
            </p:nvSpPr>
            <p:spPr>
              <a:xfrm>
                <a:off x="11188059" y="2119563"/>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𝑦</m:t>
                      </m:r>
                    </m:oMath>
                  </m:oMathPara>
                </a14:m>
                <a:endParaRPr lang="es-AR" dirty="0"/>
              </a:p>
            </p:txBody>
          </p:sp>
        </mc:Choice>
        <mc:Fallback xmlns="">
          <p:sp>
            <p:nvSpPr>
              <p:cNvPr id="9" name="CuadroTexto 8"/>
              <p:cNvSpPr txBox="1">
                <a:spLocks noRot="1" noChangeAspect="1" noMove="1" noResize="1" noEditPoints="1" noAdjustHandles="1" noChangeArrowheads="1" noChangeShapeType="1" noTextEdit="1"/>
              </p:cNvSpPr>
              <p:nvPr/>
            </p:nvSpPr>
            <p:spPr>
              <a:xfrm>
                <a:off x="11188059" y="2119563"/>
                <a:ext cx="509242" cy="369332"/>
              </a:xfrm>
              <a:prstGeom prst="rect">
                <a:avLst/>
              </a:prstGeom>
              <a:blipFill>
                <a:blip r:embed="rId4"/>
                <a:stretch>
                  <a:fillRect b="-6667"/>
                </a:stretch>
              </a:blipFill>
            </p:spPr>
            <p:txBody>
              <a:bodyPr/>
              <a:lstStyle/>
              <a:p>
                <a:r>
                  <a:rPr lang="es-AR">
                    <a:noFill/>
                  </a:rPr>
                  <a:t> </a:t>
                </a:r>
              </a:p>
            </p:txBody>
          </p:sp>
        </mc:Fallback>
      </mc:AlternateContent>
      <p:sp>
        <p:nvSpPr>
          <p:cNvPr id="10" name="Rectángulo 9"/>
          <p:cNvSpPr/>
          <p:nvPr/>
        </p:nvSpPr>
        <p:spPr>
          <a:xfrm>
            <a:off x="252917" y="4401281"/>
            <a:ext cx="6265690" cy="400110"/>
          </a:xfrm>
          <a:prstGeom prst="rect">
            <a:avLst/>
          </a:prstGeom>
        </p:spPr>
        <p:txBody>
          <a:bodyPr wrap="none">
            <a:spAutoFit/>
          </a:bodyPr>
          <a:lstStyle/>
          <a:p>
            <a:r>
              <a:rPr lang="es-AR" sz="2000" b="1" dirty="0">
                <a:latin typeface="+mj-lt"/>
              </a:rPr>
              <a:t>Aproximación en Diferencias Finitas para derivadas parciales</a:t>
            </a:r>
          </a:p>
        </p:txBody>
      </p:sp>
      <mc:AlternateContent xmlns:mc="http://schemas.openxmlformats.org/markup-compatibility/2006" xmlns:a14="http://schemas.microsoft.com/office/drawing/2010/main">
        <mc:Choice Requires="a14">
          <p:sp>
            <p:nvSpPr>
              <p:cNvPr id="11" name="Rectángulo 10"/>
              <p:cNvSpPr/>
              <p:nvPr/>
            </p:nvSpPr>
            <p:spPr>
              <a:xfrm>
                <a:off x="252917" y="4801391"/>
                <a:ext cx="4521109" cy="369332"/>
              </a:xfrm>
              <a:prstGeom prst="rect">
                <a:avLst/>
              </a:prstGeom>
            </p:spPr>
            <p:txBody>
              <a:bodyPr wrap="none">
                <a:spAutoFit/>
              </a:bodyPr>
              <a:lstStyle/>
              <a:p>
                <a:r>
                  <a:rPr lang="es-AR" dirty="0">
                    <a:latin typeface="+mj-lt"/>
                  </a:rPr>
                  <a:t>Consideramos una expansión en </a:t>
                </a:r>
                <a14:m>
                  <m:oMath xmlns:m="http://schemas.openxmlformats.org/officeDocument/2006/math">
                    <m:r>
                      <a:rPr lang="es-AR" b="0" i="1" smtClean="0">
                        <a:latin typeface="Cambria Math" panose="02040503050406030204" pitchFamily="18" charset="0"/>
                      </a:rPr>
                      <m:t>𝑥</m:t>
                    </m:r>
                  </m:oMath>
                </a14:m>
                <a:r>
                  <a:rPr lang="es-AR" dirty="0">
                    <a:latin typeface="+mj-lt"/>
                  </a:rPr>
                  <a:t> de la forma</a:t>
                </a:r>
              </a:p>
            </p:txBody>
          </p:sp>
        </mc:Choice>
        <mc:Fallback xmlns="">
          <p:sp>
            <p:nvSpPr>
              <p:cNvPr id="11" name="Rectángulo 10"/>
              <p:cNvSpPr>
                <a:spLocks noRot="1" noChangeAspect="1" noMove="1" noResize="1" noEditPoints="1" noAdjustHandles="1" noChangeArrowheads="1" noChangeShapeType="1" noTextEdit="1"/>
              </p:cNvSpPr>
              <p:nvPr/>
            </p:nvSpPr>
            <p:spPr>
              <a:xfrm>
                <a:off x="252917" y="4801391"/>
                <a:ext cx="4521109" cy="369332"/>
              </a:xfrm>
              <a:prstGeom prst="rect">
                <a:avLst/>
              </a:prstGeom>
              <a:blipFill>
                <a:blip r:embed="rId5"/>
                <a:stretch>
                  <a:fillRect l="-1078" t="-10000" b="-26667"/>
                </a:stretch>
              </a:blipFill>
            </p:spPr>
            <p:txBody>
              <a:bodyPr/>
              <a:lstStyle/>
              <a:p>
                <a:r>
                  <a:rPr lang="es-AR">
                    <a:noFill/>
                  </a:rPr>
                  <a:t> </a:t>
                </a:r>
              </a:p>
            </p:txBody>
          </p:sp>
        </mc:Fallback>
      </mc:AlternateContent>
      <p:pic>
        <p:nvPicPr>
          <p:cNvPr id="12" name="Imagen 11"/>
          <p:cNvPicPr>
            <a:picLocks noChangeAspect="1"/>
          </p:cNvPicPr>
          <p:nvPr/>
        </p:nvPicPr>
        <p:blipFill>
          <a:blip r:embed="rId6"/>
          <a:stretch>
            <a:fillRect/>
          </a:stretch>
        </p:blipFill>
        <p:spPr>
          <a:xfrm>
            <a:off x="2206402" y="5201501"/>
            <a:ext cx="7706137" cy="1096083"/>
          </a:xfrm>
          <a:prstGeom prst="rect">
            <a:avLst/>
          </a:prstGeom>
        </p:spPr>
      </p:pic>
    </p:spTree>
    <p:extLst>
      <p:ext uri="{BB962C8B-B14F-4D97-AF65-F5344CB8AC3E}">
        <p14:creationId xmlns:p14="http://schemas.microsoft.com/office/powerpoint/2010/main" val="656702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2" name="Rectángulo 1"/>
          <p:cNvSpPr/>
          <p:nvPr/>
        </p:nvSpPr>
        <p:spPr>
          <a:xfrm>
            <a:off x="756864" y="787828"/>
            <a:ext cx="9743326" cy="369332"/>
          </a:xfrm>
          <a:prstGeom prst="rect">
            <a:avLst/>
          </a:prstGeom>
        </p:spPr>
        <p:txBody>
          <a:bodyPr wrap="square">
            <a:spAutoFit/>
          </a:bodyPr>
          <a:lstStyle/>
          <a:p>
            <a:r>
              <a:rPr lang="es-AR" dirty="0">
                <a:latin typeface="+mj-lt"/>
              </a:rPr>
              <a:t>Igual que en 1D, se obtienen expresiones aproximadas para las derivadas de primer y segundo orden</a:t>
            </a:r>
          </a:p>
        </p:txBody>
      </p:sp>
      <p:pic>
        <p:nvPicPr>
          <p:cNvPr id="3" name="Imagen 2"/>
          <p:cNvPicPr>
            <a:picLocks noChangeAspect="1"/>
          </p:cNvPicPr>
          <p:nvPr/>
        </p:nvPicPr>
        <p:blipFill>
          <a:blip r:embed="rId2"/>
          <a:stretch>
            <a:fillRect/>
          </a:stretch>
        </p:blipFill>
        <p:spPr>
          <a:xfrm>
            <a:off x="1382001" y="1274210"/>
            <a:ext cx="4768322" cy="2414213"/>
          </a:xfrm>
          <a:prstGeom prst="rect">
            <a:avLst/>
          </a:prstGeom>
        </p:spPr>
      </p:pic>
      <p:pic>
        <p:nvPicPr>
          <p:cNvPr id="4" name="Imagen 3"/>
          <p:cNvPicPr>
            <a:picLocks noChangeAspect="1"/>
          </p:cNvPicPr>
          <p:nvPr/>
        </p:nvPicPr>
        <p:blipFill>
          <a:blip r:embed="rId3"/>
          <a:stretch>
            <a:fillRect/>
          </a:stretch>
        </p:blipFill>
        <p:spPr>
          <a:xfrm>
            <a:off x="6758455" y="1097380"/>
            <a:ext cx="4573297" cy="2971186"/>
          </a:xfrm>
          <a:prstGeom prst="rect">
            <a:avLst/>
          </a:prstGeom>
        </p:spPr>
      </p:pic>
      <mc:AlternateContent xmlns:mc="http://schemas.openxmlformats.org/markup-compatibility/2006" xmlns:a14="http://schemas.microsoft.com/office/drawing/2010/main">
        <mc:Choice Requires="a14">
          <p:sp>
            <p:nvSpPr>
              <p:cNvPr id="5" name="CuadroTexto 4"/>
              <p:cNvSpPr txBox="1"/>
              <p:nvPr/>
            </p:nvSpPr>
            <p:spPr>
              <a:xfrm>
                <a:off x="924674" y="3766526"/>
                <a:ext cx="3141373" cy="369332"/>
              </a:xfrm>
              <a:prstGeom prst="rect">
                <a:avLst/>
              </a:prstGeom>
              <a:noFill/>
            </p:spPr>
            <p:txBody>
              <a:bodyPr wrap="none" rtlCol="0">
                <a:spAutoFit/>
              </a:bodyPr>
              <a:lstStyle/>
              <a:p>
                <a:r>
                  <a:rPr lang="es-AR" dirty="0">
                    <a:latin typeface="+mj-lt"/>
                  </a:rPr>
                  <a:t>Ídem para las expresiones en </a:t>
                </a:r>
                <a14:m>
                  <m:oMath xmlns:m="http://schemas.openxmlformats.org/officeDocument/2006/math">
                    <m:r>
                      <a:rPr lang="es-AR" b="0" i="1" smtClean="0">
                        <a:latin typeface="Cambria Math" panose="02040503050406030204" pitchFamily="18" charset="0"/>
                      </a:rPr>
                      <m:t>𝑦</m:t>
                    </m:r>
                  </m:oMath>
                </a14:m>
                <a:r>
                  <a:rPr lang="es-AR" dirty="0">
                    <a:latin typeface="+mj-lt"/>
                  </a:rPr>
                  <a:t> </a:t>
                </a:r>
              </a:p>
            </p:txBody>
          </p:sp>
        </mc:Choice>
        <mc:Fallback xmlns="">
          <p:sp>
            <p:nvSpPr>
              <p:cNvPr id="5" name="CuadroTexto 4"/>
              <p:cNvSpPr txBox="1">
                <a:spLocks noRot="1" noChangeAspect="1" noMove="1" noResize="1" noEditPoints="1" noAdjustHandles="1" noChangeArrowheads="1" noChangeShapeType="1" noTextEdit="1"/>
              </p:cNvSpPr>
              <p:nvPr/>
            </p:nvSpPr>
            <p:spPr>
              <a:xfrm>
                <a:off x="924674" y="3766526"/>
                <a:ext cx="3141373" cy="369332"/>
              </a:xfrm>
              <a:prstGeom prst="rect">
                <a:avLst/>
              </a:prstGeom>
              <a:blipFill>
                <a:blip r:embed="rId4"/>
                <a:stretch>
                  <a:fillRect l="-1748" t="-10000" b="-26667"/>
                </a:stretch>
              </a:blipFill>
            </p:spPr>
            <p:txBody>
              <a:bodyPr/>
              <a:lstStyle/>
              <a:p>
                <a:r>
                  <a:rPr lang="es-AR">
                    <a:noFill/>
                  </a:rPr>
                  <a:t> </a:t>
                </a:r>
              </a:p>
            </p:txBody>
          </p:sp>
        </mc:Fallback>
      </mc:AlternateContent>
      <p:sp>
        <p:nvSpPr>
          <p:cNvPr id="9" name="Rectángulo 8"/>
          <p:cNvSpPr/>
          <p:nvPr/>
        </p:nvSpPr>
        <p:spPr>
          <a:xfrm>
            <a:off x="852755" y="4068566"/>
            <a:ext cx="9955659" cy="369332"/>
          </a:xfrm>
          <a:prstGeom prst="rect">
            <a:avLst/>
          </a:prstGeom>
        </p:spPr>
        <p:txBody>
          <a:bodyPr wrap="square">
            <a:spAutoFit/>
          </a:bodyPr>
          <a:lstStyle/>
          <a:p>
            <a:r>
              <a:rPr lang="es-AR" dirty="0"/>
              <a:t> </a:t>
            </a:r>
            <a:r>
              <a:rPr lang="es-AR" dirty="0">
                <a:latin typeface="+mj-lt"/>
              </a:rPr>
              <a:t>Las derivadas segundas por expresiones en diferencias de segundo orden para los nodos interiores:</a:t>
            </a:r>
          </a:p>
        </p:txBody>
      </p:sp>
      <p:pic>
        <p:nvPicPr>
          <p:cNvPr id="10" name="Imagen 9"/>
          <p:cNvPicPr>
            <a:picLocks noChangeAspect="1"/>
          </p:cNvPicPr>
          <p:nvPr/>
        </p:nvPicPr>
        <p:blipFill>
          <a:blip r:embed="rId5"/>
          <a:stretch>
            <a:fillRect/>
          </a:stretch>
        </p:blipFill>
        <p:spPr>
          <a:xfrm>
            <a:off x="1222625" y="4437898"/>
            <a:ext cx="7997658" cy="986858"/>
          </a:xfrm>
          <a:prstGeom prst="rect">
            <a:avLst/>
          </a:prstGeom>
        </p:spPr>
      </p:pic>
      <p:sp>
        <p:nvSpPr>
          <p:cNvPr id="11" name="Rectángulo 10"/>
          <p:cNvSpPr/>
          <p:nvPr/>
        </p:nvSpPr>
        <p:spPr>
          <a:xfrm>
            <a:off x="978855" y="5609422"/>
            <a:ext cx="3033010" cy="369332"/>
          </a:xfrm>
          <a:prstGeom prst="rect">
            <a:avLst/>
          </a:prstGeom>
        </p:spPr>
        <p:txBody>
          <a:bodyPr wrap="none">
            <a:spAutoFit/>
          </a:bodyPr>
          <a:lstStyle/>
          <a:p>
            <a:r>
              <a:rPr lang="es-AR" dirty="0">
                <a:latin typeface="+mj-lt"/>
              </a:rPr>
              <a:t>Y las condiciones de contorno:</a:t>
            </a:r>
          </a:p>
        </p:txBody>
      </p:sp>
      <p:pic>
        <p:nvPicPr>
          <p:cNvPr id="12" name="Imagen 11"/>
          <p:cNvPicPr>
            <a:picLocks noChangeAspect="1"/>
          </p:cNvPicPr>
          <p:nvPr/>
        </p:nvPicPr>
        <p:blipFill>
          <a:blip r:embed="rId6"/>
          <a:stretch>
            <a:fillRect/>
          </a:stretch>
        </p:blipFill>
        <p:spPr>
          <a:xfrm>
            <a:off x="4085261" y="5237564"/>
            <a:ext cx="3086531" cy="1362265"/>
          </a:xfrm>
          <a:prstGeom prst="rect">
            <a:avLst/>
          </a:prstGeom>
        </p:spPr>
      </p:pic>
      <p:sp>
        <p:nvSpPr>
          <p:cNvPr id="13" name="Rectángulo 12"/>
          <p:cNvSpPr/>
          <p:nvPr/>
        </p:nvSpPr>
        <p:spPr>
          <a:xfrm>
            <a:off x="7225371" y="5332423"/>
            <a:ext cx="4915320" cy="369332"/>
          </a:xfrm>
          <a:prstGeom prst="rect">
            <a:avLst/>
          </a:prstGeom>
        </p:spPr>
        <p:txBody>
          <a:bodyPr wrap="none">
            <a:spAutoFit/>
          </a:bodyPr>
          <a:lstStyle/>
          <a:p>
            <a:r>
              <a:rPr lang="es-AR" dirty="0">
                <a:latin typeface="+mj-lt"/>
              </a:rPr>
              <a:t>El sistema quedará, tal como lo venimos utilizando</a:t>
            </a:r>
          </a:p>
        </p:txBody>
      </p:sp>
      <p:pic>
        <p:nvPicPr>
          <p:cNvPr id="14" name="Imagen 13"/>
          <p:cNvPicPr>
            <a:picLocks noChangeAspect="1"/>
          </p:cNvPicPr>
          <p:nvPr/>
        </p:nvPicPr>
        <p:blipFill>
          <a:blip r:embed="rId7"/>
          <a:stretch>
            <a:fillRect/>
          </a:stretch>
        </p:blipFill>
        <p:spPr>
          <a:xfrm>
            <a:off x="8835934" y="5794088"/>
            <a:ext cx="1348789" cy="719354"/>
          </a:xfrm>
          <a:prstGeom prst="rect">
            <a:avLst/>
          </a:prstGeom>
        </p:spPr>
      </p:pic>
    </p:spTree>
    <p:extLst>
      <p:ext uri="{BB962C8B-B14F-4D97-AF65-F5344CB8AC3E}">
        <p14:creationId xmlns:p14="http://schemas.microsoft.com/office/powerpoint/2010/main" val="1021774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mc:AlternateContent xmlns:mc="http://schemas.openxmlformats.org/markup-compatibility/2006" xmlns:a14="http://schemas.microsoft.com/office/drawing/2010/main">
        <mc:Choice Requires="a14">
          <p:sp>
            <p:nvSpPr>
              <p:cNvPr id="3" name="Rectángulo 2"/>
              <p:cNvSpPr/>
              <p:nvPr/>
            </p:nvSpPr>
            <p:spPr>
              <a:xfrm>
                <a:off x="876120" y="950853"/>
                <a:ext cx="5249258" cy="369332"/>
              </a:xfrm>
              <a:prstGeom prst="rect">
                <a:avLst/>
              </a:prstGeom>
            </p:spPr>
            <p:txBody>
              <a:bodyPr wrap="none">
                <a:spAutoFit/>
              </a:bodyPr>
              <a:lstStyle/>
              <a:p>
                <a:r>
                  <a:rPr lang="es-AR" dirty="0">
                    <a:latin typeface="+mj-lt"/>
                  </a:rPr>
                  <a:t>Donde </a:t>
                </a:r>
                <a14:m>
                  <m:oMath xmlns:m="http://schemas.openxmlformats.org/officeDocument/2006/math">
                    <m:r>
                      <a:rPr lang="es-AR" b="0" i="1" smtClean="0">
                        <a:latin typeface="Cambria Math" panose="02040503050406030204" pitchFamily="18" charset="0"/>
                      </a:rPr>
                      <m:t>𝐾</m:t>
                    </m:r>
                  </m:oMath>
                </a14:m>
                <a:r>
                  <a:rPr lang="es-AR" dirty="0">
                    <a:latin typeface="+mj-lt"/>
                  </a:rPr>
                  <a:t> es ahora una matriz tri-diagonal por bloques:</a:t>
                </a:r>
              </a:p>
            </p:txBody>
          </p:sp>
        </mc:Choice>
        <mc:Fallback xmlns="">
          <p:sp>
            <p:nvSpPr>
              <p:cNvPr id="3" name="Rectángulo 2"/>
              <p:cNvSpPr>
                <a:spLocks noRot="1" noChangeAspect="1" noMove="1" noResize="1" noEditPoints="1" noAdjustHandles="1" noChangeArrowheads="1" noChangeShapeType="1" noTextEdit="1"/>
              </p:cNvSpPr>
              <p:nvPr/>
            </p:nvSpPr>
            <p:spPr>
              <a:xfrm>
                <a:off x="876120" y="950853"/>
                <a:ext cx="5249258" cy="369332"/>
              </a:xfrm>
              <a:prstGeom prst="rect">
                <a:avLst/>
              </a:prstGeom>
              <a:blipFill>
                <a:blip r:embed="rId2"/>
                <a:stretch>
                  <a:fillRect l="-1045" t="-9836" r="-232" b="-24590"/>
                </a:stretch>
              </a:blipFill>
            </p:spPr>
            <p:txBody>
              <a:bodyPr/>
              <a:lstStyle/>
              <a:p>
                <a:r>
                  <a:rPr lang="es-AR">
                    <a:noFill/>
                  </a:rPr>
                  <a:t> </a:t>
                </a:r>
              </a:p>
            </p:txBody>
          </p:sp>
        </mc:Fallback>
      </mc:AlternateContent>
      <p:pic>
        <p:nvPicPr>
          <p:cNvPr id="4" name="Imagen 3"/>
          <p:cNvPicPr>
            <a:picLocks noChangeAspect="1"/>
          </p:cNvPicPr>
          <p:nvPr/>
        </p:nvPicPr>
        <p:blipFill>
          <a:blip r:embed="rId3"/>
          <a:stretch>
            <a:fillRect/>
          </a:stretch>
        </p:blipFill>
        <p:spPr>
          <a:xfrm>
            <a:off x="0" y="1320185"/>
            <a:ext cx="4677428" cy="2391109"/>
          </a:xfrm>
          <a:prstGeom prst="rect">
            <a:avLst/>
          </a:prstGeom>
        </p:spPr>
      </p:pic>
      <p:sp>
        <p:nvSpPr>
          <p:cNvPr id="5" name="Flecha derecha 4"/>
          <p:cNvSpPr/>
          <p:nvPr/>
        </p:nvSpPr>
        <p:spPr>
          <a:xfrm>
            <a:off x="386085" y="4964205"/>
            <a:ext cx="509811" cy="306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8" name="CuadroTexto 7"/>
              <p:cNvSpPr txBox="1"/>
              <p:nvPr/>
            </p:nvSpPr>
            <p:spPr>
              <a:xfrm>
                <a:off x="125977" y="4431848"/>
                <a:ext cx="1030026" cy="369332"/>
              </a:xfrm>
              <a:prstGeom prst="rect">
                <a:avLst/>
              </a:prstGeom>
              <a:noFill/>
            </p:spPr>
            <p:txBody>
              <a:bodyPr wrap="none" rtlCol="0">
                <a:spAutoFit/>
              </a:bodyPr>
              <a:lstStyle/>
              <a:p>
                <a:r>
                  <a:rPr lang="es-AR" dirty="0">
                    <a:latin typeface="+mj-lt"/>
                  </a:rPr>
                  <a:t>Donde </a:t>
                </a:r>
                <a14:m>
                  <m:oMath xmlns:m="http://schemas.openxmlformats.org/officeDocument/2006/math">
                    <m:acc>
                      <m:accPr>
                        <m:chr m:val="̅"/>
                        <m:ctrlPr>
                          <a:rPr lang="es-AR" i="1" smtClean="0">
                            <a:latin typeface="Cambria Math" panose="02040503050406030204" pitchFamily="18" charset="0"/>
                          </a:rPr>
                        </m:ctrlPr>
                      </m:accPr>
                      <m:e>
                        <m:r>
                          <a:rPr lang="es-AR" b="0" i="1" smtClean="0">
                            <a:latin typeface="Cambria Math" panose="02040503050406030204" pitchFamily="18" charset="0"/>
                          </a:rPr>
                          <m:t>𝐾</m:t>
                        </m:r>
                      </m:e>
                    </m:acc>
                  </m:oMath>
                </a14:m>
                <a:endParaRPr lang="es-AR" dirty="0"/>
              </a:p>
            </p:txBody>
          </p:sp>
        </mc:Choice>
        <mc:Fallback xmlns="">
          <p:sp>
            <p:nvSpPr>
              <p:cNvPr id="8" name="CuadroTexto 7"/>
              <p:cNvSpPr txBox="1">
                <a:spLocks noRot="1" noChangeAspect="1" noMove="1" noResize="1" noEditPoints="1" noAdjustHandles="1" noChangeArrowheads="1" noChangeShapeType="1" noTextEdit="1"/>
              </p:cNvSpPr>
              <p:nvPr/>
            </p:nvSpPr>
            <p:spPr>
              <a:xfrm>
                <a:off x="125977" y="4431848"/>
                <a:ext cx="1030026" cy="369332"/>
              </a:xfrm>
              <a:prstGeom prst="rect">
                <a:avLst/>
              </a:prstGeom>
              <a:blipFill>
                <a:blip r:embed="rId4"/>
                <a:stretch>
                  <a:fillRect l="-5325" t="-8197" r="-30178" b="-24590"/>
                </a:stretch>
              </a:blipFill>
            </p:spPr>
            <p:txBody>
              <a:bodyPr/>
              <a:lstStyle/>
              <a:p>
                <a:r>
                  <a:rPr lang="es-AR">
                    <a:noFill/>
                  </a:rPr>
                  <a:t> </a:t>
                </a:r>
              </a:p>
            </p:txBody>
          </p:sp>
        </mc:Fallback>
      </mc:AlternateContent>
      <p:pic>
        <p:nvPicPr>
          <p:cNvPr id="9" name="Imagen 8"/>
          <p:cNvPicPr>
            <a:picLocks noChangeAspect="1"/>
          </p:cNvPicPr>
          <p:nvPr/>
        </p:nvPicPr>
        <p:blipFill>
          <a:blip r:embed="rId5"/>
          <a:stretch>
            <a:fillRect/>
          </a:stretch>
        </p:blipFill>
        <p:spPr>
          <a:xfrm>
            <a:off x="1273695" y="4075445"/>
            <a:ext cx="4334480" cy="2391109"/>
          </a:xfrm>
          <a:prstGeom prst="rect">
            <a:avLst/>
          </a:prstGeom>
        </p:spPr>
      </p:pic>
      <mc:AlternateContent xmlns:mc="http://schemas.openxmlformats.org/markup-compatibility/2006" xmlns:a14="http://schemas.microsoft.com/office/drawing/2010/main">
        <mc:Choice Requires="a14">
          <p:sp>
            <p:nvSpPr>
              <p:cNvPr id="10" name="Rectángulo 9"/>
              <p:cNvSpPr/>
              <p:nvPr/>
            </p:nvSpPr>
            <p:spPr>
              <a:xfrm>
                <a:off x="5867677" y="1275955"/>
                <a:ext cx="6056338" cy="369332"/>
              </a:xfrm>
              <a:prstGeom prst="rect">
                <a:avLst/>
              </a:prstGeom>
            </p:spPr>
            <p:txBody>
              <a:bodyPr wrap="none">
                <a:spAutoFit/>
              </a:bodyPr>
              <a:lstStyle/>
              <a:p>
                <a:r>
                  <a:rPr lang="es-AR" dirty="0">
                    <a:latin typeface="+mj-lt"/>
                  </a:rPr>
                  <a:t>(esto es para el caso especial </a:t>
                </a:r>
                <a14:m>
                  <m:oMath xmlns:m="http://schemas.openxmlformats.org/officeDocument/2006/math">
                    <m:r>
                      <a:rPr lang="es-AR" b="0" i="1" smtClean="0">
                        <a:latin typeface="Cambria Math" panose="02040503050406030204" pitchFamily="18" charset="0"/>
                      </a:rPr>
                      <m:t>𝑥</m:t>
                    </m:r>
                    <m:r>
                      <a:rPr lang="es-AR" b="0" i="1" smtClean="0">
                        <a:latin typeface="Cambria Math" panose="02040503050406030204" pitchFamily="18" charset="0"/>
                      </a:rPr>
                      <m:t>=</m:t>
                    </m:r>
                    <m:r>
                      <a:rPr lang="es-AR" b="0" i="1" smtClean="0">
                        <a:latin typeface="Cambria Math" panose="02040503050406030204" pitchFamily="18" charset="0"/>
                      </a:rPr>
                      <m:t>𝑦</m:t>
                    </m:r>
                  </m:oMath>
                </a14:m>
                <a:r>
                  <a:rPr lang="es-AR" dirty="0">
                    <a:latin typeface="+mj-lt"/>
                  </a:rPr>
                  <a:t>).El vector de incógnitas es:</a:t>
                </a:r>
              </a:p>
            </p:txBody>
          </p:sp>
        </mc:Choice>
        <mc:Fallback xmlns="">
          <p:sp>
            <p:nvSpPr>
              <p:cNvPr id="10" name="Rectángulo 9"/>
              <p:cNvSpPr>
                <a:spLocks noRot="1" noChangeAspect="1" noMove="1" noResize="1" noEditPoints="1" noAdjustHandles="1" noChangeArrowheads="1" noChangeShapeType="1" noTextEdit="1"/>
              </p:cNvSpPr>
              <p:nvPr/>
            </p:nvSpPr>
            <p:spPr>
              <a:xfrm>
                <a:off x="5867677" y="1275955"/>
                <a:ext cx="6056338" cy="369332"/>
              </a:xfrm>
              <a:prstGeom prst="rect">
                <a:avLst/>
              </a:prstGeom>
              <a:blipFill>
                <a:blip r:embed="rId6"/>
                <a:stretch>
                  <a:fillRect l="-906" t="-8197" b="-24590"/>
                </a:stretch>
              </a:blipFill>
            </p:spPr>
            <p:txBody>
              <a:bodyPr/>
              <a:lstStyle/>
              <a:p>
                <a:r>
                  <a:rPr lang="es-AR">
                    <a:noFill/>
                  </a:rPr>
                  <a:t> </a:t>
                </a:r>
              </a:p>
            </p:txBody>
          </p:sp>
        </mc:Fallback>
      </mc:AlternateContent>
      <p:pic>
        <p:nvPicPr>
          <p:cNvPr id="11" name="Imagen 10"/>
          <p:cNvPicPr>
            <a:picLocks noChangeAspect="1"/>
          </p:cNvPicPr>
          <p:nvPr/>
        </p:nvPicPr>
        <p:blipFill>
          <a:blip r:embed="rId7"/>
          <a:stretch>
            <a:fillRect/>
          </a:stretch>
        </p:blipFill>
        <p:spPr>
          <a:xfrm>
            <a:off x="9460965" y="1645287"/>
            <a:ext cx="1869858" cy="4991707"/>
          </a:xfrm>
          <a:prstGeom prst="rect">
            <a:avLst/>
          </a:prstGeom>
        </p:spPr>
      </p:pic>
      <mc:AlternateContent xmlns:mc="http://schemas.openxmlformats.org/markup-compatibility/2006" xmlns:a14="http://schemas.microsoft.com/office/drawing/2010/main">
        <mc:Choice Requires="a14">
          <p:sp>
            <p:nvSpPr>
              <p:cNvPr id="12" name="Rectángulo 11"/>
              <p:cNvSpPr/>
              <p:nvPr/>
            </p:nvSpPr>
            <p:spPr>
              <a:xfrm>
                <a:off x="6064866" y="2360351"/>
                <a:ext cx="4154184" cy="923330"/>
              </a:xfrm>
              <a:prstGeom prst="rect">
                <a:avLst/>
              </a:prstGeom>
            </p:spPr>
            <p:txBody>
              <a:bodyPr wrap="square">
                <a:spAutoFit/>
              </a:bodyPr>
              <a:lstStyle/>
              <a:p>
                <a:r>
                  <a:rPr lang="es-AR" dirty="0">
                    <a:latin typeface="+mj-lt"/>
                  </a:rPr>
                  <a:t>Que corresponde a haber numerado las incógnitas primero según y </a:t>
                </a:r>
                <a14:m>
                  <m:oMath xmlns:m="http://schemas.openxmlformats.org/officeDocument/2006/math">
                    <m:r>
                      <a:rPr lang="es-AR" b="0" i="1" smtClean="0">
                        <a:latin typeface="Cambria Math" panose="02040503050406030204" pitchFamily="18" charset="0"/>
                      </a:rPr>
                      <m:t>𝑦</m:t>
                    </m:r>
                  </m:oMath>
                </a14:m>
                <a:r>
                  <a:rPr lang="es-AR" dirty="0">
                    <a:latin typeface="+mj-lt"/>
                  </a:rPr>
                  <a:t> después según </a:t>
                </a:r>
                <a14:m>
                  <m:oMath xmlns:m="http://schemas.openxmlformats.org/officeDocument/2006/math">
                    <m:r>
                      <a:rPr lang="es-AR" b="0" i="1" smtClean="0">
                        <a:latin typeface="Cambria Math" panose="02040503050406030204" pitchFamily="18" charset="0"/>
                      </a:rPr>
                      <m:t>𝑥</m:t>
                    </m:r>
                  </m:oMath>
                </a14:m>
                <a:endParaRPr lang="es-AR" dirty="0">
                  <a:latin typeface="+mj-lt"/>
                </a:endParaRPr>
              </a:p>
            </p:txBody>
          </p:sp>
        </mc:Choice>
        <mc:Fallback xmlns="">
          <p:sp>
            <p:nvSpPr>
              <p:cNvPr id="12" name="Rectángulo 11"/>
              <p:cNvSpPr>
                <a:spLocks noRot="1" noChangeAspect="1" noMove="1" noResize="1" noEditPoints="1" noAdjustHandles="1" noChangeArrowheads="1" noChangeShapeType="1" noTextEdit="1"/>
              </p:cNvSpPr>
              <p:nvPr/>
            </p:nvSpPr>
            <p:spPr>
              <a:xfrm>
                <a:off x="6064866" y="2360351"/>
                <a:ext cx="4154184" cy="923330"/>
              </a:xfrm>
              <a:prstGeom prst="rect">
                <a:avLst/>
              </a:prstGeom>
              <a:blipFill>
                <a:blip r:embed="rId8"/>
                <a:stretch>
                  <a:fillRect l="-1322" t="-3289" b="-9211"/>
                </a:stretch>
              </a:blipFill>
            </p:spPr>
            <p:txBody>
              <a:bodyPr/>
              <a:lstStyle/>
              <a:p>
                <a:r>
                  <a:rPr lang="es-AR">
                    <a:noFill/>
                  </a:rPr>
                  <a:t> </a:t>
                </a:r>
              </a:p>
            </p:txBody>
          </p:sp>
        </mc:Fallback>
      </mc:AlternateContent>
    </p:spTree>
    <p:extLst>
      <p:ext uri="{BB962C8B-B14F-4D97-AF65-F5344CB8AC3E}">
        <p14:creationId xmlns:p14="http://schemas.microsoft.com/office/powerpoint/2010/main" val="1835883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2" name="Rectángulo 1"/>
          <p:cNvSpPr/>
          <p:nvPr/>
        </p:nvSpPr>
        <p:spPr>
          <a:xfrm>
            <a:off x="1032223" y="787828"/>
            <a:ext cx="3090270" cy="400110"/>
          </a:xfrm>
          <a:prstGeom prst="rect">
            <a:avLst/>
          </a:prstGeom>
        </p:spPr>
        <p:txBody>
          <a:bodyPr wrap="none">
            <a:spAutoFit/>
          </a:bodyPr>
          <a:lstStyle/>
          <a:p>
            <a:r>
              <a:rPr lang="es-AR" sz="2000" b="1" dirty="0">
                <a:latin typeface="+mj-lt"/>
              </a:rPr>
              <a:t>Stencil del operador discreto</a:t>
            </a:r>
          </a:p>
        </p:txBody>
      </p:sp>
      <p:pic>
        <p:nvPicPr>
          <p:cNvPr id="3" name="Imagen 2"/>
          <p:cNvPicPr>
            <a:picLocks noChangeAspect="1"/>
          </p:cNvPicPr>
          <p:nvPr/>
        </p:nvPicPr>
        <p:blipFill>
          <a:blip r:embed="rId2"/>
          <a:stretch>
            <a:fillRect/>
          </a:stretch>
        </p:blipFill>
        <p:spPr>
          <a:xfrm>
            <a:off x="1285089" y="1157160"/>
            <a:ext cx="9340392" cy="2233356"/>
          </a:xfrm>
          <a:prstGeom prst="rect">
            <a:avLst/>
          </a:prstGeom>
        </p:spPr>
      </p:pic>
      <p:pic>
        <p:nvPicPr>
          <p:cNvPr id="4" name="Imagen 3"/>
          <p:cNvPicPr>
            <a:picLocks noChangeAspect="1"/>
          </p:cNvPicPr>
          <p:nvPr/>
        </p:nvPicPr>
        <p:blipFill>
          <a:blip r:embed="rId3"/>
          <a:stretch>
            <a:fillRect/>
          </a:stretch>
        </p:blipFill>
        <p:spPr>
          <a:xfrm>
            <a:off x="1032223" y="3482938"/>
            <a:ext cx="4832058" cy="3051426"/>
          </a:xfrm>
          <a:prstGeom prst="rect">
            <a:avLst/>
          </a:prstGeom>
        </p:spPr>
      </p:pic>
      <p:pic>
        <p:nvPicPr>
          <p:cNvPr id="5" name="Imagen 4"/>
          <p:cNvPicPr>
            <a:picLocks noChangeAspect="1"/>
          </p:cNvPicPr>
          <p:nvPr/>
        </p:nvPicPr>
        <p:blipFill>
          <a:blip r:embed="rId4"/>
          <a:stretch>
            <a:fillRect/>
          </a:stretch>
        </p:blipFill>
        <p:spPr>
          <a:xfrm>
            <a:off x="5955285" y="3559748"/>
            <a:ext cx="5528806" cy="2897806"/>
          </a:xfrm>
          <a:prstGeom prst="rect">
            <a:avLst/>
          </a:prstGeom>
        </p:spPr>
      </p:pic>
    </p:spTree>
    <p:extLst>
      <p:ext uri="{BB962C8B-B14F-4D97-AF65-F5344CB8AC3E}">
        <p14:creationId xmlns:p14="http://schemas.microsoft.com/office/powerpoint/2010/main" val="3444649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2" name="Rectángulo 1"/>
          <p:cNvSpPr/>
          <p:nvPr/>
        </p:nvSpPr>
        <p:spPr>
          <a:xfrm>
            <a:off x="734006" y="787828"/>
            <a:ext cx="3985963" cy="400110"/>
          </a:xfrm>
          <a:prstGeom prst="rect">
            <a:avLst/>
          </a:prstGeom>
        </p:spPr>
        <p:txBody>
          <a:bodyPr wrap="none">
            <a:spAutoFit/>
          </a:bodyPr>
          <a:lstStyle/>
          <a:p>
            <a:r>
              <a:rPr lang="es-AR" sz="2000" b="1" dirty="0">
                <a:latin typeface="+mj-lt"/>
              </a:rPr>
              <a:t>Resolución del sistema de ecuaciones</a:t>
            </a:r>
          </a:p>
        </p:txBody>
      </p:sp>
      <p:sp>
        <p:nvSpPr>
          <p:cNvPr id="3" name="Rectángulo 2"/>
          <p:cNvSpPr/>
          <p:nvPr/>
        </p:nvSpPr>
        <p:spPr>
          <a:xfrm>
            <a:off x="4895040" y="787828"/>
            <a:ext cx="1915781" cy="400110"/>
          </a:xfrm>
          <a:prstGeom prst="rect">
            <a:avLst/>
          </a:prstGeom>
        </p:spPr>
        <p:txBody>
          <a:bodyPr wrap="none">
            <a:spAutoFit/>
          </a:bodyPr>
          <a:lstStyle/>
          <a:p>
            <a:r>
              <a:rPr lang="es-AR" sz="2000" b="1" dirty="0">
                <a:latin typeface="+mj-lt"/>
              </a:rPr>
              <a:t>Estructura banda</a:t>
            </a:r>
          </a:p>
        </p:txBody>
      </p:sp>
      <p:pic>
        <p:nvPicPr>
          <p:cNvPr id="4" name="Imagen 3"/>
          <p:cNvPicPr>
            <a:picLocks noChangeAspect="1"/>
          </p:cNvPicPr>
          <p:nvPr/>
        </p:nvPicPr>
        <p:blipFill>
          <a:blip r:embed="rId2"/>
          <a:stretch>
            <a:fillRect/>
          </a:stretch>
        </p:blipFill>
        <p:spPr>
          <a:xfrm>
            <a:off x="734006" y="1135519"/>
            <a:ext cx="8878539" cy="657317"/>
          </a:xfrm>
          <a:prstGeom prst="rect">
            <a:avLst/>
          </a:prstGeom>
        </p:spPr>
      </p:pic>
      <p:pic>
        <p:nvPicPr>
          <p:cNvPr id="5" name="Imagen 4"/>
          <p:cNvPicPr>
            <a:picLocks noChangeAspect="1"/>
          </p:cNvPicPr>
          <p:nvPr/>
        </p:nvPicPr>
        <p:blipFill>
          <a:blip r:embed="rId3"/>
          <a:stretch>
            <a:fillRect/>
          </a:stretch>
        </p:blipFill>
        <p:spPr>
          <a:xfrm>
            <a:off x="168261" y="2175903"/>
            <a:ext cx="5005014" cy="3504655"/>
          </a:xfrm>
          <a:prstGeom prst="rect">
            <a:avLst/>
          </a:prstGeom>
        </p:spPr>
      </p:pic>
      <p:pic>
        <p:nvPicPr>
          <p:cNvPr id="8" name="Imagen 7"/>
          <p:cNvPicPr>
            <a:picLocks noChangeAspect="1"/>
          </p:cNvPicPr>
          <p:nvPr/>
        </p:nvPicPr>
        <p:blipFill>
          <a:blip r:embed="rId4"/>
          <a:stretch>
            <a:fillRect/>
          </a:stretch>
        </p:blipFill>
        <p:spPr>
          <a:xfrm>
            <a:off x="5645886" y="2173332"/>
            <a:ext cx="6399606" cy="3457258"/>
          </a:xfrm>
          <a:prstGeom prst="rect">
            <a:avLst/>
          </a:prstGeom>
        </p:spPr>
      </p:pic>
    </p:spTree>
    <p:extLst>
      <p:ext uri="{BB962C8B-B14F-4D97-AF65-F5344CB8AC3E}">
        <p14:creationId xmlns:p14="http://schemas.microsoft.com/office/powerpoint/2010/main" val="3732916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pic>
        <p:nvPicPr>
          <p:cNvPr id="4" name="Imagen 3"/>
          <p:cNvPicPr>
            <a:picLocks noChangeAspect="1"/>
          </p:cNvPicPr>
          <p:nvPr/>
        </p:nvPicPr>
        <p:blipFill>
          <a:blip r:embed="rId2"/>
          <a:stretch>
            <a:fillRect/>
          </a:stretch>
        </p:blipFill>
        <p:spPr>
          <a:xfrm>
            <a:off x="1763389" y="787828"/>
            <a:ext cx="3504520" cy="3421438"/>
          </a:xfrm>
          <a:prstGeom prst="rect">
            <a:avLst/>
          </a:prstGeom>
        </p:spPr>
      </p:pic>
      <p:pic>
        <p:nvPicPr>
          <p:cNvPr id="2" name="Imagen 1"/>
          <p:cNvPicPr>
            <a:picLocks noChangeAspect="1"/>
          </p:cNvPicPr>
          <p:nvPr/>
        </p:nvPicPr>
        <p:blipFill>
          <a:blip r:embed="rId3"/>
          <a:stretch>
            <a:fillRect/>
          </a:stretch>
        </p:blipFill>
        <p:spPr>
          <a:xfrm>
            <a:off x="5758713" y="1955588"/>
            <a:ext cx="5191850" cy="352474"/>
          </a:xfrm>
          <a:prstGeom prst="rect">
            <a:avLst/>
          </a:prstGeom>
        </p:spPr>
      </p:pic>
      <p:pic>
        <p:nvPicPr>
          <p:cNvPr id="3" name="Imagen 2"/>
          <p:cNvPicPr>
            <a:picLocks noChangeAspect="1"/>
          </p:cNvPicPr>
          <p:nvPr/>
        </p:nvPicPr>
        <p:blipFill>
          <a:blip r:embed="rId4"/>
          <a:stretch>
            <a:fillRect/>
          </a:stretch>
        </p:blipFill>
        <p:spPr>
          <a:xfrm>
            <a:off x="1833426" y="4209266"/>
            <a:ext cx="8111049" cy="2458662"/>
          </a:xfrm>
          <a:prstGeom prst="rect">
            <a:avLst/>
          </a:prstGeom>
        </p:spPr>
      </p:pic>
    </p:spTree>
    <p:extLst>
      <p:ext uri="{BB962C8B-B14F-4D97-AF65-F5344CB8AC3E}">
        <p14:creationId xmlns:p14="http://schemas.microsoft.com/office/powerpoint/2010/main" val="157916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05510" y="1406067"/>
            <a:ext cx="9452225" cy="1477328"/>
          </a:xfrm>
          <a:prstGeom prst="rect">
            <a:avLst/>
          </a:prstGeom>
        </p:spPr>
        <p:txBody>
          <a:bodyPr wrap="square">
            <a:spAutoFit/>
          </a:bodyPr>
          <a:lstStyle/>
          <a:p>
            <a:r>
              <a:rPr lang="es-ES" b="1" dirty="0">
                <a:latin typeface="+mj-lt"/>
              </a:rPr>
              <a:t>Backward Euler (implícito):</a:t>
            </a:r>
            <a:r>
              <a:rPr lang="es-ES" dirty="0">
                <a:latin typeface="+mj-lt"/>
              </a:rPr>
              <a:t/>
            </a:r>
            <a:br>
              <a:rPr lang="es-ES" dirty="0">
                <a:latin typeface="+mj-lt"/>
              </a:rPr>
            </a:br>
            <a:r>
              <a:rPr lang="es-ES" dirty="0">
                <a:latin typeface="+mj-lt"/>
              </a:rPr>
              <a:t>Usa la </a:t>
            </a:r>
            <a:r>
              <a:rPr lang="es-ES" b="1" dirty="0">
                <a:latin typeface="+mj-lt"/>
              </a:rPr>
              <a:t>pendiente en el tiempo futuro</a:t>
            </a:r>
            <a:r>
              <a:rPr lang="es-ES" dirty="0">
                <a:latin typeface="+mj-lt"/>
              </a:rPr>
              <a:t> </a:t>
            </a:r>
            <a:r>
              <a:rPr lang="es-ES" dirty="0" smtClean="0">
                <a:latin typeface="+mj-lt"/>
              </a:rPr>
              <a:t>n+1.</a:t>
            </a:r>
            <a:r>
              <a:rPr lang="es-ES" dirty="0">
                <a:latin typeface="+mj-lt"/>
              </a:rPr>
              <a:t/>
            </a:r>
            <a:br>
              <a:rPr lang="es-ES" dirty="0">
                <a:latin typeface="+mj-lt"/>
              </a:rPr>
            </a:br>
            <a:r>
              <a:rPr lang="es-ES" dirty="0">
                <a:latin typeface="+mj-lt"/>
              </a:rPr>
              <a:t>Es como decir: </a:t>
            </a:r>
            <a:r>
              <a:rPr lang="es-ES" i="1" dirty="0">
                <a:latin typeface="+mj-lt"/>
              </a:rPr>
              <a:t>“no me muevo hasta que no sé dónde voy a terminar, y ahí ajusto el cálculo con el estado futuro”</a:t>
            </a:r>
            <a:r>
              <a:rPr lang="es-ES" dirty="0">
                <a:latin typeface="+mj-lt"/>
              </a:rPr>
              <a:t>.</a:t>
            </a:r>
          </a:p>
          <a:p>
            <a:r>
              <a:rPr lang="es-ES" dirty="0">
                <a:latin typeface="+mj-lt"/>
              </a:rPr>
              <a:t>Matemáticamente:</a:t>
            </a:r>
          </a:p>
        </p:txBody>
      </p:sp>
      <p:sp>
        <p:nvSpPr>
          <p:cNvPr id="5" name="Rectángulo 4"/>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6" name="CuadroTexto 5"/>
          <p:cNvSpPr txBox="1"/>
          <p:nvPr/>
        </p:nvSpPr>
        <p:spPr>
          <a:xfrm>
            <a:off x="2995197" y="418496"/>
            <a:ext cx="6310254"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 Esquemas temporales</a:t>
            </a:r>
            <a:endParaRPr lang="es-AR"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CuadroTexto 6"/>
              <p:cNvSpPr txBox="1"/>
              <p:nvPr/>
            </p:nvSpPr>
            <p:spPr>
              <a:xfrm>
                <a:off x="4705564" y="2883395"/>
                <a:ext cx="3369924" cy="369332"/>
              </a:xfrm>
              <a:prstGeom prst="rect">
                <a:avLst/>
              </a:prstGeom>
              <a:noFill/>
            </p:spPr>
            <p:txBody>
              <a:bodyPr wrap="square" lIns="0" tIns="0" rIns="0" bIns="0" rtlCol="0">
                <a:spAutoFit/>
              </a:bodyPr>
              <a:lstStyle/>
              <a:p>
                <a14:m>
                  <m:oMath xmlns:m="http://schemas.openxmlformats.org/officeDocument/2006/math">
                    <m:sSup>
                      <m:sSupPr>
                        <m:ctrlPr>
                          <a:rPr lang="es-AR" sz="2400" i="1" smtClean="0">
                            <a:latin typeface="Cambria Math" panose="02040503050406030204" pitchFamily="18" charset="0"/>
                          </a:rPr>
                        </m:ctrlPr>
                      </m:sSupPr>
                      <m:e>
                        <m:r>
                          <a:rPr lang="es-AR" sz="2400" i="1" smtClean="0">
                            <a:latin typeface="Cambria Math" panose="02040503050406030204" pitchFamily="18" charset="0"/>
                            <a:ea typeface="Cambria Math" panose="02040503050406030204" pitchFamily="18" charset="0"/>
                          </a:rPr>
                          <m:t>𝜙</m:t>
                        </m:r>
                      </m:e>
                      <m:sup>
                        <m:r>
                          <a:rPr lang="es-AR" sz="2400" b="0" i="1" smtClean="0">
                            <a:latin typeface="Cambria Math" panose="02040503050406030204" pitchFamily="18" charset="0"/>
                          </a:rPr>
                          <m:t>𝑛</m:t>
                        </m:r>
                        <m:r>
                          <a:rPr lang="es-AR" sz="2400" b="0" i="1" smtClean="0">
                            <a:latin typeface="Cambria Math" panose="02040503050406030204" pitchFamily="18" charset="0"/>
                          </a:rPr>
                          <m:t>+1</m:t>
                        </m:r>
                      </m:sup>
                    </m:sSup>
                  </m:oMath>
                </a14:m>
                <a:r>
                  <a:rPr lang="es-AR" sz="2400" dirty="0" smtClean="0"/>
                  <a:t>= </a:t>
                </a:r>
                <a14:m>
                  <m:oMath xmlns:m="http://schemas.openxmlformats.org/officeDocument/2006/math">
                    <m:sSup>
                      <m:sSupPr>
                        <m:ctrlPr>
                          <a:rPr lang="es-AR" sz="2400" i="1" smtClean="0">
                            <a:latin typeface="Cambria Math" panose="02040503050406030204" pitchFamily="18" charset="0"/>
                          </a:rPr>
                        </m:ctrlPr>
                      </m:sSupPr>
                      <m:e>
                        <m:r>
                          <a:rPr lang="es-AR" sz="2400" i="1" smtClean="0">
                            <a:latin typeface="Cambria Math" panose="02040503050406030204" pitchFamily="18" charset="0"/>
                            <a:ea typeface="Cambria Math" panose="02040503050406030204" pitchFamily="18" charset="0"/>
                          </a:rPr>
                          <m:t>𝜙</m:t>
                        </m:r>
                      </m:e>
                      <m:sup>
                        <m:r>
                          <a:rPr lang="es-AR" sz="2400" b="0" i="1" smtClean="0">
                            <a:latin typeface="Cambria Math" panose="02040503050406030204" pitchFamily="18" charset="0"/>
                          </a:rPr>
                          <m:t>𝑛</m:t>
                        </m:r>
                      </m:sup>
                    </m:sSup>
                  </m:oMath>
                </a14:m>
                <a:r>
                  <a:rPr lang="es-AR" sz="2400" dirty="0" smtClean="0"/>
                  <a:t> +</a:t>
                </a:r>
                <a14:m>
                  <m:oMath xmlns:m="http://schemas.openxmlformats.org/officeDocument/2006/math">
                    <m:r>
                      <a:rPr lang="es-AR" sz="2400" b="0" i="0" dirty="0" smtClean="0">
                        <a:latin typeface="Cambria Math" panose="02040503050406030204" pitchFamily="18" charset="0"/>
                        <a:ea typeface="Cambria Math" panose="02040503050406030204" pitchFamily="18" charset="0"/>
                      </a:rPr>
                      <m:t> </m:t>
                    </m:r>
                    <m:r>
                      <a:rPr lang="es-AR" sz="2400" i="1" dirty="0" smtClean="0">
                        <a:latin typeface="Cambria Math" panose="02040503050406030204" pitchFamily="18" charset="0"/>
                        <a:ea typeface="Cambria Math" panose="02040503050406030204" pitchFamily="18" charset="0"/>
                      </a:rPr>
                      <m:t>∆</m:t>
                    </m:r>
                    <m:r>
                      <a:rPr lang="es-AR" sz="2400" b="0" i="1" dirty="0" smtClean="0">
                        <a:latin typeface="Cambria Math" panose="02040503050406030204" pitchFamily="18" charset="0"/>
                        <a:ea typeface="Cambria Math" panose="02040503050406030204" pitchFamily="18" charset="0"/>
                      </a:rPr>
                      <m:t>𝑡𝐹</m:t>
                    </m:r>
                  </m:oMath>
                </a14:m>
                <a:r>
                  <a:rPr lang="es-AR" sz="2400" dirty="0" smtClean="0"/>
                  <a:t>(</a:t>
                </a:r>
                <a14:m>
                  <m:oMath xmlns:m="http://schemas.openxmlformats.org/officeDocument/2006/math">
                    <m:sSup>
                      <m:sSupPr>
                        <m:ctrlPr>
                          <a:rPr lang="es-AR" sz="2400" i="1">
                            <a:latin typeface="Cambria Math" panose="02040503050406030204" pitchFamily="18" charset="0"/>
                          </a:rPr>
                        </m:ctrlPr>
                      </m:sSupPr>
                      <m:e>
                        <m:r>
                          <a:rPr lang="es-AR" sz="2400" i="1">
                            <a:latin typeface="Cambria Math" panose="02040503050406030204" pitchFamily="18" charset="0"/>
                            <a:ea typeface="Cambria Math" panose="02040503050406030204" pitchFamily="18" charset="0"/>
                          </a:rPr>
                          <m:t>𝜙</m:t>
                        </m:r>
                      </m:e>
                      <m:sup>
                        <m:r>
                          <a:rPr lang="es-AR" sz="2400" i="1">
                            <a:latin typeface="Cambria Math" panose="02040503050406030204" pitchFamily="18" charset="0"/>
                          </a:rPr>
                          <m:t>𝑛</m:t>
                        </m:r>
                        <m:r>
                          <a:rPr lang="es-AR" sz="2400" b="0" i="1" smtClean="0">
                            <a:latin typeface="Cambria Math" panose="02040503050406030204" pitchFamily="18" charset="0"/>
                          </a:rPr>
                          <m:t>+1</m:t>
                        </m:r>
                      </m:sup>
                    </m:sSup>
                  </m:oMath>
                </a14:m>
                <a:r>
                  <a:rPr lang="es-AR" sz="2400" dirty="0" smtClean="0"/>
                  <a:t>)</a:t>
                </a:r>
                <a:endParaRPr lang="es-AR" sz="2400" dirty="0"/>
              </a:p>
            </p:txBody>
          </p:sp>
        </mc:Choice>
        <mc:Fallback>
          <p:sp>
            <p:nvSpPr>
              <p:cNvPr id="7" name="CuadroTexto 6"/>
              <p:cNvSpPr txBox="1">
                <a:spLocks noRot="1" noChangeAspect="1" noMove="1" noResize="1" noEditPoints="1" noAdjustHandles="1" noChangeArrowheads="1" noChangeShapeType="1" noTextEdit="1"/>
              </p:cNvSpPr>
              <p:nvPr/>
            </p:nvSpPr>
            <p:spPr>
              <a:xfrm>
                <a:off x="4705564" y="2883395"/>
                <a:ext cx="3369924" cy="369332"/>
              </a:xfrm>
              <a:prstGeom prst="rect">
                <a:avLst/>
              </a:prstGeom>
              <a:blipFill>
                <a:blip r:embed="rId2"/>
                <a:stretch>
                  <a:fillRect l="-4159" t="-26230" b="-47541"/>
                </a:stretch>
              </a:blipFill>
            </p:spPr>
            <p:txBody>
              <a:bodyPr/>
              <a:lstStyle/>
              <a:p>
                <a:r>
                  <a:rPr lang="es-AR">
                    <a:noFill/>
                  </a:rPr>
                  <a:t> </a:t>
                </a:r>
              </a:p>
            </p:txBody>
          </p:sp>
        </mc:Fallback>
      </mc:AlternateContent>
      <p:sp>
        <p:nvSpPr>
          <p:cNvPr id="8" name="Rectángulo 7"/>
          <p:cNvSpPr/>
          <p:nvPr/>
        </p:nvSpPr>
        <p:spPr>
          <a:xfrm>
            <a:off x="1597631" y="3427225"/>
            <a:ext cx="9667982" cy="2862322"/>
          </a:xfrm>
          <a:prstGeom prst="rect">
            <a:avLst/>
          </a:prstGeom>
        </p:spPr>
        <p:txBody>
          <a:bodyPr wrap="square">
            <a:spAutoFit/>
          </a:bodyPr>
          <a:lstStyle/>
          <a:p>
            <a:r>
              <a:rPr lang="es-ES" b="1" dirty="0">
                <a:latin typeface="+mj-lt"/>
              </a:rPr>
              <a:t>Interpretación de "ajuste futuro"</a:t>
            </a:r>
          </a:p>
          <a:p>
            <a:r>
              <a:rPr lang="es-ES" dirty="0">
                <a:latin typeface="+mj-lt"/>
              </a:rPr>
              <a:t>En Backward Euler, el sistema se corrige </a:t>
            </a:r>
            <a:r>
              <a:rPr lang="es-ES" b="1" dirty="0">
                <a:latin typeface="+mj-lt"/>
              </a:rPr>
              <a:t>usando la información del estado al final del paso de tiempo</a:t>
            </a:r>
            <a:r>
              <a:rPr lang="es-ES" dirty="0">
                <a:latin typeface="+mj-lt"/>
              </a:rPr>
              <a:t>.</a:t>
            </a:r>
          </a:p>
          <a:p>
            <a:pPr>
              <a:buFont typeface="Arial" panose="020B0604020202020204" pitchFamily="34" charset="0"/>
              <a:buChar char="•"/>
            </a:pPr>
            <a:r>
              <a:rPr lang="es-ES" dirty="0" smtClean="0">
                <a:latin typeface="+mj-lt"/>
              </a:rPr>
              <a:t> Eso </a:t>
            </a:r>
            <a:r>
              <a:rPr lang="es-ES" dirty="0">
                <a:latin typeface="+mj-lt"/>
              </a:rPr>
              <a:t>obliga a resolver un </a:t>
            </a:r>
            <a:r>
              <a:rPr lang="es-ES" b="1" dirty="0">
                <a:latin typeface="+mj-lt"/>
              </a:rPr>
              <a:t>sistema de ecuaciones acoplado</a:t>
            </a:r>
            <a:r>
              <a:rPr lang="es-ES" dirty="0">
                <a:latin typeface="+mj-lt"/>
              </a:rPr>
              <a:t> (porque </a:t>
            </a:r>
            <a:r>
              <a:rPr lang="es-ES" dirty="0" smtClean="0">
                <a:latin typeface="+mj-lt"/>
              </a:rPr>
              <a:t>Tn+1 </a:t>
            </a:r>
            <a:r>
              <a:rPr lang="es-ES" dirty="0">
                <a:latin typeface="+mj-lt"/>
              </a:rPr>
              <a:t>aparece en ambos lados).</a:t>
            </a:r>
          </a:p>
          <a:p>
            <a:pPr>
              <a:buFont typeface="Arial" panose="020B0604020202020204" pitchFamily="34" charset="0"/>
              <a:buChar char="•"/>
            </a:pPr>
            <a:r>
              <a:rPr lang="es-ES" dirty="0" smtClean="0">
                <a:latin typeface="+mj-lt"/>
              </a:rPr>
              <a:t> Pero </a:t>
            </a:r>
            <a:r>
              <a:rPr lang="es-ES" dirty="0">
                <a:latin typeface="+mj-lt"/>
              </a:rPr>
              <a:t>tiene la ventaja de que las inestabilidades que podrían crecer en Forward Euler </a:t>
            </a:r>
            <a:r>
              <a:rPr lang="es-ES" b="1" dirty="0">
                <a:latin typeface="+mj-lt"/>
              </a:rPr>
              <a:t>ya se amortiguan en el mismo paso</a:t>
            </a:r>
            <a:r>
              <a:rPr lang="es-ES" dirty="0">
                <a:latin typeface="+mj-lt"/>
              </a:rPr>
              <a:t>, porque el método se "ajusta" al estado futuro</a:t>
            </a:r>
            <a:r>
              <a:rPr lang="es-ES" dirty="0" smtClean="0">
                <a:latin typeface="+mj-lt"/>
              </a:rPr>
              <a:t>.</a:t>
            </a:r>
          </a:p>
          <a:p>
            <a:r>
              <a:rPr lang="es-ES" dirty="0" smtClean="0">
                <a:latin typeface="+mj-lt"/>
              </a:rPr>
              <a:t> </a:t>
            </a:r>
            <a:r>
              <a:rPr lang="es-ES" b="1" dirty="0">
                <a:latin typeface="+mj-lt"/>
              </a:rPr>
              <a:t>En física:</a:t>
            </a:r>
          </a:p>
          <a:p>
            <a:pPr>
              <a:buFont typeface="Arial" panose="020B0604020202020204" pitchFamily="34" charset="0"/>
              <a:buChar char="•"/>
            </a:pPr>
            <a:r>
              <a:rPr lang="es-ES" dirty="0" smtClean="0">
                <a:latin typeface="+mj-lt"/>
              </a:rPr>
              <a:t> Forward </a:t>
            </a:r>
            <a:r>
              <a:rPr lang="es-ES" dirty="0">
                <a:latin typeface="+mj-lt"/>
              </a:rPr>
              <a:t>Euler deja que la difusión actúe con la pendiente actual, lo cual puede ser demasiado agresivo.</a:t>
            </a:r>
          </a:p>
          <a:p>
            <a:pPr>
              <a:buFont typeface="Arial" panose="020B0604020202020204" pitchFamily="34" charset="0"/>
              <a:buChar char="•"/>
            </a:pPr>
            <a:r>
              <a:rPr lang="es-ES" dirty="0" smtClean="0">
                <a:latin typeface="+mj-lt"/>
              </a:rPr>
              <a:t> Backward </a:t>
            </a:r>
            <a:r>
              <a:rPr lang="es-ES" dirty="0">
                <a:latin typeface="+mj-lt"/>
              </a:rPr>
              <a:t>Euler asume que la difusión/reacción </a:t>
            </a:r>
            <a:r>
              <a:rPr lang="es-ES" b="1" dirty="0">
                <a:latin typeface="+mj-lt"/>
              </a:rPr>
              <a:t>ya actuó plenamente al final del paso</a:t>
            </a:r>
            <a:r>
              <a:rPr lang="es-ES" dirty="0">
                <a:latin typeface="+mj-lt"/>
              </a:rPr>
              <a:t>, entonces no se dispara nada: es </a:t>
            </a:r>
            <a:r>
              <a:rPr lang="es-ES" b="1" dirty="0">
                <a:latin typeface="+mj-lt"/>
              </a:rPr>
              <a:t>incondicionalmente estable</a:t>
            </a:r>
            <a:r>
              <a:rPr lang="es-ES" dirty="0">
                <a:latin typeface="+mj-lt"/>
              </a:rPr>
              <a:t>.</a:t>
            </a:r>
          </a:p>
        </p:txBody>
      </p:sp>
    </p:spTree>
    <p:extLst>
      <p:ext uri="{BB962C8B-B14F-4D97-AF65-F5344CB8AC3E}">
        <p14:creationId xmlns:p14="http://schemas.microsoft.com/office/powerpoint/2010/main" val="2004994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4032820"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a:t>
            </a:r>
          </a:p>
          <a:p>
            <a:pPr algn="ctr"/>
            <a:r>
              <a:rPr lang="es-AR" b="1" dirty="0">
                <a:latin typeface="Times New Roman" panose="02020603050405020304" pitchFamily="18" charset="0"/>
                <a:cs typeface="Times New Roman" panose="02020603050405020304" pitchFamily="18" charset="0"/>
              </a:rPr>
              <a:t>EJERCICIOS PARA RESOLVER</a:t>
            </a:r>
          </a:p>
        </p:txBody>
      </p:sp>
      <p:pic>
        <p:nvPicPr>
          <p:cNvPr id="2" name="Imagen 1"/>
          <p:cNvPicPr>
            <a:picLocks noChangeAspect="1"/>
          </p:cNvPicPr>
          <p:nvPr/>
        </p:nvPicPr>
        <p:blipFill>
          <a:blip r:embed="rId2"/>
          <a:stretch>
            <a:fillRect/>
          </a:stretch>
        </p:blipFill>
        <p:spPr>
          <a:xfrm>
            <a:off x="588690" y="1064827"/>
            <a:ext cx="5582429" cy="5820587"/>
          </a:xfrm>
          <a:prstGeom prst="rect">
            <a:avLst/>
          </a:prstGeom>
        </p:spPr>
      </p:pic>
      <p:sp>
        <p:nvSpPr>
          <p:cNvPr id="3" name="Flecha derecha 2"/>
          <p:cNvSpPr/>
          <p:nvPr/>
        </p:nvSpPr>
        <p:spPr>
          <a:xfrm>
            <a:off x="6079787" y="3745149"/>
            <a:ext cx="544749" cy="330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4" name="Imagen 3"/>
          <p:cNvPicPr>
            <a:picLocks noChangeAspect="1"/>
          </p:cNvPicPr>
          <p:nvPr/>
        </p:nvPicPr>
        <p:blipFill>
          <a:blip r:embed="rId3"/>
          <a:stretch>
            <a:fillRect/>
          </a:stretch>
        </p:blipFill>
        <p:spPr>
          <a:xfrm>
            <a:off x="6869816" y="1014814"/>
            <a:ext cx="4372585" cy="3010320"/>
          </a:xfrm>
          <a:prstGeom prst="rect">
            <a:avLst/>
          </a:prstGeom>
        </p:spPr>
      </p:pic>
      <p:pic>
        <p:nvPicPr>
          <p:cNvPr id="5" name="Imagen 4"/>
          <p:cNvPicPr>
            <a:picLocks noChangeAspect="1"/>
          </p:cNvPicPr>
          <p:nvPr/>
        </p:nvPicPr>
        <p:blipFill>
          <a:blip r:embed="rId4"/>
          <a:stretch>
            <a:fillRect/>
          </a:stretch>
        </p:blipFill>
        <p:spPr>
          <a:xfrm>
            <a:off x="6869816" y="3975120"/>
            <a:ext cx="3887235" cy="2697265"/>
          </a:xfrm>
          <a:prstGeom prst="rect">
            <a:avLst/>
          </a:prstGeom>
        </p:spPr>
      </p:pic>
    </p:spTree>
    <p:extLst>
      <p:ext uri="{BB962C8B-B14F-4D97-AF65-F5344CB8AC3E}">
        <p14:creationId xmlns:p14="http://schemas.microsoft.com/office/powerpoint/2010/main" val="683543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
        <p:nvSpPr>
          <p:cNvPr id="2" name="CuadroTexto 1"/>
          <p:cNvSpPr txBox="1"/>
          <p:nvPr/>
        </p:nvSpPr>
        <p:spPr>
          <a:xfrm>
            <a:off x="1253448" y="950853"/>
            <a:ext cx="4159728" cy="369332"/>
          </a:xfrm>
          <a:prstGeom prst="rect">
            <a:avLst/>
          </a:prstGeom>
          <a:noFill/>
        </p:spPr>
        <p:txBody>
          <a:bodyPr wrap="none" rtlCol="0">
            <a:spAutoFit/>
          </a:bodyPr>
          <a:lstStyle/>
          <a:p>
            <a:r>
              <a:rPr lang="es-AR" b="1" dirty="0" smtClean="0">
                <a:latin typeface="+mj-lt"/>
              </a:rPr>
              <a:t>RESUMEN GENERAL. Vayamos paso a paso</a:t>
            </a:r>
            <a:endParaRPr lang="es-AR" b="1" dirty="0">
              <a:latin typeface="+mj-lt"/>
            </a:endParaRPr>
          </a:p>
        </p:txBody>
      </p:sp>
      <p:pic>
        <p:nvPicPr>
          <p:cNvPr id="3" name="Imagen 2"/>
          <p:cNvPicPr>
            <a:picLocks noChangeAspect="1"/>
          </p:cNvPicPr>
          <p:nvPr/>
        </p:nvPicPr>
        <p:blipFill>
          <a:blip r:embed="rId2"/>
          <a:stretch>
            <a:fillRect/>
          </a:stretch>
        </p:blipFill>
        <p:spPr>
          <a:xfrm>
            <a:off x="1733134" y="2409245"/>
            <a:ext cx="8834378" cy="1864804"/>
          </a:xfrm>
          <a:prstGeom prst="rect">
            <a:avLst/>
          </a:prstGeom>
        </p:spPr>
      </p:pic>
    </p:spTree>
    <p:extLst>
      <p:ext uri="{BB962C8B-B14F-4D97-AF65-F5344CB8AC3E}">
        <p14:creationId xmlns:p14="http://schemas.microsoft.com/office/powerpoint/2010/main" val="3060218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pic>
        <p:nvPicPr>
          <p:cNvPr id="2" name="Imagen 1"/>
          <p:cNvPicPr>
            <a:picLocks noChangeAspect="1"/>
          </p:cNvPicPr>
          <p:nvPr/>
        </p:nvPicPr>
        <p:blipFill>
          <a:blip r:embed="rId2"/>
          <a:stretch>
            <a:fillRect/>
          </a:stretch>
        </p:blipFill>
        <p:spPr>
          <a:xfrm>
            <a:off x="2023494" y="1142681"/>
            <a:ext cx="8145012" cy="4572638"/>
          </a:xfrm>
          <a:prstGeom prst="rect">
            <a:avLst/>
          </a:prstGeom>
        </p:spPr>
      </p:pic>
      <p:sp>
        <p:nvSpPr>
          <p:cNvPr id="3" name="Rectángulo 2"/>
          <p:cNvSpPr/>
          <p:nvPr/>
        </p:nvSpPr>
        <p:spPr>
          <a:xfrm>
            <a:off x="1609617" y="5792728"/>
            <a:ext cx="9804971" cy="923330"/>
          </a:xfrm>
          <a:prstGeom prst="rect">
            <a:avLst/>
          </a:prstGeom>
        </p:spPr>
        <p:txBody>
          <a:bodyPr wrap="square">
            <a:spAutoFit/>
          </a:bodyPr>
          <a:lstStyle/>
          <a:p>
            <a:r>
              <a:rPr lang="es-ES" i="1" dirty="0">
                <a:latin typeface="+mj-lt"/>
              </a:rPr>
              <a:t>(Nota: si </a:t>
            </a:r>
            <a:r>
              <a:rPr lang="es-ES" i="1" dirty="0" smtClean="0">
                <a:latin typeface="+mj-lt"/>
              </a:rPr>
              <a:t>se prefiere </a:t>
            </a:r>
            <a:r>
              <a:rPr lang="es-ES" i="1" dirty="0">
                <a:latin typeface="+mj-lt"/>
              </a:rPr>
              <a:t>tener el RHS = −</a:t>
            </a:r>
            <a:r>
              <a:rPr lang="es-ES" i="1" dirty="0" smtClean="0">
                <a:latin typeface="+mj-lt"/>
              </a:rPr>
              <a:t>Q, usar </a:t>
            </a:r>
            <a:r>
              <a:rPr lang="es-ES" i="1" dirty="0">
                <a:latin typeface="+mj-lt"/>
              </a:rPr>
              <a:t>la primera forma; </a:t>
            </a:r>
            <a:endParaRPr lang="es-ES" i="1" dirty="0" smtClean="0">
              <a:latin typeface="+mj-lt"/>
            </a:endParaRPr>
          </a:p>
          <a:p>
            <a:r>
              <a:rPr lang="es-ES" i="1" dirty="0" smtClean="0">
                <a:latin typeface="+mj-lt"/>
              </a:rPr>
              <a:t>la </a:t>
            </a:r>
            <a:r>
              <a:rPr lang="es-ES" i="1" dirty="0">
                <a:latin typeface="+mj-lt"/>
              </a:rPr>
              <a:t>presentación anterior tiene diagonal positiva y RHS = </a:t>
            </a:r>
            <a:r>
              <a:rPr lang="es-ES" i="1" dirty="0" smtClean="0">
                <a:latin typeface="+mj-lt"/>
              </a:rPr>
              <a:t>Q, </a:t>
            </a:r>
            <a:r>
              <a:rPr lang="es-ES" i="1" dirty="0">
                <a:latin typeface="+mj-lt"/>
              </a:rPr>
              <a:t>que es la convención más habitual para matrices SPD.)</a:t>
            </a:r>
            <a:endParaRPr lang="es-AR" i="1" dirty="0">
              <a:latin typeface="+mj-lt"/>
            </a:endParaRPr>
          </a:p>
        </p:txBody>
      </p:sp>
    </p:spTree>
    <p:extLst>
      <p:ext uri="{BB962C8B-B14F-4D97-AF65-F5344CB8AC3E}">
        <p14:creationId xmlns:p14="http://schemas.microsoft.com/office/powerpoint/2010/main" val="668632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pic>
        <p:nvPicPr>
          <p:cNvPr id="2" name="Imagen 1"/>
          <p:cNvPicPr>
            <a:picLocks noChangeAspect="1"/>
          </p:cNvPicPr>
          <p:nvPr/>
        </p:nvPicPr>
        <p:blipFill>
          <a:blip r:embed="rId2"/>
          <a:stretch>
            <a:fillRect/>
          </a:stretch>
        </p:blipFill>
        <p:spPr>
          <a:xfrm>
            <a:off x="1946037" y="1291915"/>
            <a:ext cx="8408571" cy="4148900"/>
          </a:xfrm>
          <a:prstGeom prst="rect">
            <a:avLst/>
          </a:prstGeom>
        </p:spPr>
      </p:pic>
    </p:spTree>
    <p:extLst>
      <p:ext uri="{BB962C8B-B14F-4D97-AF65-F5344CB8AC3E}">
        <p14:creationId xmlns:p14="http://schemas.microsoft.com/office/powerpoint/2010/main" val="2378496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pic>
        <p:nvPicPr>
          <p:cNvPr id="2" name="Imagen 1"/>
          <p:cNvPicPr>
            <a:picLocks noChangeAspect="1"/>
          </p:cNvPicPr>
          <p:nvPr/>
        </p:nvPicPr>
        <p:blipFill>
          <a:blip r:embed="rId2"/>
          <a:stretch>
            <a:fillRect/>
          </a:stretch>
        </p:blipFill>
        <p:spPr>
          <a:xfrm>
            <a:off x="1814182" y="1248534"/>
            <a:ext cx="8902560" cy="4135124"/>
          </a:xfrm>
          <a:prstGeom prst="rect">
            <a:avLst/>
          </a:prstGeom>
        </p:spPr>
      </p:pic>
    </p:spTree>
    <p:extLst>
      <p:ext uri="{BB962C8B-B14F-4D97-AF65-F5344CB8AC3E}">
        <p14:creationId xmlns:p14="http://schemas.microsoft.com/office/powerpoint/2010/main" val="1498673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7" name="CuadroTexto 6"/>
          <p:cNvSpPr txBox="1"/>
          <p:nvPr/>
        </p:nvSpPr>
        <p:spPr>
          <a:xfrm>
            <a:off x="2388107" y="418496"/>
            <a:ext cx="7524432" cy="369332"/>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FINITAS EN MAS DE UNA DIMENSIÓN</a:t>
            </a:r>
          </a:p>
        </p:txBody>
      </p:sp>
    </p:spTree>
    <p:extLst>
      <p:ext uri="{BB962C8B-B14F-4D97-AF65-F5344CB8AC3E}">
        <p14:creationId xmlns:p14="http://schemas.microsoft.com/office/powerpoint/2010/main" val="237350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1928023" y="1738145"/>
            <a:ext cx="8564170" cy="2495898"/>
          </a:xfrm>
          <a:prstGeom prst="rect">
            <a:avLst/>
          </a:prstGeom>
        </p:spPr>
      </p:pic>
      <p:pic>
        <p:nvPicPr>
          <p:cNvPr id="17" name="Imagen 16"/>
          <p:cNvPicPr>
            <a:picLocks noChangeAspect="1"/>
          </p:cNvPicPr>
          <p:nvPr/>
        </p:nvPicPr>
        <p:blipFill>
          <a:blip r:embed="rId3"/>
          <a:stretch>
            <a:fillRect/>
          </a:stretch>
        </p:blipFill>
        <p:spPr>
          <a:xfrm>
            <a:off x="2785595" y="4660781"/>
            <a:ext cx="7212909" cy="1811938"/>
          </a:xfrm>
          <a:prstGeom prst="rect">
            <a:avLst/>
          </a:prstGeom>
        </p:spPr>
      </p:pic>
      <p:sp>
        <p:nvSpPr>
          <p:cNvPr id="2" name="CuadroTexto 1"/>
          <p:cNvSpPr txBox="1"/>
          <p:nvPr/>
        </p:nvSpPr>
        <p:spPr>
          <a:xfrm>
            <a:off x="3010328" y="1136977"/>
            <a:ext cx="6325450" cy="369332"/>
          </a:xfrm>
          <a:prstGeom prst="rect">
            <a:avLst/>
          </a:prstGeom>
          <a:noFill/>
        </p:spPr>
        <p:txBody>
          <a:bodyPr wrap="none" rtlCol="0">
            <a:spAutoFit/>
          </a:bodyPr>
          <a:lstStyle/>
          <a:p>
            <a:r>
              <a:rPr lang="es-AR" b="1" dirty="0" smtClean="0">
                <a:latin typeface="+mj-lt"/>
              </a:rPr>
              <a:t>VEAMOS CADA UNO DE LOS METODOS EN FORMA MAS GENERAL</a:t>
            </a:r>
            <a:endParaRPr lang="es-AR" b="1" dirty="0">
              <a:latin typeface="+mj-lt"/>
            </a:endParaRPr>
          </a:p>
        </p:txBody>
      </p:sp>
    </p:spTree>
    <p:extLst>
      <p:ext uri="{BB962C8B-B14F-4D97-AF65-F5344CB8AC3E}">
        <p14:creationId xmlns:p14="http://schemas.microsoft.com/office/powerpoint/2010/main" val="239092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2444464" y="1317913"/>
            <a:ext cx="7682450" cy="2180282"/>
          </a:xfrm>
          <a:prstGeom prst="rect">
            <a:avLst/>
          </a:prstGeom>
        </p:spPr>
      </p:pic>
      <p:grpSp>
        <p:nvGrpSpPr>
          <p:cNvPr id="7" name="Grupo 6"/>
          <p:cNvGrpSpPr/>
          <p:nvPr/>
        </p:nvGrpSpPr>
        <p:grpSpPr>
          <a:xfrm>
            <a:off x="2109113" y="3751281"/>
            <a:ext cx="8730122" cy="2485132"/>
            <a:chOff x="2160484" y="4590734"/>
            <a:chExt cx="8526065" cy="2335360"/>
          </a:xfrm>
        </p:grpSpPr>
        <p:pic>
          <p:nvPicPr>
            <p:cNvPr id="3" name="Imagen 2"/>
            <p:cNvPicPr>
              <a:picLocks noChangeAspect="1"/>
            </p:cNvPicPr>
            <p:nvPr/>
          </p:nvPicPr>
          <p:blipFill>
            <a:blip r:embed="rId3"/>
            <a:stretch>
              <a:fillRect/>
            </a:stretch>
          </p:blipFill>
          <p:spPr>
            <a:xfrm>
              <a:off x="2160484" y="4590734"/>
              <a:ext cx="8526065" cy="2267266"/>
            </a:xfrm>
            <a:prstGeom prst="rect">
              <a:avLst/>
            </a:prstGeom>
          </p:spPr>
        </p:pic>
        <p:sp>
          <p:nvSpPr>
            <p:cNvPr id="6" name="Rectángulo 5"/>
            <p:cNvSpPr/>
            <p:nvPr/>
          </p:nvSpPr>
          <p:spPr>
            <a:xfrm>
              <a:off x="4387174" y="6196519"/>
              <a:ext cx="3880650" cy="729575"/>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87226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1506438" y="1064827"/>
            <a:ext cx="9385794" cy="1708402"/>
          </a:xfrm>
          <a:prstGeom prst="rect">
            <a:avLst/>
          </a:prstGeom>
        </p:spPr>
      </p:pic>
      <p:pic>
        <p:nvPicPr>
          <p:cNvPr id="3" name="Imagen 2"/>
          <p:cNvPicPr>
            <a:picLocks noChangeAspect="1"/>
          </p:cNvPicPr>
          <p:nvPr/>
        </p:nvPicPr>
        <p:blipFill>
          <a:blip r:embed="rId3"/>
          <a:stretch>
            <a:fillRect/>
          </a:stretch>
        </p:blipFill>
        <p:spPr>
          <a:xfrm>
            <a:off x="1393423" y="2976095"/>
            <a:ext cx="9400971" cy="3085658"/>
          </a:xfrm>
          <a:prstGeom prst="rect">
            <a:avLst/>
          </a:prstGeom>
        </p:spPr>
      </p:pic>
    </p:spTree>
    <p:extLst>
      <p:ext uri="{BB962C8B-B14F-4D97-AF65-F5344CB8AC3E}">
        <p14:creationId xmlns:p14="http://schemas.microsoft.com/office/powerpoint/2010/main" val="302323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CuadroTexto 1"/>
              <p:cNvSpPr txBox="1"/>
              <p:nvPr/>
            </p:nvSpPr>
            <p:spPr>
              <a:xfrm>
                <a:off x="1665214" y="1227852"/>
                <a:ext cx="9305368" cy="4345933"/>
              </a:xfrm>
              <a:prstGeom prst="rect">
                <a:avLst/>
              </a:prstGeom>
              <a:noFill/>
            </p:spPr>
            <p:txBody>
              <a:bodyPr wrap="square" rtlCol="0">
                <a:spAutoFit/>
              </a:bodyPr>
              <a:lstStyle/>
              <a:p>
                <a:r>
                  <a:rPr lang="es-AR" dirty="0" smtClean="0">
                    <a:latin typeface="+mj-lt"/>
                  </a:rPr>
                  <a:t>Unidades: vemos las unidades de los distintos parámetros involucrados en la ecuación anterior en el sistema internacional (SI)</a:t>
                </a:r>
              </a:p>
              <a:p>
                <a:endParaRPr lang="es-AR" dirty="0">
                  <a:latin typeface="+mj-lt"/>
                </a:endParaRPr>
              </a:p>
              <a:p>
                <a:endParaRPr lang="es-AR" dirty="0" smtClean="0">
                  <a:latin typeface="+mj-lt"/>
                </a:endParaRPr>
              </a:p>
              <a:p>
                <a:endParaRPr lang="es-AR" dirty="0">
                  <a:latin typeface="+mj-lt"/>
                </a:endParaRPr>
              </a:p>
              <a:p>
                <a:r>
                  <a:rPr lang="es-AR" dirty="0" smtClean="0">
                    <a:latin typeface="+mj-lt"/>
                  </a:rPr>
                  <a:t>En este parámetro adimensional tenemos los siguientes:</a:t>
                </a:r>
              </a:p>
              <a:p>
                <a14:m>
                  <m:oMath xmlns:m="http://schemas.openxmlformats.org/officeDocument/2006/math">
                    <m:r>
                      <a:rPr lang="es-AR" i="1" smtClean="0">
                        <a:latin typeface="Cambria Math" panose="02040503050406030204" pitchFamily="18" charset="0"/>
                        <a:ea typeface="Cambria Math" panose="02040503050406030204" pitchFamily="18" charset="0"/>
                      </a:rPr>
                      <m:t>𝜅</m:t>
                    </m:r>
                    <m:r>
                      <a:rPr lang="es-AR" b="0" i="1" smtClean="0">
                        <a:latin typeface="Cambria Math" panose="02040503050406030204" pitchFamily="18" charset="0"/>
                        <a:ea typeface="Cambria Math" panose="02040503050406030204" pitchFamily="18" charset="0"/>
                      </a:rPr>
                      <m:t>: </m:t>
                    </m:r>
                  </m:oMath>
                </a14:m>
                <a:r>
                  <a:rPr lang="es-AR" dirty="0" smtClean="0">
                    <a:latin typeface="+mj-lt"/>
                  </a:rPr>
                  <a:t>difusividad unidades</a:t>
                </a:r>
                <a:r>
                  <a:rPr lang="es-AR" sz="2400" dirty="0" smtClean="0">
                    <a:latin typeface="+mj-lt"/>
                  </a:rPr>
                  <a:t>: [</a:t>
                </a:r>
                <a14:m>
                  <m:oMath xmlns:m="http://schemas.openxmlformats.org/officeDocument/2006/math">
                    <m:f>
                      <m:fPr>
                        <m:ctrlPr>
                          <a:rPr lang="es-AR" sz="2400" i="1" smtClean="0">
                            <a:latin typeface="Cambria Math" panose="02040503050406030204" pitchFamily="18" charset="0"/>
                          </a:rPr>
                        </m:ctrlPr>
                      </m:fPr>
                      <m:num>
                        <m:sSup>
                          <m:sSupPr>
                            <m:ctrlPr>
                              <a:rPr lang="es-AR" sz="2400" i="1" smtClean="0">
                                <a:latin typeface="Cambria Math" panose="02040503050406030204" pitchFamily="18" charset="0"/>
                              </a:rPr>
                            </m:ctrlPr>
                          </m:sSupPr>
                          <m:e>
                            <m:r>
                              <a:rPr lang="es-AR" sz="2400" b="0" i="1" smtClean="0">
                                <a:latin typeface="Cambria Math" panose="02040503050406030204" pitchFamily="18" charset="0"/>
                              </a:rPr>
                              <m:t>𝑚</m:t>
                            </m:r>
                          </m:e>
                          <m:sup>
                            <m:r>
                              <a:rPr lang="es-AR" sz="2400" b="0" i="1" smtClean="0">
                                <a:latin typeface="Cambria Math" panose="02040503050406030204" pitchFamily="18" charset="0"/>
                              </a:rPr>
                              <m:t>2</m:t>
                            </m:r>
                          </m:sup>
                        </m:sSup>
                      </m:num>
                      <m:den>
                        <m:r>
                          <a:rPr lang="es-AR" sz="2400" b="0" i="1" smtClean="0">
                            <a:latin typeface="Cambria Math" panose="02040503050406030204" pitchFamily="18" charset="0"/>
                          </a:rPr>
                          <m:t>𝑠</m:t>
                        </m:r>
                      </m:den>
                    </m:f>
                  </m:oMath>
                </a14:m>
                <a:r>
                  <a:rPr lang="es-AR" sz="2400" dirty="0" smtClean="0">
                    <a:latin typeface="+mj-lt"/>
                  </a:rPr>
                  <a:t>] . </a:t>
                </a:r>
                <a:r>
                  <a:rPr lang="es-AR" dirty="0" smtClean="0">
                    <a:latin typeface="+mj-lt"/>
                  </a:rPr>
                  <a:t>La difusividad mide la rapidez con que un material se calienta o se</a:t>
                </a:r>
              </a:p>
              <a:p>
                <a:r>
                  <a:rPr lang="es-AR" dirty="0" smtClean="0">
                    <a:latin typeface="+mj-lt"/>
                  </a:rPr>
                  <a:t>enfría y alcanza el equilibrio térmico. Es decir, mide la velocidad de respuesta a un cambio de temperatura. Es la relación entre la capacidad de conducción del calor con respecto a la capacidad de almacenamiento del calor que tiene un determinado material.</a:t>
                </a:r>
              </a:p>
              <a:p>
                <a14:m>
                  <m:oMathPara xmlns:m="http://schemas.openxmlformats.org/officeDocument/2006/math">
                    <m:oMathParaPr>
                      <m:jc m:val="centerGroup"/>
                    </m:oMathParaPr>
                    <m:oMath xmlns:m="http://schemas.openxmlformats.org/officeDocument/2006/math">
                      <m:r>
                        <a:rPr lang="es-AR" i="1" smtClean="0">
                          <a:latin typeface="Cambria Math" panose="02040503050406030204" pitchFamily="18" charset="0"/>
                          <a:ea typeface="Cambria Math" panose="02040503050406030204" pitchFamily="18" charset="0"/>
                        </a:rPr>
                        <m:t>𝜅</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𝐾</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𝜌</m:t>
                      </m:r>
                      <m:sSub>
                        <m:sSubPr>
                          <m:ctrlPr>
                            <a:rPr lang="es-AR" b="0" i="1" smtClean="0">
                              <a:latin typeface="Cambria Math" panose="02040503050406030204" pitchFamily="18" charset="0"/>
                              <a:ea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𝐶</m:t>
                          </m:r>
                        </m:e>
                        <m:sub>
                          <m:r>
                            <a:rPr lang="es-AR" b="0" i="1" smtClean="0">
                              <a:latin typeface="Cambria Math" panose="02040503050406030204" pitchFamily="18" charset="0"/>
                              <a:ea typeface="Cambria Math" panose="02040503050406030204" pitchFamily="18" charset="0"/>
                            </a:rPr>
                            <m:t>𝑝</m:t>
                          </m:r>
                        </m:sub>
                      </m:sSub>
                    </m:oMath>
                  </m:oMathPara>
                </a14:m>
                <a:endParaRPr lang="es-AR" dirty="0" smtClean="0">
                  <a:latin typeface="+mj-lt"/>
                </a:endParaRPr>
              </a:p>
              <a:p>
                <a:endParaRPr lang="es-AR" dirty="0" smtClean="0">
                  <a:latin typeface="+mj-lt"/>
                </a:endParaRPr>
              </a:p>
              <a:p>
                <a14:m>
                  <m:oMath xmlns:m="http://schemas.openxmlformats.org/officeDocument/2006/math">
                    <m:r>
                      <a:rPr lang="es-AR" i="1">
                        <a:latin typeface="Cambria Math" panose="02040503050406030204" pitchFamily="18" charset="0"/>
                        <a:ea typeface="Cambria Math" panose="02040503050406030204" pitchFamily="18" charset="0"/>
                      </a:rPr>
                      <m:t>𝜌</m:t>
                    </m:r>
                  </m:oMath>
                </a14:m>
                <a:r>
                  <a:rPr lang="es-AR" dirty="0" smtClean="0">
                    <a:latin typeface="+mj-lt"/>
                  </a:rPr>
                  <a:t>: densidad en </a:t>
                </a:r>
                <a14:m>
                  <m:oMath xmlns:m="http://schemas.openxmlformats.org/officeDocument/2006/math">
                    <m:r>
                      <a:rPr lang="es-AR" b="0" i="1" smtClean="0">
                        <a:latin typeface="Cambria Math" panose="02040503050406030204" pitchFamily="18" charset="0"/>
                      </a:rPr>
                      <m:t>[</m:t>
                    </m:r>
                    <m:f>
                      <m:fPr>
                        <m:type m:val="skw"/>
                        <m:ctrlPr>
                          <a:rPr lang="es-AR" b="0" i="1" smtClean="0">
                            <a:latin typeface="Cambria Math" panose="02040503050406030204" pitchFamily="18" charset="0"/>
                          </a:rPr>
                        </m:ctrlPr>
                      </m:fPr>
                      <m:num>
                        <m:r>
                          <a:rPr lang="es-AR" b="0" i="1" smtClean="0">
                            <a:latin typeface="Cambria Math" panose="02040503050406030204" pitchFamily="18" charset="0"/>
                          </a:rPr>
                          <m:t>𝐾𝑔</m:t>
                        </m:r>
                      </m:num>
                      <m:den>
                        <m:sSup>
                          <m:sSupPr>
                            <m:ctrlPr>
                              <a:rPr lang="es-AR" b="0" i="1" smtClean="0">
                                <a:latin typeface="Cambria Math" panose="02040503050406030204" pitchFamily="18" charset="0"/>
                              </a:rPr>
                            </m:ctrlPr>
                          </m:sSupPr>
                          <m:e>
                            <m:r>
                              <a:rPr lang="es-AR" b="0" i="1" smtClean="0">
                                <a:latin typeface="Cambria Math" panose="02040503050406030204" pitchFamily="18" charset="0"/>
                              </a:rPr>
                              <m:t>𝑚</m:t>
                            </m:r>
                          </m:e>
                          <m:sup>
                            <m:r>
                              <a:rPr lang="es-AR" b="0" i="1" smtClean="0">
                                <a:latin typeface="Cambria Math" panose="02040503050406030204" pitchFamily="18" charset="0"/>
                              </a:rPr>
                              <m:t>3</m:t>
                            </m:r>
                          </m:sup>
                        </m:sSup>
                      </m:den>
                    </m:f>
                  </m:oMath>
                </a14:m>
                <a:r>
                  <a:rPr lang="es-AR" dirty="0" smtClean="0">
                    <a:latin typeface="+mj-lt"/>
                  </a:rPr>
                  <a:t>]   </a:t>
                </a:r>
                <a14:m>
                  <m:oMath xmlns:m="http://schemas.openxmlformats.org/officeDocument/2006/math">
                    <m:r>
                      <a:rPr lang="es-AR" b="0" i="1" smtClean="0">
                        <a:latin typeface="Cambria Math" panose="02040503050406030204" pitchFamily="18" charset="0"/>
                      </a:rPr>
                      <m:t>𝐾</m:t>
                    </m:r>
                  </m:oMath>
                </a14:m>
                <a:r>
                  <a:rPr lang="es-AR" dirty="0" smtClean="0">
                    <a:latin typeface="+mj-lt"/>
                  </a:rPr>
                  <a:t>: </a:t>
                </a:r>
                <a:r>
                  <a:rPr lang="es-AR" dirty="0"/>
                  <a:t>La </a:t>
                </a:r>
                <a:r>
                  <a:rPr lang="es-AR" dirty="0" smtClean="0"/>
                  <a:t>conductividad: [</a:t>
                </a:r>
                <a14:m>
                  <m:oMath xmlns:m="http://schemas.openxmlformats.org/officeDocument/2006/math">
                    <m:f>
                      <m:fPr>
                        <m:type m:val="skw"/>
                        <m:ctrlPr>
                          <a:rPr lang="es-AR" i="1" smtClean="0">
                            <a:latin typeface="Cambria Math" panose="02040503050406030204" pitchFamily="18" charset="0"/>
                          </a:rPr>
                        </m:ctrlPr>
                      </m:fPr>
                      <m:num>
                        <m:r>
                          <a:rPr lang="es-AR" b="0" i="1" smtClean="0">
                            <a:latin typeface="Cambria Math" panose="02040503050406030204" pitchFamily="18" charset="0"/>
                          </a:rPr>
                          <m:t>𝑊</m:t>
                        </m:r>
                      </m:num>
                      <m:den>
                        <m:r>
                          <a:rPr lang="es-AR" b="0" i="1" smtClean="0">
                            <a:latin typeface="Cambria Math" panose="02040503050406030204" pitchFamily="18" charset="0"/>
                          </a:rPr>
                          <m:t>𝑚</m:t>
                        </m:r>
                        <m:r>
                          <a:rPr lang="es-AR" b="0" i="1" smtClean="0">
                            <a:latin typeface="Cambria Math" panose="02040503050406030204" pitchFamily="18" charset="0"/>
                          </a:rPr>
                          <m:t>º</m:t>
                        </m:r>
                        <m:r>
                          <a:rPr lang="es-AR" b="0" i="1" smtClean="0">
                            <a:latin typeface="Cambria Math" panose="02040503050406030204" pitchFamily="18" charset="0"/>
                          </a:rPr>
                          <m:t>𝐾</m:t>
                        </m:r>
                      </m:den>
                    </m:f>
                  </m:oMath>
                </a14:m>
                <a:r>
                  <a:rPr lang="es-AR" dirty="0" smtClean="0">
                    <a:latin typeface="+mj-lt"/>
                  </a:rPr>
                  <a:t>] y </a:t>
                </a:r>
                <a14:m>
                  <m:oMath xmlns:m="http://schemas.openxmlformats.org/officeDocument/2006/math">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𝐶</m:t>
                        </m:r>
                      </m:e>
                      <m:sub>
                        <m:r>
                          <a:rPr lang="es-AR" i="1">
                            <a:latin typeface="Cambria Math" panose="02040503050406030204" pitchFamily="18" charset="0"/>
                            <a:ea typeface="Cambria Math" panose="02040503050406030204" pitchFamily="18" charset="0"/>
                          </a:rPr>
                          <m:t>𝑝</m:t>
                        </m:r>
                      </m:sub>
                    </m:sSub>
                  </m:oMath>
                </a14:m>
                <a:r>
                  <a:rPr lang="es-AR" dirty="0" smtClean="0">
                    <a:latin typeface="+mj-lt"/>
                  </a:rPr>
                  <a:t>: [</a:t>
                </a:r>
                <a14:m>
                  <m:oMath xmlns:m="http://schemas.openxmlformats.org/officeDocument/2006/math">
                    <m:f>
                      <m:fPr>
                        <m:type m:val="skw"/>
                        <m:ctrlPr>
                          <a:rPr lang="es-AR" i="1" smtClean="0">
                            <a:latin typeface="Cambria Math" panose="02040503050406030204" pitchFamily="18" charset="0"/>
                          </a:rPr>
                        </m:ctrlPr>
                      </m:fPr>
                      <m:num>
                        <m:r>
                          <a:rPr lang="es-AR" b="0" i="1" smtClean="0">
                            <a:latin typeface="Cambria Math" panose="02040503050406030204" pitchFamily="18" charset="0"/>
                          </a:rPr>
                          <m:t>𝐽</m:t>
                        </m:r>
                      </m:num>
                      <m:den>
                        <m:r>
                          <a:rPr lang="es-AR" b="0" i="1" smtClean="0">
                            <a:latin typeface="Cambria Math" panose="02040503050406030204" pitchFamily="18" charset="0"/>
                          </a:rPr>
                          <m:t>𝑘𝑔</m:t>
                        </m:r>
                        <m:r>
                          <a:rPr lang="es-AR" b="0" i="1" smtClean="0">
                            <a:latin typeface="Cambria Math" panose="02040503050406030204" pitchFamily="18" charset="0"/>
                          </a:rPr>
                          <m:t>º</m:t>
                        </m:r>
                        <m:r>
                          <a:rPr lang="es-AR" b="0" i="1" smtClean="0">
                            <a:latin typeface="Cambria Math" panose="02040503050406030204" pitchFamily="18" charset="0"/>
                          </a:rPr>
                          <m:t>𝐾</m:t>
                        </m:r>
                      </m:den>
                    </m:f>
                  </m:oMath>
                </a14:m>
                <a:r>
                  <a:rPr lang="es-AR" dirty="0" smtClean="0">
                    <a:latin typeface="+mj-lt"/>
                  </a:rPr>
                  <a:t>]</a:t>
                </a:r>
              </a:p>
              <a:p>
                <a14:m>
                  <m:oMath xmlns:m="http://schemas.openxmlformats.org/officeDocument/2006/math">
                    <m:r>
                      <a:rPr lang="es-AR"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𝑡</m:t>
                    </m:r>
                    <m:r>
                      <a:rPr lang="es-AR" b="0" i="1" smtClean="0">
                        <a:latin typeface="Cambria Math" panose="02040503050406030204" pitchFamily="18" charset="0"/>
                        <a:ea typeface="Cambria Math" panose="02040503050406030204" pitchFamily="18" charset="0"/>
                      </a:rPr>
                      <m:t>:</m:t>
                    </m:r>
                  </m:oMath>
                </a14:m>
                <a:r>
                  <a:rPr lang="es-AR" dirty="0" smtClean="0">
                    <a:latin typeface="+mj-lt"/>
                  </a:rPr>
                  <a:t> segundos y </a:t>
                </a:r>
                <a14:m>
                  <m:oMath xmlns:m="http://schemas.openxmlformats.org/officeDocument/2006/math">
                    <m:r>
                      <a:rPr lang="es-AR"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𝑥</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h</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𝑚</m:t>
                    </m:r>
                    <m:r>
                      <a:rPr lang="es-AR" b="0" i="1" smtClean="0">
                        <a:latin typeface="Cambria Math" panose="02040503050406030204" pitchFamily="18" charset="0"/>
                        <a:ea typeface="Cambria Math" panose="02040503050406030204" pitchFamily="18" charset="0"/>
                      </a:rPr>
                      <m:t>]</m:t>
                    </m:r>
                  </m:oMath>
                </a14:m>
                <a:endParaRPr lang="es-AR" dirty="0">
                  <a:latin typeface="+mj-lt"/>
                </a:endParaRPr>
              </a:p>
            </p:txBody>
          </p:sp>
        </mc:Choice>
        <mc:Fallback>
          <p:sp>
            <p:nvSpPr>
              <p:cNvPr id="2" name="CuadroTexto 1"/>
              <p:cNvSpPr txBox="1">
                <a:spLocks noRot="1" noChangeAspect="1" noMove="1" noResize="1" noEditPoints="1" noAdjustHandles="1" noChangeArrowheads="1" noChangeShapeType="1" noTextEdit="1"/>
              </p:cNvSpPr>
              <p:nvPr/>
            </p:nvSpPr>
            <p:spPr>
              <a:xfrm>
                <a:off x="1665214" y="1227852"/>
                <a:ext cx="9305368" cy="4345933"/>
              </a:xfrm>
              <a:prstGeom prst="rect">
                <a:avLst/>
              </a:prstGeom>
              <a:blipFill>
                <a:blip r:embed="rId2"/>
                <a:stretch>
                  <a:fillRect l="-524" t="-701" b="-12482"/>
                </a:stretch>
              </a:blipFill>
            </p:spPr>
            <p:txBody>
              <a:bodyPr/>
              <a:lstStyle/>
              <a:p>
                <a:r>
                  <a:rPr lang="es-AR">
                    <a:noFill/>
                  </a:rPr>
                  <a:t> </a:t>
                </a:r>
              </a:p>
            </p:txBody>
          </p:sp>
        </mc:Fallback>
      </mc:AlternateContent>
      <p:pic>
        <p:nvPicPr>
          <p:cNvPr id="3" name="Imagen 2"/>
          <p:cNvPicPr>
            <a:picLocks noChangeAspect="1"/>
          </p:cNvPicPr>
          <p:nvPr/>
        </p:nvPicPr>
        <p:blipFill>
          <a:blip r:embed="rId3"/>
          <a:stretch>
            <a:fillRect/>
          </a:stretch>
        </p:blipFill>
        <p:spPr>
          <a:xfrm>
            <a:off x="5272401" y="1761571"/>
            <a:ext cx="1508393" cy="787715"/>
          </a:xfrm>
          <a:prstGeom prst="rect">
            <a:avLst/>
          </a:prstGeom>
        </p:spPr>
      </p:pic>
    </p:spTree>
    <p:extLst>
      <p:ext uri="{BB962C8B-B14F-4D97-AF65-F5344CB8AC3E}">
        <p14:creationId xmlns:p14="http://schemas.microsoft.com/office/powerpoint/2010/main" val="422101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726988" y="70805"/>
            <a:ext cx="7117403" cy="369332"/>
          </a:xfrm>
          <a:prstGeom prst="rect">
            <a:avLst/>
          </a:prstGeom>
        </p:spPr>
        <p:txBody>
          <a:bodyPr wrap="square">
            <a:spAutoFit/>
          </a:bodyPr>
          <a:lstStyle/>
          <a:p>
            <a:r>
              <a:rPr lang="es-AR" b="1" dirty="0">
                <a:latin typeface="NimbusSanL-Bold"/>
              </a:rPr>
              <a:t>Mecánica Computacional – Métodos Numéricos y Simulación</a:t>
            </a:r>
            <a:endParaRPr lang="es-AR" dirty="0"/>
          </a:p>
        </p:txBody>
      </p:sp>
      <p:sp>
        <p:nvSpPr>
          <p:cNvPr id="13" name="CuadroTexto 12"/>
          <p:cNvSpPr txBox="1"/>
          <p:nvPr/>
        </p:nvSpPr>
        <p:spPr>
          <a:xfrm>
            <a:off x="4032818" y="418496"/>
            <a:ext cx="4235006" cy="646331"/>
          </a:xfrm>
          <a:prstGeom prst="rect">
            <a:avLst/>
          </a:prstGeom>
          <a:noFill/>
        </p:spPr>
        <p:txBody>
          <a:bodyPr wrap="none" rtlCol="0">
            <a:spAutoFit/>
          </a:bodyPr>
          <a:lstStyle/>
          <a:p>
            <a:pPr algn="ctr"/>
            <a:r>
              <a:rPr lang="es-AR" b="1" dirty="0">
                <a:latin typeface="Times New Roman" panose="02020603050405020304" pitchFamily="18" charset="0"/>
                <a:cs typeface="Times New Roman" panose="02020603050405020304" pitchFamily="18" charset="0"/>
              </a:rPr>
              <a:t>METODO DE DIFERENCIAS </a:t>
            </a:r>
            <a:r>
              <a:rPr lang="es-AR" b="1" dirty="0" smtClean="0">
                <a:latin typeface="Times New Roman" panose="02020603050405020304" pitchFamily="18" charset="0"/>
                <a:cs typeface="Times New Roman" panose="02020603050405020304" pitchFamily="18" charset="0"/>
              </a:rPr>
              <a:t>FINITAS</a:t>
            </a:r>
          </a:p>
          <a:p>
            <a:pPr algn="ctr"/>
            <a:r>
              <a:rPr lang="es-AR" b="1" dirty="0">
                <a:latin typeface="Times New Roman" panose="02020603050405020304" pitchFamily="18" charset="0"/>
                <a:cs typeface="Times New Roman" panose="02020603050405020304" pitchFamily="18" charset="0"/>
              </a:rPr>
              <a:t>PROBLEMAS NO </a:t>
            </a:r>
            <a:r>
              <a:rPr lang="es-AR" b="1" dirty="0" smtClean="0">
                <a:latin typeface="Times New Roman" panose="02020603050405020304" pitchFamily="18" charset="0"/>
                <a:cs typeface="Times New Roman" panose="02020603050405020304" pitchFamily="18" charset="0"/>
              </a:rPr>
              <a:t>ESTACIONARIOS</a:t>
            </a:r>
            <a:endParaRPr lang="es-AR" b="1" dirty="0">
              <a:latin typeface="Times New Roman" panose="02020603050405020304" pitchFamily="18" charset="0"/>
              <a:cs typeface="Times New Roman" panose="02020603050405020304" pitchFamily="18" charset="0"/>
            </a:endParaRPr>
          </a:p>
        </p:txBody>
      </p:sp>
      <p:sp>
        <p:nvSpPr>
          <p:cNvPr id="3" name="CuadroTexto 2"/>
          <p:cNvSpPr txBox="1"/>
          <p:nvPr/>
        </p:nvSpPr>
        <p:spPr>
          <a:xfrm>
            <a:off x="2014635" y="1064827"/>
            <a:ext cx="2261196" cy="369332"/>
          </a:xfrm>
          <a:prstGeom prst="rect">
            <a:avLst/>
          </a:prstGeom>
          <a:noFill/>
        </p:spPr>
        <p:txBody>
          <a:bodyPr wrap="none" rtlCol="0">
            <a:spAutoFit/>
          </a:bodyPr>
          <a:lstStyle/>
          <a:p>
            <a:r>
              <a:rPr lang="es-AR" dirty="0" smtClean="0">
                <a:latin typeface="+mj-lt"/>
              </a:rPr>
              <a:t>Analizamos el código: </a:t>
            </a:r>
            <a:endParaRPr lang="es-AR" dirty="0">
              <a:latin typeface="+mj-lt"/>
            </a:endParaRPr>
          </a:p>
        </p:txBody>
      </p:sp>
      <p:grpSp>
        <p:nvGrpSpPr>
          <p:cNvPr id="8" name="Grupo 7"/>
          <p:cNvGrpSpPr/>
          <p:nvPr/>
        </p:nvGrpSpPr>
        <p:grpSpPr>
          <a:xfrm>
            <a:off x="1623317" y="1548442"/>
            <a:ext cx="8969339" cy="4973070"/>
            <a:chOff x="1623317" y="1548442"/>
            <a:chExt cx="8969339" cy="4973070"/>
          </a:xfrm>
        </p:grpSpPr>
        <p:pic>
          <p:nvPicPr>
            <p:cNvPr id="2" name="Imagen 1"/>
            <p:cNvPicPr>
              <a:picLocks noChangeAspect="1"/>
            </p:cNvPicPr>
            <p:nvPr/>
          </p:nvPicPr>
          <p:blipFill>
            <a:blip r:embed="rId2"/>
            <a:stretch>
              <a:fillRect/>
            </a:stretch>
          </p:blipFill>
          <p:spPr>
            <a:xfrm>
              <a:off x="1714636" y="1548442"/>
              <a:ext cx="8678486" cy="2381582"/>
            </a:xfrm>
            <a:prstGeom prst="rect">
              <a:avLst/>
            </a:prstGeom>
          </p:spPr>
        </p:pic>
        <p:pic>
          <p:nvPicPr>
            <p:cNvPr id="6" name="Imagen 5"/>
            <p:cNvPicPr>
              <a:picLocks noChangeAspect="1"/>
            </p:cNvPicPr>
            <p:nvPr/>
          </p:nvPicPr>
          <p:blipFill>
            <a:blip r:embed="rId3"/>
            <a:stretch>
              <a:fillRect/>
            </a:stretch>
          </p:blipFill>
          <p:spPr>
            <a:xfrm>
              <a:off x="1863473" y="4149456"/>
              <a:ext cx="8573696" cy="2372056"/>
            </a:xfrm>
            <a:prstGeom prst="rect">
              <a:avLst/>
            </a:prstGeom>
          </p:spPr>
        </p:pic>
        <p:sp>
          <p:nvSpPr>
            <p:cNvPr id="7" name="Rectángulo 6"/>
            <p:cNvSpPr/>
            <p:nvPr/>
          </p:nvSpPr>
          <p:spPr>
            <a:xfrm>
              <a:off x="1623317" y="4068566"/>
              <a:ext cx="8969339" cy="24529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9" name="Rectángulo 8"/>
          <p:cNvSpPr/>
          <p:nvPr/>
        </p:nvSpPr>
        <p:spPr>
          <a:xfrm>
            <a:off x="4182068" y="1064827"/>
            <a:ext cx="2492221" cy="369332"/>
          </a:xfrm>
          <a:prstGeom prst="rect">
            <a:avLst/>
          </a:prstGeom>
        </p:spPr>
        <p:txBody>
          <a:bodyPr wrap="none">
            <a:spAutoFit/>
          </a:bodyPr>
          <a:lstStyle/>
          <a:p>
            <a:r>
              <a:rPr lang="es-AR" dirty="0"/>
              <a:t>difusionrobindf1dexpl.m</a:t>
            </a:r>
          </a:p>
        </p:txBody>
      </p:sp>
    </p:spTree>
    <p:extLst>
      <p:ext uri="{BB962C8B-B14F-4D97-AF65-F5344CB8AC3E}">
        <p14:creationId xmlns:p14="http://schemas.microsoft.com/office/powerpoint/2010/main" val="36637940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2929</TotalTime>
  <Words>3929</Words>
  <Application>Microsoft Office PowerPoint</Application>
  <PresentationFormat>Panorámica</PresentationFormat>
  <Paragraphs>280</Paragraphs>
  <Slides>45</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45</vt:i4>
      </vt:variant>
    </vt:vector>
  </HeadingPairs>
  <TitlesOfParts>
    <vt:vector size="52" baseType="lpstr">
      <vt:lpstr>Arial</vt:lpstr>
      <vt:lpstr>Calibri</vt:lpstr>
      <vt:lpstr>Calibri Light</vt:lpstr>
      <vt:lpstr>Cambria Math</vt:lpstr>
      <vt:lpstr>NimbusSanL-Bold</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78</cp:revision>
  <dcterms:created xsi:type="dcterms:W3CDTF">2025-08-29T11:22:35Z</dcterms:created>
  <dcterms:modified xsi:type="dcterms:W3CDTF">2025-09-01T16:13:18Z</dcterms:modified>
</cp:coreProperties>
</file>