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81" r:id="rId10"/>
    <p:sldId id="282" r:id="rId11"/>
    <p:sldId id="284" r:id="rId12"/>
    <p:sldId id="285" r:id="rId13"/>
    <p:sldId id="28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M493DbDw5QRHk/L4cU5R4Gsv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C75BBA9-7B1A-44DB-AE71-D92F3037435E}">
  <a:tblStyle styleId="{EC75BBA9-7B1A-44DB-AE71-D92F303743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700" y="-5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1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Malgun Gothic"/>
              <a:buNone/>
              <a:defRPr sz="541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788"/>
              </a:spcBef>
              <a:spcAft>
                <a:spcPts val="0"/>
              </a:spcAft>
              <a:buClr>
                <a:srgbClr val="888888"/>
              </a:buClr>
              <a:buSzPts val="3939"/>
              <a:buFont typeface="Arial"/>
              <a:buNone/>
              <a:defRPr sz="3939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689"/>
              </a:spcBef>
              <a:spcAft>
                <a:spcPts val="0"/>
              </a:spcAft>
              <a:buClr>
                <a:srgbClr val="888888"/>
              </a:buClr>
              <a:buSzPts val="3446"/>
              <a:buFont typeface="Arial"/>
              <a:buNone/>
              <a:defRPr sz="3446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954"/>
              <a:buFont typeface="Arial"/>
              <a:buNone/>
              <a:defRPr sz="29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5" name="Google Shape;15;p31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Malgun Gothic"/>
              <a:buNone/>
              <a:defRPr sz="541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8726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47421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16179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 rot="5400000">
            <a:off x="7285037" y="1828805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Malgun Gothic"/>
              <a:buNone/>
              <a:defRPr sz="541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8726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47421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16179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>
            <a:off x="70339" y="44452"/>
            <a:ext cx="824523" cy="36021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4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8" name="Google Shape;18;p32"/>
          <p:cNvSpPr/>
          <p:nvPr/>
        </p:nvSpPr>
        <p:spPr>
          <a:xfrm>
            <a:off x="74246" y="90022"/>
            <a:ext cx="781538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4" dirty="0" err="1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화면명</a:t>
            </a:r>
            <a:endParaRPr sz="985" dirty="0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19;p32"/>
          <p:cNvSpPr/>
          <p:nvPr/>
        </p:nvSpPr>
        <p:spPr>
          <a:xfrm>
            <a:off x="9957498" y="44624"/>
            <a:ext cx="2165019" cy="36150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85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" name="Google Shape;20;p32"/>
          <p:cNvSpPr txBox="1"/>
          <p:nvPr/>
        </p:nvSpPr>
        <p:spPr>
          <a:xfrm>
            <a:off x="11403716" y="6555109"/>
            <a:ext cx="740956" cy="25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350" tIns="51675" rIns="103350" bIns="51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1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ko-KR" sz="1000" b="1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Page</a:t>
            </a:r>
            <a:endParaRPr/>
          </a:p>
        </p:txBody>
      </p:sp>
      <p:cxnSp>
        <p:nvCxnSpPr>
          <p:cNvPr id="21" name="Google Shape;21;p32"/>
          <p:cNvCxnSpPr/>
          <p:nvPr/>
        </p:nvCxnSpPr>
        <p:spPr>
          <a:xfrm>
            <a:off x="9957497" y="65659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2"/>
          <p:cNvSpPr/>
          <p:nvPr/>
        </p:nvSpPr>
        <p:spPr>
          <a:xfrm>
            <a:off x="9938714" y="30480"/>
            <a:ext cx="2207568" cy="39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727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4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Description (화면설명)</a:t>
            </a:r>
            <a:endParaRPr sz="1354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3" name="Google Shape;23;p32"/>
          <p:cNvSpPr/>
          <p:nvPr/>
        </p:nvSpPr>
        <p:spPr>
          <a:xfrm>
            <a:off x="70340" y="44452"/>
            <a:ext cx="12051322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85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24" name="Google Shape;24;p32"/>
          <p:cNvCxnSpPr/>
          <p:nvPr/>
        </p:nvCxnSpPr>
        <p:spPr>
          <a:xfrm rot="10800000" flipH="1">
            <a:off x="9957498" y="6588124"/>
            <a:ext cx="2164165" cy="9227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2"/>
          <p:cNvCxnSpPr/>
          <p:nvPr/>
        </p:nvCxnSpPr>
        <p:spPr>
          <a:xfrm rot="10800000">
            <a:off x="69485" y="404664"/>
            <a:ext cx="120338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Malgun Gothic"/>
              <a:buNone/>
              <a:defRPr sz="492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5"/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969"/>
              <a:buFont typeface="Arial"/>
              <a:buNone/>
              <a:defRPr sz="1969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Malgun Gothic"/>
              <a:buNone/>
              <a:defRPr sz="541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7421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Font typeface="Arial"/>
              <a:buChar char="•"/>
              <a:defRPr sz="344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16179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–"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»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7421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Font typeface="Arial"/>
              <a:buChar char="•"/>
              <a:defRPr sz="344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16179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–"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»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Malgun Gothic"/>
              <a:buNone/>
              <a:defRPr sz="541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609601" y="1535115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None/>
              <a:defRPr sz="295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6179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4937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–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»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3"/>
          </p:nvPr>
        </p:nvSpPr>
        <p:spPr>
          <a:xfrm>
            <a:off x="6193369" y="1535115"/>
            <a:ext cx="53890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None/>
              <a:defRPr sz="295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None/>
              <a:defRPr sz="1969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6179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4937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6925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–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»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363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16"/>
              <a:buFont typeface="Malgun Gothic"/>
              <a:buNone/>
              <a:defRPr sz="541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>
            <a:spLocks noGrp="1"/>
          </p:cNvSpPr>
          <p:nvPr>
            <p:ph type="title"/>
          </p:nvPr>
        </p:nvSpPr>
        <p:spPr>
          <a:xfrm>
            <a:off x="609605" y="273051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2"/>
              <a:buFont typeface="Malgun Gothic"/>
              <a:buNone/>
              <a:defRPr sz="2462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1"/>
          </p:nvPr>
        </p:nvSpPr>
        <p:spPr>
          <a:xfrm>
            <a:off x="4766734" y="273054"/>
            <a:ext cx="6815666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8726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47421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16179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2"/>
          </p:nvPr>
        </p:nvSpPr>
        <p:spPr>
          <a:xfrm>
            <a:off x="609605" y="1435104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Font typeface="Arial"/>
              <a:buNone/>
              <a:defRPr sz="172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None/>
              <a:defRPr sz="123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2"/>
              <a:buFont typeface="Malgun Gothic"/>
              <a:buNone/>
              <a:defRPr sz="2462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3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Font typeface="Arial"/>
              <a:buNone/>
              <a:defRPr sz="393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Font typeface="Arial"/>
              <a:buNone/>
              <a:defRPr sz="344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None/>
              <a:defRPr sz="295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None/>
              <a:defRPr sz="24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1"/>
          </p:nvPr>
        </p:nvSpPr>
        <p:spPr>
          <a:xfrm>
            <a:off x="2389717" y="5367340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Font typeface="Arial"/>
              <a:buNone/>
              <a:defRPr sz="172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Font typeface="Arial"/>
              <a:buNone/>
              <a:defRPr sz="123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"/>
          <p:cNvCxnSpPr/>
          <p:nvPr/>
        </p:nvCxnSpPr>
        <p:spPr>
          <a:xfrm>
            <a:off x="3437243" y="2985874"/>
            <a:ext cx="5439508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" name="Google Shape;88;p1"/>
          <p:cNvSpPr/>
          <p:nvPr/>
        </p:nvSpPr>
        <p:spPr>
          <a:xfrm>
            <a:off x="2572239" y="4509120"/>
            <a:ext cx="7047522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</a:t>
            </a:r>
            <a:r>
              <a:rPr lang="en-US" altLang="ko-KR" sz="24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sz="24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24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2098433"/>
            <a:ext cx="12192000" cy="79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39"/>
              <a:buFont typeface="Arial"/>
              <a:buNone/>
            </a:pPr>
            <a:r>
              <a:rPr lang="ko-KR" sz="3939" dirty="0" err="1"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오픈마켓</a:t>
            </a:r>
            <a:r>
              <a:rPr lang="ko-KR" sz="3939" dirty="0"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 웹사이트 구축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user\Desktop\그룹 1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320665"/>
            <a:ext cx="2286000" cy="937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t="10962" r="1259"/>
          <a:stretch>
            <a:fillRect/>
          </a:stretch>
        </p:blipFill>
        <p:spPr bwMode="auto">
          <a:xfrm>
            <a:off x="195364" y="530561"/>
            <a:ext cx="9633463" cy="598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5" name="Google Shape;575;p27"/>
          <p:cNvSpPr txBox="1"/>
          <p:nvPr/>
        </p:nvSpPr>
        <p:spPr>
          <a:xfrm>
            <a:off x="903017" y="85025"/>
            <a:ext cx="1832553" cy="31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카테고리 목록</a:t>
            </a:r>
            <a:endParaRPr sz="14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9984433" y="404665"/>
            <a:ext cx="20882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27"/>
          <p:cNvSpPr txBox="1"/>
          <p:nvPr/>
        </p:nvSpPr>
        <p:spPr>
          <a:xfrm>
            <a:off x="9984433" y="404665"/>
            <a:ext cx="2088233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카테고리 명</a:t>
            </a:r>
            <a:endParaRPr lang="en-US" altLang="ko-KR" sz="11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이동된 카테고리 페이지 이름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 카테고리 목록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하위 목록 노출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시 보여줌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상품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 상세 페이지 이동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 리스트 </a:t>
            </a:r>
            <a:r>
              <a:rPr lang="en-US" altLang="ko-KR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en-US" altLang="ko-KR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상품을 찜 리스트 추가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고객 이용가능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1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리모콘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본 상품</a:t>
            </a:r>
            <a:r>
              <a:rPr lang="en-US" altLang="ko-KR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쿠키를 활용한 최근 본 상품을 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보여줌 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플로팅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en-US" altLang="ko-KR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최상단으로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8" name="Google Shape;578;p27"/>
          <p:cNvGrpSpPr/>
          <p:nvPr/>
        </p:nvGrpSpPr>
        <p:grpSpPr>
          <a:xfrm>
            <a:off x="1702785" y="1772700"/>
            <a:ext cx="171682" cy="216024"/>
            <a:chOff x="7752184" y="200591"/>
            <a:chExt cx="216024" cy="276081"/>
          </a:xfrm>
        </p:grpSpPr>
        <p:sp>
          <p:nvSpPr>
            <p:cNvPr id="579" name="Google Shape;579;p27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0" name="Google Shape;580;p27"/>
            <p:cNvSpPr txBox="1"/>
            <p:nvPr/>
          </p:nvSpPr>
          <p:spPr>
            <a:xfrm>
              <a:off x="7777668" y="200591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1753746" y="4158058"/>
            <a:ext cx="274434" cy="276999"/>
            <a:chOff x="7726787" y="226740"/>
            <a:chExt cx="274434" cy="276999"/>
          </a:xfrm>
        </p:grpSpPr>
        <p:sp>
          <p:nvSpPr>
            <p:cNvPr id="582" name="Google Shape;582;p27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3" name="Google Shape;583;p27"/>
            <p:cNvSpPr txBox="1"/>
            <p:nvPr/>
          </p:nvSpPr>
          <p:spPr>
            <a:xfrm>
              <a:off x="7726787" y="226740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0" name="Google Shape;590;p27"/>
          <p:cNvGrpSpPr/>
          <p:nvPr/>
        </p:nvGrpSpPr>
        <p:grpSpPr>
          <a:xfrm>
            <a:off x="4787390" y="1735402"/>
            <a:ext cx="274435" cy="276999"/>
            <a:chOff x="7691340" y="200591"/>
            <a:chExt cx="345316" cy="354008"/>
          </a:xfrm>
        </p:grpSpPr>
        <p:sp>
          <p:nvSpPr>
            <p:cNvPr id="591" name="Google Shape;591;p27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2" name="Google Shape;592;p27"/>
            <p:cNvSpPr txBox="1"/>
            <p:nvPr/>
          </p:nvSpPr>
          <p:spPr>
            <a:xfrm>
              <a:off x="7691340" y="200591"/>
              <a:ext cx="345316" cy="354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5" name="Google Shape;595;p27"/>
          <p:cNvSpPr txBox="1"/>
          <p:nvPr/>
        </p:nvSpPr>
        <p:spPr>
          <a:xfrm>
            <a:off x="1780601" y="2086617"/>
            <a:ext cx="2744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6" name="Google Shape;596;p27"/>
          <p:cNvGrpSpPr/>
          <p:nvPr/>
        </p:nvGrpSpPr>
        <p:grpSpPr>
          <a:xfrm>
            <a:off x="1558506" y="5577147"/>
            <a:ext cx="274435" cy="276999"/>
            <a:chOff x="7691340" y="200592"/>
            <a:chExt cx="345316" cy="354008"/>
          </a:xfrm>
        </p:grpSpPr>
        <p:sp>
          <p:nvSpPr>
            <p:cNvPr id="597" name="Google Shape;597;p27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8" name="Google Shape;598;p27"/>
            <p:cNvSpPr txBox="1"/>
            <p:nvPr/>
          </p:nvSpPr>
          <p:spPr>
            <a:xfrm>
              <a:off x="7691340" y="200592"/>
              <a:ext cx="345316" cy="354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" name="Google Shape;596;p27"/>
          <p:cNvGrpSpPr/>
          <p:nvPr/>
        </p:nvGrpSpPr>
        <p:grpSpPr>
          <a:xfrm>
            <a:off x="8257621" y="1828756"/>
            <a:ext cx="274435" cy="276999"/>
            <a:chOff x="7691340" y="200592"/>
            <a:chExt cx="345316" cy="354008"/>
          </a:xfrm>
        </p:grpSpPr>
        <p:sp>
          <p:nvSpPr>
            <p:cNvPr id="30" name="Google Shape;597;p27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598;p27"/>
            <p:cNvSpPr txBox="1"/>
            <p:nvPr/>
          </p:nvSpPr>
          <p:spPr>
            <a:xfrm>
              <a:off x="7691340" y="200592"/>
              <a:ext cx="345316" cy="354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" name="Google Shape;596;p27"/>
          <p:cNvGrpSpPr/>
          <p:nvPr/>
        </p:nvGrpSpPr>
        <p:grpSpPr>
          <a:xfrm>
            <a:off x="8364625" y="6001921"/>
            <a:ext cx="274435" cy="276999"/>
            <a:chOff x="7691340" y="200592"/>
            <a:chExt cx="345316" cy="354008"/>
          </a:xfrm>
        </p:grpSpPr>
        <p:sp>
          <p:nvSpPr>
            <p:cNvPr id="33" name="Google Shape;597;p27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598;p27"/>
            <p:cNvSpPr txBox="1"/>
            <p:nvPr/>
          </p:nvSpPr>
          <p:spPr>
            <a:xfrm>
              <a:off x="7691340" y="200592"/>
              <a:ext cx="345316" cy="354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t="11346" r="2028"/>
          <a:stretch>
            <a:fillRect/>
          </a:stretch>
        </p:blipFill>
        <p:spPr bwMode="auto">
          <a:xfrm>
            <a:off x="1228725" y="476250"/>
            <a:ext cx="7552209" cy="626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39" name="Google Shape;639;p29"/>
          <p:cNvSpPr txBox="1"/>
          <p:nvPr/>
        </p:nvSpPr>
        <p:spPr>
          <a:xfrm>
            <a:off x="903017" y="85025"/>
            <a:ext cx="1643399" cy="31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7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</a:t>
            </a:r>
            <a:r>
              <a:rPr lang="ko-KR" altLang="en-US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ko-KR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7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sz="147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9984433" y="404665"/>
            <a:ext cx="20882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9984433" y="404665"/>
            <a:ext cx="2088233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상품 이미지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이미지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슬라이드 기능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썸네일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이미지 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메인 이미지 변경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타이틀 파트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상품평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기반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별점부여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구현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 및 코드 파트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판매가격 안내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 가격 같이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코드 제공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옵션 파트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안내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컬러 선택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적립 포인트 안내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구매가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구매가격 안내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파트 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차례로 찜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 구현됨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상품상세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탭메뉴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상품상세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상품리뷰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상품문의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제공 </a:t>
            </a: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탭메뉴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구현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 쿠키 활용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:DB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2" name="Google Shape;642;p29"/>
          <p:cNvGrpSpPr/>
          <p:nvPr/>
        </p:nvGrpSpPr>
        <p:grpSpPr>
          <a:xfrm>
            <a:off x="2093363" y="1904763"/>
            <a:ext cx="213203" cy="237397"/>
            <a:chOff x="7752184" y="226740"/>
            <a:chExt cx="216024" cy="249932"/>
          </a:xfrm>
        </p:grpSpPr>
        <p:sp>
          <p:nvSpPr>
            <p:cNvPr id="643" name="Google Shape;643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29"/>
            <p:cNvSpPr txBox="1"/>
            <p:nvPr/>
          </p:nvSpPr>
          <p:spPr>
            <a:xfrm>
              <a:off x="7777673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5" name="Google Shape;645;p29"/>
          <p:cNvGrpSpPr/>
          <p:nvPr/>
        </p:nvGrpSpPr>
        <p:grpSpPr>
          <a:xfrm>
            <a:off x="2100410" y="5066880"/>
            <a:ext cx="213203" cy="237397"/>
            <a:chOff x="7752184" y="226740"/>
            <a:chExt cx="216024" cy="249932"/>
          </a:xfrm>
        </p:grpSpPr>
        <p:sp>
          <p:nvSpPr>
            <p:cNvPr id="646" name="Google Shape;646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29"/>
            <p:cNvSpPr txBox="1"/>
            <p:nvPr/>
          </p:nvSpPr>
          <p:spPr>
            <a:xfrm>
              <a:off x="7777674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8" name="Google Shape;648;p29"/>
          <p:cNvGrpSpPr/>
          <p:nvPr/>
        </p:nvGrpSpPr>
        <p:grpSpPr>
          <a:xfrm>
            <a:off x="4859386" y="1820345"/>
            <a:ext cx="213203" cy="237397"/>
            <a:chOff x="7752184" y="226740"/>
            <a:chExt cx="216024" cy="249932"/>
          </a:xfrm>
        </p:grpSpPr>
        <p:sp>
          <p:nvSpPr>
            <p:cNvPr id="649" name="Google Shape;649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p29"/>
            <p:cNvSpPr txBox="1"/>
            <p:nvPr/>
          </p:nvSpPr>
          <p:spPr>
            <a:xfrm>
              <a:off x="7777675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5188937" y="2492291"/>
            <a:ext cx="213203" cy="237397"/>
            <a:chOff x="7752184" y="226740"/>
            <a:chExt cx="216024" cy="249932"/>
          </a:xfrm>
        </p:grpSpPr>
        <p:sp>
          <p:nvSpPr>
            <p:cNvPr id="652" name="Google Shape;652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3" name="Google Shape;653;p29"/>
            <p:cNvSpPr txBox="1"/>
            <p:nvPr/>
          </p:nvSpPr>
          <p:spPr>
            <a:xfrm>
              <a:off x="7777675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5764950" y="4530024"/>
            <a:ext cx="274434" cy="276999"/>
            <a:chOff x="7726787" y="226740"/>
            <a:chExt cx="274434" cy="276999"/>
          </a:xfrm>
        </p:grpSpPr>
        <p:sp>
          <p:nvSpPr>
            <p:cNvPr id="655" name="Google Shape;655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6" name="Google Shape;656;p29"/>
            <p:cNvSpPr txBox="1"/>
            <p:nvPr/>
          </p:nvSpPr>
          <p:spPr>
            <a:xfrm>
              <a:off x="7726787" y="226740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4837118" y="4920392"/>
            <a:ext cx="274434" cy="276999"/>
            <a:chOff x="7726787" y="226740"/>
            <a:chExt cx="274434" cy="276999"/>
          </a:xfrm>
        </p:grpSpPr>
        <p:sp>
          <p:nvSpPr>
            <p:cNvPr id="658" name="Google Shape;658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9" name="Google Shape;659;p29"/>
            <p:cNvSpPr txBox="1"/>
            <p:nvPr/>
          </p:nvSpPr>
          <p:spPr>
            <a:xfrm>
              <a:off x="7726787" y="226740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60" name="Google Shape;660;p29"/>
          <p:cNvGrpSpPr/>
          <p:nvPr/>
        </p:nvGrpSpPr>
        <p:grpSpPr>
          <a:xfrm>
            <a:off x="5151699" y="3272818"/>
            <a:ext cx="274434" cy="276999"/>
            <a:chOff x="7726787" y="226740"/>
            <a:chExt cx="274434" cy="276999"/>
          </a:xfrm>
        </p:grpSpPr>
        <p:sp>
          <p:nvSpPr>
            <p:cNvPr id="661" name="Google Shape;661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2" name="Google Shape;662;p29"/>
            <p:cNvSpPr txBox="1"/>
            <p:nvPr/>
          </p:nvSpPr>
          <p:spPr>
            <a:xfrm>
              <a:off x="7726787" y="226740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63" name="Google Shape;663;p29"/>
          <p:cNvGrpSpPr/>
          <p:nvPr/>
        </p:nvGrpSpPr>
        <p:grpSpPr>
          <a:xfrm>
            <a:off x="2424982" y="6154038"/>
            <a:ext cx="274434" cy="276999"/>
            <a:chOff x="7726787" y="226740"/>
            <a:chExt cx="274434" cy="276999"/>
          </a:xfrm>
        </p:grpSpPr>
        <p:sp>
          <p:nvSpPr>
            <p:cNvPr id="664" name="Google Shape;664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7726787" y="226740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t="10989" r="1625"/>
          <a:stretch>
            <a:fillRect/>
          </a:stretch>
        </p:blipFill>
        <p:spPr bwMode="auto">
          <a:xfrm>
            <a:off x="1378857" y="478972"/>
            <a:ext cx="7532914" cy="6250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39" name="Google Shape;639;p29"/>
          <p:cNvSpPr txBox="1"/>
          <p:nvPr/>
        </p:nvSpPr>
        <p:spPr>
          <a:xfrm>
            <a:off x="903017" y="85025"/>
            <a:ext cx="2562078" cy="3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 페이지 </a:t>
            </a:r>
            <a:r>
              <a:rPr lang="en-US" altLang="ko-KR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en-US" altLang="ko-KR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477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endParaRPr sz="147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9984433" y="404665"/>
            <a:ext cx="20882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9984433" y="404665"/>
            <a:ext cx="2088233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 페이지 파트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적립금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내역 안내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주문처리 안내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주문처리 현황 안내</a:t>
            </a: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페이지 이동 파트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조회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페이지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 페이지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페이지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 페이지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주소 관리 페이지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 페이지는 </a:t>
            </a: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메인만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구현하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였습니다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…]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Google Shape;642;p29"/>
          <p:cNvGrpSpPr/>
          <p:nvPr/>
        </p:nvGrpSpPr>
        <p:grpSpPr>
          <a:xfrm>
            <a:off x="1958609" y="1885513"/>
            <a:ext cx="213203" cy="237397"/>
            <a:chOff x="7752184" y="226740"/>
            <a:chExt cx="216024" cy="249932"/>
          </a:xfrm>
        </p:grpSpPr>
        <p:sp>
          <p:nvSpPr>
            <p:cNvPr id="643" name="Google Shape;643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29"/>
            <p:cNvSpPr txBox="1"/>
            <p:nvPr/>
          </p:nvSpPr>
          <p:spPr>
            <a:xfrm>
              <a:off x="7777673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" name="Google Shape;645;p29"/>
          <p:cNvGrpSpPr/>
          <p:nvPr/>
        </p:nvGrpSpPr>
        <p:grpSpPr>
          <a:xfrm>
            <a:off x="1821278" y="3642341"/>
            <a:ext cx="213203" cy="237397"/>
            <a:chOff x="7752184" y="226740"/>
            <a:chExt cx="216024" cy="249932"/>
          </a:xfrm>
        </p:grpSpPr>
        <p:sp>
          <p:nvSpPr>
            <p:cNvPr id="646" name="Google Shape;646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29"/>
            <p:cNvSpPr txBox="1"/>
            <p:nvPr/>
          </p:nvSpPr>
          <p:spPr>
            <a:xfrm>
              <a:off x="7777674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" name="Google Shape;648;p29"/>
          <p:cNvGrpSpPr/>
          <p:nvPr/>
        </p:nvGrpSpPr>
        <p:grpSpPr>
          <a:xfrm>
            <a:off x="1750426" y="4727174"/>
            <a:ext cx="213203" cy="237397"/>
            <a:chOff x="7752184" y="226740"/>
            <a:chExt cx="216024" cy="249932"/>
          </a:xfrm>
        </p:grpSpPr>
        <p:sp>
          <p:nvSpPr>
            <p:cNvPr id="649" name="Google Shape;649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p29"/>
            <p:cNvSpPr txBox="1"/>
            <p:nvPr/>
          </p:nvSpPr>
          <p:spPr>
            <a:xfrm>
              <a:off x="7777675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2187" t="9592" r="12930"/>
          <a:stretch>
            <a:fillRect/>
          </a:stretch>
        </p:blipFill>
        <p:spPr bwMode="auto">
          <a:xfrm>
            <a:off x="140151" y="504824"/>
            <a:ext cx="9727749" cy="477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9" name="Google Shape;639;p29"/>
          <p:cNvSpPr txBox="1"/>
          <p:nvPr/>
        </p:nvSpPr>
        <p:spPr>
          <a:xfrm>
            <a:off x="903017" y="85025"/>
            <a:ext cx="2562078" cy="3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 </a:t>
            </a:r>
            <a:r>
              <a:rPr lang="en-US" altLang="ko-KR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 sz="147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9984433" y="404665"/>
            <a:ext cx="20882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9984433" y="404665"/>
            <a:ext cx="208823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사이드 메뉴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 페이지 이동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고객문의 관리자 페이지 구현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조건 선택파트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검색조건 설정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값을 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출력하여 조회 가능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상자</a:t>
            </a:r>
            <a: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체크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</a:t>
            </a: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선택 파트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가입일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접속기간을 직접 설정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 제시된 기간 선택해 조회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조건대로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검색 조건의 초기화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Google Shape;642;p29"/>
          <p:cNvGrpSpPr/>
          <p:nvPr/>
        </p:nvGrpSpPr>
        <p:grpSpPr>
          <a:xfrm>
            <a:off x="177434" y="742513"/>
            <a:ext cx="213203" cy="237397"/>
            <a:chOff x="7752184" y="226740"/>
            <a:chExt cx="216024" cy="249932"/>
          </a:xfrm>
        </p:grpSpPr>
        <p:sp>
          <p:nvSpPr>
            <p:cNvPr id="643" name="Google Shape;643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29"/>
            <p:cNvSpPr txBox="1"/>
            <p:nvPr/>
          </p:nvSpPr>
          <p:spPr>
            <a:xfrm>
              <a:off x="7777673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" name="Google Shape;645;p29"/>
          <p:cNvGrpSpPr/>
          <p:nvPr/>
        </p:nvGrpSpPr>
        <p:grpSpPr>
          <a:xfrm>
            <a:off x="1802228" y="1318241"/>
            <a:ext cx="213203" cy="237397"/>
            <a:chOff x="7752184" y="226740"/>
            <a:chExt cx="216024" cy="249932"/>
          </a:xfrm>
        </p:grpSpPr>
        <p:sp>
          <p:nvSpPr>
            <p:cNvPr id="646" name="Google Shape;646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29"/>
            <p:cNvSpPr txBox="1"/>
            <p:nvPr/>
          </p:nvSpPr>
          <p:spPr>
            <a:xfrm>
              <a:off x="7777674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" name="Google Shape;648;p29"/>
          <p:cNvGrpSpPr/>
          <p:nvPr/>
        </p:nvGrpSpPr>
        <p:grpSpPr>
          <a:xfrm>
            <a:off x="1655176" y="2669774"/>
            <a:ext cx="213203" cy="237397"/>
            <a:chOff x="7752184" y="226740"/>
            <a:chExt cx="216024" cy="249932"/>
          </a:xfrm>
        </p:grpSpPr>
        <p:sp>
          <p:nvSpPr>
            <p:cNvPr id="649" name="Google Shape;649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p29"/>
            <p:cNvSpPr txBox="1"/>
            <p:nvPr/>
          </p:nvSpPr>
          <p:spPr>
            <a:xfrm>
              <a:off x="7777675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" name="Google Shape;648;p29"/>
          <p:cNvGrpSpPr/>
          <p:nvPr/>
        </p:nvGrpSpPr>
        <p:grpSpPr>
          <a:xfrm>
            <a:off x="4170765" y="4116585"/>
            <a:ext cx="213203" cy="276959"/>
            <a:chOff x="7752184" y="226740"/>
            <a:chExt cx="216024" cy="291583"/>
          </a:xfrm>
        </p:grpSpPr>
        <p:sp>
          <p:nvSpPr>
            <p:cNvPr id="18" name="Google Shape;649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650;p29"/>
            <p:cNvSpPr txBox="1"/>
            <p:nvPr/>
          </p:nvSpPr>
          <p:spPr>
            <a:xfrm>
              <a:off x="7777675" y="226740"/>
              <a:ext cx="172657" cy="291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" name="Google Shape;648;p29"/>
          <p:cNvGrpSpPr/>
          <p:nvPr/>
        </p:nvGrpSpPr>
        <p:grpSpPr>
          <a:xfrm>
            <a:off x="5368194" y="4126481"/>
            <a:ext cx="213203" cy="276959"/>
            <a:chOff x="7752184" y="226740"/>
            <a:chExt cx="216024" cy="291583"/>
          </a:xfrm>
        </p:grpSpPr>
        <p:sp>
          <p:nvSpPr>
            <p:cNvPr id="21" name="Google Shape;649;p29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650;p29"/>
            <p:cNvSpPr txBox="1"/>
            <p:nvPr/>
          </p:nvSpPr>
          <p:spPr>
            <a:xfrm>
              <a:off x="7777675" y="226740"/>
              <a:ext cx="172657" cy="291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0" y="-9999"/>
            <a:ext cx="12192000" cy="55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dirty="0">
                <a:latin typeface="+mj-ea"/>
                <a:ea typeface="+mj-ea"/>
                <a:cs typeface="Arial"/>
                <a:sym typeface="Arial"/>
              </a:rPr>
              <a:t>1. 프로젝트 개요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343472" y="683394"/>
          <a:ext cx="9687079" cy="3917685"/>
        </p:xfrm>
        <a:graphic>
          <a:graphicData uri="http://schemas.openxmlformats.org/drawingml/2006/table">
            <a:tbl>
              <a:tblPr bandRow="1">
                <a:noFill/>
                <a:tableStyleId>{EC75BBA9-7B1A-44DB-AE71-D92F3037435E}</a:tableStyleId>
              </a:tblPr>
              <a:tblGrid>
                <a:gridCol w="1992372"/>
                <a:gridCol w="1236654"/>
                <a:gridCol w="1236654"/>
                <a:gridCol w="5221399"/>
              </a:tblGrid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 dirty="0" err="1"/>
                        <a:t>프로젝트명</a:t>
                      </a:r>
                      <a:endParaRPr sz="16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 dirty="0" err="1"/>
                        <a:t>오픈마켓</a:t>
                      </a:r>
                      <a:r>
                        <a:rPr lang="ko-KR" sz="1600" b="1" u="none" strike="noStrike" cap="none" dirty="0"/>
                        <a:t> </a:t>
                      </a:r>
                      <a:r>
                        <a:rPr lang="ko-KR" sz="1600" b="1" u="none" strike="noStrike" cap="none" dirty="0" smtClean="0"/>
                        <a:t>웹사이트</a:t>
                      </a:r>
                      <a:r>
                        <a:rPr lang="en-US" altLang="ko-KR" sz="1600" b="1" u="none" strike="noStrike" cap="none" baseline="0" dirty="0" smtClean="0"/>
                        <a:t>(</a:t>
                      </a:r>
                      <a:r>
                        <a:rPr lang="en-US" altLang="ko-KR" sz="1600" b="1" u="none" strike="noStrike" cap="none" baseline="0" dirty="0" err="1" smtClean="0"/>
                        <a:t>MaCat</a:t>
                      </a:r>
                      <a:r>
                        <a:rPr lang="en-US" altLang="ko-KR" sz="1600" b="1" u="none" strike="noStrike" cap="none" baseline="0" dirty="0" smtClean="0"/>
                        <a:t>) </a:t>
                      </a:r>
                      <a:r>
                        <a:rPr lang="ko-KR" altLang="en-US" sz="1600" b="1" u="none" strike="noStrike" cap="none" baseline="0" dirty="0" smtClean="0"/>
                        <a:t>구현</a:t>
                      </a:r>
                      <a:endParaRPr sz="16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/>
                        <a:t>개발기간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2019년 </a:t>
                      </a:r>
                      <a:r>
                        <a:rPr lang="ko-KR" sz="1600" u="none" strike="noStrike" cap="none" dirty="0" smtClean="0"/>
                        <a:t>0</a:t>
                      </a:r>
                      <a:r>
                        <a:rPr lang="en-US" altLang="ko-KR" sz="1600" u="none" strike="noStrike" cap="none" dirty="0" smtClean="0"/>
                        <a:t>8</a:t>
                      </a:r>
                      <a:r>
                        <a:rPr lang="ko-KR" sz="1600" u="none" strike="noStrike" cap="none" dirty="0" smtClean="0"/>
                        <a:t>월 0</a:t>
                      </a:r>
                      <a:r>
                        <a:rPr lang="en-US" altLang="ko-KR" sz="1600" u="none" strike="noStrike" cap="none" dirty="0" smtClean="0"/>
                        <a:t>1</a:t>
                      </a:r>
                      <a:r>
                        <a:rPr lang="ko-KR" sz="1600" u="none" strike="noStrike" cap="none" dirty="0" smtClean="0"/>
                        <a:t>일 </a:t>
                      </a:r>
                      <a:r>
                        <a:rPr lang="ko-KR" sz="1600" u="none" strike="noStrike" cap="none" dirty="0"/>
                        <a:t>~ 2019년 08월 </a:t>
                      </a:r>
                      <a:r>
                        <a:rPr lang="ko-KR" sz="1600" u="none" strike="noStrike" cap="none" dirty="0" smtClean="0"/>
                        <a:t>30</a:t>
                      </a:r>
                      <a:r>
                        <a:rPr lang="ko-KR" altLang="en-US" sz="1600" u="none" strike="noStrike" cap="none" dirty="0" smtClean="0"/>
                        <a:t>일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7637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/>
                        <a:t>개발인원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총원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u="none" strike="noStrike" cap="none" dirty="0" smtClean="0"/>
                        <a:t>2</a:t>
                      </a:r>
                      <a:r>
                        <a:rPr lang="ko-KR" sz="1600" u="none" strike="noStrike" cap="none" dirty="0" smtClean="0"/>
                        <a:t>명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276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역할분담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디자인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 smtClean="0"/>
                        <a:t>손석배</a:t>
                      </a:r>
                      <a:r>
                        <a:rPr lang="ko-KR" sz="1600" u="none" strike="noStrike" cap="none" dirty="0"/>
                        <a:t>, 이재용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276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FrontEnd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 smtClean="0"/>
                        <a:t>이재용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276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BackEnd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 smtClean="0"/>
                        <a:t>손석배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12756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/>
                        <a:t>개발환경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OS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Windows 10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1275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DataBase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Oracle 11g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96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개발도구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Eclipse</a:t>
                      </a:r>
                      <a:r>
                        <a:rPr lang="ko-KR" sz="1600" u="none" strike="noStrike" cap="none" dirty="0" smtClean="0"/>
                        <a:t>, </a:t>
                      </a:r>
                      <a:r>
                        <a:rPr lang="ko-KR" sz="1600" u="none" strike="noStrike" cap="none" dirty="0"/>
                        <a:t>SQL </a:t>
                      </a:r>
                      <a:r>
                        <a:rPr lang="ko-KR" sz="1600" u="none" strike="noStrike" cap="none" dirty="0" smtClean="0"/>
                        <a:t>Developer</a:t>
                      </a:r>
                      <a:r>
                        <a:rPr lang="en-US" altLang="ko-KR" sz="1600" u="none" strike="noStrike" cap="none" dirty="0" smtClean="0"/>
                        <a:t>, Brackets, Adobe XD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96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사용언어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 smtClean="0"/>
                        <a:t>Front</a:t>
                      </a:r>
                      <a:r>
                        <a:rPr lang="en-US" altLang="ko-KR" sz="1600" u="none" strike="noStrike" cap="none" dirty="0" smtClean="0"/>
                        <a:t> </a:t>
                      </a:r>
                      <a:r>
                        <a:rPr lang="ko-KR" sz="1600" u="none" strike="noStrike" cap="none" dirty="0" smtClean="0"/>
                        <a:t>End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HTML5, CSS, </a:t>
                      </a:r>
                      <a:r>
                        <a:rPr lang="en-US" altLang="ko-KR" sz="1600" u="none" strike="noStrike" cap="none" dirty="0" smtClean="0"/>
                        <a:t>JSON</a:t>
                      </a:r>
                      <a:r>
                        <a:rPr lang="ko-KR" sz="1600" u="none" strike="noStrike" cap="none" dirty="0" smtClean="0"/>
                        <a:t>, </a:t>
                      </a:r>
                      <a:r>
                        <a:rPr lang="ko-KR" sz="1600" u="none" strike="noStrike" cap="none" dirty="0"/>
                        <a:t>JS, Jquery, Ajax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  <a:tr h="396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 smtClean="0"/>
                        <a:t>Back</a:t>
                      </a:r>
                      <a:r>
                        <a:rPr lang="en-US" altLang="ko-KR" sz="1600" u="none" strike="noStrike" cap="none" dirty="0" smtClean="0"/>
                        <a:t> </a:t>
                      </a:r>
                      <a:r>
                        <a:rPr lang="ko-KR" sz="1600" u="none" strike="noStrike" cap="none" dirty="0" smtClean="0"/>
                        <a:t>End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Java, Servlet/JSP, Spring, Mybatis, EL, JSTL</a:t>
                      </a:r>
                      <a:endParaRPr sz="1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5675" marR="55675" marT="0" marB="0" anchor="ctr"/>
                </a:tc>
              </a:tr>
            </a:tbl>
          </a:graphicData>
        </a:graphic>
      </p:graphicFrame>
      <p:cxnSp>
        <p:nvCxnSpPr>
          <p:cNvPr id="96" name="Google Shape;96;p2"/>
          <p:cNvCxnSpPr/>
          <p:nvPr/>
        </p:nvCxnSpPr>
        <p:spPr>
          <a:xfrm>
            <a:off x="72008" y="548680"/>
            <a:ext cx="12000657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dot"/>
            <a:round/>
            <a:headEnd type="none" w="med" len="med"/>
            <a:tailEnd type="none" w="med" len="med"/>
          </a:ln>
        </p:spPr>
      </p:cxnSp>
      <p:graphicFrame>
        <p:nvGraphicFramePr>
          <p:cNvPr id="97" name="Google Shape;97;p2"/>
          <p:cNvGraphicFramePr/>
          <p:nvPr/>
        </p:nvGraphicFramePr>
        <p:xfrm>
          <a:off x="1306632" y="4775335"/>
          <a:ext cx="9688314" cy="1389708"/>
        </p:xfrm>
        <a:graphic>
          <a:graphicData uri="http://schemas.openxmlformats.org/drawingml/2006/table">
            <a:tbl>
              <a:tblPr bandRow="1">
                <a:noFill/>
                <a:tableStyleId>{EC75BBA9-7B1A-44DB-AE71-D92F3037435E}</a:tableStyleId>
              </a:tblPr>
              <a:tblGrid>
                <a:gridCol w="1507496"/>
                <a:gridCol w="8180818"/>
              </a:tblGrid>
              <a:tr h="40815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 dirty="0"/>
                        <a:t>구성원</a:t>
                      </a:r>
                      <a:endParaRPr sz="12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250" marR="6825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 dirty="0"/>
                        <a:t>분담역할</a:t>
                      </a:r>
                      <a:endParaRPr sz="12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250" marR="68250" marT="0" marB="0" anchor="ctr">
                    <a:solidFill>
                      <a:srgbClr val="FFC000"/>
                    </a:solidFill>
                  </a:tcPr>
                </a:tc>
              </a:tr>
              <a:tr h="49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손석배 </a:t>
                      </a: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250" marR="682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백엔드 총괄 개발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250" marR="68250" marT="0" marB="0" anchor="ctr"/>
                </a:tc>
              </a:tr>
              <a:tr h="49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이재용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250" marR="682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조장, </a:t>
                      </a:r>
                      <a:r>
                        <a:rPr lang="ko-KR" sz="1600" u="none" strike="noStrike" cap="none" dirty="0" err="1" smtClean="0"/>
                        <a:t>프론트</a:t>
                      </a:r>
                      <a:r>
                        <a:rPr lang="en-US" altLang="ko-KR" sz="1600" u="none" strike="noStrike" cap="none" dirty="0" smtClean="0"/>
                        <a:t> </a:t>
                      </a:r>
                      <a:r>
                        <a:rPr lang="ko-KR" sz="1600" u="none" strike="noStrike" cap="none" dirty="0" err="1" smtClean="0"/>
                        <a:t>엔드</a:t>
                      </a:r>
                      <a:r>
                        <a:rPr lang="ko-KR" sz="1600" u="none" strike="noStrike" cap="none" dirty="0" smtClean="0"/>
                        <a:t> </a:t>
                      </a:r>
                      <a:r>
                        <a:rPr lang="ko-KR" sz="1600" u="none" strike="noStrike" cap="none" dirty="0"/>
                        <a:t>총괄 개발</a:t>
                      </a: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250" marR="6825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45725" y="6400800"/>
            <a:ext cx="4182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</a:t>
            </a:r>
            <a:r>
              <a:rPr lang="en-US" altLang="ko-KR" dirty="0" smtClean="0"/>
              <a:t>: http://203.236.220.70/macat.com/main.mcat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0" y="-9999"/>
            <a:ext cx="12192000" cy="55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dirty="0">
                <a:latin typeface="+mj-ea"/>
                <a:ea typeface="+mj-ea"/>
                <a:cs typeface="Arial"/>
                <a:sym typeface="Arial"/>
              </a:rPr>
              <a:t>2. 프로젝트 목적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9668" y="545943"/>
            <a:ext cx="6493060" cy="595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5" marR="0" lvl="0" indent="-34290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자바언어 기반 프레임워크를 활용한 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오픈마켓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웹 사이트 (</a:t>
            </a:r>
            <a:r>
              <a:rPr lang="ko-KR" sz="2000" i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반려동물 용품점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)구현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5" marR="0" lvl="0" indent="-34290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기존 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오픈마켓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사이트 벤치마킹 (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쿠팡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티몬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네이버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457206" marR="0" lvl="0" indent="-45720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ko-KR" sz="20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사용자 목적</a:t>
            </a:r>
            <a:endParaRPr sz="20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285753" marR="0" lvl="0" indent="-285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웹사이트 기능의 직관적 파악, 쉬운 사용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285753" marR="0" lvl="0" indent="-285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IT 지식이 전무한 사용자의 접근이 쉬워야 함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457206" marR="0" lvl="0" indent="-45720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ko-KR" sz="20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개발자 목적</a:t>
            </a:r>
            <a:endParaRPr sz="20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285753" marR="0" lvl="0" indent="-285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팀 프로젝트 작업을 통한 업무분배, 개인역량 파악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3" marR="0" lvl="0" indent="-285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웹 사이트 개발 프로세스 이해, 단계별 목적, 요구사항 파악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3" marR="0" lvl="0" indent="-285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요구사항 구현을 위한 지식과 기술 습득 및 응용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3" marR="0" lvl="0" indent="-285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구현된 페이지 간 연계가 원활해야 함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>
            <a:off x="72008" y="548680"/>
            <a:ext cx="12000657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30213" t="10747" r="28738"/>
          <a:stretch/>
        </p:blipFill>
        <p:spPr>
          <a:xfrm>
            <a:off x="6552728" y="1104622"/>
            <a:ext cx="5303912" cy="46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ctrTitle"/>
          </p:nvPr>
        </p:nvSpPr>
        <p:spPr>
          <a:xfrm>
            <a:off x="0" y="-9999"/>
            <a:ext cx="12192000" cy="55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dirty="0"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3. DB </a:t>
            </a:r>
            <a:r>
              <a:rPr lang="ko-KR" sz="2800" dirty="0" smtClean="0"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구현</a:t>
            </a:r>
            <a:endParaRPr sz="2800" i="1" dirty="0"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72008" y="548680"/>
            <a:ext cx="12000657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26" name="Picture 2" descr="C:\Users\user\Desktop\MaCat DB모델링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97281"/>
            <a:ext cx="12187873" cy="5760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ctrTitle"/>
          </p:nvPr>
        </p:nvSpPr>
        <p:spPr>
          <a:xfrm>
            <a:off x="0" y="-9999"/>
            <a:ext cx="12192000" cy="55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dirty="0">
                <a:latin typeface="+mj-ea"/>
                <a:ea typeface="+mj-ea"/>
                <a:cs typeface="Arial"/>
                <a:sym typeface="Arial"/>
              </a:rPr>
              <a:t>4. </a:t>
            </a:r>
            <a:r>
              <a:rPr lang="ko-KR" sz="2800" dirty="0" err="1">
                <a:latin typeface="+mj-ea"/>
                <a:ea typeface="+mj-ea"/>
                <a:cs typeface="Arial"/>
                <a:sym typeface="Arial"/>
              </a:rPr>
              <a:t>유즈케이스</a:t>
            </a:r>
            <a:endParaRPr sz="2800" dirty="0"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18" name="Google Shape;118;p5"/>
          <p:cNvCxnSpPr/>
          <p:nvPr/>
        </p:nvCxnSpPr>
        <p:spPr>
          <a:xfrm>
            <a:off x="72008" y="548680"/>
            <a:ext cx="12000657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1758"/>
          <a:stretch/>
        </p:blipFill>
        <p:spPr>
          <a:xfrm>
            <a:off x="2927648" y="123021"/>
            <a:ext cx="5569309" cy="67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t="10641" r="1436"/>
          <a:stretch>
            <a:fillRect/>
          </a:stretch>
        </p:blipFill>
        <p:spPr bwMode="auto">
          <a:xfrm>
            <a:off x="1568450" y="431800"/>
            <a:ext cx="7207250" cy="636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" name="Google Shape;152;p9"/>
          <p:cNvSpPr txBox="1"/>
          <p:nvPr/>
        </p:nvSpPr>
        <p:spPr>
          <a:xfrm>
            <a:off x="903017" y="85025"/>
            <a:ext cx="1197764" cy="31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9984433" y="404665"/>
            <a:ext cx="2088233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카테고리 </a:t>
            </a:r>
            <a:endParaRPr sz="1200" dirty="0"/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상품을 카테고리 리스트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보여준다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롤링 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 메인 이미지</a:t>
            </a:r>
            <a:endParaRPr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상품페이지로 연결되는 메인</a:t>
            </a:r>
            <a:endParaRPr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이미지를 차례대로 보여준다</a:t>
            </a:r>
            <a:endParaRPr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 상품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조회수가 많은 상품을 </a:t>
            </a:r>
            <a:r>
              <a:rPr lang="ko-KR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메인에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노출시킨다 (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 dirty="0"/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검색창</a:t>
            </a:r>
            <a:endParaRPr lang="ko-KR" altLang="en-US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 전체를 대상으로 검색을 실행한다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회원별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정보제공 페이지</a:t>
            </a: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사용자가 담은 상품을 장바구니로 보여준다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indent="-281365"/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indent="-281365"/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281365" indent="-281365"/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제공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indent="-281365"/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페이지로 이동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핵심기능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반응형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로딩에 대한 부담이 적은 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Only CSS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 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Carousel(slider)</a:t>
            </a:r>
          </a:p>
          <a:p>
            <a:pPr marL="281365" indent="-281365"/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741530" y="1229355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474706" y="4148023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6597394" y="1113219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7160114" y="1118999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1742150" y="1657459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7660102" y="1118999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6416618" y="378455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7070246" y="373892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1250" y="447473"/>
            <a:ext cx="3023880" cy="626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8033" y="466929"/>
            <a:ext cx="3020749" cy="625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" name="Google Shape;175;p10"/>
          <p:cNvSpPr txBox="1"/>
          <p:nvPr/>
        </p:nvSpPr>
        <p:spPr>
          <a:xfrm>
            <a:off x="903016" y="85025"/>
            <a:ext cx="5731247" cy="3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7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r>
              <a:rPr lang="en-US" altLang="ko-KR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477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반응형</a:t>
            </a:r>
            <a:r>
              <a:rPr lang="ko-KR" altLang="en-US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페이지</a:t>
            </a:r>
            <a:r>
              <a:rPr lang="en-US" altLang="ko-KR" sz="1477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176" name="Google Shape;176;p10"/>
          <p:cNvSpPr txBox="1"/>
          <p:nvPr/>
        </p:nvSpPr>
        <p:spPr>
          <a:xfrm>
            <a:off x="9984433" y="404665"/>
            <a:ext cx="208823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lang="en-US" altLang="ko-KR" sz="11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쿼리 활용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 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해상도에 따라 사용하기 편리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하도록 구현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버튼</a:t>
            </a:r>
            <a:endParaRPr lang="en-US" altLang="ko-KR" sz="11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 사이즈 감소 시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형식으로 카테고리 숨김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클릭하면 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세로형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리스트로 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카테고리를 보여줌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Shortcut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lang="en-US" altLang="ko-KR" sz="11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기본형에도 있던 검색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장바구니를 그대로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1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롤링 슬라이드 확장</a:t>
            </a:r>
            <a:endParaRPr lang="en-US" altLang="ko-KR" sz="11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 사이즈 감소에 따라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상품들에도 슬라이드 기능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적용하여 사이트 이용에 편의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성을 추구함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2090370" y="1152845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2860870" y="1375148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2089404" y="3028500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2111147" y="1568069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34228" t="12115" r="35156"/>
          <a:stretch>
            <a:fillRect/>
          </a:stretch>
        </p:blipFill>
        <p:spPr bwMode="auto">
          <a:xfrm>
            <a:off x="858061" y="526472"/>
            <a:ext cx="3200400" cy="633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 l="34725" t="29423" r="34659" b="19038"/>
          <a:stretch>
            <a:fillRect/>
          </a:stretch>
        </p:blipFill>
        <p:spPr bwMode="auto">
          <a:xfrm>
            <a:off x="5018163" y="480052"/>
            <a:ext cx="4400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" name="Google Shape;198;p11"/>
          <p:cNvSpPr txBox="1"/>
          <p:nvPr/>
        </p:nvSpPr>
        <p:spPr>
          <a:xfrm>
            <a:off x="903015" y="85025"/>
            <a:ext cx="2433680" cy="31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&amp; 로그인 페이지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9984433" y="404665"/>
            <a:ext cx="2088233" cy="607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 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이동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1.1) 아이디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아이디를 입력한다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최소길이 제한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1.2) 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비밀번호를 입력한다</a:t>
            </a:r>
            <a:endParaRPr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영문자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조합 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1.3) 비밀번호 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1.2) 동일한지 확인한다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1.4) 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</a:t>
            </a:r>
            <a:r>
              <a:rPr 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1.5) 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1.6)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 찾기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입력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선택 시 이동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</a:t>
            </a: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아이디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아이디 입력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2.2) 비밀번호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2.3) 로그인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로그인 실행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2.4)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로그인 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로그인 실행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카카오톡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Access Token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리턴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실행은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X)</a:t>
            </a:r>
          </a:p>
        </p:txBody>
      </p:sp>
      <p:sp>
        <p:nvSpPr>
          <p:cNvPr id="202" name="Google Shape;202;p11"/>
          <p:cNvSpPr/>
          <p:nvPr/>
        </p:nvSpPr>
        <p:spPr>
          <a:xfrm>
            <a:off x="911308" y="57228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5164527" y="869131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4" name="Google Shape;204;p11"/>
          <p:cNvGrpSpPr/>
          <p:nvPr/>
        </p:nvGrpSpPr>
        <p:grpSpPr>
          <a:xfrm>
            <a:off x="964502" y="1873235"/>
            <a:ext cx="404278" cy="276999"/>
            <a:chOff x="7693649" y="226740"/>
            <a:chExt cx="340702" cy="253518"/>
          </a:xfrm>
        </p:grpSpPr>
        <p:sp>
          <p:nvSpPr>
            <p:cNvPr id="205" name="Google Shape;205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1.1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952231" y="2185525"/>
            <a:ext cx="404278" cy="276999"/>
            <a:chOff x="7693649" y="226740"/>
            <a:chExt cx="340702" cy="253518"/>
          </a:xfrm>
        </p:grpSpPr>
        <p:sp>
          <p:nvSpPr>
            <p:cNvPr id="208" name="Google Shape;208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1.2</a:t>
              </a: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945046" y="2522610"/>
            <a:ext cx="404278" cy="276999"/>
            <a:chOff x="7693649" y="226740"/>
            <a:chExt cx="340702" cy="253518"/>
          </a:xfrm>
        </p:grpSpPr>
        <p:sp>
          <p:nvSpPr>
            <p:cNvPr id="211" name="Google Shape;211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1.3</a:t>
              </a: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918534" y="2869422"/>
            <a:ext cx="404278" cy="276999"/>
            <a:chOff x="7693649" y="226740"/>
            <a:chExt cx="340702" cy="253518"/>
          </a:xfrm>
        </p:grpSpPr>
        <p:sp>
          <p:nvSpPr>
            <p:cNvPr id="214" name="Google Shape;214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1.4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6" name="Google Shape;216;p11"/>
          <p:cNvGrpSpPr/>
          <p:nvPr/>
        </p:nvGrpSpPr>
        <p:grpSpPr>
          <a:xfrm>
            <a:off x="875114" y="3195362"/>
            <a:ext cx="404278" cy="276999"/>
            <a:chOff x="7693649" y="226740"/>
            <a:chExt cx="340702" cy="253518"/>
          </a:xfrm>
        </p:grpSpPr>
        <p:sp>
          <p:nvSpPr>
            <p:cNvPr id="217" name="Google Shape;217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1.5</a:t>
              </a: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9" name="Google Shape;219;p11"/>
          <p:cNvGrpSpPr/>
          <p:nvPr/>
        </p:nvGrpSpPr>
        <p:grpSpPr>
          <a:xfrm>
            <a:off x="2435471" y="4526792"/>
            <a:ext cx="404278" cy="276999"/>
            <a:chOff x="7693649" y="226740"/>
            <a:chExt cx="340702" cy="253518"/>
          </a:xfrm>
        </p:grpSpPr>
        <p:sp>
          <p:nvSpPr>
            <p:cNvPr id="220" name="Google Shape;220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1.6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5453733" y="2494735"/>
            <a:ext cx="404278" cy="276999"/>
            <a:chOff x="7693649" y="226740"/>
            <a:chExt cx="340702" cy="253518"/>
          </a:xfrm>
        </p:grpSpPr>
        <p:sp>
          <p:nvSpPr>
            <p:cNvPr id="223" name="Google Shape;223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</a:t>
              </a: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5458371" y="3122792"/>
            <a:ext cx="404278" cy="276999"/>
            <a:chOff x="7693649" y="226740"/>
            <a:chExt cx="340702" cy="253518"/>
          </a:xfrm>
        </p:grpSpPr>
        <p:sp>
          <p:nvSpPr>
            <p:cNvPr id="226" name="Google Shape;226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8" name="Google Shape;228;p11"/>
          <p:cNvGrpSpPr/>
          <p:nvPr/>
        </p:nvGrpSpPr>
        <p:grpSpPr>
          <a:xfrm>
            <a:off x="6248678" y="3746724"/>
            <a:ext cx="404278" cy="276999"/>
            <a:chOff x="7693649" y="226740"/>
            <a:chExt cx="340702" cy="253518"/>
          </a:xfrm>
        </p:grpSpPr>
        <p:sp>
          <p:nvSpPr>
            <p:cNvPr id="229" name="Google Shape;229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1" name="Google Shape;231;p11"/>
          <p:cNvGrpSpPr/>
          <p:nvPr/>
        </p:nvGrpSpPr>
        <p:grpSpPr>
          <a:xfrm>
            <a:off x="6034006" y="4232217"/>
            <a:ext cx="404278" cy="276999"/>
            <a:chOff x="7693649" y="226740"/>
            <a:chExt cx="340702" cy="253518"/>
          </a:xfrm>
        </p:grpSpPr>
        <p:sp>
          <p:nvSpPr>
            <p:cNvPr id="232" name="Google Shape;232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2.4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" name="Google Shape;219;p11"/>
          <p:cNvGrpSpPr/>
          <p:nvPr/>
        </p:nvGrpSpPr>
        <p:grpSpPr>
          <a:xfrm>
            <a:off x="973080" y="4873745"/>
            <a:ext cx="404278" cy="276999"/>
            <a:chOff x="7693649" y="226740"/>
            <a:chExt cx="340702" cy="253518"/>
          </a:xfrm>
        </p:grpSpPr>
        <p:sp>
          <p:nvSpPr>
            <p:cNvPr id="41" name="Google Shape;220;p11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21;p11"/>
            <p:cNvSpPr txBox="1"/>
            <p:nvPr/>
          </p:nvSpPr>
          <p:spPr>
            <a:xfrm>
              <a:off x="7693649" y="226740"/>
              <a:ext cx="340702" cy="25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en-US" altLang="ko-KR" sz="12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158114" y="5695147"/>
            <a:ext cx="5755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1365" lvl="0" indent="-281365"/>
            <a:r>
              <a:rPr lang="ko-KR" altLang="en-US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핵심기능 </a:t>
            </a:r>
            <a:endParaRPr lang="en-US" altLang="ko-KR" sz="12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세션으로 상태 저장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로그인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OK,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 값 사용 불가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lvl="0" indent="-281365"/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세션 파괴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반복 그리드 1.png"/>
          <p:cNvPicPr>
            <a:picLocks noChangeAspect="1" noChangeArrowheads="1"/>
          </p:cNvPicPr>
          <p:nvPr/>
        </p:nvPicPr>
        <p:blipFill>
          <a:blip r:embed="rId3"/>
          <a:srcRect l="22361" t="12028" r="23241" b="13938"/>
          <a:stretch>
            <a:fillRect/>
          </a:stretch>
        </p:blipFill>
        <p:spPr bwMode="auto">
          <a:xfrm>
            <a:off x="2296391" y="199690"/>
            <a:ext cx="5881254" cy="6658310"/>
          </a:xfrm>
          <a:prstGeom prst="rect">
            <a:avLst/>
          </a:prstGeom>
          <a:noFill/>
        </p:spPr>
      </p:pic>
      <p:sp>
        <p:nvSpPr>
          <p:cNvPr id="543" name="Google Shape;543;p26"/>
          <p:cNvSpPr txBox="1"/>
          <p:nvPr/>
        </p:nvSpPr>
        <p:spPr>
          <a:xfrm>
            <a:off x="903017" y="85025"/>
            <a:ext cx="941283" cy="31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4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9984433" y="404665"/>
            <a:ext cx="20882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9984433" y="404665"/>
            <a:ext cx="2088233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i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‘</a:t>
            </a:r>
            <a:r>
              <a:rPr lang="ko-KR" sz="105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sz="1050" i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’버튼 </a:t>
            </a:r>
            <a:r>
              <a:rPr lang="ko-KR" sz="105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시 </a:t>
            </a:r>
            <a:endParaRPr lang="en-US" altLang="ko-KR" sz="1050" i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i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이동됨</a:t>
            </a:r>
            <a:endParaRPr sz="105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상품 목록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상품 구매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가능</a:t>
            </a:r>
            <a: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선택상품주문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선택상품삭제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위시리스트 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체크된 상품만 주문하거나 </a:t>
            </a: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구니에서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삭제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위시리스트에</a:t>
            </a:r>
            <a:endParaRPr lang="en-US" altLang="ko-KR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가능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합계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상품 가격 합계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합계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결제금액 출력</a:t>
            </a:r>
            <a:endParaRPr lang="en-US" sz="10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쇼핑계속</a:t>
            </a:r>
            <a:r>
              <a:rPr lang="ko-KR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카테고리 페이지 이동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구매하기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105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en-US" altLang="ko-KR" sz="105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5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페이지로 이동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1365" marR="0" lvl="0" indent="-281365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6" name="Google Shape;546;p26"/>
          <p:cNvGrpSpPr/>
          <p:nvPr/>
        </p:nvGrpSpPr>
        <p:grpSpPr>
          <a:xfrm>
            <a:off x="2589064" y="794715"/>
            <a:ext cx="213203" cy="261137"/>
            <a:chOff x="7752184" y="226740"/>
            <a:chExt cx="216024" cy="249932"/>
          </a:xfrm>
        </p:grpSpPr>
        <p:sp>
          <p:nvSpPr>
            <p:cNvPr id="547" name="Google Shape;547;p26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p26"/>
            <p:cNvSpPr txBox="1"/>
            <p:nvPr/>
          </p:nvSpPr>
          <p:spPr>
            <a:xfrm>
              <a:off x="7777673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9" name="Google Shape;549;p26"/>
          <p:cNvGrpSpPr/>
          <p:nvPr/>
        </p:nvGrpSpPr>
        <p:grpSpPr>
          <a:xfrm>
            <a:off x="2297341" y="4066203"/>
            <a:ext cx="213203" cy="261137"/>
            <a:chOff x="7752184" y="226740"/>
            <a:chExt cx="216024" cy="249932"/>
          </a:xfrm>
        </p:grpSpPr>
        <p:sp>
          <p:nvSpPr>
            <p:cNvPr id="550" name="Google Shape;550;p26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26"/>
            <p:cNvSpPr txBox="1"/>
            <p:nvPr/>
          </p:nvSpPr>
          <p:spPr>
            <a:xfrm>
              <a:off x="7777674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3700113" y="4798641"/>
            <a:ext cx="213203" cy="261137"/>
            <a:chOff x="7752184" y="226740"/>
            <a:chExt cx="216024" cy="249932"/>
          </a:xfrm>
        </p:grpSpPr>
        <p:sp>
          <p:nvSpPr>
            <p:cNvPr id="553" name="Google Shape;553;p26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26"/>
            <p:cNvSpPr txBox="1"/>
            <p:nvPr/>
          </p:nvSpPr>
          <p:spPr>
            <a:xfrm>
              <a:off x="7777675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5" name="Google Shape;555;p26"/>
          <p:cNvGrpSpPr/>
          <p:nvPr/>
        </p:nvGrpSpPr>
        <p:grpSpPr>
          <a:xfrm>
            <a:off x="3727846" y="6063242"/>
            <a:ext cx="213203" cy="261137"/>
            <a:chOff x="7752184" y="226740"/>
            <a:chExt cx="216024" cy="249932"/>
          </a:xfrm>
        </p:grpSpPr>
        <p:sp>
          <p:nvSpPr>
            <p:cNvPr id="556" name="Google Shape;556;p26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" name="Google Shape;557;p26"/>
            <p:cNvSpPr txBox="1"/>
            <p:nvPr/>
          </p:nvSpPr>
          <p:spPr>
            <a:xfrm>
              <a:off x="7777675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7" name="Google Shape;567;p26"/>
          <p:cNvGrpSpPr/>
          <p:nvPr/>
        </p:nvGrpSpPr>
        <p:grpSpPr>
          <a:xfrm>
            <a:off x="5293102" y="6120327"/>
            <a:ext cx="213203" cy="261137"/>
            <a:chOff x="7752184" y="226740"/>
            <a:chExt cx="216024" cy="249932"/>
          </a:xfrm>
        </p:grpSpPr>
        <p:sp>
          <p:nvSpPr>
            <p:cNvPr id="568" name="Google Shape;568;p26"/>
            <p:cNvSpPr/>
            <p:nvPr/>
          </p:nvSpPr>
          <p:spPr>
            <a:xfrm>
              <a:off x="7752184" y="2606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p26"/>
            <p:cNvSpPr txBox="1"/>
            <p:nvPr/>
          </p:nvSpPr>
          <p:spPr>
            <a:xfrm>
              <a:off x="7777675" y="226740"/>
              <a:ext cx="172657" cy="16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903</Words>
  <Application>Microsoft Office PowerPoint</Application>
  <PresentationFormat>사용자 지정</PresentationFormat>
  <Paragraphs>338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오픈마켓 웹사이트 구축</vt:lpstr>
      <vt:lpstr>1. 프로젝트 개요</vt:lpstr>
      <vt:lpstr>2. 프로젝트 목적</vt:lpstr>
      <vt:lpstr>3. DB 구현</vt:lpstr>
      <vt:lpstr>4. 유즈케이스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오픈마켓 웹사이트 구축</dc:title>
  <dc:creator>Windows 사용자</dc:creator>
  <cp:lastModifiedBy>Windows 사용자</cp:lastModifiedBy>
  <cp:revision>38</cp:revision>
  <dcterms:created xsi:type="dcterms:W3CDTF">2019-05-08T06:32:05Z</dcterms:created>
  <dcterms:modified xsi:type="dcterms:W3CDTF">2019-08-30T05:23:47Z</dcterms:modified>
</cp:coreProperties>
</file>