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8.xml" ContentType="application/vnd.openxmlformats-officedocument.presentationml.notesSlide+xml"/>
  <Override PartName="/ppt/notesSlides/notesSlide38.xml" ContentType="application/vnd.openxmlformats-officedocument.presentationml.notesSlide+xml"/>
  <Override PartName="/ppt/notesSlides/notesSlide12.xml" ContentType="application/vnd.openxmlformats-officedocument.presentationml.notesSlide+xml"/>
  <Override PartName="/ppt/notesSlides/notesSlide36.xml" ContentType="application/vnd.openxmlformats-officedocument.presentationml.notesSlide+xml"/>
  <Override PartName="/ppt/notesSlides/notesSlide16.xml" ContentType="application/vnd.openxmlformats-officedocument.presentationml.notesSlide+xml"/>
  <Override PartName="/ppt/notesSlides/_rels/notesSlide37.xml.rels" ContentType="application/vnd.openxmlformats-package.relationships+xml"/>
  <Override PartName="/ppt/notesSlides/_rels/notesSlide17.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36.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38.xml.rels" ContentType="application/vnd.openxmlformats-package.relationships+xml"/>
  <Override PartName="/ppt/notesSlides/_rels/notesSlide8.xml.rels" ContentType="application/vnd.openxmlformats-package.relationships+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_rels/presentation.xml.rels" ContentType="application/vnd.openxmlformats-package.relationships+xml"/>
  <Override PartName="/ppt/media/image28.png" ContentType="image/png"/>
  <Override PartName="/ppt/media/image1.wmf" ContentType="image/x-wmf"/>
  <Override PartName="/ppt/media/image24.png" ContentType="image/png"/>
  <Override PartName="/ppt/media/image23.png" ContentType="image/png"/>
  <Override PartName="/ppt/media/image22.png" ContentType="image/png"/>
  <Override PartName="/ppt/media/image20.wmf" ContentType="image/x-wmf"/>
  <Override PartName="/ppt/media/image17.png" ContentType="image/png"/>
  <Override PartName="/ppt/media/image21.png" ContentType="image/png"/>
  <Override PartName="/ppt/media/image31.jpeg" ContentType="image/jpeg"/>
  <Override PartName="/ppt/media/image10.wmf" ContentType="image/x-wmf"/>
  <Override PartName="/ppt/media/image32.png" ContentType="image/png"/>
  <Override PartName="/ppt/media/image2.png" ContentType="image/png"/>
  <Override PartName="/ppt/media/image25.png" ContentType="image/png"/>
  <Override PartName="/ppt/media/image11.png" ContentType="image/png"/>
  <Override PartName="/ppt/media/image8.wmf" ContentType="image/x-wmf"/>
  <Override PartName="/ppt/media/image13.png" ContentType="image/png"/>
  <Override PartName="/ppt/media/image9.png" ContentType="image/png"/>
  <Override PartName="/ppt/media/image15.png" ContentType="image/png"/>
  <Override PartName="/ppt/media/image12.png" ContentType="image/png"/>
  <Override PartName="/ppt/media/image30.jpeg" ContentType="image/jpeg"/>
  <Override PartName="/ppt/media/image7.wmf" ContentType="image/x-wmf"/>
  <Override PartName="/ppt/media/image18.png" ContentType="image/png"/>
  <Override PartName="/ppt/media/image34.jpeg" ContentType="image/jpeg"/>
  <Override PartName="/ppt/media/image37.png" ContentType="image/png"/>
  <Override PartName="/ppt/media/image35.jpeg" ContentType="image/jpeg"/>
  <Override PartName="/ppt/media/image36.png" ContentType="image/png"/>
  <Override PartName="/ppt/media/image6.png" ContentType="image/png"/>
  <Override PartName="/ppt/media/image29.png" ContentType="image/png"/>
  <Override PartName="/ppt/media/image5.wmf" ContentType="image/x-wmf"/>
  <Override PartName="/ppt/media/image27.jpeg" ContentType="image/jpeg"/>
  <Override PartName="/ppt/media/image4.png" ContentType="image/png"/>
  <Override PartName="/ppt/media/image33.png" ContentType="image/png"/>
  <Override PartName="/ppt/media/image3.png" ContentType="image/png"/>
  <Override PartName="/ppt/media/image26.png" ContentType="image/png"/>
  <Override PartName="/ppt/media/image14.png" ContentType="image/png"/>
  <Override PartName="/ppt/media/image16.png" ContentType="image/png"/>
  <Override PartName="/ppt/media/image19.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7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7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7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7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7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1C6F5EC-D900-48EC-B919-5781D539E3E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12.xml"/><Relationship Id="rId3"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16.xml"/><Relationship Id="rId3"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17.xml"/><Relationship Id="rId3"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19.xml"/><Relationship Id="rId3"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20.xml"/><Relationship Id="rId3"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33.xml"/><Relationship Id="rId3"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35.xml"/><Relationship Id="rId3"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36.xml"/><Relationship Id="rId3"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37.xml"/><Relationship Id="rId3"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38.xml"/><Relationship Id="rId3"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softuni.org/" TargetMode="External"/><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FEFA59D-B8A7-4C56-BFCE-AD7F74189A8C}" type="slidenum">
              <a:rPr b="0" lang="en-US" sz="1200" spc="-1" strike="noStrike">
                <a:latin typeface="Times New Roman"/>
              </a:rPr>
              <a:t>37</a:t>
            </a:fld>
            <a:r>
              <a:rPr b="0" lang="en-US" sz="1200" spc="-1" strike="noStrike">
                <a:latin typeface="Times New Roman"/>
              </a:rPr>
              <a:t>##</a:t>
            </a:r>
            <a:endParaRPr b="0" lang="en-US" sz="1200" spc="-1" strike="noStrike">
              <a:latin typeface="Arial"/>
            </a:endParaRPr>
          </a:p>
        </p:txBody>
      </p:sp>
      <p:sp>
        <p:nvSpPr>
          <p:cNvPr id="555" name="PlaceHolder 2"/>
          <p:cNvSpPr>
            <a:spLocks noGrp="1"/>
          </p:cNvSpPr>
          <p:nvPr>
            <p:ph type="sldImg"/>
          </p:nvPr>
        </p:nvSpPr>
        <p:spPr>
          <a:xfrm>
            <a:off x="685800" y="1143000"/>
            <a:ext cx="5485680" cy="3085560"/>
          </a:xfrm>
          <a:prstGeom prst="rect">
            <a:avLst/>
          </a:prstGeom>
        </p:spPr>
      </p:sp>
      <p:sp>
        <p:nvSpPr>
          <p:cNvPr id="556" name="PlaceHolder 3"/>
          <p:cNvSpPr>
            <a:spLocks noGrp="1"/>
          </p:cNvSpPr>
          <p:nvPr>
            <p:ph type="body"/>
          </p:nvPr>
        </p:nvSpPr>
        <p:spPr>
          <a:xfrm>
            <a:off x="688320" y="4416120"/>
            <a:ext cx="5504040" cy="4181760"/>
          </a:xfrm>
          <a:prstGeom prst="rect">
            <a:avLst/>
          </a:prstGeom>
        </p:spPr>
        <p:txBody>
          <a:bodyPr lIns="0" rIns="0" tIns="0" bIns="0">
            <a:noAutofit/>
          </a:bodyPr>
          <a:p>
            <a:pPr marL="216000" indent="-215640">
              <a:lnSpc>
                <a:spcPct val="100000"/>
              </a:lnSpc>
              <a:tabLst>
                <a:tab algn="l" pos="0"/>
              </a:tabLst>
            </a:pPr>
            <a:r>
              <a:rPr b="1" lang="en-US" sz="2000" spc="-1" strike="noStrike">
                <a:latin typeface="Arial"/>
              </a:rPr>
              <a:t>Concatenation Operator</a:t>
            </a:r>
            <a:endParaRPr b="0" lang="en-US" sz="2000" spc="-1" strike="noStrike">
              <a:latin typeface="Arial"/>
            </a:endParaRPr>
          </a:p>
          <a:p>
            <a:pPr marL="216000" indent="-215640">
              <a:lnSpc>
                <a:spcPct val="100000"/>
              </a:lnSpc>
              <a:tabLst>
                <a:tab algn="l" pos="0"/>
              </a:tabLst>
            </a:pPr>
            <a:r>
              <a:rPr b="0" lang="en-US" sz="2000" spc="-1" strike="noStrike">
                <a:latin typeface="Arial"/>
              </a:rPr>
              <a:t>You can link columns to other columns, arithmetic expressions, or constant values to create a character expression by using the </a:t>
            </a:r>
            <a:r>
              <a:rPr b="0" lang="en-US" sz="2000" spc="-1" strike="noStrike">
                <a:solidFill>
                  <a:srgbClr val="fc0128"/>
                </a:solidFill>
                <a:latin typeface="Arial"/>
              </a:rPr>
              <a:t>concatenation operator (+). Columns on either side of the operator are combined to make a single output column.</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Arial"/>
              </a:rPr>
              <a:t>In the example, </a:t>
            </a:r>
            <a:r>
              <a:rPr b="0" lang="en-US" sz="2000" spc="-1" strike="noStrike">
                <a:solidFill>
                  <a:srgbClr val="fc0128"/>
                </a:solidFill>
                <a:latin typeface="Courier New"/>
              </a:rPr>
              <a:t>FirstName and LastName are concatenated, and they are given the alias FullName. Notice that the employee first name and last name are combined to make a single output column.</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The AS keyword before the alias name makes the SELECT clause easier to read.</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557"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6E8663-716A-4F4E-80AF-87C9D08848C8}" type="slidenum">
              <a:rPr b="0" lang="en-US" sz="1200" spc="-1" strike="noStrike">
                <a:latin typeface="Times New Roman"/>
              </a:rPr>
              <a:t>37</a:t>
            </a:fld>
            <a:r>
              <a:rPr b="0" lang="en-US" sz="1200" spc="-1" strike="noStrike">
                <a:latin typeface="Times New Roman"/>
              </a:rPr>
              <a:t>##</a:t>
            </a:r>
            <a:endParaRPr b="0" lang="en-US" sz="1200" spc="-1" strike="noStrike">
              <a:latin typeface="Arial"/>
            </a:endParaRPr>
          </a:p>
        </p:txBody>
      </p:sp>
      <p:sp>
        <p:nvSpPr>
          <p:cNvPr id="559" name="PlaceHolder 2"/>
          <p:cNvSpPr>
            <a:spLocks noGrp="1"/>
          </p:cNvSpPr>
          <p:nvPr>
            <p:ph type="sldImg"/>
          </p:nvPr>
        </p:nvSpPr>
        <p:spPr>
          <a:xfrm>
            <a:off x="685800" y="1143000"/>
            <a:ext cx="5485680" cy="3085560"/>
          </a:xfrm>
          <a:prstGeom prst="rect">
            <a:avLst/>
          </a:prstGeom>
        </p:spPr>
      </p:sp>
      <p:sp>
        <p:nvSpPr>
          <p:cNvPr id="560" name="PlaceHolder 3"/>
          <p:cNvSpPr>
            <a:spLocks noGrp="1"/>
          </p:cNvSpPr>
          <p:nvPr>
            <p:ph type="body"/>
          </p:nvPr>
        </p:nvSpPr>
        <p:spPr>
          <a:xfrm>
            <a:off x="688320" y="4416120"/>
            <a:ext cx="5504040" cy="4181760"/>
          </a:xfrm>
          <a:prstGeom prst="rect">
            <a:avLst/>
          </a:prstGeom>
        </p:spPr>
        <p:txBody>
          <a:bodyPr lIns="0" rIns="0" tIns="0" bIns="0">
            <a:noAutofit/>
          </a:bodyPr>
          <a:p>
            <a:pPr marL="216000" indent="-215640">
              <a:lnSpc>
                <a:spcPct val="100000"/>
              </a:lnSpc>
              <a:tabLst>
                <a:tab algn="l" pos="0"/>
              </a:tabLst>
            </a:pPr>
            <a:r>
              <a:rPr b="0" lang="en-US" sz="2000" spc="-1" strike="noStrike">
                <a:solidFill>
                  <a:srgbClr val="000000"/>
                </a:solidFill>
                <a:latin typeface="Arial"/>
              </a:rPr>
              <a:t>In the example, the </a:t>
            </a:r>
            <a:r>
              <a:rPr b="0" lang="en-US" sz="2000" spc="-1" strike="noStrike">
                <a:solidFill>
                  <a:srgbClr val="000000"/>
                </a:solidFill>
                <a:latin typeface="Courier New"/>
              </a:rPr>
              <a:t>SELECT statement retrieves the name and department number of all employees whose department is 1.</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Character strings and dates in the WHERE clause must be enclosed in single quotation marks (''). Number constants, however, should not be enclosed in single quotation marks.</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561"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1DCDE68-E76A-4D93-9B47-A67D7CFB5D53}" type="slidenum">
              <a:rPr b="0" lang="en-US" sz="1200" spc="-1" strike="noStrike">
                <a:latin typeface="Times New Roman"/>
              </a:rPr>
              <a:t>37</a:t>
            </a:fld>
            <a:r>
              <a:rPr b="0" lang="en-US" sz="1200" spc="-1" strike="noStrike">
                <a:latin typeface="Times New Roman"/>
              </a:rPr>
              <a:t>##</a:t>
            </a:r>
            <a:endParaRPr b="0" lang="en-US" sz="1200" spc="-1" strike="noStrike">
              <a:latin typeface="Arial"/>
            </a:endParaRPr>
          </a:p>
        </p:txBody>
      </p:sp>
      <p:sp>
        <p:nvSpPr>
          <p:cNvPr id="563" name="PlaceHolder 2"/>
          <p:cNvSpPr>
            <a:spLocks noGrp="1"/>
          </p:cNvSpPr>
          <p:nvPr>
            <p:ph type="sldImg"/>
          </p:nvPr>
        </p:nvSpPr>
        <p:spPr>
          <a:xfrm>
            <a:off x="685800" y="1143000"/>
            <a:ext cx="5485680" cy="3085560"/>
          </a:xfrm>
          <a:prstGeom prst="rect">
            <a:avLst/>
          </a:prstGeom>
        </p:spPr>
      </p:sp>
      <p:sp>
        <p:nvSpPr>
          <p:cNvPr id="564" name="PlaceHolder 3"/>
          <p:cNvSpPr>
            <a:spLocks noGrp="1"/>
          </p:cNvSpPr>
          <p:nvPr>
            <p:ph type="body"/>
          </p:nvPr>
        </p:nvSpPr>
        <p:spPr>
          <a:xfrm>
            <a:off x="688320" y="4416120"/>
            <a:ext cx="5504040" cy="4181760"/>
          </a:xfrm>
          <a:prstGeom prst="rect">
            <a:avLst/>
          </a:prstGeom>
        </p:spPr>
        <p:txBody>
          <a:bodyPr lIns="0" rIns="0" tIns="0" bIns="0">
            <a:noAutofit/>
          </a:bodyPr>
          <a:p>
            <a:pPr marL="216000" indent="-215640">
              <a:lnSpc>
                <a:spcPct val="100000"/>
              </a:lnSpc>
              <a:tabLst>
                <a:tab algn="l" pos="0"/>
              </a:tabLst>
            </a:pPr>
            <a:r>
              <a:rPr b="1" lang="en-US" sz="2000" spc="-1" strike="noStrike">
                <a:latin typeface="Arial"/>
              </a:rPr>
              <a:t>The </a:t>
            </a:r>
            <a:r>
              <a:rPr b="1" lang="en-US" sz="2000" spc="-1" strike="noStrike">
                <a:latin typeface="Courier New"/>
              </a:rPr>
              <a:t>BETWEEN Condition</a:t>
            </a:r>
            <a:endParaRPr b="0" lang="en-US" sz="2000" spc="-1" strike="noStrike">
              <a:latin typeface="Arial"/>
            </a:endParaRPr>
          </a:p>
          <a:p>
            <a:pPr marL="216000" indent="-215640">
              <a:lnSpc>
                <a:spcPct val="100000"/>
              </a:lnSpc>
              <a:tabLst>
                <a:tab algn="l" pos="0"/>
              </a:tabLst>
            </a:pPr>
            <a:r>
              <a:rPr b="0" lang="en-US" sz="2000" spc="-1" strike="noStrike">
                <a:latin typeface="Courier New"/>
              </a:rPr>
              <a:t>You can display rows based on a range of values using the </a:t>
            </a:r>
            <a:r>
              <a:rPr b="0" lang="en-US" sz="2000" spc="-1" strike="noStrike">
                <a:solidFill>
                  <a:srgbClr val="fc0128"/>
                </a:solidFill>
                <a:latin typeface="Courier New"/>
              </a:rPr>
              <a:t>BETWEEN range condition. The range that you specify contains a lower limit and an upper limit.</a:t>
            </a:r>
            <a:endParaRPr b="0" lang="en-US" sz="2000" spc="-1" strike="noStrike">
              <a:latin typeface="Arial"/>
            </a:endParaRPr>
          </a:p>
          <a:p>
            <a:pPr marL="216000" indent="-215640">
              <a:lnSpc>
                <a:spcPct val="95000"/>
              </a:lnSpc>
              <a:spcBef>
                <a:spcPts val="420"/>
              </a:spcBef>
              <a:tabLst>
                <a:tab algn="l" pos="0"/>
              </a:tabLst>
            </a:pPr>
            <a:r>
              <a:rPr b="0" lang="en-US" sz="2000" spc="-1" strike="noStrike">
                <a:solidFill>
                  <a:srgbClr val="fc0128"/>
                </a:solidFill>
                <a:latin typeface="Courier New"/>
              </a:rPr>
              <a:t>The SELECT statement on the slide returns rows from the Employees table for any employee whose base rate is between 40 and 50.</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Values specified with the BETWEEN condition are inclusive. You must specify the lower limit first.</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1" lang="en-US" sz="2000" spc="-1" strike="noStrike">
                <a:solidFill>
                  <a:srgbClr val="fc0128"/>
                </a:solidFill>
                <a:latin typeface="Courier New"/>
              </a:rPr>
              <a:t>The IN Condition</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To test for values in a specified set of values, use the IN condition. The IN condition is also known as the </a:t>
            </a:r>
            <a:r>
              <a:rPr b="0" i="1" lang="en-US" sz="2000" spc="-1" strike="noStrike">
                <a:solidFill>
                  <a:srgbClr val="fc0128"/>
                </a:solidFill>
                <a:latin typeface="Courier New"/>
              </a:rPr>
              <a:t>membership condition</a:t>
            </a:r>
            <a:r>
              <a:rPr b="0" lang="en-US" sz="2000" spc="-1" strike="noStrike">
                <a:solidFill>
                  <a:srgbClr val="fc0128"/>
                </a:solidFill>
                <a:latin typeface="Courier New"/>
              </a:rPr>
              <a:t>.</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r>
              <a:rPr b="1" lang="en-US" sz="2000" spc="-1" strike="noStrike">
                <a:solidFill>
                  <a:srgbClr val="fc0128"/>
                </a:solidFill>
                <a:latin typeface="Courier New"/>
              </a:rPr>
              <a:t>The LIKE Condition</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You may not always know the exact value to search for. You can select rows that match a character pattern by using the LIKE condition. The character pattern-matching operation is referred to as a </a:t>
            </a:r>
            <a:r>
              <a:rPr b="0" i="1" lang="en-US" sz="2000" spc="-1" strike="noStrike">
                <a:solidFill>
                  <a:srgbClr val="fc0128"/>
                </a:solidFill>
                <a:latin typeface="Courier New"/>
              </a:rPr>
              <a:t>wildcard </a:t>
            </a:r>
            <a:r>
              <a:rPr b="0" lang="en-US" sz="2000" spc="-1" strike="noStrike">
                <a:solidFill>
                  <a:srgbClr val="fc0128"/>
                </a:solidFill>
                <a:latin typeface="Courier New"/>
              </a:rPr>
              <a:t>search. Two symbols can be used to construct the search string. </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	</a:t>
            </a:r>
            <a:r>
              <a:rPr b="0" lang="en-US" sz="2000" spc="-1" strike="noStrike">
                <a:solidFill>
                  <a:srgbClr val="fc0128"/>
                </a:solidFill>
                <a:latin typeface="Courier New"/>
              </a:rPr>
              <a:t>Search conditions can contain either literal characters or numbers:</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	</a:t>
            </a:r>
            <a:r>
              <a:rPr b="0" lang="en-US" sz="2000" spc="-1" strike="noStrike">
                <a:solidFill>
                  <a:srgbClr val="fc0128"/>
                </a:solidFill>
                <a:latin typeface="Courier New"/>
              </a:rPr>
              <a:t>	</a:t>
            </a:r>
            <a:r>
              <a:rPr b="0" lang="en-US" sz="2000" spc="-1" strike="noStrike">
                <a:solidFill>
                  <a:srgbClr val="fc0128"/>
                </a:solidFill>
                <a:latin typeface="Courier New"/>
              </a:rPr>
              <a:t>% denotes zero or many characters.</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	</a:t>
            </a:r>
            <a:r>
              <a:rPr b="0" lang="en-US" sz="2000" spc="-1" strike="noStrike">
                <a:solidFill>
                  <a:srgbClr val="fc0128"/>
                </a:solidFill>
                <a:latin typeface="Courier New"/>
              </a:rPr>
              <a:t>	</a:t>
            </a:r>
            <a:r>
              <a:rPr b="0" lang="en-US" sz="2000" spc="-1" strike="noStrike">
                <a:solidFill>
                  <a:srgbClr val="fc0128"/>
                </a:solidFill>
                <a:latin typeface="Courier New"/>
              </a:rPr>
              <a:t>_ denotes one character.</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565"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C48AE62-5D25-47EA-A4C4-EC1DB1D2D04D}" type="slidenum">
              <a:rPr b="0" lang="en-US" sz="1200" spc="-1" strike="noStrike">
                <a:latin typeface="Times New Roman"/>
              </a:rPr>
              <a:t>&lt;number&gt;</a:t>
            </a:fld>
            <a:r>
              <a:rPr b="0" lang="en-US" sz="1200" spc="-1" strike="noStrike">
                <a:latin typeface="Times New Roman"/>
              </a:rPr>
              <a:t>##</a:t>
            </a:r>
            <a:endParaRPr b="0" lang="en-US" sz="1200" spc="-1" strike="noStrike">
              <a:latin typeface="Arial"/>
            </a:endParaRPr>
          </a:p>
        </p:txBody>
      </p:sp>
      <p:sp>
        <p:nvSpPr>
          <p:cNvPr id="567" name="PlaceHolder 2"/>
          <p:cNvSpPr>
            <a:spLocks noGrp="1"/>
          </p:cNvSpPr>
          <p:nvPr>
            <p:ph type="sldImg"/>
          </p:nvPr>
        </p:nvSpPr>
        <p:spPr>
          <a:xfrm>
            <a:off x="685800" y="1143000"/>
            <a:ext cx="5485680" cy="3085560"/>
          </a:xfrm>
          <a:prstGeom prst="rect">
            <a:avLst/>
          </a:prstGeom>
        </p:spPr>
      </p:sp>
      <p:sp>
        <p:nvSpPr>
          <p:cNvPr id="568" name="PlaceHolder 3"/>
          <p:cNvSpPr>
            <a:spLocks noGrp="1"/>
          </p:cNvSpPr>
          <p:nvPr>
            <p:ph type="body"/>
          </p:nvPr>
        </p:nvSpPr>
        <p:spPr>
          <a:xfrm>
            <a:off x="688320" y="4416120"/>
            <a:ext cx="5504040" cy="4181760"/>
          </a:xfrm>
          <a:prstGeom prst="rect">
            <a:avLst/>
          </a:prstGeom>
        </p:spPr>
        <p:txBody>
          <a:bodyPr lIns="0" rIns="0" tIns="0" bIns="0">
            <a:noAutofit/>
          </a:bodyPr>
          <a:p>
            <a:pPr marL="216000" indent="-215640">
              <a:lnSpc>
                <a:spcPct val="100000"/>
              </a:lnSpc>
              <a:tabLst>
                <a:tab algn="l" pos="0"/>
              </a:tabLst>
            </a:pPr>
            <a:r>
              <a:rPr b="1" lang="en-US" sz="2000" spc="-1" strike="noStrike">
                <a:latin typeface="Arial"/>
              </a:rPr>
              <a:t>Null Values</a:t>
            </a:r>
            <a:endParaRPr b="0" lang="en-US" sz="2000" spc="-1" strike="noStrike">
              <a:latin typeface="Arial"/>
            </a:endParaRPr>
          </a:p>
          <a:p>
            <a:pPr marL="216000" indent="-215640">
              <a:lnSpc>
                <a:spcPct val="100000"/>
              </a:lnSpc>
              <a:tabLst>
                <a:tab algn="l" pos="0"/>
              </a:tabLst>
            </a:pPr>
            <a:r>
              <a:rPr b="0" lang="en-US" sz="2000" spc="-1" strike="noStrike">
                <a:latin typeface="Arial"/>
              </a:rPr>
              <a:t>If a row lacks the data value for a particular column, that value is said to be </a:t>
            </a:r>
            <a:r>
              <a:rPr b="0" i="1" lang="en-US" sz="2000" spc="-1" strike="noStrike">
                <a:latin typeface="Arial"/>
              </a:rPr>
              <a:t>null</a:t>
            </a:r>
            <a:r>
              <a:rPr b="0" lang="en-US" sz="2000" spc="-1" strike="noStrike">
                <a:latin typeface="Arial"/>
              </a:rPr>
              <a:t>, or to contain a </a:t>
            </a:r>
            <a:r>
              <a:rPr b="0" lang="en-US" sz="2000" spc="-1" strike="noStrike">
                <a:solidFill>
                  <a:srgbClr val="fc0128"/>
                </a:solidFill>
                <a:latin typeface="Arial"/>
              </a:rPr>
              <a:t>null. </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Arial"/>
              </a:rPr>
              <a:t>A null is a value that is unavailable, unassigned, unknown, or inapplicable. A null is not the same as zero or a space. Zero is a number, and a space is a character. </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Arial"/>
              </a:rPr>
              <a:t>Columns of any data type can contain nulls. However, some constraints, </a:t>
            </a:r>
            <a:r>
              <a:rPr b="0" lang="en-US" sz="2000" spc="-1" strike="noStrike">
                <a:solidFill>
                  <a:srgbClr val="fc0128"/>
                </a:solidFill>
                <a:latin typeface="Courier New"/>
              </a:rPr>
              <a:t>NOT NULL and PRIMARY KEY, prevent nulls from being used in the column. </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In the ManagerID column in the Employees table, notice that managers (like Sanchez) have no ManagerID. </a:t>
            </a:r>
            <a:endParaRPr b="0" lang="en-US" sz="2000" spc="-1" strike="noStrike">
              <a:latin typeface="Arial"/>
            </a:endParaRPr>
          </a:p>
          <a:p>
            <a:pPr marL="216000" indent="-215640">
              <a:lnSpc>
                <a:spcPct val="100000"/>
              </a:lnSpc>
              <a:tabLst>
                <a:tab algn="l" pos="0"/>
              </a:tabLst>
            </a:pPr>
            <a:r>
              <a:rPr b="0" lang="en-US" sz="2000" spc="-1" strike="noStrike">
                <a:solidFill>
                  <a:srgbClr val="fc0128"/>
                </a:solidFill>
                <a:latin typeface="Courier New"/>
              </a:rPr>
              <a:t>If any column value in an arithmetic expression is null, the result is null. For example, if you attempt to perform division with zero, you get an error. However, if you divide a number by null, the result is a null or unknown. </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569"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FA4C3B3-9564-4711-86E5-B77D0DAF79C3}" type="slidenum">
              <a:rPr b="0" lang="en-US" sz="1200" spc="-1" strike="noStrike">
                <a:latin typeface="Times New Roman"/>
              </a:rPr>
              <a:t>&lt;number&gt;</a:t>
            </a:fld>
            <a:r>
              <a:rPr b="0" lang="en-US" sz="1200" spc="-1" strike="noStrike">
                <a:latin typeface="Times New Roman"/>
              </a:rPr>
              <a:t>##</a:t>
            </a:r>
            <a:endParaRPr b="0" lang="en-US" sz="1200" spc="-1" strike="noStrike">
              <a:latin typeface="Arial"/>
            </a:endParaRPr>
          </a:p>
        </p:txBody>
      </p:sp>
      <p:sp>
        <p:nvSpPr>
          <p:cNvPr id="571" name="PlaceHolder 2"/>
          <p:cNvSpPr>
            <a:spLocks noGrp="1"/>
          </p:cNvSpPr>
          <p:nvPr>
            <p:ph type="sldImg"/>
          </p:nvPr>
        </p:nvSpPr>
        <p:spPr>
          <a:xfrm>
            <a:off x="685800" y="1143000"/>
            <a:ext cx="5485680" cy="3085560"/>
          </a:xfrm>
          <a:prstGeom prst="rect">
            <a:avLst/>
          </a:prstGeom>
        </p:spPr>
      </p:sp>
      <p:sp>
        <p:nvSpPr>
          <p:cNvPr id="572" name="PlaceHolder 3"/>
          <p:cNvSpPr>
            <a:spLocks noGrp="1"/>
          </p:cNvSpPr>
          <p:nvPr>
            <p:ph type="body"/>
          </p:nvPr>
        </p:nvSpPr>
        <p:spPr>
          <a:xfrm>
            <a:off x="688320" y="4416120"/>
            <a:ext cx="5504040" cy="4181760"/>
          </a:xfrm>
          <a:prstGeom prst="rect">
            <a:avLst/>
          </a:prstGeom>
        </p:spPr>
        <p:txBody>
          <a:bodyPr lIns="0" rIns="0" tIns="0" bIns="0">
            <a:noAutofit/>
          </a:bodyPr>
          <a:p>
            <a:pPr marL="216000" indent="-215640">
              <a:lnSpc>
                <a:spcPct val="100000"/>
              </a:lnSpc>
              <a:tabLst>
                <a:tab algn="l" pos="0"/>
              </a:tabLst>
            </a:pPr>
            <a:r>
              <a:rPr b="1" lang="en-US" sz="2000" spc="-1" strike="noStrike">
                <a:latin typeface="Arial"/>
              </a:rPr>
              <a:t>The </a:t>
            </a:r>
            <a:r>
              <a:rPr b="1" lang="en-US" sz="2000" spc="-1" strike="noStrike">
                <a:latin typeface="Courier New"/>
              </a:rPr>
              <a:t>ORDER BY Clause</a:t>
            </a:r>
            <a:endParaRPr b="0" lang="en-US" sz="2000" spc="-1" strike="noStrike">
              <a:latin typeface="Arial"/>
            </a:endParaRPr>
          </a:p>
          <a:p>
            <a:pPr marL="216000" indent="-215640">
              <a:lnSpc>
                <a:spcPct val="100000"/>
              </a:lnSpc>
              <a:tabLst>
                <a:tab algn="l" pos="0"/>
              </a:tabLst>
            </a:pPr>
            <a:r>
              <a:rPr b="0" lang="en-US" sz="2000" spc="-1" strike="noStrike">
                <a:latin typeface="Courier New"/>
              </a:rPr>
              <a:t>The </a:t>
            </a:r>
            <a:r>
              <a:rPr b="0" lang="en-US" sz="2000" spc="-1" strike="noStrike">
                <a:solidFill>
                  <a:srgbClr val="fc0128"/>
                </a:solidFill>
                <a:latin typeface="Courier New"/>
              </a:rPr>
              <a:t>order of rows returned in a query result is undefined. The ORDER BY clause can be used to sort the rows. If you use the ORDER BY clause, it must be the last clause of the SQL statement. You can specify an expression, or an alias, or column position as the sort condition. </a:t>
            </a: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573"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685800" y="1143000"/>
            <a:ext cx="5485680" cy="3085560"/>
          </a:xfrm>
          <a:prstGeom prst="rect">
            <a:avLst/>
          </a:prstGeom>
        </p:spPr>
      </p:sp>
      <p:sp>
        <p:nvSpPr>
          <p:cNvPr id="575"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576" name="CustomShape 3"/>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A243765-A503-4D9E-80EA-4ABD89AE3E7F}" type="slidenum">
              <a:rPr b="0" lang="en-US" sz="1200" spc="-1" strike="noStrike">
                <a:solidFill>
                  <a:srgbClr val="000000"/>
                </a:solidFill>
                <a:latin typeface="+mn-lt"/>
                <a:ea typeface="+mn-ea"/>
              </a:rPr>
              <a:t>&lt;number&gt;</a:t>
            </a:fld>
            <a:endParaRPr b="0" lang="en-US" sz="1200" spc="-1" strike="noStrike">
              <a:latin typeface="Arial"/>
            </a:endParaRPr>
          </a:p>
        </p:txBody>
      </p:sp>
      <p:sp>
        <p:nvSpPr>
          <p:cNvPr id="577"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solidFill>
                  <a:srgbClr val="000000"/>
                </a:solidFill>
                <a:latin typeface="+mn-lt"/>
                <a:ea typeface="+mn-ea"/>
              </a:rPr>
              <a:t>© SoftUni – </a:t>
            </a:r>
            <a:r>
              <a:rPr b="0" lang="en-US" sz="1100" spc="-1" strike="noStrike" u="sng">
                <a:solidFill>
                  <a:srgbClr val="000000"/>
                </a:solidFill>
                <a:uFillTx/>
                <a:latin typeface="+mn-lt"/>
                <a:ea typeface="+mn-ea"/>
                <a:hlinkClick r:id="rId1"/>
              </a:rPr>
              <a:t>https://softuni.org</a:t>
            </a:r>
            <a:r>
              <a:rPr b="0" lang="en-US" sz="1100" spc="-1" strike="noStrike">
                <a:solidFill>
                  <a:srgbClr val="000000"/>
                </a:solidFill>
                <a:latin typeface="+mn-lt"/>
                <a:ea typeface="+mn-ea"/>
              </a:rPr>
              <a:t>. Copyrighted document. Unauthorized copy or reproduction is not permitted.</a:t>
            </a:r>
            <a:endParaRPr b="0" lang="en-US" sz="11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Img"/>
          </p:nvPr>
        </p:nvSpPr>
        <p:spPr>
          <a:xfrm>
            <a:off x="685800" y="1143000"/>
            <a:ext cx="5485680" cy="3085560"/>
          </a:xfrm>
          <a:prstGeom prst="rect">
            <a:avLst/>
          </a:prstGeom>
        </p:spPr>
      </p:sp>
      <p:sp>
        <p:nvSpPr>
          <p:cNvPr id="579"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580" name="CustomShape 3"/>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8E9B5AD-43BC-4E31-B31E-48E1FC3A6F74}" type="slidenum">
              <a:rPr b="0" lang="en-US" sz="1200" spc="-1" strike="noStrike">
                <a:solidFill>
                  <a:srgbClr val="000000"/>
                </a:solidFill>
                <a:latin typeface="+mn-lt"/>
                <a:ea typeface="+mn-ea"/>
              </a:rPr>
              <a:t>&lt;number&gt;</a:t>
            </a:fld>
            <a:endParaRPr b="0" lang="en-US" sz="1200" spc="-1" strike="noStrike">
              <a:latin typeface="Arial"/>
            </a:endParaRPr>
          </a:p>
        </p:txBody>
      </p:sp>
      <p:sp>
        <p:nvSpPr>
          <p:cNvPr id="581"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685800" y="1143000"/>
            <a:ext cx="5485680" cy="3085560"/>
          </a:xfrm>
          <a:prstGeom prst="rect">
            <a:avLst/>
          </a:prstGeom>
        </p:spPr>
      </p:sp>
      <p:sp>
        <p:nvSpPr>
          <p:cNvPr id="583"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584" name="CustomShape 3"/>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5CEEEEA-D149-40ED-9E31-42B98B3F4F37}" type="slidenum">
              <a:rPr b="0" lang="en-US" sz="1200" spc="-1" strike="noStrike">
                <a:solidFill>
                  <a:srgbClr val="000000"/>
                </a:solidFill>
                <a:latin typeface="+mn-lt"/>
                <a:ea typeface="+mn-ea"/>
              </a:rPr>
              <a:t>&lt;number&gt;</a:t>
            </a:fld>
            <a:endParaRPr b="0" lang="en-US" sz="1200" spc="-1" strike="noStrike">
              <a:latin typeface="Arial"/>
            </a:endParaRPr>
          </a:p>
        </p:txBody>
      </p:sp>
      <p:sp>
        <p:nvSpPr>
          <p:cNvPr id="585"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685800" y="1143000"/>
            <a:ext cx="5485680" cy="3085560"/>
          </a:xfrm>
          <a:prstGeom prst="rect">
            <a:avLst/>
          </a:prstGeom>
        </p:spPr>
      </p:sp>
      <p:sp>
        <p:nvSpPr>
          <p:cNvPr id="58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588" name="CustomShape 3"/>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8361B29-7A24-4DB6-BF63-9040E3E486CE}" type="slidenum">
              <a:rPr b="0" lang="en-US" sz="1200" spc="-1" strike="noStrike">
                <a:solidFill>
                  <a:srgbClr val="000000"/>
                </a:solidFill>
                <a:latin typeface="+mn-lt"/>
                <a:ea typeface="+mn-ea"/>
              </a:rPr>
              <a:t>&lt;number&gt;</a:t>
            </a:fld>
            <a:endParaRPr b="0" lang="en-US" sz="1200" spc="-1" strike="noStrike">
              <a:latin typeface="Arial"/>
            </a:endParaRPr>
          </a:p>
        </p:txBody>
      </p:sp>
      <p:sp>
        <p:nvSpPr>
          <p:cNvPr id="589"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sldImg"/>
          </p:nvPr>
        </p:nvSpPr>
        <p:spPr>
          <a:xfrm>
            <a:off x="685800" y="1143000"/>
            <a:ext cx="5485680" cy="3085560"/>
          </a:xfrm>
          <a:prstGeom prst="rect">
            <a:avLst/>
          </a:prstGeom>
        </p:spPr>
      </p:sp>
      <p:sp>
        <p:nvSpPr>
          <p:cNvPr id="59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592" name="CustomShape 3"/>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52FF1B1-1509-46CF-A518-3FCAD7CA7BB5}" type="slidenum">
              <a:rPr b="0" lang="en-US" sz="1200" spc="-1" strike="noStrike">
                <a:solidFill>
                  <a:srgbClr val="000000"/>
                </a:solidFill>
                <a:latin typeface="+mn-lt"/>
                <a:ea typeface="+mn-ea"/>
              </a:rPr>
              <a:t>&lt;number&gt;</a:t>
            </a:fld>
            <a:endParaRPr b="0" lang="en-US" sz="1200" spc="-1" strike="noStrike">
              <a:latin typeface="Arial"/>
            </a:endParaRPr>
          </a:p>
        </p:txBody>
      </p:sp>
      <p:sp>
        <p:nvSpPr>
          <p:cNvPr id="593"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6489000" y="884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D6EF90-5868-456D-9764-B5A9FA04751A}" type="slidenum">
              <a:rPr b="0" lang="en-US" sz="1200" spc="-1" strike="noStrike">
                <a:latin typeface="Times New Roman"/>
              </a:rPr>
              <a:t>37</a:t>
            </a:fld>
            <a:r>
              <a:rPr b="0" lang="en-US" sz="1200" spc="-1" strike="noStrike">
                <a:latin typeface="Times New Roman"/>
              </a:rPr>
              <a:t>##</a:t>
            </a:r>
            <a:endParaRPr b="0" lang="en-US" sz="1200" spc="-1" strike="noStrike">
              <a:latin typeface="Arial"/>
            </a:endParaRPr>
          </a:p>
        </p:txBody>
      </p:sp>
      <p:sp>
        <p:nvSpPr>
          <p:cNvPr id="551" name="PlaceHolder 2"/>
          <p:cNvSpPr>
            <a:spLocks noGrp="1"/>
          </p:cNvSpPr>
          <p:nvPr>
            <p:ph type="sldImg"/>
          </p:nvPr>
        </p:nvSpPr>
        <p:spPr>
          <a:xfrm>
            <a:off x="685800" y="1143000"/>
            <a:ext cx="5485680" cy="3085560"/>
          </a:xfrm>
          <a:prstGeom prst="rect">
            <a:avLst/>
          </a:prstGeom>
        </p:spPr>
      </p:sp>
      <p:sp>
        <p:nvSpPr>
          <p:cNvPr id="552" name="PlaceHolder 3"/>
          <p:cNvSpPr>
            <a:spLocks noGrp="1"/>
          </p:cNvSpPr>
          <p:nvPr>
            <p:ph type="body"/>
          </p:nvPr>
        </p:nvSpPr>
        <p:spPr>
          <a:xfrm>
            <a:off x="688320" y="4416120"/>
            <a:ext cx="5504040" cy="4181760"/>
          </a:xfrm>
          <a:prstGeom prst="rect">
            <a:avLst/>
          </a:prstGeom>
        </p:spPr>
        <p:txBody>
          <a:bodyPr lIns="0" rIns="0" tIns="0" bIns="0">
            <a:noAutofit/>
          </a:bodyPr>
          <a:p>
            <a:pPr marL="216000" indent="-215640">
              <a:lnSpc>
                <a:spcPct val="100000"/>
              </a:lnSpc>
              <a:tabLst>
                <a:tab algn="l" pos="0"/>
              </a:tabLst>
            </a:pPr>
            <a:r>
              <a:rPr b="1" lang="en-US" sz="2000" spc="-1" strike="noStrike">
                <a:latin typeface="Arial"/>
              </a:rPr>
              <a:t>Capabilities of SQL </a:t>
            </a:r>
            <a:r>
              <a:rPr b="1" lang="en-US" sz="2000" spc="-1" strike="noStrike">
                <a:latin typeface="Courier New"/>
              </a:rPr>
              <a:t>SELECT Statements</a:t>
            </a:r>
            <a:endParaRPr b="0" lang="en-US" sz="2000" spc="-1" strike="noStrike">
              <a:latin typeface="Arial"/>
            </a:endParaRPr>
          </a:p>
          <a:p>
            <a:pPr marL="216000" indent="-215640">
              <a:lnSpc>
                <a:spcPct val="100000"/>
              </a:lnSpc>
              <a:tabLst>
                <a:tab algn="l" pos="0"/>
              </a:tabLst>
            </a:pPr>
            <a:r>
              <a:rPr b="0" lang="en-US" sz="2000" spc="-1" strike="noStrike">
                <a:latin typeface="Courier New"/>
              </a:rPr>
              <a:t>A SELECT statement retrieves information from the database. Using a </a:t>
            </a:r>
            <a:r>
              <a:rPr b="0" lang="en-US" sz="2000" spc="-1" strike="noStrike">
                <a:solidFill>
                  <a:srgbClr val="fc0128"/>
                </a:solidFill>
                <a:latin typeface="Courier New"/>
              </a:rPr>
              <a:t>SELECT statement, you can do the following:</a:t>
            </a:r>
            <a:endParaRPr b="0" lang="en-US" sz="2000" spc="-1" strike="noStrike">
              <a:latin typeface="Arial"/>
            </a:endParaRPr>
          </a:p>
          <a:p>
            <a:pPr marL="216000" indent="-215640">
              <a:lnSpc>
                <a:spcPct val="100000"/>
              </a:lnSpc>
              <a:tabLst>
                <a:tab algn="l" pos="0"/>
              </a:tabLst>
            </a:pPr>
            <a:r>
              <a:rPr b="1" lang="en-US" sz="2000" spc="-1" strike="noStrike">
                <a:solidFill>
                  <a:srgbClr val="fc0128"/>
                </a:solidFill>
                <a:latin typeface="Courier New"/>
              </a:rPr>
              <a:t>Projection</a:t>
            </a:r>
            <a:r>
              <a:rPr b="0" lang="en-US" sz="2000" spc="-1" strike="noStrike">
                <a:solidFill>
                  <a:srgbClr val="fc0128"/>
                </a:solidFill>
                <a:latin typeface="Courier New"/>
              </a:rPr>
              <a:t>: You can use the projection capability in SQL to choose the columns in a table that you want returned by your query. You can choose as few or as many columns of the table as you require. </a:t>
            </a:r>
            <a:endParaRPr b="0" lang="en-US" sz="2000" spc="-1" strike="noStrike">
              <a:latin typeface="Arial"/>
            </a:endParaRPr>
          </a:p>
          <a:p>
            <a:pPr marL="216000" indent="-215640">
              <a:lnSpc>
                <a:spcPct val="100000"/>
              </a:lnSpc>
              <a:tabLst>
                <a:tab algn="l" pos="0"/>
              </a:tabLst>
            </a:pPr>
            <a:r>
              <a:rPr b="1" lang="en-US" sz="2000" spc="-1" strike="noStrike">
                <a:solidFill>
                  <a:srgbClr val="fc0128"/>
                </a:solidFill>
                <a:latin typeface="Courier New"/>
              </a:rPr>
              <a:t>Selection</a:t>
            </a:r>
            <a:r>
              <a:rPr b="0" lang="en-US" sz="2000" spc="-1" strike="noStrike">
                <a:solidFill>
                  <a:srgbClr val="fc0128"/>
                </a:solidFill>
                <a:latin typeface="Courier New"/>
              </a:rPr>
              <a:t>: You can use the selection capability in SQL to choose the rows in a table that you want returned by a query. You can use various criteria to restrict the rows that you see.</a:t>
            </a:r>
            <a:endParaRPr b="0" lang="en-US" sz="2000" spc="-1" strike="noStrike">
              <a:latin typeface="Arial"/>
            </a:endParaRPr>
          </a:p>
          <a:p>
            <a:pPr marL="216000" indent="-215640">
              <a:lnSpc>
                <a:spcPct val="100000"/>
              </a:lnSpc>
              <a:tabLst>
                <a:tab algn="l" pos="0"/>
              </a:tabLst>
            </a:pPr>
            <a:r>
              <a:rPr b="1" lang="en-US" sz="2000" spc="-1" strike="noStrike">
                <a:solidFill>
                  <a:srgbClr val="fc0128"/>
                </a:solidFill>
                <a:latin typeface="Courier New"/>
              </a:rPr>
              <a:t>Joining</a:t>
            </a:r>
            <a:r>
              <a:rPr b="0" lang="en-US" sz="2000" spc="-1" strike="noStrike">
                <a:solidFill>
                  <a:srgbClr val="fc0128"/>
                </a:solidFill>
                <a:latin typeface="Courier New"/>
              </a:rPr>
              <a:t>: You can use the join capability in SQL to bring together data that is stored in different tables by creating a link between them. You learn more about joins in a later lesson.</a:t>
            </a:r>
            <a:r>
              <a:rPr b="1" lang="en-US" sz="2000" spc="-1" strike="noStrike">
                <a:solidFill>
                  <a:srgbClr val="fc0128"/>
                </a:solidFill>
                <a:latin typeface="Courier New"/>
              </a:rPr>
              <a:t> </a:t>
            </a:r>
            <a:endParaRPr b="0" lang="en-US" sz="2000" spc="-1" strike="noStrike">
              <a:latin typeface="Arial"/>
            </a:endParaRPr>
          </a:p>
        </p:txBody>
      </p:sp>
      <p:sp>
        <p:nvSpPr>
          <p:cNvPr id="553" name="CustomShape 4"/>
          <p:cNvSpPr/>
          <p:nvPr/>
        </p:nvSpPr>
        <p:spPr>
          <a:xfrm>
            <a:off x="0" y="8847000"/>
            <a:ext cx="6488280" cy="296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100" spc="-1" strike="noStrike">
                <a:latin typeface="Times New Roman"/>
              </a:rPr>
              <a:t>© SoftUni – </a:t>
            </a:r>
            <a:r>
              <a:rPr b="0" lang="en-US" sz="1100" spc="-1" strike="noStrike" u="sng">
                <a:solidFill>
                  <a:srgbClr val="000000"/>
                </a:solidFill>
                <a:uFillTx/>
                <a:latin typeface="Times New Roman"/>
                <a:hlinkClick r:id="rId1"/>
              </a:rPr>
              <a:t>https://softuni.org</a:t>
            </a:r>
            <a:r>
              <a:rPr b="0" lang="en-US" sz="1100" spc="-1" strike="noStrike">
                <a:solidFill>
                  <a:srgbClr val="000000"/>
                </a:solidFill>
                <a:latin typeface="Times New Roman"/>
              </a:rPr>
              <a:t>. Copyrighted document. Unauthorized copy or reproduction is not permitted.</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wmf"/><Relationship Id="rId3" Type="http://schemas.openxmlformats.org/officeDocument/2006/relationships/image" Target="../media/image9.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0.wmf"/><Relationship Id="rId3" Type="http://schemas.openxmlformats.org/officeDocument/2006/relationships/hyperlink" Target="https://about.softuni.bg/" TargetMode="Externa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slideLayout" Target="../slideLayouts/slideLayout58.xml"/><Relationship Id="rId23" Type="http://schemas.openxmlformats.org/officeDocument/2006/relationships/slideLayout" Target="../slideLayouts/slideLayout59.xml"/><Relationship Id="rId2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0.wmf"/><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Background" descr="SoftUni Background"/>
          <p:cNvPicPr/>
          <p:nvPr/>
        </p:nvPicPr>
        <p:blipFill>
          <a:blip r:embed="rId2"/>
          <a:srcRect l="0" t="0" r="0" b="1671"/>
          <a:stretch/>
        </p:blipFill>
        <p:spPr>
          <a:xfrm>
            <a:off x="0" y="0"/>
            <a:ext cx="12191400" cy="6857280"/>
          </a:xfrm>
          <a:prstGeom prst="rect">
            <a:avLst/>
          </a:prstGeom>
          <a:ln>
            <a:noFill/>
          </a:ln>
        </p:spPr>
      </p:pic>
      <p:sp>
        <p:nvSpPr>
          <p:cNvPr id="1" name="CustomShape 1"/>
          <p:cNvSpPr/>
          <p:nvPr/>
        </p:nvSpPr>
        <p:spPr>
          <a:xfrm>
            <a:off x="0" y="6702840"/>
            <a:ext cx="12194280" cy="154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2" name="Picture Logo SoftUni" descr="SoftUni logo"/>
          <p:cNvPicPr/>
          <p:nvPr/>
        </p:nvPicPr>
        <p:blipFill>
          <a:blip r:embed="rId3"/>
          <a:stretch/>
        </p:blipFill>
        <p:spPr>
          <a:xfrm>
            <a:off x="4324320" y="5184000"/>
            <a:ext cx="3750840" cy="1297080"/>
          </a:xfrm>
          <a:prstGeom prst="rect">
            <a:avLst/>
          </a:prstGeom>
          <a:ln>
            <a:noFill/>
          </a:ln>
        </p:spPr>
      </p:pic>
      <p:pic>
        <p:nvPicPr>
          <p:cNvPr id="3" name="Picture SoftUni Mascot" descr="SoftUni mascot"/>
          <p:cNvPicPr/>
          <p:nvPr/>
        </p:nvPicPr>
        <p:blipFill>
          <a:blip r:embed="rId4"/>
          <a:stretch/>
        </p:blipFill>
        <p:spPr>
          <a:xfrm flipH="1">
            <a:off x="8849520" y="2609640"/>
            <a:ext cx="2788200" cy="3017520"/>
          </a:xfrm>
          <a:prstGeom prst="rect">
            <a:avLst/>
          </a:prstGeom>
          <a:ln>
            <a:noFill/>
          </a:ln>
        </p:spPr>
      </p:pic>
      <p:pic>
        <p:nvPicPr>
          <p:cNvPr id="4" name="Picture Logo Software University" descr="Software University logo"/>
          <p:cNvPicPr/>
          <p:nvPr/>
        </p:nvPicPr>
        <p:blipFill>
          <a:blip r:embed="rId5"/>
          <a:stretch/>
        </p:blipFill>
        <p:spPr>
          <a:xfrm>
            <a:off x="507960" y="5918400"/>
            <a:ext cx="1829520" cy="627480"/>
          </a:xfrm>
          <a:prstGeom prst="rect">
            <a:avLst/>
          </a:prstGeom>
          <a:ln>
            <a:noFill/>
          </a:ln>
        </p:spPr>
      </p:pic>
      <p:sp>
        <p:nvSpPr>
          <p:cNvPr id="5"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Background" descr="SoftUni Background"/>
          <p:cNvPicPr/>
          <p:nvPr/>
        </p:nvPicPr>
        <p:blipFill>
          <a:blip r:embed="rId2"/>
          <a:srcRect l="0" t="0" r="0" b="1671"/>
          <a:stretch/>
        </p:blipFill>
        <p:spPr>
          <a:xfrm>
            <a:off x="0" y="0"/>
            <a:ext cx="12191400" cy="6857280"/>
          </a:xfrm>
          <a:prstGeom prst="rect">
            <a:avLst/>
          </a:prstGeom>
          <a:ln>
            <a:noFill/>
          </a:ln>
        </p:spPr>
      </p:pic>
      <p:sp>
        <p:nvSpPr>
          <p:cNvPr id="44" name="CustomShape 1"/>
          <p:cNvSpPr/>
          <p:nvPr/>
        </p:nvSpPr>
        <p:spPr>
          <a:xfrm>
            <a:off x="0" y="0"/>
            <a:ext cx="12196080" cy="1094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45" name="Logo Software University" descr="Software University logo"/>
          <p:cNvPicPr/>
          <p:nvPr/>
        </p:nvPicPr>
        <p:blipFill>
          <a:blip r:embed="rId3"/>
          <a:stretch/>
        </p:blipFill>
        <p:spPr>
          <a:xfrm>
            <a:off x="10068120" y="253800"/>
            <a:ext cx="1914840" cy="558360"/>
          </a:xfrm>
          <a:prstGeom prst="rect">
            <a:avLst/>
          </a:prstGeom>
          <a:ln>
            <a:noFill/>
          </a:ln>
        </p:spPr>
      </p:pic>
      <p:sp>
        <p:nvSpPr>
          <p:cNvPr id="46"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Background" descr="SoftUni Background"/>
          <p:cNvPicPr/>
          <p:nvPr/>
        </p:nvPicPr>
        <p:blipFill>
          <a:blip r:embed="rId2"/>
          <a:srcRect l="0" t="0" r="0" b="1671"/>
          <a:stretch/>
        </p:blipFill>
        <p:spPr>
          <a:xfrm>
            <a:off x="0" y="0"/>
            <a:ext cx="12191400" cy="6857280"/>
          </a:xfrm>
          <a:prstGeom prst="rect">
            <a:avLst/>
          </a:prstGeom>
          <a:ln>
            <a:noFill/>
          </a:ln>
        </p:spPr>
      </p:pic>
      <p:sp>
        <p:nvSpPr>
          <p:cNvPr id="85" name="CustomShape 1"/>
          <p:cNvSpPr/>
          <p:nvPr/>
        </p:nvSpPr>
        <p:spPr>
          <a:xfrm>
            <a:off x="4319640" y="867600"/>
            <a:ext cx="3551760" cy="3551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6"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7"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Background" descr="SoftUni Background"/>
          <p:cNvPicPr/>
          <p:nvPr/>
        </p:nvPicPr>
        <p:blipFill>
          <a:blip r:embed="rId2"/>
          <a:srcRect l="0" t="0" r="0" b="1671"/>
          <a:stretch/>
        </p:blipFill>
        <p:spPr>
          <a:xfrm>
            <a:off x="0" y="0"/>
            <a:ext cx="12191400" cy="6857280"/>
          </a:xfrm>
          <a:prstGeom prst="rect">
            <a:avLst/>
          </a:prstGeom>
          <a:ln>
            <a:noFill/>
          </a:ln>
        </p:spPr>
      </p:pic>
      <p:sp>
        <p:nvSpPr>
          <p:cNvPr id="125" name="CustomShape 1"/>
          <p:cNvSpPr/>
          <p:nvPr/>
        </p:nvSpPr>
        <p:spPr>
          <a:xfrm>
            <a:off x="0" y="0"/>
            <a:ext cx="12196080" cy="1094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126" name="Logo Software University" descr="Software University logo"/>
          <p:cNvPicPr/>
          <p:nvPr/>
        </p:nvPicPr>
        <p:blipFill>
          <a:blip r:embed="rId3"/>
          <a:stretch/>
        </p:blipFill>
        <p:spPr>
          <a:xfrm>
            <a:off x="10068120" y="253800"/>
            <a:ext cx="1914840" cy="558360"/>
          </a:xfrm>
          <a:prstGeom prst="rect">
            <a:avLst/>
          </a:prstGeom>
          <a:ln>
            <a:noFill/>
          </a:ln>
        </p:spPr>
      </p:pic>
      <p:sp>
        <p:nvSpPr>
          <p:cNvPr id="127"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8"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5" name="Picture Background" descr="SoftUni Background"/>
          <p:cNvPicPr/>
          <p:nvPr/>
        </p:nvPicPr>
        <p:blipFill>
          <a:blip r:embed="rId2"/>
          <a:srcRect l="0" t="0" r="0" b="1671"/>
          <a:stretch/>
        </p:blipFill>
        <p:spPr>
          <a:xfrm>
            <a:off x="0" y="0"/>
            <a:ext cx="12191400" cy="6857280"/>
          </a:xfrm>
          <a:prstGeom prst="rect">
            <a:avLst/>
          </a:prstGeom>
          <a:ln>
            <a:noFill/>
          </a:ln>
        </p:spPr>
      </p:pic>
      <p:sp>
        <p:nvSpPr>
          <p:cNvPr id="166" name="CustomShape 1"/>
          <p:cNvSpPr/>
          <p:nvPr/>
        </p:nvSpPr>
        <p:spPr>
          <a:xfrm>
            <a:off x="0" y="6371280"/>
            <a:ext cx="12194280" cy="486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110880" y="6454800"/>
            <a:ext cx="11969280" cy="257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600" spc="-1" strike="noStrike">
                <a:solidFill>
                  <a:srgbClr val="ffffff"/>
                </a:solidFill>
                <a:latin typeface="Calibri"/>
                <a:ea typeface="Calibri"/>
              </a:rPr>
              <a:t>© SoftUni – </a:t>
            </a:r>
            <a:r>
              <a:rPr b="0" lang="en-US" sz="1600" spc="-1" strike="noStrike" u="sng">
                <a:solidFill>
                  <a:srgbClr val="f2ac44"/>
                </a:solidFill>
                <a:uFillTx/>
                <a:latin typeface="Calibri"/>
                <a:ea typeface="Calibri"/>
                <a:hlinkClick r:id="rId3"/>
              </a:rPr>
              <a:t>https://about.softuni.bg</a:t>
            </a:r>
            <a:r>
              <a:rPr b="0" lang="en-US" sz="1600" spc="-1" strike="noStrike">
                <a:solidFill>
                  <a:srgbClr val="ffffff"/>
                </a:solidFill>
                <a:latin typeface="Calibri"/>
                <a:ea typeface="Calibri"/>
              </a:rPr>
              <a:t>. Copyrighted document. Unauthorized copy, reproduction or use is not permitted.</a:t>
            </a:r>
            <a:endParaRPr b="0" lang="en-US" sz="1600" spc="-1" strike="noStrike">
              <a:latin typeface="Arial"/>
            </a:endParaRPr>
          </a:p>
        </p:txBody>
      </p:sp>
      <p:pic>
        <p:nvPicPr>
          <p:cNvPr id="168" name="Picture SoftUni Mascot" descr="SoftUni mascot with open hand"/>
          <p:cNvPicPr/>
          <p:nvPr/>
        </p:nvPicPr>
        <p:blipFill>
          <a:blip r:embed="rId4"/>
          <a:stretch/>
        </p:blipFill>
        <p:spPr>
          <a:xfrm>
            <a:off x="642600" y="2898720"/>
            <a:ext cx="2450880" cy="2959200"/>
          </a:xfrm>
          <a:prstGeom prst="rect">
            <a:avLst/>
          </a:prstGeom>
          <a:ln>
            <a:noFill/>
          </a:ln>
        </p:spPr>
      </p:pic>
      <p:grpSp>
        <p:nvGrpSpPr>
          <p:cNvPr id="169" name="Group 3"/>
          <p:cNvGrpSpPr/>
          <p:nvPr/>
        </p:nvGrpSpPr>
        <p:grpSpPr>
          <a:xfrm>
            <a:off x="3332160" y="1702440"/>
            <a:ext cx="8314560" cy="3543120"/>
            <a:chOff x="3332160" y="1702440"/>
            <a:chExt cx="8314560" cy="3543120"/>
          </a:xfrm>
        </p:grpSpPr>
        <p:pic>
          <p:nvPicPr>
            <p:cNvPr id="170" name="Picture SoftUni Kids Logo" descr="SoftUni Kids logo"/>
            <p:cNvPicPr/>
            <p:nvPr/>
          </p:nvPicPr>
          <p:blipFill>
            <a:blip r:embed="rId5"/>
            <a:stretch/>
          </p:blipFill>
          <p:spPr>
            <a:xfrm>
              <a:off x="10517040" y="3776400"/>
              <a:ext cx="1129680" cy="1388520"/>
            </a:xfrm>
            <a:prstGeom prst="rect">
              <a:avLst/>
            </a:prstGeom>
            <a:ln>
              <a:noFill/>
            </a:ln>
          </p:spPr>
        </p:pic>
        <p:pic>
          <p:nvPicPr>
            <p:cNvPr id="171" name="Picture SoftUni Foundation Logo" descr="SoftUni Foundation logo"/>
            <p:cNvPicPr/>
            <p:nvPr/>
          </p:nvPicPr>
          <p:blipFill>
            <a:blip r:embed="rId6"/>
            <a:stretch/>
          </p:blipFill>
          <p:spPr>
            <a:xfrm>
              <a:off x="9054000" y="3788280"/>
              <a:ext cx="1165680" cy="1350000"/>
            </a:xfrm>
            <a:prstGeom prst="rect">
              <a:avLst/>
            </a:prstGeom>
            <a:ln>
              <a:noFill/>
            </a:ln>
          </p:spPr>
        </p:pic>
        <p:pic>
          <p:nvPicPr>
            <p:cNvPr id="172" name="Picture SoftUni Digital Logo" descr="SoftUni Digital logo"/>
            <p:cNvPicPr/>
            <p:nvPr/>
          </p:nvPicPr>
          <p:blipFill>
            <a:blip r:embed="rId7"/>
            <a:stretch/>
          </p:blipFill>
          <p:spPr>
            <a:xfrm>
              <a:off x="7657560" y="3789000"/>
              <a:ext cx="1083960" cy="1456560"/>
            </a:xfrm>
            <a:prstGeom prst="rect">
              <a:avLst/>
            </a:prstGeom>
            <a:ln>
              <a:noFill/>
            </a:ln>
          </p:spPr>
        </p:pic>
        <p:pic>
          <p:nvPicPr>
            <p:cNvPr id="173" name="Picture SoftUni Creative Logo" descr="SoftUni Creative logo"/>
            <p:cNvPicPr/>
            <p:nvPr/>
          </p:nvPicPr>
          <p:blipFill>
            <a:blip r:embed="rId8"/>
            <a:stretch/>
          </p:blipFill>
          <p:spPr>
            <a:xfrm>
              <a:off x="6174000" y="3776400"/>
              <a:ext cx="1165680" cy="1388520"/>
            </a:xfrm>
            <a:prstGeom prst="rect">
              <a:avLst/>
            </a:prstGeom>
            <a:ln>
              <a:noFill/>
            </a:ln>
          </p:spPr>
        </p:pic>
        <p:pic>
          <p:nvPicPr>
            <p:cNvPr id="174" name="Picture SoftUni Svetlina Logo" descr="SoftUni Svetlina logo"/>
            <p:cNvPicPr/>
            <p:nvPr/>
          </p:nvPicPr>
          <p:blipFill>
            <a:blip r:embed="rId9"/>
            <a:stretch/>
          </p:blipFill>
          <p:spPr>
            <a:xfrm>
              <a:off x="4735080" y="3776400"/>
              <a:ext cx="1165680" cy="1401480"/>
            </a:xfrm>
            <a:prstGeom prst="rect">
              <a:avLst/>
            </a:prstGeom>
            <a:ln>
              <a:noFill/>
            </a:ln>
          </p:spPr>
        </p:pic>
        <p:pic>
          <p:nvPicPr>
            <p:cNvPr id="175" name="Picture Software University Logo" descr="Software University logo"/>
            <p:cNvPicPr/>
            <p:nvPr/>
          </p:nvPicPr>
          <p:blipFill>
            <a:blip r:embed="rId10"/>
            <a:stretch/>
          </p:blipFill>
          <p:spPr>
            <a:xfrm>
              <a:off x="3332160" y="3776400"/>
              <a:ext cx="1163880" cy="1439280"/>
            </a:xfrm>
            <a:prstGeom prst="rect">
              <a:avLst/>
            </a:prstGeom>
            <a:ln>
              <a:noFill/>
            </a:ln>
          </p:spPr>
        </p:pic>
        <p:sp>
          <p:nvSpPr>
            <p:cNvPr id="176" name="Line 4"/>
            <p:cNvSpPr/>
            <p:nvPr/>
          </p:nvSpPr>
          <p:spPr>
            <a:xfrm>
              <a:off x="11076480" y="333540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77" name="Line 5"/>
            <p:cNvSpPr/>
            <p:nvPr/>
          </p:nvSpPr>
          <p:spPr>
            <a:xfrm>
              <a:off x="9636480" y="332892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78" name="Line 6"/>
            <p:cNvSpPr/>
            <p:nvPr/>
          </p:nvSpPr>
          <p:spPr>
            <a:xfrm>
              <a:off x="8196840" y="332892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79" name="Line 7"/>
            <p:cNvSpPr/>
            <p:nvPr/>
          </p:nvSpPr>
          <p:spPr>
            <a:xfrm>
              <a:off x="6756840" y="332892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80" name="Line 8"/>
            <p:cNvSpPr/>
            <p:nvPr/>
          </p:nvSpPr>
          <p:spPr>
            <a:xfrm>
              <a:off x="5309640" y="333540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81" name="Line 9"/>
            <p:cNvSpPr/>
            <p:nvPr/>
          </p:nvSpPr>
          <p:spPr>
            <a:xfrm>
              <a:off x="3915000" y="333540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82" name="Line 10"/>
            <p:cNvSpPr/>
            <p:nvPr/>
          </p:nvSpPr>
          <p:spPr>
            <a:xfrm>
              <a:off x="3915000" y="3335400"/>
              <a:ext cx="7161480" cy="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sp>
          <p:nvSpPr>
            <p:cNvPr id="183" name="Line 11"/>
            <p:cNvSpPr/>
            <p:nvPr/>
          </p:nvSpPr>
          <p:spPr>
            <a:xfrm>
              <a:off x="7495920" y="3092760"/>
              <a:ext cx="0" cy="236160"/>
            </a:xfrm>
            <a:prstGeom prst="line">
              <a:avLst/>
            </a:prstGeom>
            <a:ln w="25560">
              <a:solidFill>
                <a:srgbClr val="f99c00"/>
              </a:solidFill>
              <a:round/>
            </a:ln>
          </p:spPr>
          <p:style>
            <a:lnRef idx="1">
              <a:schemeClr val="accent1"/>
            </a:lnRef>
            <a:fillRef idx="0">
              <a:schemeClr val="accent1"/>
            </a:fillRef>
            <a:effectRef idx="0">
              <a:schemeClr val="accent1"/>
            </a:effectRef>
            <a:fontRef idx="minor"/>
          </p:style>
        </p:sp>
        <p:pic>
          <p:nvPicPr>
            <p:cNvPr id="184" name="Picture SoftUni Logo" descr="SoftUni logo"/>
            <p:cNvPicPr/>
            <p:nvPr/>
          </p:nvPicPr>
          <p:blipFill>
            <a:blip r:embed="rId11"/>
            <a:stretch/>
          </p:blipFill>
          <p:spPr>
            <a:xfrm>
              <a:off x="6896880" y="1702440"/>
              <a:ext cx="1198080" cy="1198080"/>
            </a:xfrm>
            <a:prstGeom prst="rect">
              <a:avLst/>
            </a:prstGeom>
            <a:ln>
              <a:noFill/>
            </a:ln>
          </p:spPr>
        </p:pic>
      </p:grpSp>
      <p:pic>
        <p:nvPicPr>
          <p:cNvPr id="185" name="Logo Software University" descr="Software University logo"/>
          <p:cNvPicPr/>
          <p:nvPr/>
        </p:nvPicPr>
        <p:blipFill>
          <a:blip r:embed="rId12"/>
          <a:stretch/>
        </p:blipFill>
        <p:spPr>
          <a:xfrm>
            <a:off x="10008720" y="190440"/>
            <a:ext cx="2012760" cy="690120"/>
          </a:xfrm>
          <a:prstGeom prst="rect">
            <a:avLst/>
          </a:prstGeom>
          <a:ln>
            <a:noFill/>
          </a:ln>
        </p:spPr>
      </p:pic>
      <p:sp>
        <p:nvSpPr>
          <p:cNvPr id="186"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87"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4" name="Picture Background" descr="SoftUni Background"/>
          <p:cNvPicPr/>
          <p:nvPr/>
        </p:nvPicPr>
        <p:blipFill>
          <a:blip r:embed="rId2"/>
          <a:srcRect l="0" t="0" r="0" b="1671"/>
          <a:stretch/>
        </p:blipFill>
        <p:spPr>
          <a:xfrm>
            <a:off x="0" y="0"/>
            <a:ext cx="12191400" cy="6857280"/>
          </a:xfrm>
          <a:prstGeom prst="rect">
            <a:avLst/>
          </a:prstGeom>
          <a:ln>
            <a:noFill/>
          </a:ln>
        </p:spPr>
      </p:pic>
      <p:pic>
        <p:nvPicPr>
          <p:cNvPr id="225" name="Picture Forum" descr="Forum icon"/>
          <p:cNvPicPr/>
          <p:nvPr/>
        </p:nvPicPr>
        <p:blipFill>
          <a:blip r:embed="rId3"/>
          <a:stretch/>
        </p:blipFill>
        <p:spPr>
          <a:xfrm>
            <a:off x="10524240" y="5249520"/>
            <a:ext cx="969480" cy="965160"/>
          </a:xfrm>
          <a:prstGeom prst="rect">
            <a:avLst/>
          </a:prstGeom>
          <a:ln>
            <a:noFill/>
          </a:ln>
        </p:spPr>
      </p:pic>
      <p:pic>
        <p:nvPicPr>
          <p:cNvPr id="226" name="Picture Logo FB" descr="Facebook logo"/>
          <p:cNvPicPr/>
          <p:nvPr/>
        </p:nvPicPr>
        <p:blipFill>
          <a:blip r:embed="rId4"/>
          <a:stretch/>
        </p:blipFill>
        <p:spPr>
          <a:xfrm>
            <a:off x="10507320" y="3690000"/>
            <a:ext cx="1003320" cy="1017000"/>
          </a:xfrm>
          <a:prstGeom prst="rect">
            <a:avLst/>
          </a:prstGeom>
          <a:ln>
            <a:noFill/>
          </a:ln>
        </p:spPr>
      </p:pic>
      <p:pic>
        <p:nvPicPr>
          <p:cNvPr id="227" name="Picture Logo SoftUni Right" descr="Software University logo"/>
          <p:cNvPicPr/>
          <p:nvPr/>
        </p:nvPicPr>
        <p:blipFill>
          <a:blip r:embed="rId5"/>
          <a:stretch/>
        </p:blipFill>
        <p:spPr>
          <a:xfrm>
            <a:off x="10413360" y="1674000"/>
            <a:ext cx="1191240" cy="1473120"/>
          </a:xfrm>
          <a:prstGeom prst="rect">
            <a:avLst/>
          </a:prstGeom>
          <a:ln>
            <a:noFill/>
          </a:ln>
        </p:spPr>
      </p:pic>
      <p:pic>
        <p:nvPicPr>
          <p:cNvPr id="228" name="Picture SoftUni Mascot" descr="SoftUni mascot"/>
          <p:cNvPicPr/>
          <p:nvPr/>
        </p:nvPicPr>
        <p:blipFill>
          <a:blip r:embed="rId6"/>
          <a:stretch/>
        </p:blipFill>
        <p:spPr>
          <a:xfrm>
            <a:off x="7182000" y="2584440"/>
            <a:ext cx="2732400" cy="3630240"/>
          </a:xfrm>
          <a:prstGeom prst="rect">
            <a:avLst/>
          </a:prstGeom>
          <a:ln>
            <a:noFill/>
          </a:ln>
        </p:spPr>
      </p:pic>
      <p:sp>
        <p:nvSpPr>
          <p:cNvPr id="229" name="CustomShape 1"/>
          <p:cNvSpPr/>
          <p:nvPr/>
        </p:nvSpPr>
        <p:spPr>
          <a:xfrm>
            <a:off x="0" y="0"/>
            <a:ext cx="12194280" cy="1094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230" name="Logo Software University" descr="Software University logo"/>
          <p:cNvPicPr/>
          <p:nvPr/>
        </p:nvPicPr>
        <p:blipFill>
          <a:blip r:embed="rId7"/>
          <a:stretch/>
        </p:blipFill>
        <p:spPr>
          <a:xfrm>
            <a:off x="10068120" y="253800"/>
            <a:ext cx="1914840" cy="558360"/>
          </a:xfrm>
          <a:prstGeom prst="rect">
            <a:avLst/>
          </a:prstGeom>
          <a:ln>
            <a:noFill/>
          </a:ln>
        </p:spPr>
      </p:pic>
      <p:sp>
        <p:nvSpPr>
          <p:cNvPr id="231"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s/_rels/slide1.xml.rels><?xml version="1.0" encoding="UTF-8"?>
<Relationships xmlns="http://schemas.openxmlformats.org/package/2006/relationships"><Relationship Id="rId1" Type="http://schemas.openxmlformats.org/officeDocument/2006/relationships/hyperlink" Target="https://softuni.bg/" TargetMode="External"/><Relationship Id="rId2" Type="http://schemas.openxmlformats.org/officeDocument/2006/relationships/image" Target="../media/image26.png"/><Relationship Id="rId3" Type="http://schemas.openxmlformats.org/officeDocument/2006/relationships/image" Target="../media/image27.jpe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hyperlink" Target="https://softuni.bg/" TargetMode="External"/><Relationship Id="rId2" Type="http://schemas.openxmlformats.org/officeDocument/2006/relationships/hyperlink" Target="https://about.softuni.bg/" TargetMode="External"/><Relationship Id="rId3"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5" Type="http://schemas.openxmlformats.org/officeDocument/2006/relationships/hyperlink" Target="https://forum.softuni.bg/" TargetMode="External"/><Relationship Id="rId6" Type="http://schemas.openxmlformats.org/officeDocument/2006/relationships/slideLayout" Target="../slideLayouts/slideLayout61.xml"/><Relationship Id="rId7"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hyperlink" Target="https://about.softuni.bg/" TargetMode="External"/><Relationship Id="rId2" Type="http://schemas.openxmlformats.org/officeDocument/2006/relationships/hyperlink" Target="https://softuni.bg/" TargetMode="External"/><Relationship Id="rId3" Type="http://schemas.openxmlformats.org/officeDocument/2006/relationships/image" Target="../media/image37.png"/><Relationship Id="rId4" Type="http://schemas.openxmlformats.org/officeDocument/2006/relationships/slideLayout" Target="../slideLayouts/slideLayout13.xml"/><Relationship Id="rId5"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54040" y="1258200"/>
            <a:ext cx="11082960" cy="1315080"/>
          </a:xfrm>
          <a:prstGeom prst="rect">
            <a:avLst/>
          </a:prstGeom>
          <a:noFill/>
          <a:ln>
            <a:noFill/>
          </a:ln>
        </p:spPr>
        <p:style>
          <a:lnRef idx="0"/>
          <a:fillRef idx="0"/>
          <a:effectRef idx="0"/>
          <a:fontRef idx="minor"/>
        </p:style>
        <p:txBody>
          <a:bodyPr lIns="108000" rIns="108000" tIns="36000" bIns="36000">
            <a:normAutofit/>
          </a:bodyPr>
          <a:p>
            <a:pPr algn="ctr">
              <a:lnSpc>
                <a:spcPct val="105000"/>
              </a:lnSpc>
              <a:spcBef>
                <a:spcPts val="601"/>
              </a:spcBef>
              <a:spcAft>
                <a:spcPts val="601"/>
              </a:spcAft>
              <a:tabLst>
                <a:tab algn="l" pos="0"/>
              </a:tabLst>
            </a:pPr>
            <a:r>
              <a:rPr b="0" lang="en-US" sz="3600" spc="-1" strike="noStrike">
                <a:solidFill>
                  <a:srgbClr val="234465"/>
                </a:solidFill>
                <a:latin typeface="Calibri"/>
              </a:rPr>
              <a:t>Create, Retrieve, Update, Delete – Using SQL Queries</a:t>
            </a:r>
            <a:endParaRPr b="0" lang="en-US" sz="3600" spc="-1" strike="noStrike">
              <a:latin typeface="Arial"/>
            </a:endParaRPr>
          </a:p>
          <a:p>
            <a:pPr algn="ctr">
              <a:lnSpc>
                <a:spcPct val="105000"/>
              </a:lnSpc>
              <a:spcBef>
                <a:spcPts val="601"/>
              </a:spcBef>
              <a:spcAft>
                <a:spcPts val="601"/>
              </a:spcAft>
              <a:tabLst>
                <a:tab algn="l" pos="0"/>
              </a:tabLst>
            </a:pPr>
            <a:endParaRPr b="0" lang="en-US" sz="3600" spc="-1" strike="noStrike">
              <a:latin typeface="Arial"/>
            </a:endParaRPr>
          </a:p>
        </p:txBody>
      </p:sp>
      <p:sp>
        <p:nvSpPr>
          <p:cNvPr id="276" name="CustomShape 2"/>
          <p:cNvSpPr/>
          <p:nvPr/>
        </p:nvSpPr>
        <p:spPr>
          <a:xfrm>
            <a:off x="554040" y="321480"/>
            <a:ext cx="11082960" cy="882000"/>
          </a:xfrm>
          <a:prstGeom prst="rect">
            <a:avLst/>
          </a:prstGeom>
          <a:noFill/>
          <a:ln>
            <a:noFill/>
          </a:ln>
        </p:spPr>
        <p:style>
          <a:lnRef idx="0"/>
          <a:fillRef idx="0"/>
          <a:effectRef idx="0"/>
          <a:fontRef idx="minor"/>
        </p:style>
        <p:txBody>
          <a:bodyPr lIns="108000" rIns="108000" tIns="36000" bIns="36000" anchor="ctr">
            <a:noAutofit/>
          </a:bodyPr>
          <a:p>
            <a:pPr algn="ctr">
              <a:lnSpc>
                <a:spcPct val="100000"/>
              </a:lnSpc>
            </a:pPr>
            <a:r>
              <a:rPr b="1" lang="en-US" sz="4800" spc="-1" strike="noStrike">
                <a:solidFill>
                  <a:srgbClr val="234465"/>
                </a:solidFill>
                <a:latin typeface="Calibri"/>
              </a:rPr>
              <a:t>Basic CRUD in MySQL Server</a:t>
            </a:r>
            <a:endParaRPr b="0" lang="en-US" sz="4800" spc="-1" strike="noStrike">
              <a:latin typeface="Arial"/>
            </a:endParaRPr>
          </a:p>
        </p:txBody>
      </p:sp>
      <p:sp>
        <p:nvSpPr>
          <p:cNvPr id="277" name="CustomShape 3"/>
          <p:cNvSpPr/>
          <p:nvPr/>
        </p:nvSpPr>
        <p:spPr>
          <a:xfrm>
            <a:off x="8643240" y="5916240"/>
            <a:ext cx="2950200" cy="381960"/>
          </a:xfrm>
          <a:prstGeom prst="rect">
            <a:avLst/>
          </a:prstGeom>
          <a:noFill/>
          <a:ln>
            <a:noFill/>
          </a:ln>
        </p:spPr>
        <p:style>
          <a:lnRef idx="0"/>
          <a:fillRef idx="0"/>
          <a:effectRef idx="0"/>
          <a:fontRef idx="minor"/>
        </p:style>
        <p:txBody>
          <a:bodyPr lIns="36000" rIns="36000" tIns="36000" bIns="36000" anchor="ctr">
            <a:noAutofit/>
          </a:bodyPr>
          <a:p>
            <a:pPr algn="r">
              <a:lnSpc>
                <a:spcPct val="105000"/>
              </a:lnSpc>
              <a:tabLst>
                <a:tab algn="l" pos="0"/>
              </a:tabLst>
            </a:pPr>
            <a:r>
              <a:rPr b="1" lang="en-US" sz="2000" spc="-1" strike="noStrike">
                <a:solidFill>
                  <a:srgbClr val="1a334c"/>
                </a:solidFill>
                <a:latin typeface="Calibri"/>
              </a:rPr>
              <a:t>Software University</a:t>
            </a:r>
            <a:endParaRPr b="0" lang="en-US" sz="2000" spc="-1" strike="noStrike">
              <a:latin typeface="Arial"/>
            </a:endParaRPr>
          </a:p>
        </p:txBody>
      </p:sp>
      <p:sp>
        <p:nvSpPr>
          <p:cNvPr id="278" name="CustomShape 4"/>
          <p:cNvSpPr/>
          <p:nvPr/>
        </p:nvSpPr>
        <p:spPr>
          <a:xfrm>
            <a:off x="8643240" y="6340320"/>
            <a:ext cx="2950200" cy="351000"/>
          </a:xfrm>
          <a:prstGeom prst="rect">
            <a:avLst/>
          </a:prstGeom>
          <a:noFill/>
          <a:ln>
            <a:noFill/>
          </a:ln>
        </p:spPr>
        <p:style>
          <a:lnRef idx="0"/>
          <a:fillRef idx="0"/>
          <a:effectRef idx="0"/>
          <a:fontRef idx="minor"/>
        </p:style>
        <p:txBody>
          <a:bodyPr lIns="36000" rIns="36000" tIns="36000" bIns="36000" anchor="ctr">
            <a:noAutofit/>
          </a:bodyPr>
          <a:p>
            <a:pPr algn="r">
              <a:lnSpc>
                <a:spcPct val="105000"/>
              </a:lnSpc>
              <a:tabLst>
                <a:tab algn="l" pos="0"/>
              </a:tabLst>
            </a:pPr>
            <a:r>
              <a:rPr b="1" lang="en-US" sz="1800" spc="-1" strike="noStrike" u="sng">
                <a:solidFill>
                  <a:srgbClr val="f2ac44"/>
                </a:solidFill>
                <a:uFillTx/>
                <a:latin typeface="Calibri"/>
                <a:hlinkClick r:id="rId1"/>
              </a:rPr>
              <a:t>https://softuni.bg</a:t>
            </a:r>
            <a:endParaRPr b="0" lang="en-US" sz="1800" spc="-1" strike="noStrike">
              <a:latin typeface="Arial"/>
            </a:endParaRPr>
          </a:p>
        </p:txBody>
      </p:sp>
      <p:sp>
        <p:nvSpPr>
          <p:cNvPr id="279" name="CustomShape 5"/>
          <p:cNvSpPr/>
          <p:nvPr/>
        </p:nvSpPr>
        <p:spPr>
          <a:xfrm>
            <a:off x="672480" y="4867920"/>
            <a:ext cx="2950200" cy="524160"/>
          </a:xfrm>
          <a:prstGeom prst="rect">
            <a:avLst/>
          </a:prstGeom>
          <a:noFill/>
          <a:ln>
            <a:noFill/>
          </a:ln>
        </p:spPr>
        <p:style>
          <a:lnRef idx="0"/>
          <a:fillRef idx="0"/>
          <a:effectRef idx="0"/>
          <a:fontRef idx="minor"/>
        </p:style>
        <p:txBody>
          <a:bodyPr lIns="36000" rIns="36000" tIns="36000" bIns="36000" anchor="ctr">
            <a:noAutofit/>
          </a:bodyPr>
          <a:p>
            <a:pPr>
              <a:lnSpc>
                <a:spcPct val="105000"/>
              </a:lnSpc>
              <a:tabLst>
                <a:tab algn="l" pos="0"/>
              </a:tabLst>
            </a:pPr>
            <a:r>
              <a:rPr b="1" lang="en-US" sz="2800" spc="-1" strike="noStrike">
                <a:solidFill>
                  <a:srgbClr val="234465"/>
                </a:solidFill>
                <a:latin typeface="Calibri"/>
              </a:rPr>
              <a:t>SoftUni Team</a:t>
            </a:r>
            <a:endParaRPr b="0" lang="en-US" sz="2800" spc="-1" strike="noStrike">
              <a:latin typeface="Arial"/>
            </a:endParaRPr>
          </a:p>
        </p:txBody>
      </p:sp>
      <p:sp>
        <p:nvSpPr>
          <p:cNvPr id="280" name="CustomShape 6"/>
          <p:cNvSpPr/>
          <p:nvPr/>
        </p:nvSpPr>
        <p:spPr>
          <a:xfrm>
            <a:off x="672480" y="5361120"/>
            <a:ext cx="2950200" cy="459360"/>
          </a:xfrm>
          <a:prstGeom prst="rect">
            <a:avLst/>
          </a:prstGeom>
          <a:noFill/>
          <a:ln>
            <a:noFill/>
          </a:ln>
        </p:spPr>
        <p:style>
          <a:lnRef idx="0"/>
          <a:fillRef idx="0"/>
          <a:effectRef idx="0"/>
          <a:fontRef idx="minor"/>
        </p:style>
        <p:txBody>
          <a:bodyPr lIns="36000" rIns="36000" tIns="36000" bIns="36000" anchor="ctr">
            <a:noAutofit/>
          </a:bodyPr>
          <a:p>
            <a:pPr>
              <a:lnSpc>
                <a:spcPct val="105000"/>
              </a:lnSpc>
              <a:tabLst>
                <a:tab algn="l" pos="0"/>
              </a:tabLst>
            </a:pPr>
            <a:r>
              <a:rPr b="1" lang="en-US" sz="2400" spc="-1" strike="noStrike">
                <a:solidFill>
                  <a:srgbClr val="234465"/>
                </a:solidFill>
                <a:latin typeface="Calibri"/>
              </a:rPr>
              <a:t>Technical Trainers</a:t>
            </a:r>
            <a:endParaRPr b="0" lang="en-US" sz="2400" spc="-1" strike="noStrike">
              <a:latin typeface="Arial"/>
            </a:endParaRPr>
          </a:p>
        </p:txBody>
      </p:sp>
      <p:pic>
        <p:nvPicPr>
          <p:cNvPr id="281" name="Picture 2" descr="database, storage icon"/>
          <p:cNvPicPr/>
          <p:nvPr/>
        </p:nvPicPr>
        <p:blipFill>
          <a:blip r:embed="rId2"/>
          <a:stretch/>
        </p:blipFill>
        <p:spPr>
          <a:xfrm>
            <a:off x="4030200" y="2246040"/>
            <a:ext cx="2361600" cy="2219400"/>
          </a:xfrm>
          <a:prstGeom prst="rect">
            <a:avLst/>
          </a:prstGeom>
          <a:ln>
            <a:noFill/>
          </a:ln>
          <a:effectLst>
            <a:outerShdw algn="tl" blurRad="190500" rotWithShape="0">
              <a:srgbClr val="000000">
                <a:alpha val="70000"/>
              </a:srgbClr>
            </a:outerShdw>
          </a:effectLst>
        </p:spPr>
      </p:pic>
      <p:pic>
        <p:nvPicPr>
          <p:cNvPr id="282" name="Picture 2" descr="http://media.tumblr.com/a1b563bf83b9bb363597c13e76fde1b4/tumblr_inline_mfsrwy0g4r1rxkxbn.jpg"/>
          <p:cNvPicPr/>
          <p:nvPr/>
        </p:nvPicPr>
        <p:blipFill>
          <a:blip r:embed="rId3"/>
          <a:stretch/>
        </p:blipFill>
        <p:spPr>
          <a:xfrm>
            <a:off x="5520960" y="3442320"/>
            <a:ext cx="1742400" cy="1567080"/>
          </a:xfrm>
          <a:prstGeom prst="rect">
            <a:avLst/>
          </a:prstGeom>
          <a:ln>
            <a:noFill/>
          </a:ln>
          <a:effectLst>
            <a:outerShdw algn="tl" blurRad="190500" rotWithShape="0">
              <a:srgbClr val="000000">
                <a:alpha val="70000"/>
              </a:srgbClr>
            </a:outerShdw>
          </a:effectLst>
        </p:spPr>
      </p:pic>
    </p:spTree>
  </p:cSld>
  <mc:AlternateContent>
    <mc:Choice Requires="p14">
      <p:transition spd="slow" advTm="5000" p14:dur="2000"/>
    </mc:Choice>
    <mc:Fallback>
      <p:transition spd="slow" advTm="5000"/>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601"/>
              </a:spcBef>
              <a:spcAft>
                <a:spcPts val="601"/>
              </a:spcAft>
              <a:buClr>
                <a:srgbClr val="234465"/>
              </a:buClr>
              <a:buFont typeface="Wingdings" charset="2"/>
              <a:buChar char=""/>
            </a:pPr>
            <a:r>
              <a:rPr b="0" lang="en-GB" sz="3400" spc="-1" strike="noStrike">
                <a:solidFill>
                  <a:srgbClr val="234465"/>
                </a:solidFill>
                <a:latin typeface="Calibri"/>
              </a:rPr>
              <a:t>Write a query to </a:t>
            </a:r>
            <a:r>
              <a:rPr b="1" lang="en-GB" sz="3400" spc="-1" strike="noStrike">
                <a:solidFill>
                  <a:srgbClr val="ffa000"/>
                </a:solidFill>
                <a:latin typeface="Calibri"/>
              </a:rPr>
              <a:t>select</a:t>
            </a:r>
            <a:r>
              <a:rPr b="0" lang="en-GB" sz="3400" spc="-1" strike="noStrike">
                <a:solidFill>
                  <a:srgbClr val="234465"/>
                </a:solidFill>
                <a:latin typeface="Calibri"/>
              </a:rPr>
              <a:t> all employees</a:t>
            </a:r>
            <a:r>
              <a:rPr b="0" lang="en-US" sz="3400" spc="-1" strike="noStrike">
                <a:solidFill>
                  <a:srgbClr val="234465"/>
                </a:solidFill>
                <a:latin typeface="Calibri"/>
              </a:rPr>
              <a:t> from "hotel" database</a:t>
            </a:r>
            <a:endParaRPr b="0" lang="en-US" sz="34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1" lang="en-GB" sz="3200" spc="-1" strike="noStrike">
                <a:solidFill>
                  <a:srgbClr val="ffa000"/>
                </a:solidFill>
                <a:latin typeface="Calibri"/>
              </a:rPr>
              <a:t>Retrieve</a:t>
            </a:r>
            <a:r>
              <a:rPr b="0" lang="en-GB" sz="3200" spc="-1" strike="noStrike">
                <a:solidFill>
                  <a:srgbClr val="234465"/>
                </a:solidFill>
                <a:latin typeface="Calibri"/>
              </a:rPr>
              <a:t> information about their </a:t>
            </a:r>
            <a:r>
              <a:rPr b="1" lang="en-GB" sz="3200" spc="-1" strike="noStrike">
                <a:solidFill>
                  <a:srgbClr val="234465"/>
                </a:solidFill>
                <a:latin typeface="Calibri"/>
              </a:rPr>
              <a:t>id</a:t>
            </a:r>
            <a:r>
              <a:rPr b="0" lang="en-GB" sz="3200" spc="-1" strike="noStrike">
                <a:solidFill>
                  <a:srgbClr val="234465"/>
                </a:solidFill>
                <a:latin typeface="Calibri"/>
              </a:rPr>
              <a:t>, </a:t>
            </a:r>
            <a:r>
              <a:rPr b="1" lang="en-GB" sz="3200" spc="-1" strike="noStrike">
                <a:solidFill>
                  <a:srgbClr val="234465"/>
                </a:solidFill>
                <a:latin typeface="Calibri"/>
              </a:rPr>
              <a:t>first_name, last_name</a:t>
            </a:r>
            <a:r>
              <a:rPr b="0" lang="en-GB" sz="3200" spc="-1" strike="noStrike">
                <a:solidFill>
                  <a:srgbClr val="234465"/>
                </a:solidFill>
                <a:latin typeface="Calibri"/>
              </a:rPr>
              <a:t> and </a:t>
            </a:r>
            <a:r>
              <a:rPr b="1" lang="en-GB" sz="3200" spc="-1" strike="noStrike">
                <a:solidFill>
                  <a:srgbClr val="234465"/>
                </a:solidFill>
                <a:latin typeface="Calibri"/>
              </a:rPr>
              <a:t>job_title</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1" lang="en-GB" sz="3200" spc="-1" strike="noStrike">
                <a:solidFill>
                  <a:srgbClr val="ffa000"/>
                </a:solidFill>
                <a:latin typeface="Calibri"/>
              </a:rPr>
              <a:t>Ordered</a:t>
            </a:r>
            <a:r>
              <a:rPr b="1" lang="en-GB" sz="3200" spc="-1" strike="noStrike">
                <a:solidFill>
                  <a:srgbClr val="234465"/>
                </a:solidFill>
                <a:latin typeface="Calibri"/>
              </a:rPr>
              <a:t> </a:t>
            </a:r>
            <a:r>
              <a:rPr b="0" lang="en-GB" sz="3200" spc="-1" strike="noStrike">
                <a:solidFill>
                  <a:srgbClr val="234465"/>
                </a:solidFill>
                <a:latin typeface="Calibri"/>
              </a:rPr>
              <a:t>by id</a:t>
            </a:r>
            <a:endParaRPr b="0" lang="en-US" sz="3200" spc="-1" strike="noStrike">
              <a:latin typeface="Arial"/>
            </a:endParaRPr>
          </a:p>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Note: Query </a:t>
            </a:r>
            <a:r>
              <a:rPr b="1" lang="en-US" sz="3400" spc="-1" strike="noStrike">
                <a:solidFill>
                  <a:srgbClr val="ffa000"/>
                </a:solidFill>
                <a:latin typeface="Calibri"/>
              </a:rPr>
              <a:t>Hotel</a:t>
            </a:r>
            <a:r>
              <a:rPr b="0" lang="en-US" sz="3400" spc="-1" strike="noStrike">
                <a:solidFill>
                  <a:srgbClr val="234465"/>
                </a:solidFill>
                <a:latin typeface="Calibri"/>
              </a:rPr>
              <a:t> database</a:t>
            </a:r>
            <a:endParaRPr b="0" lang="en-US" sz="3400" spc="-1" strike="noStrike">
              <a:latin typeface="Arial"/>
            </a:endParaRPr>
          </a:p>
          <a:p>
            <a:pPr>
              <a:lnSpc>
                <a:spcPct val="105000"/>
              </a:lnSpc>
              <a:spcBef>
                <a:spcPts val="601"/>
              </a:spcBef>
              <a:spcAft>
                <a:spcPts val="601"/>
              </a:spcAft>
            </a:pPr>
            <a:endParaRPr b="0" lang="en-US" sz="3400" spc="-1" strike="noStrike">
              <a:latin typeface="Arial"/>
            </a:endParaRPr>
          </a:p>
        </p:txBody>
      </p:sp>
      <p:sp>
        <p:nvSpPr>
          <p:cNvPr id="394"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Problem: </a:t>
            </a:r>
            <a:r>
              <a:rPr b="1" lang="en-GB" sz="4000" spc="-1" strike="noStrike">
                <a:solidFill>
                  <a:srgbClr val="ffffff"/>
                </a:solidFill>
                <a:latin typeface="Calibri"/>
              </a:rPr>
              <a:t>Select Employee Information</a:t>
            </a:r>
            <a:endParaRPr b="0" lang="en-US" sz="4000" spc="-1" strike="noStrike">
              <a:latin typeface="Arial"/>
            </a:endParaRPr>
          </a:p>
        </p:txBody>
      </p:sp>
      <p:graphicFrame>
        <p:nvGraphicFramePr>
          <p:cNvPr id="395" name="Table 3"/>
          <p:cNvGraphicFramePr/>
          <p:nvPr/>
        </p:nvGraphicFramePr>
        <p:xfrm>
          <a:off x="2088360" y="4444920"/>
          <a:ext cx="8046360" cy="2197800"/>
        </p:xfrm>
        <a:graphic>
          <a:graphicData uri="http://schemas.openxmlformats.org/drawingml/2006/table">
            <a:tbl>
              <a:tblPr/>
              <a:tblGrid>
                <a:gridCol w="2011680"/>
                <a:gridCol w="2011680"/>
                <a:gridCol w="2011680"/>
                <a:gridCol w="2011680"/>
              </a:tblGrid>
              <a:tr h="428760">
                <a:tc>
                  <a:txBody>
                    <a:bodyPr>
                      <a:noAutofit/>
                    </a:bodyPr>
                    <a:p>
                      <a:pPr>
                        <a:lnSpc>
                          <a:spcPct val="95000"/>
                        </a:lnSpc>
                        <a:spcBef>
                          <a:spcPts val="961"/>
                        </a:spcBef>
                        <a:tabLst>
                          <a:tab algn="l" pos="0"/>
                        </a:tabLst>
                      </a:pPr>
                      <a:r>
                        <a:rPr b="1" lang="en-US" sz="2400" spc="-1" strike="noStrike">
                          <a:solidFill>
                            <a:srgbClr val="234465"/>
                          </a:solidFill>
                          <a:latin typeface="Calibri"/>
                        </a:rPr>
                        <a:t>id</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first_name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last_name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job_title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r>
              <a:tr h="372240">
                <a:tc>
                  <a:txBody>
                    <a:bodyPr>
                      <a:noAutofit/>
                    </a:bodyPr>
                    <a:p>
                      <a:pPr>
                        <a:lnSpc>
                          <a:spcPct val="95000"/>
                        </a:lnSpc>
                        <a:spcBef>
                          <a:spcPts val="799"/>
                        </a:spcBef>
                        <a:tabLst>
                          <a:tab algn="l" pos="0"/>
                        </a:tabLst>
                      </a:pPr>
                      <a:r>
                        <a:rPr b="0" lang="bg-BG" sz="2000" spc="-1" strike="noStrike">
                          <a:solidFill>
                            <a:srgbClr val="234465"/>
                          </a:solidFill>
                          <a:latin typeface="Calibri"/>
                        </a:rPr>
                        <a:t>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Smith</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Manager</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652680">
                <a:tc>
                  <a:txBody>
                    <a:bodyPr>
                      <a:noAutofit/>
                    </a:bodyPr>
                    <a:p>
                      <a:pPr>
                        <a:lnSpc>
                          <a:spcPct val="95000"/>
                        </a:lnSpc>
                        <a:spcBef>
                          <a:spcPts val="799"/>
                        </a:spcBef>
                        <a:tabLst>
                          <a:tab algn="l" pos="0"/>
                        </a:tabLst>
                      </a:pPr>
                      <a:r>
                        <a:rPr b="0" lang="bg-BG" sz="2000" spc="-1" strike="noStrike">
                          <a:solidFill>
                            <a:srgbClr val="234465"/>
                          </a:solidFill>
                          <a:latin typeface="Calibri"/>
                        </a:rPr>
                        <a:t>2</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Johnson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Customer Service</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72240">
                <a:tc>
                  <a:txBody>
                    <a:bodyPr>
                      <a:noAutofit/>
                    </a:bodyPr>
                    <a:p>
                      <a:pPr>
                        <a:lnSpc>
                          <a:spcPct val="95000"/>
                        </a:lnSpc>
                        <a:spcBef>
                          <a:spcPts val="799"/>
                        </a:spcBef>
                        <a:tabLst>
                          <a:tab algn="l" pos="0"/>
                        </a:tabLst>
                      </a:pPr>
                      <a:r>
                        <a:rPr b="0" lang="bg-BG" sz="2000" spc="-1" strike="noStrike">
                          <a:solidFill>
                            <a:srgbClr val="234465"/>
                          </a:solidFill>
                          <a:latin typeface="Calibri"/>
                        </a:rPr>
                        <a:t>3</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Smith</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Johnson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Porter</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72240">
                <a:tc>
                  <a:txBody>
                    <a:bodyPr>
                      <a:noAutofit/>
                    </a:bodyPr>
                    <a:p>
                      <a:pPr>
                        <a:lnSpc>
                          <a:spcPct val="95000"/>
                        </a:lnSpc>
                        <a:spcBef>
                          <a:spcPts val="799"/>
                        </a:spcBef>
                        <a:tabLst>
                          <a:tab algn="l" pos="0"/>
                        </a:tabLst>
                      </a:pPr>
                      <a:r>
                        <a:rPr b="0" lang="bg-BG"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bg-BG"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bg-BG"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bl>
          </a:graphicData>
        </a:graphic>
      </p:graphicFrame>
      <p:sp>
        <p:nvSpPr>
          <p:cNvPr id="396" name="CustomShape 4"/>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2BF2430-8F3D-40FC-8E20-C0C44FF12D71}" type="slidenum">
              <a:rPr b="0" lang="en-US" sz="1000" spc="-1" strike="noStrike">
                <a:solidFill>
                  <a:srgbClr val="234465"/>
                </a:solidFill>
                <a:latin typeface="Calibri"/>
              </a:rPr>
              <a:t>6</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39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39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616680" y="1206000"/>
            <a:ext cx="10958040" cy="1670040"/>
          </a:xfrm>
          <a:prstGeom prst="rect">
            <a:avLst/>
          </a:prstGeom>
          <a:solidFill>
            <a:srgbClr val="adb4c3">
              <a:alpha val="15000"/>
            </a:srgbClr>
          </a:solidFill>
          <a:ln w="12600">
            <a:solidFill>
              <a:srgbClr val="112232"/>
            </a:solidFill>
            <a:round/>
          </a:ln>
        </p:spPr>
        <p:style>
          <a:lnRef idx="0"/>
          <a:fillRef idx="0"/>
          <a:effectRef idx="0"/>
          <a:fontRef idx="minor"/>
        </p:style>
        <p:txBody>
          <a:bodyPr lIns="144000" rIns="144000" tIns="108000" bIns="108000">
            <a:noAutofit/>
          </a:bodyPr>
          <a:p>
            <a:pPr>
              <a:lnSpc>
                <a:spcPct val="100000"/>
              </a:lnSpc>
              <a:spcBef>
                <a:spcPts val="601"/>
              </a:spcBef>
              <a:spcAft>
                <a:spcPts val="601"/>
              </a:spcAft>
              <a:tabLst>
                <a:tab algn="l" pos="0"/>
              </a:tabLst>
            </a:pPr>
            <a:r>
              <a:rPr b="1" lang="en-US" sz="2400" spc="-1" strike="noStrike">
                <a:solidFill>
                  <a:srgbClr val="ffa000"/>
                </a:solidFill>
                <a:latin typeface="Consolas"/>
              </a:rPr>
              <a:t>SELECT</a:t>
            </a:r>
            <a:r>
              <a:rPr b="1" lang="en-US" sz="2400" spc="-1" strike="noStrike">
                <a:solidFill>
                  <a:srgbClr val="234465"/>
                </a:solidFill>
                <a:latin typeface="Consolas"/>
              </a:rPr>
              <a:t> id, first_name, last_name, job_title </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ffa000"/>
                </a:solidFill>
                <a:latin typeface="Consolas"/>
              </a:rPr>
              <a:t>FROM</a:t>
            </a:r>
            <a:r>
              <a:rPr b="1" lang="en-US" sz="2400" spc="-1" strike="noStrike">
                <a:solidFill>
                  <a:srgbClr val="234465"/>
                </a:solidFill>
                <a:latin typeface="Consolas"/>
              </a:rPr>
              <a:t> employees</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ffa000"/>
                </a:solidFill>
                <a:latin typeface="Consolas"/>
              </a:rPr>
              <a:t>ORDER BY </a:t>
            </a:r>
            <a:r>
              <a:rPr b="1" lang="en-US" sz="2400" spc="-1" strike="noStrike">
                <a:solidFill>
                  <a:srgbClr val="234465"/>
                </a:solidFill>
                <a:latin typeface="Consolas"/>
              </a:rPr>
              <a:t>id;</a:t>
            </a:r>
            <a:endParaRPr b="0" lang="en-US" sz="2400" spc="-1" strike="noStrike">
              <a:latin typeface="Arial"/>
            </a:endParaRPr>
          </a:p>
        </p:txBody>
      </p:sp>
      <p:sp>
        <p:nvSpPr>
          <p:cNvPr id="398"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Solution: Select Employee Information</a:t>
            </a:r>
            <a:endParaRPr b="0" lang="en-US" sz="4000" spc="-1" strike="noStrike">
              <a:latin typeface="Arial"/>
            </a:endParaRPr>
          </a:p>
        </p:txBody>
      </p:sp>
      <p:sp>
        <p:nvSpPr>
          <p:cNvPr id="399" name="CustomShape 3"/>
          <p:cNvSpPr/>
          <p:nvPr/>
        </p:nvSpPr>
        <p:spPr>
          <a:xfrm>
            <a:off x="8210880" y="1328760"/>
            <a:ext cx="2513880" cy="600120"/>
          </a:xfrm>
          <a:prstGeom prst="wedgeRoundRectCallout">
            <a:avLst>
              <a:gd name="adj1" fmla="val -56546"/>
              <a:gd name="adj2" fmla="val -22425"/>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List of columns</a:t>
            </a:r>
            <a:endParaRPr b="0" lang="en-US" sz="2800" spc="-1" strike="noStrike">
              <a:latin typeface="Arial"/>
            </a:endParaRPr>
          </a:p>
        </p:txBody>
      </p:sp>
      <p:sp>
        <p:nvSpPr>
          <p:cNvPr id="400" name="CustomShape 4"/>
          <p:cNvSpPr/>
          <p:nvPr/>
        </p:nvSpPr>
        <p:spPr>
          <a:xfrm>
            <a:off x="1891440" y="1321200"/>
            <a:ext cx="6108840" cy="358560"/>
          </a:xfrm>
          <a:prstGeom prst="roundRect">
            <a:avLst>
              <a:gd name="adj" fmla="val 16667"/>
            </a:avLst>
          </a:prstGeom>
          <a:noFill/>
          <a:ln w="28440">
            <a:solidFill>
              <a:schemeClr val="tx1">
                <a:alpha val="80000"/>
              </a:schemeClr>
            </a:solidFill>
            <a:round/>
          </a:ln>
        </p:spPr>
        <p:style>
          <a:lnRef idx="2">
            <a:schemeClr val="accent1">
              <a:shade val="50000"/>
            </a:schemeClr>
          </a:lnRef>
          <a:fillRef idx="1001">
            <a:schemeClr val="dk2"/>
          </a:fillRef>
          <a:effectRef idx="0">
            <a:schemeClr val="accent1"/>
          </a:effectRef>
          <a:fontRef idx="minor"/>
        </p:style>
      </p:sp>
      <p:sp>
        <p:nvSpPr>
          <p:cNvPr id="401" name="CustomShape 5"/>
          <p:cNvSpPr/>
          <p:nvPr/>
        </p:nvSpPr>
        <p:spPr>
          <a:xfrm>
            <a:off x="3485880" y="2033280"/>
            <a:ext cx="2513880" cy="600120"/>
          </a:xfrm>
          <a:prstGeom prst="wedgeRoundRectCallout">
            <a:avLst>
              <a:gd name="adj1" fmla="val -59734"/>
              <a:gd name="adj2" fmla="val -41507"/>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Table name</a:t>
            </a:r>
            <a:endParaRPr b="0" lang="en-US" sz="2800" spc="-1" strike="noStrike">
              <a:latin typeface="Arial"/>
            </a:endParaRPr>
          </a:p>
        </p:txBody>
      </p:sp>
      <p:sp>
        <p:nvSpPr>
          <p:cNvPr id="402" name="CustomShape 6"/>
          <p:cNvSpPr/>
          <p:nvPr/>
        </p:nvSpPr>
        <p:spPr>
          <a:xfrm>
            <a:off x="1540800" y="1859400"/>
            <a:ext cx="1608120" cy="358560"/>
          </a:xfrm>
          <a:prstGeom prst="roundRect">
            <a:avLst>
              <a:gd name="adj" fmla="val 16667"/>
            </a:avLst>
          </a:prstGeom>
          <a:noFill/>
          <a:ln w="28440">
            <a:solidFill>
              <a:schemeClr val="tx1">
                <a:alpha val="80000"/>
              </a:schemeClr>
            </a:solidFill>
            <a:round/>
          </a:ln>
        </p:spPr>
        <p:style>
          <a:lnRef idx="2">
            <a:schemeClr val="accent1">
              <a:shade val="50000"/>
            </a:schemeClr>
          </a:lnRef>
          <a:fillRef idx="1001">
            <a:schemeClr val="dk2"/>
          </a:fillRef>
          <a:effectRef idx="0">
            <a:schemeClr val="accent1"/>
          </a:effectRef>
          <a:fontRef idx="minor"/>
        </p:style>
      </p:sp>
      <p:sp>
        <p:nvSpPr>
          <p:cNvPr id="403" name="CustomShape 7"/>
          <p:cNvSpPr/>
          <p:nvPr/>
        </p:nvSpPr>
        <p:spPr>
          <a:xfrm>
            <a:off x="625320" y="3712680"/>
            <a:ext cx="10958040" cy="2655360"/>
          </a:xfrm>
          <a:prstGeom prst="rect">
            <a:avLst/>
          </a:prstGeom>
          <a:solidFill>
            <a:schemeClr val="accent6">
              <a:lumMod val="75000"/>
              <a:alpha val="15000"/>
            </a:schemeClr>
          </a:solidFill>
          <a:ln w="12600">
            <a:solidFill>
              <a:schemeClr val="tx1">
                <a:lumMod val="50000"/>
              </a:schemeClr>
            </a:solidFill>
            <a:round/>
          </a:ln>
        </p:spPr>
        <p:style>
          <a:lnRef idx="0"/>
          <a:fillRef idx="0"/>
          <a:effectRef idx="0"/>
          <a:fontRef idx="minor"/>
        </p:style>
        <p:txBody>
          <a:bodyPr lIns="144000" rIns="144000" tIns="108000" bIns="108000">
            <a:spAutoFit/>
          </a:bodyPr>
          <a:p>
            <a:pPr>
              <a:lnSpc>
                <a:spcPct val="100000"/>
              </a:lnSpc>
              <a:spcBef>
                <a:spcPts val="601"/>
              </a:spcBef>
              <a:spcAft>
                <a:spcPts val="601"/>
              </a:spcAft>
              <a:tabLst>
                <a:tab algn="l" pos="0"/>
              </a:tabLst>
            </a:pPr>
            <a:r>
              <a:rPr b="1" lang="en-US" sz="2400" spc="-1" strike="noStrike">
                <a:solidFill>
                  <a:srgbClr val="ffa000"/>
                </a:solidFill>
                <a:latin typeface="Consolas"/>
                <a:ea typeface="DejaVu Sans"/>
              </a:rPr>
              <a:t>SELECT</a:t>
            </a:r>
            <a:r>
              <a:rPr b="1" lang="en-US" sz="2400" spc="-1" strike="noStrike">
                <a:solidFill>
                  <a:srgbClr val="234465"/>
                </a:solidFill>
                <a:latin typeface="Consolas"/>
                <a:ea typeface="DejaVu Sans"/>
              </a:rPr>
              <a:t> e.id </a:t>
            </a:r>
            <a:r>
              <a:rPr b="1" lang="en-US" sz="2400" spc="-1" strike="noStrike">
                <a:solidFill>
                  <a:srgbClr val="ffa000"/>
                </a:solidFill>
                <a:latin typeface="Consolas"/>
                <a:ea typeface="DejaVu Sans"/>
              </a:rPr>
              <a:t>AS</a:t>
            </a:r>
            <a:r>
              <a:rPr b="1" lang="en-US" sz="2400" spc="-1" strike="noStrike">
                <a:solidFill>
                  <a:srgbClr val="234465"/>
                </a:solidFill>
                <a:latin typeface="Consolas"/>
                <a:ea typeface="DejaVu Sans"/>
              </a:rPr>
              <a:t> 'No.', </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234465"/>
                </a:solidFill>
                <a:latin typeface="Consolas"/>
                <a:ea typeface="DejaVu Sans"/>
              </a:rPr>
              <a:t>e.first_name </a:t>
            </a:r>
            <a:r>
              <a:rPr b="1" lang="en-US" sz="2400" spc="-1" strike="noStrike">
                <a:solidFill>
                  <a:srgbClr val="ffa000"/>
                </a:solidFill>
                <a:latin typeface="Consolas"/>
                <a:ea typeface="DejaVu Sans"/>
              </a:rPr>
              <a:t>AS</a:t>
            </a:r>
            <a:r>
              <a:rPr b="1" lang="en-US" sz="2400" spc="-1" strike="noStrike">
                <a:solidFill>
                  <a:srgbClr val="234465"/>
                </a:solidFill>
                <a:latin typeface="Consolas"/>
                <a:ea typeface="DejaVu Sans"/>
              </a:rPr>
              <a:t> 'First Name',</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234465"/>
                </a:solidFill>
                <a:latin typeface="Consolas"/>
                <a:ea typeface="DejaVu Sans"/>
              </a:rPr>
              <a:t>e.last_name </a:t>
            </a:r>
            <a:r>
              <a:rPr b="1" lang="en-US" sz="2400" spc="-1" strike="noStrike">
                <a:solidFill>
                  <a:srgbClr val="ffa000"/>
                </a:solidFill>
                <a:latin typeface="Consolas"/>
                <a:ea typeface="DejaVu Sans"/>
              </a:rPr>
              <a:t>AS</a:t>
            </a:r>
            <a:r>
              <a:rPr b="1" lang="en-US" sz="2400" spc="-1" strike="noStrike">
                <a:solidFill>
                  <a:srgbClr val="234465"/>
                </a:solidFill>
                <a:latin typeface="Consolas"/>
                <a:ea typeface="DejaVu Sans"/>
              </a:rPr>
              <a:t> 'Last Name',</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234465"/>
                </a:solidFill>
                <a:latin typeface="Consolas"/>
                <a:ea typeface="DejaVu Sans"/>
              </a:rPr>
              <a:t>e.job_title </a:t>
            </a:r>
            <a:r>
              <a:rPr b="1" lang="en-US" sz="2400" spc="-1" strike="noStrike">
                <a:solidFill>
                  <a:srgbClr val="ffa000"/>
                </a:solidFill>
                <a:latin typeface="Consolas"/>
                <a:ea typeface="DejaVu Sans"/>
              </a:rPr>
              <a:t>AS</a:t>
            </a:r>
            <a:r>
              <a:rPr b="1" lang="en-US" sz="2400" spc="-1" strike="noStrike">
                <a:solidFill>
                  <a:srgbClr val="234465"/>
                </a:solidFill>
                <a:latin typeface="Consolas"/>
                <a:ea typeface="DejaVu Sans"/>
              </a:rPr>
              <a:t> 'Job Title'</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ffa000"/>
                </a:solidFill>
                <a:latin typeface="Consolas"/>
                <a:ea typeface="DejaVu Sans"/>
              </a:rPr>
              <a:t>FROM</a:t>
            </a:r>
            <a:r>
              <a:rPr b="1" lang="en-US" sz="2400" spc="-1" strike="noStrike">
                <a:solidFill>
                  <a:srgbClr val="234465"/>
                </a:solidFill>
                <a:latin typeface="Consolas"/>
                <a:ea typeface="DejaVu Sans"/>
              </a:rPr>
              <a:t> employees </a:t>
            </a:r>
            <a:r>
              <a:rPr b="1" lang="en-US" sz="2400" spc="-1" strike="noStrike">
                <a:solidFill>
                  <a:srgbClr val="ffa000"/>
                </a:solidFill>
                <a:latin typeface="Consolas"/>
                <a:ea typeface="DejaVu Sans"/>
              </a:rPr>
              <a:t>AS</a:t>
            </a:r>
            <a:r>
              <a:rPr b="1" lang="en-US" sz="2400" spc="-1" strike="noStrike">
                <a:solidFill>
                  <a:srgbClr val="234465"/>
                </a:solidFill>
                <a:latin typeface="Consolas"/>
                <a:ea typeface="DejaVu Sans"/>
              </a:rPr>
              <a:t> e </a:t>
            </a:r>
            <a:r>
              <a:rPr b="1" lang="en-US" sz="2400" spc="-1" strike="noStrike">
                <a:solidFill>
                  <a:srgbClr val="ffa000"/>
                </a:solidFill>
                <a:latin typeface="Consolas"/>
                <a:ea typeface="DejaVu Sans"/>
              </a:rPr>
              <a:t>ORDER BY</a:t>
            </a:r>
            <a:r>
              <a:rPr b="1" lang="en-US" sz="2400" spc="-1" strike="noStrike">
                <a:solidFill>
                  <a:srgbClr val="234465"/>
                </a:solidFill>
                <a:latin typeface="Consolas"/>
                <a:ea typeface="DejaVu Sans"/>
              </a:rPr>
              <a:t> id;</a:t>
            </a:r>
            <a:endParaRPr b="0" lang="en-US" sz="2400" spc="-1" strike="noStrike">
              <a:latin typeface="Arial"/>
            </a:endParaRPr>
          </a:p>
        </p:txBody>
      </p:sp>
      <p:sp>
        <p:nvSpPr>
          <p:cNvPr id="404" name="CustomShape 8"/>
          <p:cNvSpPr/>
          <p:nvPr/>
        </p:nvSpPr>
        <p:spPr>
          <a:xfrm>
            <a:off x="196920" y="2993400"/>
            <a:ext cx="11814120" cy="649440"/>
          </a:xfrm>
          <a:prstGeom prst="rect">
            <a:avLst/>
          </a:prstGeom>
          <a:noFill/>
          <a:ln>
            <a:noFill/>
          </a:ln>
        </p:spPr>
        <p:style>
          <a:lnRef idx="0"/>
          <a:fillRef idx="0"/>
          <a:effectRef idx="0"/>
          <a:fontRef idx="minor"/>
        </p:style>
        <p:txBody>
          <a:bodyPr lIns="108000" rIns="108000" tIns="36000" bIns="36000">
            <a:normAutofit/>
          </a:bodyPr>
          <a:p>
            <a:pPr>
              <a:lnSpc>
                <a:spcPct val="100000"/>
              </a:lnSpc>
              <a:spcBef>
                <a:spcPts val="601"/>
              </a:spcBef>
              <a:spcAft>
                <a:spcPts val="601"/>
              </a:spcAft>
              <a:tabLst>
                <a:tab algn="l" pos="0"/>
              </a:tabLst>
            </a:pPr>
            <a:r>
              <a:rPr b="1" lang="en-US" sz="3600" spc="-1" strike="noStrike">
                <a:solidFill>
                  <a:srgbClr val="ffa000"/>
                </a:solidFill>
                <a:latin typeface="Calibri"/>
              </a:rPr>
              <a:t>Aliases</a:t>
            </a:r>
            <a:endParaRPr b="0" lang="en-US" sz="3600" spc="-1" strike="noStrike">
              <a:latin typeface="Arial"/>
            </a:endParaRPr>
          </a:p>
        </p:txBody>
      </p:sp>
      <p:sp>
        <p:nvSpPr>
          <p:cNvPr id="405" name="CustomShape 9"/>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183DA85-3844-41C6-826E-5B963260ED99}" type="slidenum">
              <a:rPr b="0" lang="en-US" sz="1000" spc="-1" strike="noStrike">
                <a:solidFill>
                  <a:srgbClr val="234465"/>
                </a:solidFill>
                <a:latin typeface="Calibri"/>
              </a:rPr>
              <a:t>11</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399"/>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4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401"/>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40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03680" y="1143000"/>
            <a:ext cx="12086280" cy="5493600"/>
          </a:xfrm>
          <a:prstGeom prst="rect">
            <a:avLst/>
          </a:prstGeom>
          <a:noFill/>
          <a:ln>
            <a:noFill/>
          </a:ln>
        </p:spPr>
        <p:style>
          <a:lnRef idx="0"/>
          <a:fillRef idx="0"/>
          <a:effectRef idx="0"/>
          <a:fontRef idx="minor"/>
        </p:style>
        <p:txBody>
          <a:bodyPr lIns="108000" rIns="108000" tIns="36000" bIns="36000">
            <a:normAutofit/>
          </a:bodyPr>
          <a:p>
            <a:pPr marL="360360" indent="-35964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You can concatenate column names or strings using the </a:t>
            </a:r>
            <a:r>
              <a:rPr b="1" lang="en-US" sz="3000" spc="-1" strike="noStrike">
                <a:solidFill>
                  <a:srgbClr val="ffa000"/>
                </a:solidFill>
                <a:latin typeface="Calibri"/>
              </a:rPr>
              <a:t>concat() </a:t>
            </a:r>
            <a:r>
              <a:rPr b="0" lang="en-US" sz="3000" spc="-1" strike="noStrike">
                <a:solidFill>
                  <a:srgbClr val="234465"/>
                </a:solidFill>
                <a:latin typeface="Calibri"/>
              </a:rPr>
              <a:t>function</a:t>
            </a:r>
            <a:endParaRPr b="0" lang="en-US" sz="3000" spc="-1" strike="noStrike">
              <a:latin typeface="Arial"/>
            </a:endParaRPr>
          </a:p>
          <a:p>
            <a:pPr marL="360360" indent="-359640">
              <a:lnSpc>
                <a:spcPct val="100000"/>
              </a:lnSpc>
              <a:spcBef>
                <a:spcPts val="601"/>
              </a:spcBef>
              <a:spcAft>
                <a:spcPts val="601"/>
              </a:spcAft>
              <a:buClr>
                <a:srgbClr val="234465"/>
              </a:buClr>
              <a:buFont typeface="Wingdings" charset="2"/>
              <a:buChar char=""/>
            </a:pPr>
            <a:r>
              <a:rPr b="1" lang="en-US" sz="3000" spc="-1" strike="noStrike">
                <a:solidFill>
                  <a:srgbClr val="ffa000"/>
                </a:solidFill>
                <a:latin typeface="Calibri"/>
              </a:rPr>
              <a:t>concat() </a:t>
            </a:r>
            <a:r>
              <a:rPr b="0" lang="en-US" sz="3000" spc="-1" strike="noStrike">
                <a:solidFill>
                  <a:srgbClr val="234465"/>
                </a:solidFill>
                <a:latin typeface="Calibri"/>
              </a:rPr>
              <a:t>- returns the string that results from concatenating the </a:t>
            </a:r>
            <a:endParaRPr b="0" lang="en-US" sz="3000" spc="-1" strike="noStrike">
              <a:latin typeface="Arial"/>
            </a:endParaRPr>
          </a:p>
          <a:p>
            <a:pPr>
              <a:lnSpc>
                <a:spcPct val="100000"/>
              </a:lnSpc>
              <a:spcBef>
                <a:spcPts val="601"/>
              </a:spcBef>
              <a:spcAft>
                <a:spcPts val="601"/>
              </a:spcAft>
              <a:tabLst>
                <a:tab algn="l" pos="0"/>
              </a:tabLst>
            </a:pPr>
            <a:r>
              <a:rPr b="0" lang="en-US" sz="3000" spc="-1" strike="noStrike">
                <a:solidFill>
                  <a:srgbClr val="234465"/>
                </a:solidFill>
                <a:latin typeface="Calibri"/>
              </a:rPr>
              <a:t>arguments.</a:t>
            </a:r>
            <a:r>
              <a:rPr b="0" lang="en-US" sz="3400" spc="-1" strike="noStrike">
                <a:solidFill>
                  <a:srgbClr val="234465"/>
                </a:solidFill>
                <a:latin typeface="Calibri"/>
              </a:rPr>
              <a:t> </a:t>
            </a:r>
            <a:endParaRPr b="0" lang="en-US" sz="3400" spc="-1" strike="noStrike">
              <a:latin typeface="Arial"/>
            </a:endParaRPr>
          </a:p>
          <a:p>
            <a:pPr lvl="1" marL="803160" indent="-359640">
              <a:lnSpc>
                <a:spcPct val="100000"/>
              </a:lnSpc>
              <a:spcBef>
                <a:spcPts val="601"/>
              </a:spcBef>
              <a:spcAft>
                <a:spcPts val="601"/>
              </a:spcAft>
              <a:buClr>
                <a:srgbClr val="234465"/>
              </a:buClr>
              <a:buFont typeface="Wingdings" charset="2"/>
              <a:buChar char=""/>
              <a:tabLst>
                <a:tab algn="l" pos="0"/>
              </a:tabLst>
            </a:pPr>
            <a:r>
              <a:rPr b="0" lang="en-US" sz="2700" spc="-1" strike="noStrike">
                <a:solidFill>
                  <a:srgbClr val="234465"/>
                </a:solidFill>
                <a:latin typeface="Calibri"/>
              </a:rPr>
              <a:t>String literals are enclosed in [</a:t>
            </a:r>
            <a:r>
              <a:rPr b="1" lang="en-US" sz="2800" spc="-1" strike="noStrike">
                <a:solidFill>
                  <a:srgbClr val="ffa72a"/>
                </a:solidFill>
                <a:latin typeface="Consolas"/>
              </a:rPr>
              <a:t>'</a:t>
            </a:r>
            <a:r>
              <a:rPr b="0" lang="en-US" sz="2700" spc="-1" strike="noStrike">
                <a:solidFill>
                  <a:srgbClr val="234465"/>
                </a:solidFill>
                <a:latin typeface="Calibri"/>
              </a:rPr>
              <a:t>](</a:t>
            </a:r>
            <a:r>
              <a:rPr b="1" lang="en-US" sz="2700" spc="-1" strike="noStrike">
                <a:solidFill>
                  <a:srgbClr val="ffa72a"/>
                </a:solidFill>
                <a:latin typeface="Calibri"/>
              </a:rPr>
              <a:t>single</a:t>
            </a:r>
            <a:r>
              <a:rPr b="0" lang="en-US" sz="2700" spc="-1" strike="noStrike">
                <a:solidFill>
                  <a:srgbClr val="ffa000"/>
                </a:solidFill>
                <a:latin typeface="Calibri"/>
              </a:rPr>
              <a:t> </a:t>
            </a:r>
            <a:r>
              <a:rPr b="1" lang="en-US" sz="2700" spc="-1" strike="noStrike">
                <a:solidFill>
                  <a:srgbClr val="ffa72a"/>
                </a:solidFill>
                <a:latin typeface="Calibri"/>
              </a:rPr>
              <a:t>quotes</a:t>
            </a:r>
            <a:r>
              <a:rPr b="0" lang="en-US" sz="2700" spc="-1" strike="noStrike">
                <a:solidFill>
                  <a:srgbClr val="234465"/>
                </a:solidFill>
                <a:latin typeface="Calibri"/>
              </a:rPr>
              <a:t>)</a:t>
            </a:r>
            <a:endParaRPr b="0" lang="en-US" sz="2700" spc="-1" strike="noStrike">
              <a:latin typeface="Arial"/>
            </a:endParaRPr>
          </a:p>
          <a:p>
            <a:pPr lvl="1" marL="803160" indent="-359640">
              <a:lnSpc>
                <a:spcPct val="100000"/>
              </a:lnSpc>
              <a:spcBef>
                <a:spcPts val="601"/>
              </a:spcBef>
              <a:spcAft>
                <a:spcPts val="601"/>
              </a:spcAft>
              <a:buClr>
                <a:srgbClr val="234465"/>
              </a:buClr>
              <a:buFont typeface="Wingdings" charset="2"/>
              <a:buChar char=""/>
              <a:tabLst>
                <a:tab algn="l" pos="0"/>
              </a:tabLst>
            </a:pPr>
            <a:r>
              <a:rPr b="0" lang="en-US" sz="2700" spc="-1" strike="noStrike">
                <a:solidFill>
                  <a:srgbClr val="234465"/>
                </a:solidFill>
                <a:latin typeface="Calibri"/>
              </a:rPr>
              <a:t>Table and column names containing special symbols use </a:t>
            </a:r>
            <a:r>
              <a:rPr b="0" lang="en-US" sz="2700" spc="-1" strike="noStrike">
                <a:solidFill>
                  <a:srgbClr val="ffa000"/>
                </a:solidFill>
                <a:latin typeface="Calibri"/>
              </a:rPr>
              <a:t> </a:t>
            </a:r>
            <a:r>
              <a:rPr b="0" lang="en-US" sz="2700" spc="-1" strike="noStrike">
                <a:solidFill>
                  <a:srgbClr val="234465"/>
                </a:solidFill>
                <a:latin typeface="Calibri"/>
              </a:rPr>
              <a:t>[</a:t>
            </a:r>
            <a:r>
              <a:rPr b="1" lang="en-US" sz="2700" spc="-1" strike="noStrike">
                <a:solidFill>
                  <a:srgbClr val="ffa72a"/>
                </a:solidFill>
                <a:latin typeface="Calibri"/>
              </a:rPr>
              <a:t>`</a:t>
            </a:r>
            <a:r>
              <a:rPr b="0" lang="en-US" sz="2700" spc="-1" strike="noStrike">
                <a:solidFill>
                  <a:srgbClr val="234465"/>
                </a:solidFill>
                <a:latin typeface="Calibri"/>
              </a:rPr>
              <a:t>]</a:t>
            </a:r>
            <a:r>
              <a:rPr b="0" lang="en-US" sz="2700" spc="-1" strike="noStrike">
                <a:solidFill>
                  <a:srgbClr val="ffa000"/>
                </a:solidFill>
                <a:latin typeface="Calibri"/>
              </a:rPr>
              <a:t> </a:t>
            </a:r>
            <a:r>
              <a:rPr b="0" lang="en-US" sz="2700" spc="-1" strike="noStrike">
                <a:solidFill>
                  <a:srgbClr val="234465"/>
                </a:solidFill>
                <a:latin typeface="Calibri"/>
              </a:rPr>
              <a:t>(</a:t>
            </a:r>
            <a:r>
              <a:rPr b="1" lang="en-US" sz="2700" spc="-1" strike="noStrike">
                <a:solidFill>
                  <a:srgbClr val="ffa72a"/>
                </a:solidFill>
                <a:latin typeface="Calibri"/>
              </a:rPr>
              <a:t>backtick </a:t>
            </a:r>
            <a:endParaRPr b="0" lang="en-US" sz="2700" spc="-1" strike="noStrike">
              <a:latin typeface="Arial"/>
            </a:endParaRPr>
          </a:p>
        </p:txBody>
      </p:sp>
      <p:sp>
        <p:nvSpPr>
          <p:cNvPr id="407"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Concatenation</a:t>
            </a:r>
            <a:endParaRPr b="0" lang="en-US" sz="4000" spc="-1" strike="noStrike">
              <a:latin typeface="Arial"/>
            </a:endParaRPr>
          </a:p>
        </p:txBody>
      </p:sp>
      <p:sp>
        <p:nvSpPr>
          <p:cNvPr id="408" name="CustomShape 3"/>
          <p:cNvSpPr/>
          <p:nvPr/>
        </p:nvSpPr>
        <p:spPr>
          <a:xfrm>
            <a:off x="685800" y="4555080"/>
            <a:ext cx="10881360" cy="1674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a:t>
            </a:r>
            <a:r>
              <a:rPr b="1" lang="en-US" sz="2600" spc="-1" strike="noStrike">
                <a:solidFill>
                  <a:srgbClr val="ffa000"/>
                </a:solidFill>
                <a:latin typeface="Consolas"/>
                <a:ea typeface="DejaVu Sans"/>
              </a:rPr>
              <a:t>concat</a:t>
            </a:r>
            <a:r>
              <a:rPr b="1" lang="en-US" sz="2600" spc="-1" strike="noStrike">
                <a:solidFill>
                  <a:srgbClr val="234465"/>
                </a:solidFill>
                <a:latin typeface="Consolas"/>
                <a:ea typeface="DejaVu Sans"/>
              </a:rPr>
              <a:t>(</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first_name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a:t>
            </a:r>
            <a:r>
              <a:rPr b="1" lang="en-US" sz="2600" spc="-1" strike="noStrike">
                <a:solidFill>
                  <a:srgbClr val="ffa000"/>
                </a:solidFill>
                <a:latin typeface="Consolas"/>
                <a:ea typeface="DejaVu Sans"/>
              </a:rPr>
              <a:t>' '</a:t>
            </a:r>
            <a:r>
              <a:rPr b="1" lang="en-US" sz="2600" spc="-1" strike="noStrike">
                <a:solidFill>
                  <a:srgbClr val="234465"/>
                </a:solidFill>
                <a:latin typeface="Consolas"/>
                <a:ea typeface="DejaVu Sans"/>
              </a:rPr>
              <a:t>,</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last_name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AS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full_name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job_title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as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Job Title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id</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AS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No.</a:t>
            </a:r>
            <a:r>
              <a:rPr b="1" lang="en-US" sz="2600" spc="-1" strike="noStrike">
                <a:solidFill>
                  <a:srgbClr val="ffa000"/>
                </a:solidFill>
                <a:latin typeface="Consolas"/>
                <a:ea typeface="DejaVu Sans"/>
              </a:rPr>
              <a:t>'</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FROM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employees</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a:t>
            </a:r>
            <a:endParaRPr b="0" lang="en-US" sz="2600" spc="-1" strike="noStrike">
              <a:latin typeface="Arial"/>
            </a:endParaRPr>
          </a:p>
        </p:txBody>
      </p:sp>
      <p:sp>
        <p:nvSpPr>
          <p:cNvPr id="409" name="CustomShape 4"/>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94209E7-B832-4DBD-B775-48FCD64C24E8}" type="slidenum">
              <a:rPr b="0" lang="en-US" sz="1000" spc="-1" strike="noStrike">
                <a:solidFill>
                  <a:srgbClr val="234465"/>
                </a:solidFill>
                <a:latin typeface="Calibri"/>
              </a:rPr>
              <a:t>12</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406">
                                            <p:txEl>
                                              <p:pRg st="3" end="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406">
                                            <p:txEl>
                                              <p:pRg st="4" end="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91880" y="1196280"/>
            <a:ext cx="11814120" cy="5432400"/>
          </a:xfrm>
          <a:prstGeom prst="rect">
            <a:avLst/>
          </a:prstGeom>
          <a:noFill/>
          <a:ln>
            <a:noFill/>
          </a:ln>
        </p:spPr>
        <p:style>
          <a:lnRef idx="0"/>
          <a:fillRef idx="0"/>
          <a:effectRef idx="0"/>
          <a:fontRef idx="minor"/>
        </p:style>
        <p:txBody>
          <a:bodyPr lIns="108000" rIns="108000" tIns="36000" bIns="36000">
            <a:normAutofit fontScale="65000"/>
          </a:bodyPr>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Another function of concatenation is </a:t>
            </a:r>
            <a:r>
              <a:rPr b="1" lang="en-US" sz="3400" spc="-1" strike="noStrike">
                <a:solidFill>
                  <a:srgbClr val="ffa000"/>
                </a:solidFill>
                <a:latin typeface="Calibri"/>
              </a:rPr>
              <a:t>concat_ws()</a:t>
            </a:r>
            <a:r>
              <a:rPr b="0" lang="bg-BG" sz="3400" spc="-1" strike="noStrike">
                <a:solidFill>
                  <a:srgbClr val="234465"/>
                </a:solidFill>
                <a:latin typeface="Calibri"/>
              </a:rPr>
              <a:t> - </a:t>
            </a:r>
            <a:r>
              <a:rPr b="0" lang="en-US" sz="3400" spc="-1" strike="noStrike">
                <a:solidFill>
                  <a:srgbClr val="234465"/>
                </a:solidFill>
                <a:latin typeface="Calibri"/>
              </a:rPr>
              <a:t>stands for </a:t>
            </a:r>
            <a:endParaRPr b="0" lang="en-US" sz="3400" spc="-1" strike="noStrike">
              <a:latin typeface="Arial"/>
            </a:endParaRPr>
          </a:p>
          <a:p>
            <a:pPr>
              <a:lnSpc>
                <a:spcPct val="105000"/>
              </a:lnSpc>
              <a:spcBef>
                <a:spcPts val="601"/>
              </a:spcBef>
              <a:spcAft>
                <a:spcPts val="601"/>
              </a:spcAft>
              <a:tabLst>
                <a:tab algn="l" pos="0"/>
              </a:tabLst>
            </a:pPr>
            <a:r>
              <a:rPr b="0" lang="bg-BG" sz="3400" spc="-1" strike="noStrike">
                <a:solidFill>
                  <a:srgbClr val="234465"/>
                </a:solidFill>
                <a:latin typeface="Calibri"/>
              </a:rPr>
              <a:t> </a:t>
            </a:r>
            <a:r>
              <a:rPr b="0" lang="en-US" sz="3400" spc="-1" strike="noStrike">
                <a:solidFill>
                  <a:srgbClr val="234465"/>
                </a:solidFill>
                <a:latin typeface="Calibri"/>
              </a:rPr>
              <a:t>concatenate with </a:t>
            </a:r>
            <a:r>
              <a:rPr b="1" lang="en-US" sz="3400" spc="-1" strike="noStrike">
                <a:solidFill>
                  <a:srgbClr val="ffa000"/>
                </a:solidFill>
                <a:latin typeface="Calibri"/>
              </a:rPr>
              <a:t>separator</a:t>
            </a:r>
            <a:r>
              <a:rPr b="0" lang="en-US" sz="3400" spc="-1" strike="noStrike">
                <a:solidFill>
                  <a:srgbClr val="234465"/>
                </a:solidFill>
                <a:latin typeface="Calibri"/>
              </a:rPr>
              <a:t> and is a special form of CONCAT().</a:t>
            </a:r>
            <a:endParaRPr b="0" lang="en-US" sz="3400" spc="-1" strike="noStrike">
              <a:latin typeface="Arial"/>
            </a:endParaRPr>
          </a:p>
          <a:p>
            <a:pPr>
              <a:lnSpc>
                <a:spcPct val="105000"/>
              </a:lnSpc>
              <a:spcBef>
                <a:spcPts val="601"/>
              </a:spcBef>
              <a:spcAft>
                <a:spcPts val="601"/>
              </a:spcAft>
              <a:tabLst>
                <a:tab algn="l" pos="0"/>
              </a:tabLst>
            </a:pPr>
            <a:endParaRPr b="0" lang="en-US" sz="3400" spc="-1" strike="noStrike">
              <a:latin typeface="Arial"/>
            </a:endParaRPr>
          </a:p>
          <a:p>
            <a:pPr>
              <a:lnSpc>
                <a:spcPct val="105000"/>
              </a:lnSpc>
              <a:spcBef>
                <a:spcPts val="601"/>
              </a:spcBef>
              <a:spcAft>
                <a:spcPts val="601"/>
              </a:spcAft>
              <a:tabLst>
                <a:tab algn="l" pos="0"/>
              </a:tabLst>
            </a:pPr>
            <a:endParaRPr b="0" lang="en-US" sz="3400" spc="-1" strike="noStrike">
              <a:latin typeface="Arial"/>
            </a:endParaRPr>
          </a:p>
          <a:p>
            <a:pPr>
              <a:lnSpc>
                <a:spcPct val="105000"/>
              </a:lnSpc>
              <a:spcBef>
                <a:spcPts val="601"/>
              </a:spcBef>
              <a:spcAft>
                <a:spcPts val="601"/>
              </a:spcAft>
              <a:tabLst>
                <a:tab algn="l" pos="0"/>
              </a:tabLst>
            </a:pPr>
            <a:endParaRPr b="0" lang="en-US" sz="3400" spc="-1" strike="noStrike">
              <a:latin typeface="Arial"/>
            </a:endParaRPr>
          </a:p>
          <a:p>
            <a:pPr>
              <a:lnSpc>
                <a:spcPct val="105000"/>
              </a:lnSpc>
              <a:spcBef>
                <a:spcPts val="601"/>
              </a:spcBef>
              <a:spcAft>
                <a:spcPts val="601"/>
              </a:spcAft>
              <a:tabLst>
                <a:tab algn="l" pos="0"/>
              </a:tabLst>
            </a:pPr>
            <a:endParaRPr b="0" lang="en-US" sz="3400" spc="-1" strike="noStrike">
              <a:latin typeface="Arial"/>
            </a:endParaRPr>
          </a:p>
          <a:p>
            <a:pPr>
              <a:lnSpc>
                <a:spcPct val="105000"/>
              </a:lnSpc>
              <a:spcBef>
                <a:spcPts val="601"/>
              </a:spcBef>
              <a:spcAft>
                <a:spcPts val="601"/>
              </a:spcAft>
              <a:tabLst>
                <a:tab algn="l" pos="0"/>
              </a:tabLst>
            </a:pPr>
            <a:endParaRPr b="0" lang="en-US" sz="3400" spc="-1" strike="noStrike">
              <a:latin typeface="Arial"/>
            </a:endParaRPr>
          </a:p>
          <a:p>
            <a:pPr>
              <a:lnSpc>
                <a:spcPct val="105000"/>
              </a:lnSpc>
              <a:spcBef>
                <a:spcPts val="601"/>
              </a:spcBef>
              <a:spcAft>
                <a:spcPts val="601"/>
              </a:spcAft>
              <a:tabLst>
                <a:tab algn="l" pos="0"/>
              </a:tabLst>
            </a:pPr>
            <a:endParaRPr b="0" lang="en-US" sz="3400" spc="-1" strike="noStrike">
              <a:latin typeface="Arial"/>
            </a:endParaRPr>
          </a:p>
          <a:p>
            <a:pPr marL="360360" indent="-359640">
              <a:lnSpc>
                <a:spcPct val="105000"/>
              </a:lnSpc>
              <a:spcBef>
                <a:spcPts val="601"/>
              </a:spcBef>
              <a:spcAft>
                <a:spcPts val="601"/>
              </a:spcAft>
              <a:buClr>
                <a:srgbClr val="234465"/>
              </a:buClr>
              <a:buFont typeface="Wingdings" charset="2"/>
              <a:buChar char=""/>
              <a:tabLst>
                <a:tab algn="l" pos="0"/>
              </a:tabLst>
            </a:pPr>
            <a:r>
              <a:rPr b="0" lang="en-US" sz="3400" spc="-1" strike="noStrike">
                <a:solidFill>
                  <a:srgbClr val="234465"/>
                </a:solidFill>
                <a:latin typeface="Calibri"/>
              </a:rPr>
              <a:t>Skip any </a:t>
            </a:r>
            <a:r>
              <a:rPr b="1" lang="en-US" sz="3400" spc="-1" strike="noStrike">
                <a:solidFill>
                  <a:srgbClr val="ffa000"/>
                </a:solidFill>
                <a:latin typeface="Calibri"/>
              </a:rPr>
              <a:t>NULL </a:t>
            </a:r>
            <a:endParaRPr b="0" lang="en-US" sz="3400" spc="-1" strike="noStrike">
              <a:latin typeface="Arial"/>
            </a:endParaRPr>
          </a:p>
        </p:txBody>
      </p:sp>
      <p:sp>
        <p:nvSpPr>
          <p:cNvPr id="411"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Concatenation(2)</a:t>
            </a:r>
            <a:endParaRPr b="0" lang="en-US" sz="4000" spc="-1" strike="noStrike">
              <a:latin typeface="Arial"/>
            </a:endParaRPr>
          </a:p>
        </p:txBody>
      </p:sp>
      <p:sp>
        <p:nvSpPr>
          <p:cNvPr id="412" name="CustomShape 3"/>
          <p:cNvSpPr/>
          <p:nvPr/>
        </p:nvSpPr>
        <p:spPr>
          <a:xfrm>
            <a:off x="713160" y="3429000"/>
            <a:ext cx="11279880" cy="246564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a:t>
            </a:r>
            <a:r>
              <a:rPr b="1" lang="en-US" sz="2600" spc="-1" strike="noStrike">
                <a:solidFill>
                  <a:srgbClr val="ffa000"/>
                </a:solidFill>
                <a:latin typeface="Consolas"/>
                <a:ea typeface="DejaVu Sans"/>
              </a:rPr>
              <a:t>concat</a:t>
            </a:r>
            <a:r>
              <a:rPr b="1" lang="bg-BG" sz="2600" spc="-1" strike="noStrike">
                <a:solidFill>
                  <a:srgbClr val="ffa000"/>
                </a:solidFill>
                <a:latin typeface="Consolas"/>
                <a:ea typeface="DejaVu Sans"/>
              </a:rPr>
              <a:t>_</a:t>
            </a:r>
            <a:r>
              <a:rPr b="1" lang="en-US" sz="2600" spc="-1" strike="noStrike">
                <a:solidFill>
                  <a:srgbClr val="ffa000"/>
                </a:solidFill>
                <a:latin typeface="Consolas"/>
                <a:ea typeface="DejaVu Sans"/>
              </a:rPr>
              <a:t>ws</a:t>
            </a:r>
            <a:r>
              <a:rPr b="1" lang="en-US" sz="2600" spc="-1" strike="noStrike">
                <a:solidFill>
                  <a:srgbClr val="234465"/>
                </a:solidFill>
                <a:latin typeface="Consolas"/>
                <a:ea typeface="DejaVu Sans"/>
              </a:rPr>
              <a:t>(</a:t>
            </a:r>
            <a:r>
              <a:rPr b="1" lang="en-US" sz="2600" spc="-1" strike="noStrike">
                <a:solidFill>
                  <a:srgbClr val="ffa000"/>
                </a:solidFill>
                <a:latin typeface="Consolas"/>
                <a:ea typeface="DejaVu Sans"/>
              </a:rPr>
              <a:t>' '</a:t>
            </a:r>
            <a:r>
              <a:rPr b="1" lang="en-US" sz="2600" spc="-1" strike="noStrike">
                <a:solidFill>
                  <a:srgbClr val="234465"/>
                </a:solidFill>
                <a:latin typeface="Consolas"/>
                <a:ea typeface="DejaVu Sans"/>
              </a:rPr>
              <a:t>,</a:t>
            </a:r>
            <a:r>
              <a:rPr b="1" lang="en-US" sz="2600" spc="-1" strike="noStrike">
                <a:solidFill>
                  <a:srgbClr val="ffa000"/>
                </a:solidFill>
                <a:latin typeface="Consolas"/>
                <a:ea typeface="DejaVu Sans"/>
              </a:rPr>
              <a:t> `</a:t>
            </a:r>
            <a:r>
              <a:rPr b="1" lang="en-US" sz="2600" spc="-1" strike="noStrike">
                <a:solidFill>
                  <a:srgbClr val="234465"/>
                </a:solidFill>
                <a:latin typeface="Consolas"/>
                <a:ea typeface="DejaVu Sans"/>
              </a:rPr>
              <a:t>first_name</a:t>
            </a:r>
            <a:r>
              <a:rPr b="1" lang="en-US" sz="2600" spc="-1" strike="noStrike">
                <a:solidFill>
                  <a:srgbClr val="ffa000"/>
                </a:solidFill>
                <a:latin typeface="Consolas"/>
                <a:ea typeface="DejaVu Sans"/>
              </a:rPr>
              <a:t>`</a:t>
            </a:r>
            <a:r>
              <a:rPr b="0"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last_name</a:t>
            </a:r>
            <a:r>
              <a:rPr b="1" lang="en-US" sz="2600" spc="-1" strike="noStrike">
                <a:solidFill>
                  <a:srgbClr val="ffa000"/>
                </a:solidFill>
                <a:latin typeface="Consolas"/>
                <a:ea typeface="DejaVu Sans"/>
              </a:rPr>
              <a:t>`</a:t>
            </a:r>
            <a:r>
              <a:rPr b="0"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job_title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AS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full_name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	</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job_title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AS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Job Title</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id</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 AS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No.</a:t>
            </a:r>
            <a:r>
              <a:rPr b="1" lang="en-US" sz="2600" spc="-1" strike="noStrike">
                <a:solidFill>
                  <a:srgbClr val="ffa000"/>
                </a:solidFill>
                <a:latin typeface="Consolas"/>
                <a:ea typeface="DejaVu Sans"/>
              </a:rPr>
              <a:t>'</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FROM </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employees</a:t>
            </a:r>
            <a:r>
              <a:rPr b="1" lang="en-US" sz="2600" spc="-1" strike="noStrike">
                <a:solidFill>
                  <a:srgbClr val="ffa000"/>
                </a:solidFill>
                <a:latin typeface="Consolas"/>
                <a:ea typeface="DejaVu Sans"/>
              </a:rPr>
              <a:t>`</a:t>
            </a:r>
            <a:r>
              <a:rPr b="1" lang="en-US" sz="2600" spc="-1" strike="noStrike">
                <a:solidFill>
                  <a:srgbClr val="234465"/>
                </a:solidFill>
                <a:latin typeface="Consolas"/>
                <a:ea typeface="DejaVu Sans"/>
              </a:rPr>
              <a:t>;</a:t>
            </a:r>
            <a:endParaRPr b="0" lang="en-US" sz="2600" spc="-1" strike="noStrike">
              <a:latin typeface="Arial"/>
            </a:endParaRPr>
          </a:p>
        </p:txBody>
      </p:sp>
      <p:sp>
        <p:nvSpPr>
          <p:cNvPr id="413" name="CustomShape 4"/>
          <p:cNvSpPr/>
          <p:nvPr/>
        </p:nvSpPr>
        <p:spPr>
          <a:xfrm>
            <a:off x="3882600" y="3505320"/>
            <a:ext cx="563040" cy="358560"/>
          </a:xfrm>
          <a:prstGeom prst="roundRect">
            <a:avLst>
              <a:gd name="adj" fmla="val 16667"/>
            </a:avLst>
          </a:prstGeom>
          <a:noFill/>
          <a:ln w="28440">
            <a:solidFill>
              <a:schemeClr val="tx1">
                <a:alpha val="80000"/>
              </a:schemeClr>
            </a:solidFill>
            <a:round/>
          </a:ln>
        </p:spPr>
        <p:style>
          <a:lnRef idx="2">
            <a:schemeClr val="accent1">
              <a:shade val="50000"/>
            </a:schemeClr>
          </a:lnRef>
          <a:fillRef idx="1001">
            <a:schemeClr val="dk2"/>
          </a:fillRef>
          <a:effectRef idx="0">
            <a:schemeClr val="accent1"/>
          </a:effectRef>
          <a:fontRef idx="minor"/>
        </p:style>
      </p:sp>
      <p:sp>
        <p:nvSpPr>
          <p:cNvPr id="414" name="CustomShape 5"/>
          <p:cNvSpPr/>
          <p:nvPr/>
        </p:nvSpPr>
        <p:spPr>
          <a:xfrm>
            <a:off x="2000880" y="2729520"/>
            <a:ext cx="2513880" cy="600120"/>
          </a:xfrm>
          <a:prstGeom prst="wedgeRoundRectCallout">
            <a:avLst>
              <a:gd name="adj1" fmla="val 32556"/>
              <a:gd name="adj2" fmla="val 62134"/>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Separator</a:t>
            </a:r>
            <a:endParaRPr b="0" lang="en-US" sz="2800" spc="-1" strike="noStrike">
              <a:latin typeface="Arial"/>
            </a:endParaRPr>
          </a:p>
        </p:txBody>
      </p:sp>
      <p:sp>
        <p:nvSpPr>
          <p:cNvPr id="415" name="CustomShape 6"/>
          <p:cNvSpPr/>
          <p:nvPr/>
        </p:nvSpPr>
        <p:spPr>
          <a:xfrm>
            <a:off x="6725880" y="2634840"/>
            <a:ext cx="2513880" cy="600120"/>
          </a:xfrm>
          <a:prstGeom prst="wedgeRoundRectCallout">
            <a:avLst>
              <a:gd name="adj1" fmla="val -18828"/>
              <a:gd name="adj2" fmla="val 68590"/>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Arguments</a:t>
            </a:r>
            <a:endParaRPr b="0" lang="en-US" sz="2800" spc="-1" strike="noStrike">
              <a:latin typeface="Arial"/>
            </a:endParaRPr>
          </a:p>
        </p:txBody>
      </p:sp>
      <p:sp>
        <p:nvSpPr>
          <p:cNvPr id="416" name="CustomShape 7"/>
          <p:cNvSpPr/>
          <p:nvPr/>
        </p:nvSpPr>
        <p:spPr>
          <a:xfrm>
            <a:off x="4889160" y="3505320"/>
            <a:ext cx="6719760" cy="358560"/>
          </a:xfrm>
          <a:prstGeom prst="roundRect">
            <a:avLst>
              <a:gd name="adj" fmla="val 16667"/>
            </a:avLst>
          </a:prstGeom>
          <a:noFill/>
          <a:ln w="28440">
            <a:solidFill>
              <a:schemeClr val="tx1">
                <a:alpha val="80000"/>
              </a:schemeClr>
            </a:solidFill>
            <a:round/>
          </a:ln>
        </p:spPr>
        <p:style>
          <a:lnRef idx="2">
            <a:schemeClr val="accent1">
              <a:shade val="50000"/>
            </a:schemeClr>
          </a:lnRef>
          <a:fillRef idx="1001">
            <a:schemeClr val="dk2"/>
          </a:fillRef>
          <a:effectRef idx="0">
            <a:schemeClr val="accent1"/>
          </a:effectRef>
          <a:fontRef idx="minor"/>
        </p:style>
      </p:sp>
      <p:sp>
        <p:nvSpPr>
          <p:cNvPr id="417" name="CustomShape 8"/>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BE597F2-D62F-4F8B-9127-A92BF4188297}" type="slidenum">
              <a:rPr b="0" lang="en-US" sz="1000" spc="-1" strike="noStrike">
                <a:solidFill>
                  <a:srgbClr val="234465"/>
                </a:solidFill>
                <a:latin typeface="Calibri"/>
              </a:rPr>
              <a:t>13</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41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414"/>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4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415"/>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41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41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rmAutofit/>
          </a:bodyPr>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Find information about all employees, listing their:</a:t>
            </a:r>
            <a:endParaRPr b="0" lang="en-US" sz="34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1" lang="en-US" sz="3200" spc="-1" strike="noStrike">
                <a:solidFill>
                  <a:srgbClr val="ffa000"/>
                </a:solidFill>
                <a:latin typeface="Calibri"/>
              </a:rPr>
              <a:t>Full Name</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1" lang="en-US" sz="3200" spc="-1" strike="noStrike">
                <a:solidFill>
                  <a:srgbClr val="ffa000"/>
                </a:solidFill>
                <a:latin typeface="Calibri"/>
              </a:rPr>
              <a:t>Job title</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1" lang="en-US" sz="3200" spc="-1" strike="noStrike">
                <a:solidFill>
                  <a:srgbClr val="ffa000"/>
                </a:solidFill>
                <a:latin typeface="Calibri"/>
              </a:rPr>
              <a:t>Salary </a:t>
            </a:r>
            <a:endParaRPr b="0" lang="en-US" sz="3200" spc="-1" strike="noStrike">
              <a:latin typeface="Arial"/>
            </a:endParaRPr>
          </a:p>
          <a:p>
            <a:pPr lvl="2" marL="1255680" indent="-359640">
              <a:lnSpc>
                <a:spcPct val="105000"/>
              </a:lnSpc>
              <a:spcBef>
                <a:spcPts val="601"/>
              </a:spcBef>
              <a:spcAft>
                <a:spcPts val="601"/>
              </a:spcAft>
              <a:buClr>
                <a:srgbClr val="234465"/>
              </a:buClr>
              <a:buFont typeface="Wingdings" charset="2"/>
              <a:buChar char=""/>
            </a:pPr>
            <a:r>
              <a:rPr b="0" lang="en-US" sz="3000" spc="-1" strike="noStrike">
                <a:solidFill>
                  <a:srgbClr val="234465"/>
                </a:solidFill>
                <a:latin typeface="Calibri"/>
              </a:rPr>
              <a:t>More than 1000</a:t>
            </a:r>
            <a:endParaRPr b="0" lang="en-US" sz="3000" spc="-1" strike="noStrike">
              <a:latin typeface="Arial"/>
            </a:endParaRPr>
          </a:p>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Use </a:t>
            </a:r>
            <a:r>
              <a:rPr b="1" lang="en-US" sz="3400" spc="-1" strike="noStrike">
                <a:solidFill>
                  <a:srgbClr val="ffa000"/>
                </a:solidFill>
                <a:latin typeface="Calibri"/>
              </a:rPr>
              <a:t>concatenation</a:t>
            </a:r>
            <a:r>
              <a:rPr b="0" lang="en-US" sz="3400" spc="-1" strike="noStrike">
                <a:solidFill>
                  <a:srgbClr val="234465"/>
                </a:solidFill>
                <a:latin typeface="Calibri"/>
              </a:rPr>
              <a:t> to display first and last names as </a:t>
            </a:r>
            <a:r>
              <a:rPr b="1" lang="en-US" sz="3400" spc="-1" strike="noStrike">
                <a:solidFill>
                  <a:srgbClr val="ffa000"/>
                </a:solidFill>
                <a:latin typeface="Calibri"/>
              </a:rPr>
              <a:t>one field</a:t>
            </a:r>
            <a:endParaRPr b="0" lang="en-US" sz="3400" spc="-1" strike="noStrike">
              <a:latin typeface="Arial"/>
            </a:endParaRPr>
          </a:p>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Note: Query </a:t>
            </a:r>
            <a:r>
              <a:rPr b="1" lang="en-US" sz="3400" spc="-1" strike="noStrike">
                <a:solidFill>
                  <a:srgbClr val="ffa000"/>
                </a:solidFill>
                <a:latin typeface="Calibri"/>
              </a:rPr>
              <a:t>Hotel</a:t>
            </a:r>
            <a:r>
              <a:rPr b="0" lang="en-US" sz="3400" spc="-1" strike="noStrike">
                <a:solidFill>
                  <a:srgbClr val="234465"/>
                </a:solidFill>
                <a:latin typeface="Calibri"/>
              </a:rPr>
              <a:t> da</a:t>
            </a:r>
            <a:endParaRPr b="0" lang="en-US" sz="3400" spc="-1" strike="noStrike">
              <a:latin typeface="Arial"/>
            </a:endParaRPr>
          </a:p>
        </p:txBody>
      </p:sp>
      <p:sp>
        <p:nvSpPr>
          <p:cNvPr id="419"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rmAutofit fontScale="55000"/>
          </a:bodyPr>
          <a:p>
            <a:pPr>
              <a:lnSpc>
                <a:spcPct val="100000"/>
              </a:lnSpc>
            </a:pPr>
            <a:r>
              <a:rPr b="1" lang="en-US" sz="4000" spc="-1" strike="noStrike">
                <a:solidFill>
                  <a:srgbClr val="ffffff"/>
                </a:solidFill>
                <a:latin typeface="Calibri"/>
              </a:rPr>
              <a:t>Problem: Select Employees with Filter</a:t>
            </a:r>
            <a:endParaRPr b="0" lang="en-US" sz="4000" spc="-1" strike="noStrike">
              <a:latin typeface="Arial"/>
            </a:endParaRPr>
          </a:p>
        </p:txBody>
      </p:sp>
      <p:sp>
        <p:nvSpPr>
          <p:cNvPr id="420"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21285F2-A1E4-460C-B309-AF1ABB0F57AB}" type="slidenum">
              <a:rPr b="0" lang="en-US" sz="1000" spc="-1" strike="noStrike">
                <a:solidFill>
                  <a:srgbClr val="234465"/>
                </a:solidFill>
                <a:latin typeface="Calibri"/>
              </a:rPr>
              <a:t>14</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418">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418">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418">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418">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418">
                                            <p:txEl>
                                              <p:pRg st="5" end="5"/>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41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Solution: Select Employees with Filter</a:t>
            </a:r>
            <a:endParaRPr b="0" lang="en-US" sz="4000" spc="-1" strike="noStrike">
              <a:latin typeface="Arial"/>
            </a:endParaRPr>
          </a:p>
        </p:txBody>
      </p:sp>
      <p:sp>
        <p:nvSpPr>
          <p:cNvPr id="422" name="CustomShape 2"/>
          <p:cNvSpPr/>
          <p:nvPr/>
        </p:nvSpPr>
        <p:spPr>
          <a:xfrm>
            <a:off x="457200" y="2819520"/>
            <a:ext cx="11200680" cy="2223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800" spc="-1" strike="noStrike">
                <a:solidFill>
                  <a:srgbClr val="234465"/>
                </a:solidFill>
                <a:latin typeface="Consolas"/>
                <a:ea typeface="DejaVu Sans"/>
              </a:rPr>
              <a:t>SELECT </a:t>
            </a:r>
            <a:r>
              <a:rPr b="1" lang="en-US" sz="2800" spc="-1" strike="noStrike">
                <a:solidFill>
                  <a:srgbClr val="ffa000"/>
                </a:solidFill>
                <a:latin typeface="Consolas"/>
                <a:ea typeface="DejaVu Sans"/>
              </a:rPr>
              <a:t>concat</a:t>
            </a:r>
            <a:r>
              <a:rPr b="1" lang="en-US" sz="2800" spc="-1" strike="noStrike">
                <a:solidFill>
                  <a:srgbClr val="234465"/>
                </a:solidFill>
                <a:latin typeface="Consolas"/>
                <a:ea typeface="DejaVu Sans"/>
              </a:rPr>
              <a:t>(</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first_name</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a:t>
            </a:r>
            <a:r>
              <a:rPr b="1" lang="en-US" sz="2800" spc="-1" strike="noStrike">
                <a:solidFill>
                  <a:srgbClr val="ffa000"/>
                </a:solidFill>
                <a:latin typeface="Consolas"/>
                <a:ea typeface="DejaVu Sans"/>
              </a:rPr>
              <a:t>' '</a:t>
            </a:r>
            <a:r>
              <a:rPr b="1" lang="en-US" sz="2800" spc="-1" strike="noStrike">
                <a:solidFill>
                  <a:srgbClr val="234465"/>
                </a:solidFill>
                <a:latin typeface="Consolas"/>
                <a:ea typeface="DejaVu Sans"/>
              </a:rPr>
              <a:t>,</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last_name</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 AS </a:t>
            </a:r>
            <a:r>
              <a:rPr b="1" lang="en-US" sz="2800" spc="-1" strike="noStrike">
                <a:solidFill>
                  <a:srgbClr val="234465"/>
                </a:solidFill>
                <a:latin typeface="Consolas"/>
                <a:ea typeface="DejaVu Sans"/>
              </a:rPr>
              <a:t>	</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Full name</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 </a:t>
            </a:r>
            <a:endParaRPr b="0" lang="en-US" sz="2800" spc="-1" strike="noStrike">
              <a:latin typeface="Arial"/>
            </a:endParaRPr>
          </a:p>
          <a:p>
            <a:pPr>
              <a:lnSpc>
                <a:spcPct val="100000"/>
              </a:lnSpc>
            </a:pPr>
            <a:r>
              <a:rPr b="1" lang="en-US" sz="2800" spc="-1" strike="noStrike">
                <a:solidFill>
                  <a:srgbClr val="234465"/>
                </a:solidFill>
                <a:latin typeface="Consolas"/>
                <a:ea typeface="DejaVu Sans"/>
              </a:rPr>
              <a:t>	</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job_title</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 AS </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Job title</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 </a:t>
            </a:r>
            <a:endParaRPr b="0" lang="en-US" sz="2800" spc="-1" strike="noStrike">
              <a:latin typeface="Arial"/>
            </a:endParaRPr>
          </a:p>
          <a:p>
            <a:pPr>
              <a:lnSpc>
                <a:spcPct val="100000"/>
              </a:lnSpc>
            </a:pPr>
            <a:r>
              <a:rPr b="1" lang="en-US" sz="2800" spc="-1" strike="noStrike">
                <a:solidFill>
                  <a:srgbClr val="234465"/>
                </a:solidFill>
                <a:latin typeface="Consolas"/>
                <a:ea typeface="DejaVu Sans"/>
              </a:rPr>
              <a:t>       </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salary</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 AS </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Salary</a:t>
            </a:r>
            <a:r>
              <a:rPr b="1" lang="en-US" sz="2800" spc="-1" strike="noStrike">
                <a:solidFill>
                  <a:srgbClr val="ffa000"/>
                </a:solidFill>
                <a:latin typeface="Consolas"/>
                <a:ea typeface="DejaVu Sans"/>
              </a:rPr>
              <a:t>'</a:t>
            </a:r>
            <a:endParaRPr b="0" lang="en-US" sz="2800" spc="-1" strike="noStrike">
              <a:latin typeface="Arial"/>
            </a:endParaRPr>
          </a:p>
          <a:p>
            <a:pPr>
              <a:lnSpc>
                <a:spcPct val="100000"/>
              </a:lnSpc>
            </a:pPr>
            <a:r>
              <a:rPr b="1" lang="en-US" sz="2800" spc="-1" strike="noStrike">
                <a:solidFill>
                  <a:srgbClr val="234465"/>
                </a:solidFill>
                <a:latin typeface="Consolas"/>
                <a:ea typeface="DejaVu Sans"/>
              </a:rPr>
              <a:t>  </a:t>
            </a:r>
            <a:r>
              <a:rPr b="1" lang="en-US" sz="2800" spc="-1" strike="noStrike">
                <a:solidFill>
                  <a:srgbClr val="234465"/>
                </a:solidFill>
                <a:latin typeface="Consolas"/>
                <a:ea typeface="DejaVu Sans"/>
              </a:rPr>
              <a:t>FROM </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employees</a:t>
            </a:r>
            <a:r>
              <a:rPr b="1" lang="en-US" sz="2800" spc="-1" strike="noStrike">
                <a:solidFill>
                  <a:srgbClr val="ffa000"/>
                </a:solidFill>
                <a:latin typeface="Consolas"/>
                <a:ea typeface="DejaVu Sans"/>
              </a:rPr>
              <a:t>`</a:t>
            </a:r>
            <a:r>
              <a:rPr b="1" lang="en-US" sz="2800" spc="-1" strike="noStrike">
                <a:solidFill>
                  <a:srgbClr val="234465"/>
                </a:solidFill>
                <a:latin typeface="Consolas"/>
                <a:ea typeface="DejaVu Sans"/>
              </a:rPr>
              <a:t> WHERE salary </a:t>
            </a:r>
            <a:r>
              <a:rPr b="1" lang="en-US" sz="2800" spc="-1" strike="noStrike">
                <a:solidFill>
                  <a:srgbClr val="ffa000"/>
                </a:solidFill>
                <a:latin typeface="Consolas"/>
                <a:ea typeface="DejaVu Sans"/>
              </a:rPr>
              <a:t>&gt;</a:t>
            </a:r>
            <a:r>
              <a:rPr b="1" lang="en-US" sz="2800" spc="-1" strike="noStrike">
                <a:solidFill>
                  <a:srgbClr val="234465"/>
                </a:solidFill>
                <a:latin typeface="Consolas"/>
                <a:ea typeface="DejaVu Sans"/>
              </a:rPr>
              <a:t> 1000;</a:t>
            </a:r>
            <a:endParaRPr b="0" lang="en-US" sz="2800" spc="-1" strike="noStrike">
              <a:latin typeface="Arial"/>
            </a:endParaRPr>
          </a:p>
        </p:txBody>
      </p:sp>
      <p:sp>
        <p:nvSpPr>
          <p:cNvPr id="423" name="CustomShape 3"/>
          <p:cNvSpPr/>
          <p:nvPr/>
        </p:nvSpPr>
        <p:spPr>
          <a:xfrm>
            <a:off x="2743200" y="1752480"/>
            <a:ext cx="2439360" cy="645840"/>
          </a:xfrm>
          <a:prstGeom prst="wedgeRoundRectCallout">
            <a:avLst>
              <a:gd name="adj1" fmla="val -42577"/>
              <a:gd name="adj2" fmla="val 123756"/>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Concatenation</a:t>
            </a:r>
            <a:endParaRPr b="0" lang="en-US" sz="2800" spc="-1" strike="noStrike">
              <a:latin typeface="Arial"/>
            </a:endParaRPr>
          </a:p>
        </p:txBody>
      </p:sp>
      <p:sp>
        <p:nvSpPr>
          <p:cNvPr id="424" name="CustomShape 4"/>
          <p:cNvSpPr/>
          <p:nvPr/>
        </p:nvSpPr>
        <p:spPr>
          <a:xfrm>
            <a:off x="8077320" y="3809880"/>
            <a:ext cx="2651400" cy="645840"/>
          </a:xfrm>
          <a:prstGeom prst="wedgeRoundRectCallout">
            <a:avLst>
              <a:gd name="adj1" fmla="val -86004"/>
              <a:gd name="adj2" fmla="val 12461"/>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Column alias</a:t>
            </a:r>
            <a:endParaRPr b="0" lang="en-US" sz="2800" spc="-1" strike="noStrike">
              <a:latin typeface="Arial"/>
            </a:endParaRPr>
          </a:p>
        </p:txBody>
      </p:sp>
      <p:sp>
        <p:nvSpPr>
          <p:cNvPr id="425" name="CustomShape 5"/>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E4BE94B-69F6-4C00-802C-8CF3F5D31D22}" type="slidenum">
              <a:rPr b="0" lang="en-US" sz="1000" spc="-1" strike="noStrike">
                <a:solidFill>
                  <a:srgbClr val="234465"/>
                </a:solidFill>
                <a:latin typeface="Calibri"/>
              </a:rPr>
              <a:t>14</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42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191880" y="1196280"/>
            <a:ext cx="11923200" cy="55245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850"/>
              </a:spcBef>
              <a:spcAft>
                <a:spcPts val="601"/>
              </a:spcAft>
              <a:buClr>
                <a:srgbClr val="234465"/>
              </a:buClr>
              <a:buFont typeface="Wingdings" charset="2"/>
              <a:buChar char=""/>
            </a:pPr>
            <a:r>
              <a:rPr b="0" lang="en-US" sz="3400" spc="-1" strike="noStrike">
                <a:solidFill>
                  <a:srgbClr val="234465"/>
                </a:solidFill>
                <a:latin typeface="Calibri"/>
              </a:rPr>
              <a:t>Use </a:t>
            </a:r>
            <a:r>
              <a:rPr b="1" lang="en-US" sz="3400" spc="-1" strike="noStrike">
                <a:solidFill>
                  <a:srgbClr val="ffa000"/>
                </a:solidFill>
                <a:latin typeface="Consolas"/>
              </a:rPr>
              <a:t>DISTINCT</a:t>
            </a:r>
            <a:r>
              <a:rPr b="0" lang="en-US" sz="3400" spc="-1" strike="noStrike">
                <a:solidFill>
                  <a:srgbClr val="234465"/>
                </a:solidFill>
                <a:latin typeface="Calibri"/>
              </a:rPr>
              <a:t> to eliminate duplicate results</a:t>
            </a:r>
            <a:endParaRPr b="0" lang="en-US" sz="3400" spc="-1" strike="noStrike">
              <a:latin typeface="Arial"/>
            </a:endParaRPr>
          </a:p>
          <a:p>
            <a:pPr marL="360360" indent="-359640">
              <a:lnSpc>
                <a:spcPct val="105000"/>
              </a:lnSpc>
              <a:spcBef>
                <a:spcPts val="7801"/>
              </a:spcBef>
              <a:spcAft>
                <a:spcPts val="601"/>
              </a:spcAft>
              <a:buClr>
                <a:srgbClr val="234465"/>
              </a:buClr>
              <a:buFont typeface="Wingdings" charset="2"/>
              <a:buChar char=""/>
            </a:pPr>
            <a:r>
              <a:rPr b="0" lang="en-US" sz="3400" spc="-1" strike="noStrike">
                <a:solidFill>
                  <a:srgbClr val="234465"/>
                </a:solidFill>
                <a:latin typeface="Calibri"/>
              </a:rPr>
              <a:t>You can filter rows by specific conditions using the </a:t>
            </a:r>
            <a:r>
              <a:rPr b="1" lang="en-US" sz="3400" spc="-1" strike="noStrike">
                <a:solidFill>
                  <a:srgbClr val="ffa000"/>
                </a:solidFill>
                <a:latin typeface="Consolas"/>
              </a:rPr>
              <a:t>WHERE</a:t>
            </a:r>
            <a:r>
              <a:rPr b="0" lang="en-US" sz="3400" spc="-1" strike="noStrike">
                <a:solidFill>
                  <a:srgbClr val="234465"/>
                </a:solidFill>
                <a:latin typeface="Calibri"/>
              </a:rPr>
              <a:t> clause</a:t>
            </a:r>
            <a:endParaRPr b="0" lang="en-US" sz="3400" spc="-1" strike="noStrike">
              <a:latin typeface="Arial"/>
            </a:endParaRPr>
          </a:p>
          <a:p>
            <a:pPr marL="360360" indent="-359640">
              <a:lnSpc>
                <a:spcPct val="150000"/>
              </a:lnSpc>
              <a:spcBef>
                <a:spcPts val="9000"/>
              </a:spcBef>
              <a:spcAft>
                <a:spcPts val="601"/>
              </a:spcAft>
              <a:buClr>
                <a:srgbClr val="234465"/>
              </a:buClr>
              <a:buFont typeface="Wingdings" charset="2"/>
              <a:buChar char=""/>
            </a:pPr>
            <a:r>
              <a:rPr b="0" lang="en-US" sz="3400" spc="-1" strike="noStrike">
                <a:solidFill>
                  <a:srgbClr val="234465"/>
                </a:solidFill>
                <a:latin typeface="Calibri"/>
              </a:rPr>
              <a:t>Other </a:t>
            </a:r>
            <a:r>
              <a:rPr b="1" lang="en-US" sz="3400" spc="-1" strike="noStrike">
                <a:solidFill>
                  <a:srgbClr val="ffa72a"/>
                </a:solidFill>
                <a:latin typeface="Calibri"/>
              </a:rPr>
              <a:t>logical operators </a:t>
            </a:r>
            <a:r>
              <a:rPr b="0" lang="en-US" sz="3400" spc="-1" strike="noStrike">
                <a:solidFill>
                  <a:srgbClr val="234465"/>
                </a:solidFill>
                <a:latin typeface="Calibri"/>
              </a:rPr>
              <a:t>can be used for better </a:t>
            </a:r>
            <a:endParaRPr b="0" lang="en-US" sz="3400" spc="-1" strike="noStrike">
              <a:latin typeface="Arial"/>
            </a:endParaRPr>
          </a:p>
        </p:txBody>
      </p:sp>
      <p:sp>
        <p:nvSpPr>
          <p:cNvPr id="427"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Filtering the Selected Rows</a:t>
            </a:r>
            <a:endParaRPr b="0" lang="en-US" sz="4000" spc="-1" strike="noStrike">
              <a:latin typeface="Arial"/>
            </a:endParaRPr>
          </a:p>
        </p:txBody>
      </p:sp>
      <p:sp>
        <p:nvSpPr>
          <p:cNvPr id="428" name="CustomShape 3"/>
          <p:cNvSpPr/>
          <p:nvPr/>
        </p:nvSpPr>
        <p:spPr>
          <a:xfrm>
            <a:off x="2423880" y="3431160"/>
            <a:ext cx="7343280" cy="1278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`last_name`, `department_id` </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FROM `employees` </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WHERE</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`department_id`</a:t>
            </a: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1;</a:t>
            </a:r>
            <a:endParaRPr b="0" lang="en-US" sz="2600" spc="-1" strike="noStrike">
              <a:latin typeface="Arial"/>
            </a:endParaRPr>
          </a:p>
        </p:txBody>
      </p:sp>
      <p:sp>
        <p:nvSpPr>
          <p:cNvPr id="429" name="CustomShape 4"/>
          <p:cNvSpPr/>
          <p:nvPr/>
        </p:nvSpPr>
        <p:spPr>
          <a:xfrm>
            <a:off x="2423880" y="5413320"/>
            <a:ext cx="7343280" cy="1278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`last_name`, `salary` </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FROM `employees`</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WHERE `salary` </a:t>
            </a:r>
            <a:r>
              <a:rPr b="1" lang="en-US" sz="2600" spc="-1" strike="noStrike">
                <a:solidFill>
                  <a:srgbClr val="ffa72a"/>
                </a:solidFill>
                <a:latin typeface="Consolas"/>
                <a:ea typeface="DejaVu Sans"/>
              </a:rPr>
              <a:t>&lt;=</a:t>
            </a:r>
            <a:r>
              <a:rPr b="1" lang="en-US" sz="2600" spc="-1" strike="noStrike">
                <a:solidFill>
                  <a:srgbClr val="234465"/>
                </a:solidFill>
                <a:latin typeface="Consolas"/>
                <a:ea typeface="DejaVu Sans"/>
              </a:rPr>
              <a:t> 20000;</a:t>
            </a:r>
            <a:endParaRPr b="0" lang="en-US" sz="2600" spc="-1" strike="noStrike">
              <a:latin typeface="Arial"/>
            </a:endParaRPr>
          </a:p>
        </p:txBody>
      </p:sp>
      <p:sp>
        <p:nvSpPr>
          <p:cNvPr id="430" name="CustomShape 5"/>
          <p:cNvSpPr/>
          <p:nvPr/>
        </p:nvSpPr>
        <p:spPr>
          <a:xfrm>
            <a:off x="2423880" y="1828800"/>
            <a:ext cx="7343280" cy="882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a:t>
            </a:r>
            <a:r>
              <a:rPr b="1" lang="en-US" sz="2600" spc="-1" strike="noStrike">
                <a:solidFill>
                  <a:srgbClr val="ffa000"/>
                </a:solidFill>
                <a:latin typeface="Consolas"/>
                <a:ea typeface="DejaVu Sans"/>
              </a:rPr>
              <a:t>DISTINCT</a:t>
            </a:r>
            <a:r>
              <a:rPr b="1" lang="en-US" sz="2600" spc="-1" strike="noStrike">
                <a:solidFill>
                  <a:srgbClr val="234465"/>
                </a:solidFill>
                <a:latin typeface="Consolas"/>
                <a:ea typeface="DejaVu Sans"/>
              </a:rPr>
              <a:t> `department_id`</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FROM `employees`;</a:t>
            </a:r>
            <a:endParaRPr b="0" lang="en-US" sz="2600" spc="-1" strike="noStrike">
              <a:latin typeface="Arial"/>
            </a:endParaRPr>
          </a:p>
        </p:txBody>
      </p:sp>
      <p:sp>
        <p:nvSpPr>
          <p:cNvPr id="431"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29DAE4F-93CC-4B07-B0CA-E8680E22BB63}" type="slidenum">
              <a:rPr b="0" lang="en-US" sz="1000" spc="-1" strike="noStrike">
                <a:solidFill>
                  <a:srgbClr val="234465"/>
                </a:solidFill>
                <a:latin typeface="Calibri"/>
              </a:rPr>
              <a:t>14</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430"/>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426">
                                            <p:txEl>
                                              <p:pRg st="1" end="1"/>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42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426">
                                            <p:txEl>
                                              <p:pRg st="2" end="2"/>
                                            </p:txEl>
                                          </p:spTgt>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rmAutofit/>
          </a:bodyPr>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Conditions can be combined using </a:t>
            </a:r>
            <a:r>
              <a:rPr b="1" lang="en-US" sz="3400" spc="-1" strike="noStrike">
                <a:solidFill>
                  <a:srgbClr val="ffa000"/>
                </a:solidFill>
                <a:latin typeface="Consolas"/>
              </a:rPr>
              <a:t>NOT</a:t>
            </a:r>
            <a:r>
              <a:rPr b="0" lang="en-US" sz="3400" spc="-1" strike="noStrike">
                <a:solidFill>
                  <a:srgbClr val="234465"/>
                </a:solidFill>
                <a:latin typeface="Calibri"/>
              </a:rPr>
              <a:t>, </a:t>
            </a:r>
            <a:r>
              <a:rPr b="1" lang="en-US" sz="3400" spc="-1" strike="noStrike">
                <a:solidFill>
                  <a:srgbClr val="ffa000"/>
                </a:solidFill>
                <a:latin typeface="Consolas"/>
              </a:rPr>
              <a:t>OR</a:t>
            </a:r>
            <a:r>
              <a:rPr b="0" lang="en-US" sz="3400" spc="-1" strike="noStrike">
                <a:solidFill>
                  <a:srgbClr val="234465"/>
                </a:solidFill>
                <a:latin typeface="Calibri"/>
              </a:rPr>
              <a:t>, </a:t>
            </a:r>
            <a:r>
              <a:rPr b="1" lang="en-US" sz="3400" spc="-1" strike="noStrike">
                <a:solidFill>
                  <a:srgbClr val="ffa000"/>
                </a:solidFill>
                <a:latin typeface="Consolas"/>
              </a:rPr>
              <a:t>AND</a:t>
            </a:r>
            <a:r>
              <a:rPr b="0" lang="en-US" sz="3400" spc="-1" strike="noStrike">
                <a:solidFill>
                  <a:srgbClr val="1a334c"/>
                </a:solidFill>
                <a:latin typeface="Calibri"/>
              </a:rPr>
              <a:t> </a:t>
            </a:r>
            <a:r>
              <a:rPr b="0" lang="en-US" sz="3400" spc="-1" strike="noStrike">
                <a:solidFill>
                  <a:srgbClr val="234465"/>
                </a:solidFill>
                <a:latin typeface="Calibri"/>
              </a:rPr>
              <a:t>and brackets</a:t>
            </a:r>
            <a:endParaRPr b="0" lang="en-US" sz="3400" spc="-1" strike="noStrike">
              <a:latin typeface="Arial"/>
            </a:endParaRPr>
          </a:p>
          <a:p>
            <a:pPr marL="360360" indent="-359640">
              <a:lnSpc>
                <a:spcPct val="105000"/>
              </a:lnSpc>
              <a:spcBef>
                <a:spcPts val="8399"/>
              </a:spcBef>
              <a:spcAft>
                <a:spcPts val="601"/>
              </a:spcAft>
              <a:buClr>
                <a:srgbClr val="234465"/>
              </a:buClr>
              <a:buFont typeface="Wingdings" charset="2"/>
              <a:buChar char=""/>
            </a:pPr>
            <a:r>
              <a:rPr b="0" lang="en-US" sz="3400" spc="-1" strike="noStrike">
                <a:solidFill>
                  <a:srgbClr val="234465"/>
                </a:solidFill>
                <a:latin typeface="Calibri"/>
              </a:rPr>
              <a:t>Using </a:t>
            </a:r>
            <a:r>
              <a:rPr b="1" lang="en-US" sz="3400" spc="-1" strike="noStrike">
                <a:solidFill>
                  <a:srgbClr val="ffa000"/>
                </a:solidFill>
                <a:latin typeface="Consolas"/>
              </a:rPr>
              <a:t>BETWEEN</a:t>
            </a:r>
            <a:r>
              <a:rPr b="0" lang="en-US" sz="3400" spc="-1" strike="noStrike">
                <a:solidFill>
                  <a:srgbClr val="1a334c"/>
                </a:solidFill>
                <a:latin typeface="Calibri"/>
              </a:rPr>
              <a:t> </a:t>
            </a:r>
            <a:r>
              <a:rPr b="0" lang="en-US" sz="3400" spc="-1" strike="noStrike">
                <a:solidFill>
                  <a:srgbClr val="234465"/>
                </a:solidFill>
                <a:latin typeface="Calibri"/>
              </a:rPr>
              <a:t>operator to specify a range:</a:t>
            </a:r>
            <a:endParaRPr b="0" lang="en-US" sz="3400" spc="-1" strike="noStrike">
              <a:latin typeface="Arial"/>
            </a:endParaRPr>
          </a:p>
          <a:p>
            <a:pPr marL="360360" indent="-359640">
              <a:lnSpc>
                <a:spcPct val="105000"/>
              </a:lnSpc>
              <a:spcBef>
                <a:spcPts val="8399"/>
              </a:spcBef>
              <a:spcAft>
                <a:spcPts val="601"/>
              </a:spcAft>
              <a:buClr>
                <a:srgbClr val="234465"/>
              </a:buClr>
              <a:buFont typeface="Wingdings" charset="2"/>
              <a:buChar char=""/>
            </a:pPr>
            <a:r>
              <a:rPr b="0" lang="en-US" sz="3400" spc="-1" strike="noStrike">
                <a:solidFill>
                  <a:srgbClr val="234465"/>
                </a:solidFill>
                <a:latin typeface="Calibri"/>
              </a:rPr>
              <a:t>Using </a:t>
            </a:r>
            <a:r>
              <a:rPr b="1" lang="en-US" sz="3400" spc="-1" strike="noStrike">
                <a:solidFill>
                  <a:srgbClr val="ffa000"/>
                </a:solidFill>
                <a:latin typeface="Consolas"/>
              </a:rPr>
              <a:t>IN</a:t>
            </a:r>
            <a:r>
              <a:rPr b="1" lang="en-US" sz="3400" spc="-1" strike="noStrike">
                <a:solidFill>
                  <a:srgbClr val="ffa000"/>
                </a:solidFill>
                <a:latin typeface="Calibri"/>
              </a:rPr>
              <a:t> </a:t>
            </a:r>
            <a:r>
              <a:rPr b="1" lang="en-US" sz="3400" spc="-1" strike="noStrike">
                <a:solidFill>
                  <a:srgbClr val="ffa000"/>
                </a:solidFill>
                <a:latin typeface="Consolas"/>
              </a:rPr>
              <a:t>/</a:t>
            </a:r>
            <a:r>
              <a:rPr b="1" lang="en-US" sz="3400" spc="-1" strike="noStrike">
                <a:solidFill>
                  <a:srgbClr val="ffa000"/>
                </a:solidFill>
                <a:latin typeface="Calibri"/>
              </a:rPr>
              <a:t> </a:t>
            </a:r>
            <a:r>
              <a:rPr b="1" lang="en-US" sz="3400" spc="-1" strike="noStrike">
                <a:solidFill>
                  <a:srgbClr val="ffa000"/>
                </a:solidFill>
                <a:latin typeface="Consolas"/>
              </a:rPr>
              <a:t>NOT</a:t>
            </a:r>
            <a:r>
              <a:rPr b="1" lang="en-US" sz="3400" spc="-1" strike="noStrike">
                <a:solidFill>
                  <a:srgbClr val="ffa000"/>
                </a:solidFill>
                <a:latin typeface="Calibri"/>
              </a:rPr>
              <a:t> </a:t>
            </a:r>
            <a:r>
              <a:rPr b="1" lang="en-US" sz="3400" spc="-1" strike="noStrike">
                <a:solidFill>
                  <a:srgbClr val="ffa000"/>
                </a:solidFill>
                <a:latin typeface="Consolas"/>
              </a:rPr>
              <a:t>IN  </a:t>
            </a:r>
            <a:endParaRPr b="0" lang="en-US" sz="3400" spc="-1" strike="noStrike">
              <a:latin typeface="Arial"/>
            </a:endParaRPr>
          </a:p>
        </p:txBody>
      </p:sp>
      <p:sp>
        <p:nvSpPr>
          <p:cNvPr id="433"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Other Comparison Conditions</a:t>
            </a:r>
            <a:endParaRPr b="0" lang="en-US" sz="4000" spc="-1" strike="noStrike">
              <a:latin typeface="Arial"/>
            </a:endParaRPr>
          </a:p>
        </p:txBody>
      </p:sp>
      <p:sp>
        <p:nvSpPr>
          <p:cNvPr id="434" name="CustomShape 3"/>
          <p:cNvSpPr/>
          <p:nvPr/>
        </p:nvSpPr>
        <p:spPr>
          <a:xfrm>
            <a:off x="1523880" y="3588480"/>
            <a:ext cx="9143280" cy="82152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234465"/>
                </a:solidFill>
                <a:latin typeface="Consolas"/>
                <a:ea typeface="DejaVu Sans"/>
              </a:rPr>
              <a:t>SELECT `last_name`, `salary` FROM `employees`</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WHERE `salary` </a:t>
            </a:r>
            <a:r>
              <a:rPr b="1" lang="en-US" sz="2400" spc="-1" strike="noStrike">
                <a:solidFill>
                  <a:srgbClr val="ffa000"/>
                </a:solidFill>
                <a:latin typeface="Consolas"/>
                <a:ea typeface="DejaVu Sans"/>
              </a:rPr>
              <a:t>BETWEEN</a:t>
            </a:r>
            <a:r>
              <a:rPr b="1" lang="en-US" sz="2400" spc="-1" strike="noStrike">
                <a:solidFill>
                  <a:srgbClr val="234465"/>
                </a:solidFill>
                <a:latin typeface="Consolas"/>
                <a:ea typeface="DejaVu Sans"/>
              </a:rPr>
              <a:t> 20000 </a:t>
            </a:r>
            <a:r>
              <a:rPr b="1" lang="en-US" sz="2400" spc="-1" strike="noStrike">
                <a:solidFill>
                  <a:srgbClr val="ffa000"/>
                </a:solidFill>
                <a:latin typeface="Consolas"/>
                <a:ea typeface="DejaVu Sans"/>
              </a:rPr>
              <a:t>AND</a:t>
            </a:r>
            <a:r>
              <a:rPr b="1" lang="en-US" sz="2400" spc="-1" strike="noStrike">
                <a:solidFill>
                  <a:srgbClr val="234465"/>
                </a:solidFill>
                <a:latin typeface="Consolas"/>
                <a:ea typeface="DejaVu Sans"/>
              </a:rPr>
              <a:t> 22000;</a:t>
            </a:r>
            <a:endParaRPr b="0" lang="en-US" sz="2400" spc="-1" strike="noStrike">
              <a:latin typeface="Arial"/>
            </a:endParaRPr>
          </a:p>
        </p:txBody>
      </p:sp>
      <p:sp>
        <p:nvSpPr>
          <p:cNvPr id="435" name="CustomShape 4"/>
          <p:cNvSpPr/>
          <p:nvPr/>
        </p:nvSpPr>
        <p:spPr>
          <a:xfrm>
            <a:off x="1523880" y="5341320"/>
            <a:ext cx="9143280" cy="118728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234465"/>
                </a:solidFill>
                <a:latin typeface="Consolas"/>
                <a:ea typeface="DejaVu Sans"/>
              </a:rPr>
              <a:t>SELECT `first_name`, `last_name`, `manager_id` </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FROM `employees`</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WHERE `manager_id` </a:t>
            </a:r>
            <a:r>
              <a:rPr b="1" lang="en-US" sz="2400" spc="-1" strike="noStrike">
                <a:solidFill>
                  <a:srgbClr val="ffa000"/>
                </a:solidFill>
                <a:latin typeface="Consolas"/>
                <a:ea typeface="DejaVu Sans"/>
              </a:rPr>
              <a:t>IN</a:t>
            </a:r>
            <a:r>
              <a:rPr b="1" lang="en-US" sz="2400" spc="-1" strike="noStrike">
                <a:solidFill>
                  <a:srgbClr val="234465"/>
                </a:solidFill>
                <a:latin typeface="Consolas"/>
                <a:ea typeface="DejaVu Sans"/>
              </a:rPr>
              <a:t> (109, 3, 16);</a:t>
            </a:r>
            <a:endParaRPr b="0" lang="en-US" sz="2400" spc="-1" strike="noStrike">
              <a:latin typeface="Arial"/>
            </a:endParaRPr>
          </a:p>
        </p:txBody>
      </p:sp>
      <p:sp>
        <p:nvSpPr>
          <p:cNvPr id="436" name="CustomShape 5"/>
          <p:cNvSpPr/>
          <p:nvPr/>
        </p:nvSpPr>
        <p:spPr>
          <a:xfrm>
            <a:off x="1523880" y="1836000"/>
            <a:ext cx="9143280" cy="82152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234465"/>
                </a:solidFill>
                <a:latin typeface="Consolas"/>
                <a:ea typeface="DejaVu Sans"/>
              </a:rPr>
              <a:t>SELECT `last_name` FROM `employees`</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WHERE </a:t>
            </a:r>
            <a:r>
              <a:rPr b="1" lang="en-US" sz="2400" spc="-1" strike="noStrike">
                <a:solidFill>
                  <a:srgbClr val="ffa000"/>
                </a:solidFill>
                <a:latin typeface="Consolas"/>
                <a:ea typeface="DejaVu Sans"/>
              </a:rPr>
              <a:t>NOT</a:t>
            </a:r>
            <a:r>
              <a:rPr b="1" lang="en-US" sz="2400" spc="-1" strike="noStrike">
                <a:solidFill>
                  <a:srgbClr val="234465"/>
                </a:solidFill>
                <a:latin typeface="Consolas"/>
                <a:ea typeface="DejaVu Sans"/>
              </a:rPr>
              <a:t> (`manager_id` = 3 </a:t>
            </a:r>
            <a:r>
              <a:rPr b="1" lang="en-US" sz="2400" spc="-1" strike="noStrike">
                <a:solidFill>
                  <a:srgbClr val="ffa000"/>
                </a:solidFill>
                <a:latin typeface="Consolas"/>
                <a:ea typeface="DejaVu Sans"/>
              </a:rPr>
              <a:t>OR</a:t>
            </a:r>
            <a:r>
              <a:rPr b="1" lang="en-US" sz="2400" spc="-1" strike="noStrike">
                <a:solidFill>
                  <a:srgbClr val="234465"/>
                </a:solidFill>
                <a:latin typeface="Consolas"/>
                <a:ea typeface="DejaVu Sans"/>
              </a:rPr>
              <a:t> `manager_id` = 4);</a:t>
            </a:r>
            <a:endParaRPr b="0" lang="en-US" sz="2400" spc="-1" strike="noStrike">
              <a:latin typeface="Arial"/>
            </a:endParaRPr>
          </a:p>
        </p:txBody>
      </p:sp>
      <p:sp>
        <p:nvSpPr>
          <p:cNvPr id="437"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13BE62F-80D3-4EAD-9EE4-109B983212A0}" type="slidenum">
              <a:rPr b="0" lang="en-US" sz="1000" spc="-1" strike="noStrike">
                <a:solidFill>
                  <a:srgbClr val="234465"/>
                </a:solidFill>
                <a:latin typeface="Calibri"/>
              </a:rPr>
              <a:t>17</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43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432">
                                            <p:txEl>
                                              <p:pRg st="1" end="1"/>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434"/>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432">
                                            <p:txEl>
                                              <p:pRg st="2" end="2"/>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rmAutofit/>
          </a:bodyPr>
          <a:p>
            <a:pPr marL="360360" indent="-359640">
              <a:lnSpc>
                <a:spcPct val="105000"/>
              </a:lnSpc>
              <a:spcBef>
                <a:spcPts val="601"/>
              </a:spcBef>
              <a:spcAft>
                <a:spcPts val="601"/>
              </a:spcAft>
              <a:buClr>
                <a:srgbClr val="234465"/>
              </a:buClr>
              <a:buFont typeface="Wingdings" charset="2"/>
              <a:buChar char=""/>
            </a:pPr>
            <a:r>
              <a:rPr b="0" lang="en-GB" sz="3200" spc="-1" strike="noStrike">
                <a:solidFill>
                  <a:srgbClr val="234465"/>
                </a:solidFill>
                <a:latin typeface="Calibri"/>
              </a:rPr>
              <a:t>Write a query to </a:t>
            </a:r>
            <a:r>
              <a:rPr b="1" lang="en-GB" sz="3200" spc="-1" strike="noStrike">
                <a:solidFill>
                  <a:srgbClr val="ffa000"/>
                </a:solidFill>
                <a:latin typeface="Calibri"/>
              </a:rPr>
              <a:t>retrieve</a:t>
            </a:r>
            <a:r>
              <a:rPr b="0" lang="en-GB" sz="3200" spc="-1" strike="noStrike">
                <a:solidFill>
                  <a:srgbClr val="234465"/>
                </a:solidFill>
                <a:latin typeface="Calibri"/>
              </a:rPr>
              <a:t> information about employees</a:t>
            </a:r>
            <a:r>
              <a:rPr b="0" lang="en-US" sz="3200" spc="-1" strike="noStrike">
                <a:solidFill>
                  <a:srgbClr val="234465"/>
                </a:solidFill>
                <a:latin typeface="Calibri"/>
              </a:rPr>
              <a:t>, order by id</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0" lang="en-GB" sz="3200" spc="-1" strike="noStrike">
                <a:solidFill>
                  <a:srgbClr val="234465"/>
                </a:solidFill>
                <a:latin typeface="Calibri"/>
              </a:rPr>
              <a:t>who are in department 4 </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0" lang="en-GB" sz="3200" spc="-1" strike="noStrike">
                <a:solidFill>
                  <a:srgbClr val="234465"/>
                </a:solidFill>
                <a:latin typeface="Calibri"/>
              </a:rPr>
              <a:t>have salary higher or equal to </a:t>
            </a:r>
            <a:endParaRPr b="0" lang="en-US" sz="3200" spc="-1" strike="noStrike">
              <a:latin typeface="Arial"/>
            </a:endParaRPr>
          </a:p>
        </p:txBody>
      </p:sp>
      <p:sp>
        <p:nvSpPr>
          <p:cNvPr id="439"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rmAutofit fontScale="55000"/>
          </a:bodyPr>
          <a:p>
            <a:pPr>
              <a:lnSpc>
                <a:spcPct val="100000"/>
              </a:lnSpc>
            </a:pPr>
            <a:r>
              <a:rPr b="1" lang="en-US" sz="4000" spc="-1" strike="noStrike">
                <a:solidFill>
                  <a:srgbClr val="ffffff"/>
                </a:solidFill>
                <a:latin typeface="Calibri"/>
              </a:rPr>
              <a:t>Problem: </a:t>
            </a:r>
            <a:r>
              <a:rPr b="1" lang="en-GB" sz="4000" spc="-1" strike="noStrike">
                <a:solidFill>
                  <a:srgbClr val="ffffff"/>
                </a:solidFill>
                <a:latin typeface="Calibri"/>
              </a:rPr>
              <a:t>Select Employees by Multiple Filters</a:t>
            </a:r>
            <a:endParaRPr b="0" lang="en-US" sz="4000" spc="-1" strike="noStrike">
              <a:latin typeface="Arial"/>
            </a:endParaRPr>
          </a:p>
        </p:txBody>
      </p:sp>
      <p:sp>
        <p:nvSpPr>
          <p:cNvPr id="440" name="CustomShape 3"/>
          <p:cNvSpPr/>
          <p:nvPr/>
        </p:nvSpPr>
        <p:spPr>
          <a:xfrm>
            <a:off x="616680" y="5132880"/>
            <a:ext cx="10958040" cy="1221840"/>
          </a:xfrm>
          <a:prstGeom prst="rect">
            <a:avLst/>
          </a:prstGeom>
          <a:solidFill>
            <a:schemeClr val="accent6">
              <a:lumMod val="75000"/>
              <a:alpha val="15000"/>
            </a:schemeClr>
          </a:solidFill>
          <a:ln w="12600">
            <a:solidFill>
              <a:schemeClr val="tx1">
                <a:lumMod val="50000"/>
              </a:schemeClr>
            </a:solidFill>
            <a:round/>
          </a:ln>
        </p:spPr>
        <p:style>
          <a:lnRef idx="0"/>
          <a:fillRef idx="0"/>
          <a:effectRef idx="0"/>
          <a:fontRef idx="minor"/>
        </p:style>
        <p:txBody>
          <a:bodyPr lIns="144000" rIns="144000" tIns="108000" bIns="108000">
            <a:spAutoFit/>
          </a:bodyPr>
          <a:p>
            <a:pPr>
              <a:lnSpc>
                <a:spcPct val="100000"/>
              </a:lnSpc>
              <a:spcBef>
                <a:spcPts val="601"/>
              </a:spcBef>
              <a:spcAft>
                <a:spcPts val="601"/>
              </a:spcAft>
              <a:tabLst>
                <a:tab algn="l" pos="0"/>
              </a:tabLst>
            </a:pPr>
            <a:r>
              <a:rPr b="1" lang="en-US" sz="2800" spc="-1" strike="noStrike">
                <a:solidFill>
                  <a:srgbClr val="ffa000"/>
                </a:solidFill>
                <a:latin typeface="Consolas"/>
                <a:ea typeface="DejaVu Sans"/>
              </a:rPr>
              <a:t>SELECT </a:t>
            </a:r>
            <a:r>
              <a:rPr b="1" lang="en-US" sz="2800" spc="-1" strike="noStrike">
                <a:solidFill>
                  <a:srgbClr val="234465"/>
                </a:solidFill>
                <a:latin typeface="Consolas"/>
                <a:ea typeface="DejaVu Sans"/>
              </a:rPr>
              <a:t>*</a:t>
            </a:r>
            <a:r>
              <a:rPr b="1" lang="en-US" sz="2800" spc="-1" strike="noStrike">
                <a:solidFill>
                  <a:srgbClr val="ffa000"/>
                </a:solidFill>
                <a:latin typeface="Consolas"/>
                <a:ea typeface="DejaVu Sans"/>
              </a:rPr>
              <a:t> FROM </a:t>
            </a:r>
            <a:r>
              <a:rPr b="1" lang="en-US" sz="2800" spc="-1" strike="noStrike">
                <a:solidFill>
                  <a:srgbClr val="234465"/>
                </a:solidFill>
                <a:latin typeface="Consolas"/>
                <a:ea typeface="DejaVu Sans"/>
              </a:rPr>
              <a:t>employees</a:t>
            </a:r>
            <a:r>
              <a:rPr b="1" lang="en-US" sz="2800" spc="-1" strike="noStrike">
                <a:solidFill>
                  <a:srgbClr val="ffa000"/>
                </a:solidFill>
                <a:latin typeface="Consolas"/>
                <a:ea typeface="DejaVu Sans"/>
              </a:rPr>
              <a:t> AS </a:t>
            </a:r>
            <a:r>
              <a:rPr b="1" lang="en-US" sz="2800" spc="-1" strike="noStrike">
                <a:solidFill>
                  <a:srgbClr val="234465"/>
                </a:solidFill>
                <a:latin typeface="Consolas"/>
                <a:ea typeface="DejaVu Sans"/>
              </a:rPr>
              <a:t>e</a:t>
            </a:r>
            <a:endParaRPr b="0" lang="en-US" sz="2800" spc="-1" strike="noStrike">
              <a:latin typeface="Arial"/>
            </a:endParaRPr>
          </a:p>
          <a:p>
            <a:pPr>
              <a:lnSpc>
                <a:spcPct val="100000"/>
              </a:lnSpc>
              <a:spcBef>
                <a:spcPts val="601"/>
              </a:spcBef>
              <a:spcAft>
                <a:spcPts val="601"/>
              </a:spcAft>
              <a:tabLst>
                <a:tab algn="l" pos="0"/>
              </a:tabLst>
            </a:pPr>
            <a:r>
              <a:rPr b="1" lang="en-US" sz="2800" spc="-1" strike="noStrike">
                <a:solidFill>
                  <a:srgbClr val="ffa000"/>
                </a:solidFill>
                <a:latin typeface="Consolas"/>
                <a:ea typeface="DejaVu Sans"/>
              </a:rPr>
              <a:t>WHERE </a:t>
            </a:r>
            <a:r>
              <a:rPr b="1" lang="en-US" sz="2800" spc="-1" strike="noStrike">
                <a:solidFill>
                  <a:srgbClr val="234465"/>
                </a:solidFill>
                <a:latin typeface="Consolas"/>
                <a:ea typeface="DejaVu Sans"/>
              </a:rPr>
              <a:t>e.department_id = 4 </a:t>
            </a:r>
            <a:r>
              <a:rPr b="1" lang="en-US" sz="2800" spc="-1" strike="noStrike">
                <a:solidFill>
                  <a:srgbClr val="ffa000"/>
                </a:solidFill>
                <a:latin typeface="Consolas"/>
                <a:ea typeface="DejaVu Sans"/>
              </a:rPr>
              <a:t>AND </a:t>
            </a:r>
            <a:r>
              <a:rPr b="1" lang="en-US" sz="2800" spc="-1" strike="noStrike">
                <a:solidFill>
                  <a:srgbClr val="234465"/>
                </a:solidFill>
                <a:latin typeface="Consolas"/>
                <a:ea typeface="DejaVu Sans"/>
              </a:rPr>
              <a:t>e.salary &gt;= 1000;</a:t>
            </a:r>
            <a:endParaRPr b="0" lang="en-US" sz="2800" spc="-1" strike="noStrike">
              <a:latin typeface="Arial"/>
            </a:endParaRPr>
          </a:p>
        </p:txBody>
      </p:sp>
      <p:sp>
        <p:nvSpPr>
          <p:cNvPr id="441" name="CustomShape 4"/>
          <p:cNvSpPr/>
          <p:nvPr/>
        </p:nvSpPr>
        <p:spPr>
          <a:xfrm>
            <a:off x="5334120" y="4445640"/>
            <a:ext cx="913680" cy="532800"/>
          </a:xfrm>
          <a:prstGeom prst="downArrow">
            <a:avLst>
              <a:gd name="adj1" fmla="val 50000"/>
              <a:gd name="adj2" fmla="val 50000"/>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sp>
      <p:sp>
        <p:nvSpPr>
          <p:cNvPr id="442" name="CustomShape 5"/>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BD22EF2-D3DB-44FC-81F8-153364639BD6}" type="slidenum">
              <a:rPr b="0" lang="en-US" sz="1000" spc="-1" strike="noStrike">
                <a:solidFill>
                  <a:srgbClr val="234465"/>
                </a:solidFill>
                <a:latin typeface="Calibri"/>
              </a:rPr>
              <a:t>18</a:t>
            </a:fld>
            <a:endParaRPr b="0" lang="en-US" sz="1000" spc="-1" strike="noStrike">
              <a:latin typeface="Arial"/>
            </a:endParaRPr>
          </a:p>
        </p:txBody>
      </p:sp>
      <p:pic>
        <p:nvPicPr>
          <p:cNvPr id="443" name="Picture 3" descr=""/>
          <p:cNvPicPr/>
          <p:nvPr/>
        </p:nvPicPr>
        <p:blipFill>
          <a:blip r:embed="rId1"/>
          <a:stretch/>
        </p:blipFill>
        <p:spPr>
          <a:xfrm>
            <a:off x="2090880" y="3246120"/>
            <a:ext cx="7357320" cy="986040"/>
          </a:xfrm>
          <a:prstGeom prst="rect">
            <a:avLst/>
          </a:prstGeom>
          <a:ln>
            <a:noFill/>
          </a:ln>
        </p:spPr>
      </p:pic>
    </p:spTree>
  </p:cSld>
  <mc:AlternateContent>
    <mc:Choice Requires="p14">
      <p:transition spd="slow" advTm="5000" p14:dur="2000"/>
    </mc:Choice>
    <mc:Fallback>
      <p:transition spd="slow" advTm="5000"/>
    </mc:Fallback>
  </mc:AlternateContent>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438">
                                            <p:txEl>
                                              <p:pRg st="2" end="2"/>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441"/>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191880" y="1066680"/>
            <a:ext cx="11804040" cy="5569560"/>
          </a:xfrm>
          <a:prstGeom prst="rect">
            <a:avLst/>
          </a:prstGeom>
          <a:noFill/>
          <a:ln>
            <a:noFill/>
          </a:ln>
        </p:spPr>
        <p:style>
          <a:lnRef idx="0"/>
          <a:fillRef idx="0"/>
          <a:effectRef idx="0"/>
          <a:fontRef idx="minor"/>
        </p:style>
        <p:txBody>
          <a:bodyPr lIns="108000" rIns="108000" tIns="36000" bIns="36000">
            <a:normAutofit/>
          </a:bodyPr>
          <a:p>
            <a:pPr marL="360360" indent="-359640">
              <a:lnSpc>
                <a:spcPct val="100000"/>
              </a:lnSpc>
              <a:spcBef>
                <a:spcPts val="601"/>
              </a:spcBef>
              <a:spcAft>
                <a:spcPts val="601"/>
              </a:spcAft>
              <a:buClr>
                <a:srgbClr val="234465"/>
              </a:buClr>
              <a:buFont typeface="Wingdings" charset="2"/>
              <a:buChar char=""/>
            </a:pPr>
            <a:r>
              <a:rPr b="1" lang="en-US" sz="3000" spc="-1" strike="noStrike">
                <a:solidFill>
                  <a:srgbClr val="ffa000"/>
                </a:solidFill>
                <a:latin typeface="Consolas"/>
              </a:rPr>
              <a:t>NULL</a:t>
            </a:r>
            <a:r>
              <a:rPr b="0" lang="en-US" sz="3000" spc="-1" strike="noStrike">
                <a:solidFill>
                  <a:srgbClr val="234465"/>
                </a:solidFill>
                <a:latin typeface="Calibri"/>
              </a:rPr>
              <a:t> is a special value that means missing value</a:t>
            </a:r>
            <a:endParaRPr b="0" lang="en-US" sz="3000" spc="-1" strike="noStrike">
              <a:latin typeface="Arial"/>
            </a:endParaRPr>
          </a:p>
          <a:p>
            <a:pPr lvl="1" marL="803160" indent="-359640">
              <a:lnSpc>
                <a:spcPct val="100000"/>
              </a:lnSpc>
              <a:spcBef>
                <a:spcPts val="601"/>
              </a:spcBef>
              <a:spcAft>
                <a:spcPts val="601"/>
              </a:spcAft>
              <a:buClr>
                <a:srgbClr val="234465"/>
              </a:buClr>
              <a:buFont typeface="Wingdings" charset="2"/>
              <a:buChar char=""/>
            </a:pPr>
            <a:r>
              <a:rPr b="0" lang="en-US" sz="2800" spc="-1" strike="noStrike">
                <a:solidFill>
                  <a:srgbClr val="234465"/>
                </a:solidFill>
                <a:latin typeface="Calibri"/>
              </a:rPr>
              <a:t>Not the same as </a:t>
            </a:r>
            <a:r>
              <a:rPr b="1" lang="en-US" sz="2800" spc="-1" strike="noStrike">
                <a:solidFill>
                  <a:srgbClr val="ffa000"/>
                </a:solidFill>
                <a:latin typeface="Consolas"/>
              </a:rPr>
              <a:t>0</a:t>
            </a:r>
            <a:r>
              <a:rPr b="0" lang="en-US" sz="2800" spc="-1" strike="noStrike">
                <a:solidFill>
                  <a:srgbClr val="234465"/>
                </a:solidFill>
                <a:latin typeface="Calibri"/>
              </a:rPr>
              <a:t> or a blank space</a:t>
            </a:r>
            <a:endParaRPr b="0" lang="en-US" sz="2800" spc="-1" strike="noStrike">
              <a:latin typeface="Arial"/>
            </a:endParaRPr>
          </a:p>
          <a:p>
            <a:pPr marL="360360" indent="-35964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Checking for </a:t>
            </a:r>
            <a:r>
              <a:rPr b="1" lang="en-US" sz="3000" spc="-1" strike="noStrike">
                <a:solidFill>
                  <a:srgbClr val="ffa000"/>
                </a:solidFill>
                <a:latin typeface="Consolas"/>
              </a:rPr>
              <a:t>NULL</a:t>
            </a:r>
            <a:r>
              <a:rPr b="0" lang="en-US" sz="3000" spc="-1" strike="noStrike">
                <a:solidFill>
                  <a:srgbClr val="1a334c"/>
                </a:solidFill>
                <a:latin typeface="Calibri"/>
              </a:rPr>
              <a:t>  </a:t>
            </a:r>
            <a:endParaRPr b="0" lang="en-US" sz="3000" spc="-1" strike="noStrike">
              <a:latin typeface="Arial"/>
            </a:endParaRPr>
          </a:p>
        </p:txBody>
      </p:sp>
      <p:sp>
        <p:nvSpPr>
          <p:cNvPr id="445"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Comparing with </a:t>
            </a:r>
            <a:r>
              <a:rPr b="1" lang="en-US" sz="4000" spc="-1" strike="noStrike">
                <a:solidFill>
                  <a:srgbClr val="ffffff"/>
                </a:solidFill>
                <a:latin typeface="Consolas"/>
              </a:rPr>
              <a:t>NULL</a:t>
            </a:r>
            <a:endParaRPr b="0" lang="en-US" sz="4000" spc="-1" strike="noStrike">
              <a:latin typeface="Arial"/>
            </a:endParaRPr>
          </a:p>
        </p:txBody>
      </p:sp>
      <p:sp>
        <p:nvSpPr>
          <p:cNvPr id="446" name="CustomShape 3"/>
          <p:cNvSpPr/>
          <p:nvPr/>
        </p:nvSpPr>
        <p:spPr>
          <a:xfrm>
            <a:off x="3380760" y="4091040"/>
            <a:ext cx="7235280" cy="118728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234465"/>
                </a:solidFill>
                <a:latin typeface="Consolas"/>
                <a:ea typeface="DejaVu Sans"/>
              </a:rPr>
              <a:t>SELECT `last_name`, `manager_id` </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FROM `employees`</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WHERE `manager_id` </a:t>
            </a:r>
            <a:r>
              <a:rPr b="1" lang="en-US" sz="2400" spc="-1" strike="noStrike">
                <a:solidFill>
                  <a:srgbClr val="ffa000"/>
                </a:solidFill>
                <a:latin typeface="Consolas"/>
                <a:ea typeface="DejaVu Sans"/>
              </a:rPr>
              <a:t>IS NULL</a:t>
            </a:r>
            <a:r>
              <a:rPr b="1" lang="en-US" sz="2400" spc="-1" strike="noStrike">
                <a:solidFill>
                  <a:srgbClr val="234465"/>
                </a:solidFill>
                <a:latin typeface="Consolas"/>
                <a:ea typeface="DejaVu Sans"/>
              </a:rPr>
              <a:t>;</a:t>
            </a:r>
            <a:endParaRPr b="0" lang="en-US" sz="2400" spc="-1" strike="noStrike">
              <a:latin typeface="Arial"/>
            </a:endParaRPr>
          </a:p>
        </p:txBody>
      </p:sp>
      <p:sp>
        <p:nvSpPr>
          <p:cNvPr id="447" name="CustomShape 4"/>
          <p:cNvSpPr/>
          <p:nvPr/>
        </p:nvSpPr>
        <p:spPr>
          <a:xfrm>
            <a:off x="3380760" y="5417640"/>
            <a:ext cx="7235280" cy="118728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234465"/>
                </a:solidFill>
                <a:latin typeface="Consolas"/>
                <a:ea typeface="DejaVu Sans"/>
              </a:rPr>
              <a:t>SELECT `last_name`, `manager_id` </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FROM `employees`</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WHERE `manager_id` </a:t>
            </a:r>
            <a:r>
              <a:rPr b="1" lang="en-US" sz="2400" spc="-1" strike="noStrike">
                <a:solidFill>
                  <a:srgbClr val="ffa000"/>
                </a:solidFill>
                <a:latin typeface="Consolas"/>
                <a:ea typeface="DejaVu Sans"/>
              </a:rPr>
              <a:t>IS NOT NULL</a:t>
            </a:r>
            <a:r>
              <a:rPr b="1" lang="en-US" sz="2400" spc="-1" strike="noStrike">
                <a:solidFill>
                  <a:srgbClr val="234465"/>
                </a:solidFill>
                <a:latin typeface="Consolas"/>
                <a:ea typeface="DejaVu Sans"/>
              </a:rPr>
              <a:t>;</a:t>
            </a:r>
            <a:endParaRPr b="0" lang="en-US" sz="2400" spc="-1" strike="noStrike">
              <a:latin typeface="Arial"/>
            </a:endParaRPr>
          </a:p>
        </p:txBody>
      </p:sp>
      <p:sp>
        <p:nvSpPr>
          <p:cNvPr id="448" name="CustomShape 5"/>
          <p:cNvSpPr/>
          <p:nvPr/>
        </p:nvSpPr>
        <p:spPr>
          <a:xfrm>
            <a:off x="3380760" y="2767680"/>
            <a:ext cx="7235280" cy="118728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234465"/>
                </a:solidFill>
                <a:latin typeface="Consolas"/>
                <a:ea typeface="DejaVu Sans"/>
              </a:rPr>
              <a:t>SELECT `last_name`, `manager_id` </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FROM `employees`</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WHERE `manager_id` = </a:t>
            </a:r>
            <a:r>
              <a:rPr b="1" lang="en-US" sz="2400" spc="-1" strike="noStrike">
                <a:solidFill>
                  <a:srgbClr val="ffa000"/>
                </a:solidFill>
                <a:latin typeface="Consolas"/>
                <a:ea typeface="DejaVu Sans"/>
              </a:rPr>
              <a:t>NULL</a:t>
            </a:r>
            <a:r>
              <a:rPr b="1" lang="en-US" sz="2400" spc="-1" strike="noStrike">
                <a:solidFill>
                  <a:srgbClr val="234465"/>
                </a:solidFill>
                <a:latin typeface="Consolas"/>
                <a:ea typeface="DejaVu Sans"/>
              </a:rPr>
              <a:t>;</a:t>
            </a:r>
            <a:endParaRPr b="0" lang="en-US" sz="2400" spc="-1" strike="noStrike">
              <a:latin typeface="Arial"/>
            </a:endParaRPr>
          </a:p>
        </p:txBody>
      </p:sp>
      <p:sp>
        <p:nvSpPr>
          <p:cNvPr id="449" name="CustomShape 6"/>
          <p:cNvSpPr/>
          <p:nvPr/>
        </p:nvSpPr>
        <p:spPr>
          <a:xfrm>
            <a:off x="76320" y="3472920"/>
            <a:ext cx="3188160" cy="523080"/>
          </a:xfrm>
          <a:prstGeom prst="wedgeRoundRectCallout">
            <a:avLst>
              <a:gd name="adj1" fmla="val 53769"/>
              <a:gd name="adj2" fmla="val 19594"/>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This is always false!</a:t>
            </a:r>
            <a:endParaRPr b="0" lang="en-US" sz="2800" spc="-1" strike="noStrike">
              <a:latin typeface="Arial"/>
            </a:endParaRPr>
          </a:p>
        </p:txBody>
      </p:sp>
      <p:sp>
        <p:nvSpPr>
          <p:cNvPr id="450" name="CustomShape 7"/>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02B881A-3CFA-4E33-883A-3B1FDC18F5D3}" type="slidenum">
              <a:rPr b="0" lang="en-US" sz="1000" spc="-1" strike="noStrike">
                <a:solidFill>
                  <a:srgbClr val="234465"/>
                </a:solidFill>
                <a:latin typeface="Calibri"/>
              </a:rPr>
              <a:t>19</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225" dur="indefinite" restart="never" nodeType="tmRoot">
          <p:childTnLst>
            <p:seq>
              <p:cTn id="226" dur="indefinite" nodeType="mainSeq">
                <p:childTnLst>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444">
                                            <p:txEl>
                                              <p:pRg st="1" end="1"/>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444">
                                            <p:txEl>
                                              <p:pRg st="2" end="2"/>
                                            </p:txEl>
                                          </p:spTgt>
                                        </p:tgtEl>
                                        <p:attrNameLst>
                                          <p:attrName>style.visibility</p:attrName>
                                        </p:attrNameLst>
                                      </p:cBhvr>
                                      <p:to>
                                        <p:strVal val="visible"/>
                                      </p:to>
                                    </p:set>
                                  </p:childTnLst>
                                </p:cTn>
                              </p:par>
                            </p:childTnLst>
                          </p:cTn>
                        </p:par>
                        <p:par>
                          <p:cTn id="235" fill="hold">
                            <p:stCondLst>
                              <p:cond delay="0"/>
                            </p:stCondLst>
                            <p:childTnLst>
                              <p:par>
                                <p:cTn id="236" nodeType="afterEffect" fill="hold" presetClass="entr" presetID="1">
                                  <p:stCondLst>
                                    <p:cond delay="0"/>
                                  </p:stCondLst>
                                  <p:childTnLst>
                                    <p:set>
                                      <p:cBhvr>
                                        <p:cTn id="237" dur="1" fill="hold">
                                          <p:stCondLst>
                                            <p:cond delay="0"/>
                                          </p:stCondLst>
                                        </p:cTn>
                                        <p:tgtEl>
                                          <p:spTgt spid="448"/>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449"/>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44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743040" indent="-742320">
              <a:lnSpc>
                <a:spcPct val="105000"/>
              </a:lnSpc>
              <a:spcBef>
                <a:spcPts val="601"/>
              </a:spcBef>
              <a:spcAft>
                <a:spcPts val="601"/>
              </a:spcAft>
              <a:buClr>
                <a:srgbClr val="234465"/>
              </a:buClr>
              <a:buFont typeface="Calibri"/>
              <a:buAutoNum type="arabicPeriod"/>
            </a:pPr>
            <a:r>
              <a:rPr b="0" lang="en-US" sz="3600" spc="-1" strike="noStrike">
                <a:solidFill>
                  <a:srgbClr val="234465"/>
                </a:solidFill>
                <a:latin typeface="Calibri"/>
              </a:rPr>
              <a:t>Query Basics</a:t>
            </a:r>
            <a:endParaRPr b="0" lang="en-US" sz="3600" spc="-1" strike="noStrike">
              <a:latin typeface="Arial"/>
            </a:endParaRPr>
          </a:p>
          <a:p>
            <a:pPr marL="743040" indent="-742320">
              <a:lnSpc>
                <a:spcPct val="105000"/>
              </a:lnSpc>
              <a:spcBef>
                <a:spcPts val="601"/>
              </a:spcBef>
              <a:spcAft>
                <a:spcPts val="601"/>
              </a:spcAft>
              <a:buClr>
                <a:srgbClr val="234465"/>
              </a:buClr>
              <a:buFont typeface="Calibri"/>
              <a:buAutoNum type="arabicPeriod"/>
            </a:pPr>
            <a:r>
              <a:rPr b="0" lang="en-US" sz="3600" spc="-1" strike="noStrike">
                <a:solidFill>
                  <a:srgbClr val="234465"/>
                </a:solidFill>
                <a:latin typeface="Calibri"/>
              </a:rPr>
              <a:t>Retrieving Data</a:t>
            </a:r>
            <a:endParaRPr b="0" lang="en-US" sz="3600" spc="-1" strike="noStrike">
              <a:latin typeface="Arial"/>
            </a:endParaRPr>
          </a:p>
          <a:p>
            <a:pPr marL="743040" indent="-742320">
              <a:lnSpc>
                <a:spcPct val="105000"/>
              </a:lnSpc>
              <a:spcBef>
                <a:spcPts val="601"/>
              </a:spcBef>
              <a:spcAft>
                <a:spcPts val="601"/>
              </a:spcAft>
              <a:buClr>
                <a:srgbClr val="234465"/>
              </a:buClr>
              <a:buFont typeface="Calibri"/>
              <a:buAutoNum type="arabicPeriod"/>
            </a:pPr>
            <a:r>
              <a:rPr b="0" lang="en-US" sz="3600" spc="-1" strike="noStrike">
                <a:solidFill>
                  <a:srgbClr val="234465"/>
                </a:solidFill>
                <a:latin typeface="Calibri"/>
              </a:rPr>
              <a:t>Writing Data in Tables</a:t>
            </a:r>
            <a:endParaRPr b="0" lang="en-US" sz="3600" spc="-1" strike="noStrike">
              <a:latin typeface="Arial"/>
            </a:endParaRPr>
          </a:p>
          <a:p>
            <a:pPr marL="743040" indent="-742320">
              <a:lnSpc>
                <a:spcPct val="105000"/>
              </a:lnSpc>
              <a:spcBef>
                <a:spcPts val="601"/>
              </a:spcBef>
              <a:spcAft>
                <a:spcPts val="601"/>
              </a:spcAft>
              <a:buClr>
                <a:srgbClr val="234465"/>
              </a:buClr>
              <a:buFont typeface="Calibri"/>
              <a:buAutoNum type="arabicPeriod"/>
            </a:pPr>
            <a:r>
              <a:rPr b="0" lang="en-US" sz="3600" spc="-1" strike="noStrike">
                <a:solidFill>
                  <a:srgbClr val="234465"/>
                </a:solidFill>
                <a:latin typeface="Calibri"/>
              </a:rPr>
              <a:t>Modifying Existing </a:t>
            </a:r>
            <a:endParaRPr b="0" lang="en-US" sz="3600" spc="-1" strike="noStrike">
              <a:latin typeface="Arial"/>
            </a:endParaRPr>
          </a:p>
        </p:txBody>
      </p:sp>
      <p:sp>
        <p:nvSpPr>
          <p:cNvPr id="284"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Table of Contents</a:t>
            </a:r>
            <a:endParaRPr b="0" lang="en-US" sz="4000" spc="-1" strike="noStrike">
              <a:latin typeface="Arial"/>
            </a:endParaRPr>
          </a:p>
        </p:txBody>
      </p:sp>
      <p:sp>
        <p:nvSpPr>
          <p:cNvPr id="285"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6F2C5D-0361-4FDD-ABE5-5C3F152F72C3}" type="slidenum">
              <a:rPr b="0" lang="en-US" sz="1000" spc="-1" strike="noStrike">
                <a:solidFill>
                  <a:srgbClr val="234465"/>
                </a:solidFill>
                <a:latin typeface="Calibri"/>
              </a:rPr>
              <a:t>1</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8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Sort rows with the </a:t>
            </a:r>
            <a:r>
              <a:rPr b="1" lang="en-US" sz="3400" spc="-1" strike="noStrike">
                <a:solidFill>
                  <a:srgbClr val="ffa000"/>
                </a:solidFill>
                <a:latin typeface="Consolas"/>
              </a:rPr>
              <a:t>ORDER</a:t>
            </a:r>
            <a:r>
              <a:rPr b="1" lang="en-US" sz="3400" spc="-1" strike="noStrike">
                <a:solidFill>
                  <a:srgbClr val="ffa000"/>
                </a:solidFill>
                <a:latin typeface="Calibri"/>
              </a:rPr>
              <a:t> </a:t>
            </a:r>
            <a:r>
              <a:rPr b="1" lang="en-US" sz="3400" spc="-1" strike="noStrike">
                <a:solidFill>
                  <a:srgbClr val="ffa000"/>
                </a:solidFill>
                <a:latin typeface="Consolas"/>
              </a:rPr>
              <a:t>BY</a:t>
            </a:r>
            <a:r>
              <a:rPr b="1" lang="en-US" sz="3400" spc="-1" strike="noStrike">
                <a:solidFill>
                  <a:srgbClr val="ffa000"/>
                </a:solidFill>
                <a:latin typeface="Calibri"/>
              </a:rPr>
              <a:t> </a:t>
            </a:r>
            <a:r>
              <a:rPr b="0" lang="en-US" sz="3400" spc="-1" strike="noStrike">
                <a:solidFill>
                  <a:srgbClr val="234465"/>
                </a:solidFill>
                <a:latin typeface="Calibri"/>
              </a:rPr>
              <a:t>clause</a:t>
            </a:r>
            <a:endParaRPr b="0" lang="en-US" sz="3400" spc="-1" strike="noStrike">
              <a:latin typeface="Arial"/>
            </a:endParaRPr>
          </a:p>
          <a:p>
            <a:pPr lvl="1" marL="803160" indent="-359640">
              <a:lnSpc>
                <a:spcPct val="100000"/>
              </a:lnSpc>
              <a:spcBef>
                <a:spcPts val="601"/>
              </a:spcBef>
              <a:spcAft>
                <a:spcPts val="601"/>
              </a:spcAft>
              <a:buClr>
                <a:srgbClr val="234465"/>
              </a:buClr>
              <a:buFont typeface="Wingdings" charset="2"/>
              <a:buChar char=""/>
            </a:pPr>
            <a:r>
              <a:rPr b="1" lang="en-US" sz="3200" spc="-1" strike="noStrike">
                <a:solidFill>
                  <a:srgbClr val="ffa000"/>
                </a:solidFill>
                <a:latin typeface="Consolas"/>
              </a:rPr>
              <a:t>ASC</a:t>
            </a:r>
            <a:r>
              <a:rPr b="0" lang="en-US" sz="3200" spc="-1" strike="noStrike">
                <a:solidFill>
                  <a:srgbClr val="234465"/>
                </a:solidFill>
                <a:latin typeface="Calibri"/>
              </a:rPr>
              <a:t>: ascending order, default</a:t>
            </a:r>
            <a:endParaRPr b="0" lang="en-US" sz="3200" spc="-1" strike="noStrike">
              <a:latin typeface="Arial"/>
            </a:endParaRPr>
          </a:p>
          <a:p>
            <a:pPr lvl="1" marL="803160" indent="-359640">
              <a:lnSpc>
                <a:spcPct val="100000"/>
              </a:lnSpc>
              <a:spcBef>
                <a:spcPts val="601"/>
              </a:spcBef>
              <a:spcAft>
                <a:spcPts val="601"/>
              </a:spcAft>
              <a:buClr>
                <a:srgbClr val="234465"/>
              </a:buClr>
              <a:buFont typeface="Wingdings" charset="2"/>
              <a:buChar char=""/>
            </a:pPr>
            <a:r>
              <a:rPr b="1" lang="en-US" sz="3200" spc="-1" strike="noStrike">
                <a:solidFill>
                  <a:srgbClr val="ffa000"/>
                </a:solidFill>
                <a:latin typeface="Consolas"/>
              </a:rPr>
              <a:t>DESC </a:t>
            </a:r>
            <a:endParaRPr b="0" lang="en-US" sz="3200" spc="-1" strike="noStrike">
              <a:latin typeface="Arial"/>
            </a:endParaRPr>
          </a:p>
        </p:txBody>
      </p:sp>
      <p:sp>
        <p:nvSpPr>
          <p:cNvPr id="452"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Sorting with ORDER BY</a:t>
            </a:r>
            <a:endParaRPr b="0" lang="en-US" sz="4000" spc="-1" strike="noStrike">
              <a:latin typeface="Arial"/>
            </a:endParaRPr>
          </a:p>
        </p:txBody>
      </p:sp>
      <p:sp>
        <p:nvSpPr>
          <p:cNvPr id="453" name="CustomShape 3"/>
          <p:cNvSpPr/>
          <p:nvPr/>
        </p:nvSpPr>
        <p:spPr>
          <a:xfrm>
            <a:off x="914400" y="3203280"/>
            <a:ext cx="5942880" cy="167364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`last_name`, `hire_date`</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FROM `employees`</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ORDER BY </a:t>
            </a:r>
            <a:r>
              <a:rPr b="1" lang="en-US" sz="2600" spc="-1" strike="noStrike">
                <a:solidFill>
                  <a:srgbClr val="234465"/>
                </a:solidFill>
                <a:latin typeface="Consolas"/>
                <a:ea typeface="DejaVu Sans"/>
              </a:rPr>
              <a:t>`hire_date`;</a:t>
            </a:r>
            <a:endParaRPr b="0" lang="en-US" sz="2600" spc="-1" strike="noStrike">
              <a:latin typeface="Arial"/>
            </a:endParaRPr>
          </a:p>
        </p:txBody>
      </p:sp>
      <p:graphicFrame>
        <p:nvGraphicFramePr>
          <p:cNvPr id="454" name="Table 4"/>
          <p:cNvGraphicFramePr/>
          <p:nvPr/>
        </p:nvGraphicFramePr>
        <p:xfrm>
          <a:off x="7558920" y="2070720"/>
          <a:ext cx="3202920" cy="3179520"/>
        </p:xfrm>
        <a:graphic>
          <a:graphicData uri="http://schemas.openxmlformats.org/drawingml/2006/table">
            <a:tbl>
              <a:tblPr/>
              <a:tblGrid>
                <a:gridCol w="1581120"/>
                <a:gridCol w="1622160"/>
              </a:tblGrid>
              <a:tr h="786600">
                <a:tc>
                  <a:txBody>
                    <a:bodyPr>
                      <a:noAutofit/>
                    </a:bodyPr>
                    <a:p>
                      <a:pPr>
                        <a:lnSpc>
                          <a:spcPct val="95000"/>
                        </a:lnSpc>
                        <a:spcBef>
                          <a:spcPts val="961"/>
                        </a:spcBef>
                        <a:tabLst>
                          <a:tab algn="l" pos="0"/>
                        </a:tabLst>
                      </a:pPr>
                      <a:r>
                        <a:rPr b="1" lang="en-US" sz="2400" spc="-1" strike="noStrike">
                          <a:solidFill>
                            <a:srgbClr val="234465"/>
                          </a:solidFill>
                          <a:latin typeface="Calibri"/>
                        </a:rPr>
                        <a:t>LastName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HireDate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r>
              <a:tr h="670680">
                <a:tc>
                  <a:txBody>
                    <a:bodyPr>
                      <a:noAutofit/>
                    </a:bodyPr>
                    <a:p>
                      <a:pPr>
                        <a:lnSpc>
                          <a:spcPct val="95000"/>
                        </a:lnSpc>
                        <a:spcBef>
                          <a:spcPts val="799"/>
                        </a:spcBef>
                        <a:tabLst>
                          <a:tab algn="l" pos="0"/>
                        </a:tabLst>
                      </a:pPr>
                      <a:r>
                        <a:rPr b="1" lang="en-US" sz="2000" spc="-1" strike="noStrike">
                          <a:solidFill>
                            <a:srgbClr val="203d5b"/>
                          </a:solidFill>
                          <a:latin typeface="Consolas"/>
                        </a:rPr>
                        <a:t>Gilbert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en-US" sz="2000" spc="-1" strike="noStrike">
                          <a:solidFill>
                            <a:srgbClr val="203d5b"/>
                          </a:solidFill>
                          <a:latin typeface="Consolas"/>
                        </a:rPr>
                        <a:t>1998-07-31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670680">
                <a:tc>
                  <a:txBody>
                    <a:bodyPr>
                      <a:noAutofit/>
                    </a:bodyPr>
                    <a:p>
                      <a:pPr>
                        <a:lnSpc>
                          <a:spcPct val="95000"/>
                        </a:lnSpc>
                        <a:spcBef>
                          <a:spcPts val="799"/>
                        </a:spcBef>
                        <a:tabLst>
                          <a:tab algn="l" pos="0"/>
                        </a:tabLst>
                      </a:pPr>
                      <a:r>
                        <a:rPr b="1" lang="en-US" sz="2000" spc="-1" strike="noStrike">
                          <a:solidFill>
                            <a:srgbClr val="203d5b"/>
                          </a:solidFill>
                          <a:latin typeface="Consolas"/>
                        </a:rPr>
                        <a:t>Brown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en-US" sz="2000" spc="-1" strike="noStrike">
                          <a:solidFill>
                            <a:srgbClr val="203d5b"/>
                          </a:solidFill>
                          <a:latin typeface="Consolas"/>
                        </a:rPr>
                        <a:t>1999-02-26</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670680">
                <a:tc>
                  <a:txBody>
                    <a:bodyPr>
                      <a:noAutofit/>
                    </a:bodyPr>
                    <a:p>
                      <a:pPr>
                        <a:lnSpc>
                          <a:spcPct val="95000"/>
                        </a:lnSpc>
                        <a:spcBef>
                          <a:spcPts val="799"/>
                        </a:spcBef>
                        <a:tabLst>
                          <a:tab algn="l" pos="0"/>
                        </a:tabLst>
                      </a:pPr>
                      <a:r>
                        <a:rPr b="1" lang="en-US" sz="2000" spc="-1" strike="noStrike">
                          <a:solidFill>
                            <a:srgbClr val="203d5b"/>
                          </a:solidFill>
                          <a:latin typeface="Consolas"/>
                        </a:rPr>
                        <a:t>Tamburello</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en-US" sz="2000" spc="-1" strike="noStrike">
                          <a:solidFill>
                            <a:srgbClr val="203d5b"/>
                          </a:solidFill>
                          <a:latin typeface="Consolas"/>
                        </a:rPr>
                        <a:t>1999-12-12</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81240">
                <a:tc>
                  <a:txBody>
                    <a:bodyPr>
                      <a:noAutofit/>
                    </a:bodyPr>
                    <a:p>
                      <a:pPr>
                        <a:lnSpc>
                          <a:spcPct val="95000"/>
                        </a:lnSpc>
                        <a:spcBef>
                          <a:spcPts val="799"/>
                        </a:spcBef>
                        <a:tabLst>
                          <a:tab algn="l" pos="0"/>
                        </a:tabLst>
                      </a:pPr>
                      <a:r>
                        <a:rPr b="1" lang="en-US" sz="2000" spc="-1" strike="noStrike">
                          <a:solidFill>
                            <a:srgbClr val="203d5b"/>
                          </a:solidFill>
                          <a:latin typeface="Consolas"/>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en-US" sz="2000" spc="-1" strike="noStrike">
                          <a:solidFill>
                            <a:srgbClr val="203d5b"/>
                          </a:solidFill>
                          <a:latin typeface="Consolas"/>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bl>
          </a:graphicData>
        </a:graphic>
      </p:graphicFrame>
      <p:sp>
        <p:nvSpPr>
          <p:cNvPr id="455" name="CustomShape 5"/>
          <p:cNvSpPr/>
          <p:nvPr/>
        </p:nvSpPr>
        <p:spPr>
          <a:xfrm>
            <a:off x="914400" y="4952880"/>
            <a:ext cx="5942880" cy="167364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`last_name`, `hire_date`</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FROM `employees`</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ORDER BY </a:t>
            </a:r>
            <a:r>
              <a:rPr b="1" lang="en-US" sz="2600" spc="-1" strike="noStrike">
                <a:solidFill>
                  <a:srgbClr val="234465"/>
                </a:solidFill>
                <a:latin typeface="Consolas"/>
                <a:ea typeface="DejaVu Sans"/>
              </a:rPr>
              <a:t>`hire_date`</a:t>
            </a:r>
            <a:r>
              <a:rPr b="1" lang="en-US" sz="2600" spc="-1" strike="noStrike">
                <a:solidFill>
                  <a:srgbClr val="1a334c"/>
                </a:solidFill>
                <a:latin typeface="Consolas"/>
                <a:ea typeface="DejaVu Sans"/>
              </a:rPr>
              <a:t> </a:t>
            </a:r>
            <a:r>
              <a:rPr b="1" lang="en-US" sz="2600" spc="-1" strike="noStrike">
                <a:solidFill>
                  <a:srgbClr val="ffa000"/>
                </a:solidFill>
                <a:latin typeface="Consolas"/>
                <a:ea typeface="DejaVu Sans"/>
              </a:rPr>
              <a:t>DESC</a:t>
            </a:r>
            <a:r>
              <a:rPr b="1" lang="en-US" sz="2600" spc="-1" strike="noStrike">
                <a:solidFill>
                  <a:srgbClr val="234465"/>
                </a:solidFill>
                <a:latin typeface="Consolas"/>
                <a:ea typeface="DejaVu Sans"/>
              </a:rPr>
              <a:t>;</a:t>
            </a:r>
            <a:endParaRPr b="0" lang="en-US" sz="2600" spc="-1" strike="noStrike">
              <a:latin typeface="Arial"/>
            </a:endParaRPr>
          </a:p>
        </p:txBody>
      </p:sp>
      <p:graphicFrame>
        <p:nvGraphicFramePr>
          <p:cNvPr id="456" name="Table 6"/>
          <p:cNvGraphicFramePr/>
          <p:nvPr/>
        </p:nvGraphicFramePr>
        <p:xfrm>
          <a:off x="7558920" y="4490640"/>
          <a:ext cx="3202920" cy="3179520"/>
        </p:xfrm>
        <a:graphic>
          <a:graphicData uri="http://schemas.openxmlformats.org/drawingml/2006/table">
            <a:tbl>
              <a:tblPr/>
              <a:tblGrid>
                <a:gridCol w="1581120"/>
                <a:gridCol w="1622160"/>
              </a:tblGrid>
              <a:tr h="786600">
                <a:tc>
                  <a:txBody>
                    <a:bodyPr>
                      <a:noAutofit/>
                    </a:bodyPr>
                    <a:p>
                      <a:pPr>
                        <a:lnSpc>
                          <a:spcPct val="95000"/>
                        </a:lnSpc>
                        <a:spcBef>
                          <a:spcPts val="961"/>
                        </a:spcBef>
                        <a:tabLst>
                          <a:tab algn="l" pos="0"/>
                        </a:tabLst>
                      </a:pPr>
                      <a:r>
                        <a:rPr b="1" lang="en-US" sz="2400" spc="-1" strike="noStrike">
                          <a:solidFill>
                            <a:srgbClr val="234465"/>
                          </a:solidFill>
                          <a:latin typeface="Calibri"/>
                        </a:rPr>
                        <a:t>LastName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HireDate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r>
              <a:tr h="670680">
                <a:tc>
                  <a:txBody>
                    <a:bodyPr>
                      <a:noAutofit/>
                    </a:bodyPr>
                    <a:p>
                      <a:pPr>
                        <a:lnSpc>
                          <a:spcPct val="95000"/>
                        </a:lnSpc>
                        <a:spcBef>
                          <a:spcPts val="799"/>
                        </a:spcBef>
                        <a:tabLst>
                          <a:tab algn="l" pos="0"/>
                        </a:tabLst>
                      </a:pPr>
                      <a:r>
                        <a:rPr b="1" lang="en-US" sz="2000" spc="-1" strike="noStrike">
                          <a:solidFill>
                            <a:srgbClr val="203d5b"/>
                          </a:solidFill>
                          <a:latin typeface="Consolas"/>
                        </a:rPr>
                        <a:t>Valdez</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bg-BG" sz="2000" spc="-1" strike="noStrike">
                          <a:solidFill>
                            <a:srgbClr val="203d5b"/>
                          </a:solidFill>
                          <a:latin typeface="Consolas"/>
                        </a:rPr>
                        <a:t>2005-07-01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670680">
                <a:tc>
                  <a:txBody>
                    <a:bodyPr>
                      <a:noAutofit/>
                    </a:bodyPr>
                    <a:p>
                      <a:pPr>
                        <a:lnSpc>
                          <a:spcPct val="95000"/>
                        </a:lnSpc>
                        <a:spcBef>
                          <a:spcPts val="799"/>
                        </a:spcBef>
                        <a:tabLst>
                          <a:tab algn="l" pos="0"/>
                        </a:tabLst>
                      </a:pPr>
                      <a:r>
                        <a:rPr b="1" lang="en-US" sz="2000" spc="-1" strike="noStrike">
                          <a:solidFill>
                            <a:srgbClr val="203d5b"/>
                          </a:solidFill>
                          <a:latin typeface="Consolas"/>
                        </a:rPr>
                        <a:t>Tsoflias</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bg-BG" sz="2000" spc="-1" strike="noStrike">
                          <a:solidFill>
                            <a:srgbClr val="203d5b"/>
                          </a:solidFill>
                          <a:latin typeface="Consolas"/>
                        </a:rPr>
                        <a:t>2005-07-01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670680">
                <a:tc>
                  <a:txBody>
                    <a:bodyPr>
                      <a:noAutofit/>
                    </a:bodyPr>
                    <a:p>
                      <a:pPr>
                        <a:lnSpc>
                          <a:spcPct val="95000"/>
                        </a:lnSpc>
                        <a:spcBef>
                          <a:spcPts val="799"/>
                        </a:spcBef>
                        <a:tabLst>
                          <a:tab algn="l" pos="0"/>
                        </a:tabLst>
                      </a:pPr>
                      <a:r>
                        <a:rPr b="1" lang="en-US" sz="2000" spc="-1" strike="noStrike">
                          <a:solidFill>
                            <a:srgbClr val="203d5b"/>
                          </a:solidFill>
                          <a:latin typeface="Consolas"/>
                        </a:rPr>
                        <a:t>Abbas</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bg-BG" sz="2000" spc="-1" strike="noStrike">
                          <a:solidFill>
                            <a:srgbClr val="203d5b"/>
                          </a:solidFill>
                          <a:latin typeface="Consolas"/>
                        </a:rPr>
                        <a:t>2005-04-15</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81240">
                <a:tc>
                  <a:txBody>
                    <a:bodyPr>
                      <a:noAutofit/>
                    </a:bodyPr>
                    <a:p>
                      <a:pPr>
                        <a:lnSpc>
                          <a:spcPct val="95000"/>
                        </a:lnSpc>
                        <a:spcBef>
                          <a:spcPts val="799"/>
                        </a:spcBef>
                        <a:tabLst>
                          <a:tab algn="l" pos="0"/>
                        </a:tabLst>
                      </a:pPr>
                      <a:r>
                        <a:rPr b="1" lang="en-US" sz="2000" spc="-1" strike="noStrike">
                          <a:solidFill>
                            <a:srgbClr val="203d5b"/>
                          </a:solidFill>
                          <a:latin typeface="Consolas"/>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1" lang="en-US" sz="2000" spc="-1" strike="noStrike">
                          <a:solidFill>
                            <a:srgbClr val="203d5b"/>
                          </a:solidFill>
                          <a:latin typeface="Consolas"/>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bl>
          </a:graphicData>
        </a:graphic>
      </p:graphicFrame>
      <p:sp>
        <p:nvSpPr>
          <p:cNvPr id="457" name="CustomShape 7"/>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0F4C73-9C92-4105-809B-FDCD0A48AB02}" type="slidenum">
              <a:rPr b="0" lang="en-US" sz="1000" spc="-1" strike="noStrike">
                <a:solidFill>
                  <a:srgbClr val="234465"/>
                </a:solidFill>
                <a:latin typeface="Calibri"/>
              </a:rPr>
              <a:t>19</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250" dur="indefinite" restart="never" nodeType="tmRoot">
          <p:childTnLst>
            <p:seq>
              <p:cTn id="251" dur="indefinite" nodeType="mainSeq">
                <p:childTnLst>
                  <p:par>
                    <p:cTn id="252" fill="hold">
                      <p:stCondLst>
                        <p:cond delay="indefinite"/>
                      </p:stCondLst>
                      <p:childTnLst>
                        <p:par>
                          <p:cTn id="253" fill="hold">
                            <p:stCondLst>
                              <p:cond delay="0"/>
                            </p:stCondLst>
                            <p:childTnLst>
                              <p:par>
                                <p:cTn id="254" nodeType="clickEffect" fill="hold" presetClass="entr" presetID="1">
                                  <p:stCondLst>
                                    <p:cond delay="0"/>
                                  </p:stCondLst>
                                  <p:childTnLst>
                                    <p:set>
                                      <p:cBhvr>
                                        <p:cTn id="255"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nodeType="clickEffect" fill="hold" presetClass="entr" presetID="1">
                                  <p:stCondLst>
                                    <p:cond delay="0"/>
                                  </p:stCondLst>
                                  <p:childTnLst>
                                    <p:set>
                                      <p:cBhvr>
                                        <p:cTn id="259" dur="1" fill="hold">
                                          <p:stCondLst>
                                            <p:cond delay="0"/>
                                          </p:stCondLst>
                                        </p:cTn>
                                        <p:tgtEl>
                                          <p:spTgt spid="453"/>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1">
                                  <p:stCondLst>
                                    <p:cond delay="0"/>
                                  </p:stCondLst>
                                  <p:childTnLst>
                                    <p:set>
                                      <p:cBhvr>
                                        <p:cTn id="263" dur="1" fill="hold">
                                          <p:stCondLst>
                                            <p:cond delay="0"/>
                                          </p:stCondLst>
                                        </p:cTn>
                                        <p:tgtEl>
                                          <p:spTgt spid="45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1">
                                  <p:stCondLst>
                                    <p:cond delay="0"/>
                                  </p:stCondLst>
                                  <p:childTnLst>
                                    <p:set>
                                      <p:cBhvr>
                                        <p:cTn id="267" dur="1" fill="hold">
                                          <p:stCondLst>
                                            <p:cond delay="0"/>
                                          </p:stCondLst>
                                        </p:cTn>
                                        <p:tgtEl>
                                          <p:spTgt spid="455"/>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Views are </a:t>
            </a:r>
            <a:r>
              <a:rPr b="1" lang="en-US" sz="3400" spc="-1" strike="noStrike">
                <a:solidFill>
                  <a:srgbClr val="ffa000"/>
                </a:solidFill>
                <a:latin typeface="Calibri"/>
              </a:rPr>
              <a:t>virtual tables </a:t>
            </a:r>
            <a:r>
              <a:rPr b="0" lang="en-US" sz="3400" spc="-1" strike="noStrike">
                <a:solidFill>
                  <a:srgbClr val="234465"/>
                </a:solidFill>
                <a:latin typeface="Calibri"/>
              </a:rPr>
              <a:t>made from others tables, views or joins between them</a:t>
            </a:r>
            <a:endParaRPr b="0" lang="en-US" sz="3400" spc="-1" strike="noStrike">
              <a:latin typeface="Arial"/>
            </a:endParaRPr>
          </a:p>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Usage:</a:t>
            </a:r>
            <a:endParaRPr b="0" lang="en-US" sz="34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To simplify writing complex queries </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 </a:t>
            </a:r>
            <a:endParaRPr b="0" lang="en-US" sz="3200" spc="-1" strike="noStrike">
              <a:latin typeface="Arial"/>
            </a:endParaRPr>
          </a:p>
        </p:txBody>
      </p:sp>
      <p:sp>
        <p:nvSpPr>
          <p:cNvPr id="459"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Views</a:t>
            </a:r>
            <a:endParaRPr b="0" lang="en-US" sz="4000" spc="-1" strike="noStrike">
              <a:latin typeface="Arial"/>
            </a:endParaRPr>
          </a:p>
        </p:txBody>
      </p:sp>
      <p:sp>
        <p:nvSpPr>
          <p:cNvPr id="460"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D2BBA6A-925A-47A5-A8F6-35B443A0B075}" type="slidenum">
              <a:rPr b="0" lang="en-US" sz="1000" spc="-1" strike="noStrike">
                <a:solidFill>
                  <a:srgbClr val="234465"/>
                </a:solidFill>
                <a:latin typeface="Calibri"/>
              </a:rPr>
              <a:t>19</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272" dur="indefinite" restart="never" nodeType="tmRoot">
          <p:childTnLst>
            <p:seq>
              <p:cTn id="273" dur="indefinite" nodeType="mainSeq">
                <p:childTnLst>
                  <p:par>
                    <p:cTn id="274" fill="hold">
                      <p:stCondLst>
                        <p:cond delay="indefinite"/>
                      </p:stCondLst>
                      <p:childTnLst>
                        <p:par>
                          <p:cTn id="275" fill="hold">
                            <p:stCondLst>
                              <p:cond delay="0"/>
                            </p:stCondLst>
                            <p:childTnLst>
                              <p:par>
                                <p:cTn id="276" nodeType="clickEffect" fill="hold" presetClass="entr" presetID="1">
                                  <p:stCondLst>
                                    <p:cond delay="0"/>
                                  </p:stCondLst>
                                  <p:childTnLst>
                                    <p:set>
                                      <p:cBhvr>
                                        <p:cTn id="277" dur="1" fill="hold">
                                          <p:stCondLst>
                                            <p:cond delay="0"/>
                                          </p:stCondLst>
                                        </p:cTn>
                                        <p:tgtEl>
                                          <p:spTgt spid="458">
                                            <p:txEl>
                                              <p:pRg st="1" end="1"/>
                                            </p:txEl>
                                          </p:spTgt>
                                        </p:tgtEl>
                                        <p:attrNameLst>
                                          <p:attrName>style.visibility</p:attrName>
                                        </p:attrNameLst>
                                      </p:cBhvr>
                                      <p:to>
                                        <p:strVal val="visible"/>
                                      </p:to>
                                    </p:set>
                                  </p:childTnLst>
                                </p:cTn>
                              </p:par>
                              <p:par>
                                <p:cTn id="278" nodeType="withEffect" fill="hold" presetClass="entr" presetID="1">
                                  <p:stCondLst>
                                    <p:cond delay="0"/>
                                  </p:stCondLst>
                                  <p:childTnLst>
                                    <p:set>
                                      <p:cBhvr>
                                        <p:cTn id="279"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
                                  <p:stCondLst>
                                    <p:cond delay="0"/>
                                  </p:stCondLst>
                                  <p:childTnLst>
                                    <p:set>
                                      <p:cBhvr>
                                        <p:cTn id="283"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Views (2)</a:t>
            </a:r>
            <a:endParaRPr b="0" lang="en-US" sz="4000" spc="-1" strike="noStrike">
              <a:latin typeface="Arial"/>
            </a:endParaRPr>
          </a:p>
        </p:txBody>
      </p:sp>
      <p:graphicFrame>
        <p:nvGraphicFramePr>
          <p:cNvPr id="462" name="Table 2"/>
          <p:cNvGraphicFramePr/>
          <p:nvPr/>
        </p:nvGraphicFramePr>
        <p:xfrm>
          <a:off x="762120" y="4273920"/>
          <a:ext cx="4571280" cy="1889640"/>
        </p:xfrm>
        <a:graphic>
          <a:graphicData uri="http://schemas.openxmlformats.org/drawingml/2006/table">
            <a:tbl>
              <a:tblPr/>
              <a:tblGrid>
                <a:gridCol w="1497600"/>
                <a:gridCol w="1536840"/>
                <a:gridCol w="1537200"/>
              </a:tblGrid>
              <a:tr h="428760">
                <a:tc gridSpan="3">
                  <a:txBody>
                    <a:bodyPr>
                      <a:noAutofit/>
                    </a:bodyPr>
                    <a:p>
                      <a:pPr algn="ctr">
                        <a:lnSpc>
                          <a:spcPct val="95000"/>
                        </a:lnSpc>
                        <a:spcBef>
                          <a:spcPts val="961"/>
                        </a:spcBef>
                        <a:tabLst>
                          <a:tab algn="l" pos="0"/>
                        </a:tabLst>
                      </a:pPr>
                      <a:r>
                        <a:rPr b="1" lang="en-US" sz="2400" spc="-1" strike="noStrike">
                          <a:solidFill>
                            <a:srgbClr val="234465"/>
                          </a:solidFill>
                          <a:latin typeface="Calibri"/>
                        </a:rPr>
                        <a:t>Table 2</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c hMerge="1">
                  <a:tcPr marL="90000" marR="90000">
                    <a:solidFill>
                      <a:srgbClr val="729fcf"/>
                    </a:solidFill>
                  </a:tcPr>
                </a:tc>
                <a:tc hMerge="1">
                  <a:tcPr marL="90000" marR="90000">
                    <a:solidFill>
                      <a:srgbClr val="729fcf"/>
                    </a:solidFill>
                  </a:tcPr>
                </a:tc>
              </a:tr>
              <a:tr h="765720">
                <a:tc>
                  <a:txBody>
                    <a:bodyPr>
                      <a:noAutofit/>
                    </a:bodyPr>
                    <a:p>
                      <a:pPr>
                        <a:lnSpc>
                          <a:spcPct val="95000"/>
                        </a:lnSpc>
                        <a:spcBef>
                          <a:spcPts val="961"/>
                        </a:spcBef>
                        <a:tabLst>
                          <a:tab algn="l" pos="0"/>
                        </a:tabLst>
                      </a:pPr>
                      <a:r>
                        <a:rPr b="1" lang="en-US" sz="2400" spc="-1" strike="noStrike">
                          <a:solidFill>
                            <a:srgbClr val="234465"/>
                          </a:solidFill>
                          <a:latin typeface="Calibri"/>
                        </a:rPr>
                        <a:t>Column 1</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Column 2</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Column 3</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r>
              <a:tr h="347760">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47760">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bl>
          </a:graphicData>
        </a:graphic>
      </p:graphicFrame>
      <p:graphicFrame>
        <p:nvGraphicFramePr>
          <p:cNvPr id="463" name="Table 3"/>
          <p:cNvGraphicFramePr/>
          <p:nvPr/>
        </p:nvGraphicFramePr>
        <p:xfrm>
          <a:off x="762120" y="1828800"/>
          <a:ext cx="4571280" cy="1889640"/>
        </p:xfrm>
        <a:graphic>
          <a:graphicData uri="http://schemas.openxmlformats.org/drawingml/2006/table">
            <a:tbl>
              <a:tblPr/>
              <a:tblGrid>
                <a:gridCol w="1497600"/>
                <a:gridCol w="1536840"/>
                <a:gridCol w="1537200"/>
              </a:tblGrid>
              <a:tr h="428760">
                <a:tc gridSpan="3">
                  <a:txBody>
                    <a:bodyPr>
                      <a:noAutofit/>
                    </a:bodyPr>
                    <a:p>
                      <a:pPr algn="ctr">
                        <a:lnSpc>
                          <a:spcPct val="95000"/>
                        </a:lnSpc>
                        <a:spcBef>
                          <a:spcPts val="961"/>
                        </a:spcBef>
                        <a:tabLst>
                          <a:tab algn="l" pos="0"/>
                        </a:tabLst>
                      </a:pPr>
                      <a:r>
                        <a:rPr b="1" lang="en-US" sz="2400" spc="-1" strike="noStrike">
                          <a:solidFill>
                            <a:srgbClr val="234465"/>
                          </a:solidFill>
                          <a:latin typeface="Calibri"/>
                        </a:rPr>
                        <a:t>Table 1</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c hMerge="1">
                  <a:tcPr marL="90000" marR="90000">
                    <a:solidFill>
                      <a:srgbClr val="729fcf"/>
                    </a:solidFill>
                  </a:tcPr>
                </a:tc>
                <a:tc hMerge="1">
                  <a:tcPr marL="90000" marR="90000">
                    <a:solidFill>
                      <a:srgbClr val="729fcf"/>
                    </a:solidFill>
                  </a:tcPr>
                </a:tc>
              </a:tr>
              <a:tr h="765720">
                <a:tc>
                  <a:txBody>
                    <a:bodyPr>
                      <a:noAutofit/>
                    </a:bodyPr>
                    <a:p>
                      <a:pPr>
                        <a:lnSpc>
                          <a:spcPct val="95000"/>
                        </a:lnSpc>
                        <a:spcBef>
                          <a:spcPts val="961"/>
                        </a:spcBef>
                        <a:tabLst>
                          <a:tab algn="l" pos="0"/>
                        </a:tabLst>
                      </a:pPr>
                      <a:r>
                        <a:rPr b="1" lang="en-US" sz="2400" spc="-1" strike="noStrike">
                          <a:solidFill>
                            <a:srgbClr val="234465"/>
                          </a:solidFill>
                          <a:latin typeface="Calibri"/>
                        </a:rPr>
                        <a:t>Column 1</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Column 2</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Column 3</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r>
              <a:tr h="347760">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47760">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bl>
          </a:graphicData>
        </a:graphic>
      </p:graphicFrame>
      <p:graphicFrame>
        <p:nvGraphicFramePr>
          <p:cNvPr id="464" name="Table 4"/>
          <p:cNvGraphicFramePr/>
          <p:nvPr/>
        </p:nvGraphicFramePr>
        <p:xfrm>
          <a:off x="6995880" y="2895480"/>
          <a:ext cx="4571280" cy="1889640"/>
        </p:xfrm>
        <a:graphic>
          <a:graphicData uri="http://schemas.openxmlformats.org/drawingml/2006/table">
            <a:tbl>
              <a:tblPr/>
              <a:tblGrid>
                <a:gridCol w="1497600"/>
                <a:gridCol w="1536840"/>
                <a:gridCol w="1537200"/>
              </a:tblGrid>
              <a:tr h="428760">
                <a:tc gridSpan="3">
                  <a:txBody>
                    <a:bodyPr>
                      <a:noAutofit/>
                    </a:bodyPr>
                    <a:p>
                      <a:pPr algn="ctr">
                        <a:lnSpc>
                          <a:spcPct val="95000"/>
                        </a:lnSpc>
                        <a:spcBef>
                          <a:spcPts val="961"/>
                        </a:spcBef>
                        <a:tabLst>
                          <a:tab algn="l" pos="0"/>
                        </a:tabLst>
                      </a:pPr>
                      <a:r>
                        <a:rPr b="1" lang="en-US" sz="2400" spc="-1" strike="noStrike">
                          <a:solidFill>
                            <a:srgbClr val="234465"/>
                          </a:solidFill>
                          <a:latin typeface="Calibri"/>
                        </a:rPr>
                        <a:t>v_table1_table2</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hMerge="1">
                  <a:tcPr marL="90000" marR="90000">
                    <a:solidFill>
                      <a:srgbClr val="729fcf"/>
                    </a:solidFill>
                  </a:tcPr>
                </a:tc>
                <a:tc hMerge="1">
                  <a:tcPr marL="90000" marR="90000">
                    <a:solidFill>
                      <a:srgbClr val="729fcf"/>
                    </a:solidFill>
                  </a:tcPr>
                </a:tc>
              </a:tr>
              <a:tr h="765720">
                <a:tc>
                  <a:txBody>
                    <a:bodyPr>
                      <a:noAutofit/>
                    </a:bodyPr>
                    <a:p>
                      <a:pPr>
                        <a:lnSpc>
                          <a:spcPct val="95000"/>
                        </a:lnSpc>
                        <a:spcBef>
                          <a:spcPts val="961"/>
                        </a:spcBef>
                        <a:tabLst>
                          <a:tab algn="l" pos="0"/>
                        </a:tabLst>
                      </a:pPr>
                      <a:r>
                        <a:rPr b="1" lang="en-US" sz="2400" spc="-1" strike="noStrike">
                          <a:solidFill>
                            <a:srgbClr val="234465"/>
                          </a:solidFill>
                          <a:latin typeface="Calibri"/>
                        </a:rPr>
                        <a:t>Column 1</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Column 2</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Column 3</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r>
              <a:tr h="347760">
                <a:tc>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c>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c>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r>
              <a:tr h="347760">
                <a:tc>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00b050">
                        <a:alpha val="50000"/>
                      </a:srgbClr>
                    </a:solidFill>
                  </a:tcPr>
                </a:tc>
                <a:tc>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c>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44a9f8">
                        <a:alpha val="50000"/>
                      </a:srgbClr>
                    </a:solidFill>
                  </a:tcPr>
                </a:tc>
              </a:tr>
            </a:tbl>
          </a:graphicData>
        </a:graphic>
      </p:graphicFrame>
      <p:sp>
        <p:nvSpPr>
          <p:cNvPr id="465" name="CustomShape 5"/>
          <p:cNvSpPr/>
          <p:nvPr/>
        </p:nvSpPr>
        <p:spPr>
          <a:xfrm>
            <a:off x="5918760" y="3468600"/>
            <a:ext cx="551520" cy="470520"/>
          </a:xfrm>
          <a:prstGeom prst="rightArrow">
            <a:avLst>
              <a:gd name="adj1" fmla="val 50000"/>
              <a:gd name="adj2" fmla="val 50000"/>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sp>
      <p:sp>
        <p:nvSpPr>
          <p:cNvPr id="466"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F128B5A-78CB-4ED8-A03F-854696282611}" type="slidenum">
              <a:rPr b="0" lang="en-US" sz="1000" spc="-1" strike="noStrike">
                <a:solidFill>
                  <a:srgbClr val="234465"/>
                </a:solidFill>
                <a:latin typeface="Calibri"/>
              </a:rPr>
              <a:t>19</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284" dur="indefinite" restart="never" nodeType="tmRoot">
          <p:childTnLst>
            <p:seq>
              <p:cTn id="285" dur="indefinite" nodeType="mainSeq">
                <p:childTnLst>
                  <p:par>
                    <p:cTn id="286" fill="hold">
                      <p:stCondLst>
                        <p:cond delay="indefinite"/>
                      </p:stCondLst>
                      <p:childTnLst>
                        <p:par>
                          <p:cTn id="287" fill="hold">
                            <p:stCondLst>
                              <p:cond delay="0"/>
                            </p:stCondLst>
                            <p:childTnLst>
                              <p:par>
                                <p:cTn id="288" nodeType="clickEffect" fill="hold" presetClass="entr" presetID="1">
                                  <p:stCondLst>
                                    <p:cond delay="0"/>
                                  </p:stCondLst>
                                  <p:childTnLst>
                                    <p:set>
                                      <p:cBhvr>
                                        <p:cTn id="289" dur="1" fill="hold">
                                          <p:stCondLst>
                                            <p:cond delay="0"/>
                                          </p:stCondLst>
                                        </p:cTn>
                                        <p:tgtEl>
                                          <p:spTgt spid="46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1">
                                  <p:stCondLst>
                                    <p:cond delay="0"/>
                                  </p:stCondLst>
                                  <p:childTnLst>
                                    <p:set>
                                      <p:cBhvr>
                                        <p:cTn id="293" dur="1" fill="hold">
                                          <p:stCondLst>
                                            <p:cond delay="0"/>
                                          </p:stCondLst>
                                        </p:cTn>
                                        <p:tgtEl>
                                          <p:spTgt spid="465"/>
                                        </p:tgtEl>
                                        <p:attrNameLst>
                                          <p:attrName>style.visibility</p:attrName>
                                        </p:attrNameLst>
                                      </p:cBhvr>
                                      <p:to>
                                        <p:strVal val="visible"/>
                                      </p:to>
                                    </p:set>
                                  </p:childTnLst>
                                </p:cTn>
                              </p:par>
                              <p:par>
                                <p:cTn id="294" nodeType="withEffect" fill="hold" presetClass="entr" presetID="1">
                                  <p:stCondLst>
                                    <p:cond delay="0"/>
                                  </p:stCondLst>
                                  <p:childTnLst>
                                    <p:set>
                                      <p:cBhvr>
                                        <p:cTn id="295"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Get employee names and salaries, by department</a:t>
            </a:r>
            <a:endParaRPr b="0" lang="en-US" sz="3400" spc="-1" strike="noStrike">
              <a:latin typeface="Arial"/>
            </a:endParaRPr>
          </a:p>
        </p:txBody>
      </p:sp>
      <p:sp>
        <p:nvSpPr>
          <p:cNvPr id="468"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Views – Example</a:t>
            </a:r>
            <a:endParaRPr b="0" lang="en-US" sz="4000" spc="-1" strike="noStrike">
              <a:latin typeface="Arial"/>
            </a:endParaRPr>
          </a:p>
        </p:txBody>
      </p:sp>
      <p:sp>
        <p:nvSpPr>
          <p:cNvPr id="469" name="CustomShape 3"/>
          <p:cNvSpPr/>
          <p:nvPr/>
        </p:nvSpPr>
        <p:spPr>
          <a:xfrm>
            <a:off x="628560" y="1997280"/>
            <a:ext cx="11186280" cy="1918440"/>
          </a:xfrm>
          <a:prstGeom prst="rect">
            <a:avLst/>
          </a:prstGeom>
          <a:solidFill>
            <a:schemeClr val="accent6">
              <a:lumMod val="9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400" spc="-1" strike="noStrike">
                <a:solidFill>
                  <a:srgbClr val="ffa000"/>
                </a:solidFill>
                <a:latin typeface="Consolas"/>
                <a:ea typeface="DejaVu Sans"/>
              </a:rPr>
              <a:t>CREATE VIEW </a:t>
            </a:r>
            <a:r>
              <a:rPr b="1" lang="en-US" sz="2400" spc="-1" strike="noStrike">
                <a:solidFill>
                  <a:srgbClr val="234465"/>
                </a:solidFill>
                <a:latin typeface="Consolas"/>
                <a:ea typeface="DejaVu Sans"/>
              </a:rPr>
              <a:t>`v_hr_result_set` </a:t>
            </a:r>
            <a:r>
              <a:rPr b="1" lang="en-US" sz="2400" spc="-1" strike="noStrike">
                <a:solidFill>
                  <a:srgbClr val="ffa000"/>
                </a:solidFill>
                <a:latin typeface="Consolas"/>
                <a:ea typeface="DejaVu Sans"/>
              </a:rPr>
              <a:t>AS</a:t>
            </a:r>
            <a:br/>
            <a:r>
              <a:rPr b="1" lang="en-US" sz="2400" spc="-1" strike="noStrike">
                <a:solidFill>
                  <a:srgbClr val="ffa000"/>
                </a:solidFill>
                <a:latin typeface="Consolas"/>
                <a:ea typeface="DejaVu Sans"/>
              </a:rPr>
              <a:t>SELECT</a:t>
            </a:r>
            <a:r>
              <a:rPr b="1" lang="en-US" sz="2400" spc="-1" strike="noStrike">
                <a:solidFill>
                  <a:srgbClr val="234465"/>
                </a:solidFill>
                <a:latin typeface="Consolas"/>
                <a:ea typeface="DejaVu Sans"/>
              </a:rPr>
              <a:t> </a:t>
            </a:r>
            <a:endParaRPr b="0" lang="en-US" sz="2400" spc="-1" strike="noStrike">
              <a:latin typeface="Arial"/>
            </a:endParaRPr>
          </a:p>
          <a:p>
            <a:pPr>
              <a:lnSpc>
                <a:spcPct val="100000"/>
              </a:lnSpc>
            </a:pPr>
            <a:r>
              <a:rPr b="1" lang="en-US" sz="2400" spc="-1" strike="noStrike">
                <a:solidFill>
                  <a:srgbClr val="234465"/>
                </a:solidFill>
                <a:latin typeface="Consolas"/>
                <a:ea typeface="DejaVu Sans"/>
              </a:rPr>
              <a:t>    </a:t>
            </a:r>
            <a:r>
              <a:rPr b="1" lang="en-US" sz="2400" spc="-1" strike="noStrike">
                <a:solidFill>
                  <a:srgbClr val="ffa000"/>
                </a:solidFill>
                <a:latin typeface="Consolas"/>
                <a:ea typeface="DejaVu Sans"/>
              </a:rPr>
              <a:t>CONCAT</a:t>
            </a:r>
            <a:r>
              <a:rPr b="1" lang="en-US" sz="2400" spc="-1" strike="noStrike">
                <a:solidFill>
                  <a:srgbClr val="234465"/>
                </a:solidFill>
                <a:latin typeface="Consolas"/>
                <a:ea typeface="DejaVu Sans"/>
              </a:rPr>
              <a:t>(`first_name`,' ',`last_name`) </a:t>
            </a:r>
            <a:r>
              <a:rPr b="1" lang="en-US" sz="2400" spc="-1" strike="noStrike">
                <a:solidFill>
                  <a:srgbClr val="ffa000"/>
                </a:solidFill>
                <a:latin typeface="Consolas"/>
                <a:ea typeface="DejaVu Sans"/>
              </a:rPr>
              <a:t>AS</a:t>
            </a:r>
            <a:r>
              <a:rPr b="1" lang="en-US" sz="2400" spc="-1" strike="noStrike">
                <a:solidFill>
                  <a:srgbClr val="234465"/>
                </a:solidFill>
                <a:latin typeface="Consolas"/>
                <a:ea typeface="DejaVu Sans"/>
              </a:rPr>
              <a:t> 'Full Name', `salary`</a:t>
            </a:r>
            <a:endParaRPr b="0" lang="en-US" sz="2400" spc="-1" strike="noStrike">
              <a:latin typeface="Arial"/>
            </a:endParaRPr>
          </a:p>
          <a:p>
            <a:pPr>
              <a:lnSpc>
                <a:spcPct val="100000"/>
              </a:lnSpc>
            </a:pPr>
            <a:r>
              <a:rPr b="1" lang="en-US" sz="2400" spc="-1" strike="noStrike">
                <a:solidFill>
                  <a:srgbClr val="ffa000"/>
                </a:solidFill>
                <a:latin typeface="Consolas"/>
                <a:ea typeface="DejaVu Sans"/>
              </a:rPr>
              <a:t>FROM</a:t>
            </a:r>
            <a:r>
              <a:rPr b="1" lang="en-US" sz="2400" spc="-1" strike="noStrike">
                <a:solidFill>
                  <a:srgbClr val="234465"/>
                </a:solidFill>
                <a:latin typeface="Consolas"/>
                <a:ea typeface="DejaVu Sans"/>
              </a:rPr>
              <a:t> `employees` </a:t>
            </a:r>
            <a:r>
              <a:rPr b="1" lang="en-US" sz="2400" spc="-1" strike="noStrike">
                <a:solidFill>
                  <a:srgbClr val="ffa000"/>
                </a:solidFill>
                <a:latin typeface="Consolas"/>
                <a:ea typeface="DejaVu Sans"/>
              </a:rPr>
              <a:t>ORDER BY </a:t>
            </a:r>
            <a:r>
              <a:rPr b="1" lang="en-US" sz="2400" spc="-1" strike="noStrike">
                <a:solidFill>
                  <a:srgbClr val="234465"/>
                </a:solidFill>
                <a:latin typeface="Consolas"/>
                <a:ea typeface="DejaVu Sans"/>
              </a:rPr>
              <a:t>`department_id`;</a:t>
            </a:r>
            <a:endParaRPr b="0" lang="en-US" sz="2400" spc="-1" strike="noStrike">
              <a:latin typeface="Arial"/>
            </a:endParaRPr>
          </a:p>
        </p:txBody>
      </p:sp>
      <p:sp>
        <p:nvSpPr>
          <p:cNvPr id="470" name="CustomShape 4"/>
          <p:cNvSpPr/>
          <p:nvPr/>
        </p:nvSpPr>
        <p:spPr>
          <a:xfrm>
            <a:off x="628560" y="4154400"/>
            <a:ext cx="11186280" cy="516600"/>
          </a:xfrm>
          <a:prstGeom prst="rect">
            <a:avLst/>
          </a:prstGeom>
          <a:solidFill>
            <a:schemeClr val="accent6">
              <a:lumMod val="9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234465"/>
                </a:solidFill>
                <a:latin typeface="Consolas"/>
                <a:ea typeface="DejaVu Sans"/>
              </a:rPr>
              <a:t>SELECT * FROM </a:t>
            </a:r>
            <a:r>
              <a:rPr b="1" lang="en-US" sz="2800" spc="-1" strike="noStrike">
                <a:solidFill>
                  <a:srgbClr val="ffa000"/>
                </a:solidFill>
                <a:latin typeface="Consolas"/>
                <a:ea typeface="DejaVu Sans"/>
              </a:rPr>
              <a:t>`v_hr_result_set`</a:t>
            </a:r>
            <a:r>
              <a:rPr b="1" lang="en-US" sz="2800" spc="-1" strike="noStrike">
                <a:solidFill>
                  <a:srgbClr val="234465"/>
                </a:solidFill>
                <a:latin typeface="Consolas"/>
                <a:ea typeface="DejaVu Sans"/>
              </a:rPr>
              <a:t>;</a:t>
            </a:r>
            <a:endParaRPr b="0" lang="en-US" sz="2800" spc="-1" strike="noStrike">
              <a:latin typeface="Arial"/>
            </a:endParaRPr>
          </a:p>
        </p:txBody>
      </p:sp>
      <p:sp>
        <p:nvSpPr>
          <p:cNvPr id="471" name="CustomShape 5"/>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847CD91-9664-4EBF-8C2D-BF7E78A7B394}" type="slidenum">
              <a:rPr b="0" lang="en-US" sz="1000" spc="-1" strike="noStrike">
                <a:solidFill>
                  <a:srgbClr val="234465"/>
                </a:solidFill>
                <a:latin typeface="Calibri"/>
              </a:rPr>
              <a:t>19</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296" dur="indefinite" restart="never" nodeType="tmRoot">
          <p:childTnLst>
            <p:seq>
              <p:cTn id="297" dur="indefinite" nodeType="mainSeq">
                <p:childTnLst>
                  <p:par>
                    <p:cTn id="298" fill="hold">
                      <p:stCondLst>
                        <p:cond delay="indefinite"/>
                      </p:stCondLst>
                      <p:childTnLst>
                        <p:par>
                          <p:cTn id="299" fill="hold">
                            <p:stCondLst>
                              <p:cond delay="0"/>
                            </p:stCondLst>
                            <p:childTnLst>
                              <p:par>
                                <p:cTn id="300" nodeType="clickEffect" fill="hold" presetClass="entr" presetID="1">
                                  <p:stCondLst>
                                    <p:cond delay="0"/>
                                  </p:stCondLst>
                                  <p:childTnLst>
                                    <p:set>
                                      <p:cBhvr>
                                        <p:cTn id="301" dur="1" fill="hold">
                                          <p:stCondLst>
                                            <p:cond delay="0"/>
                                          </p:stCondLst>
                                        </p:cTn>
                                        <p:tgtEl>
                                          <p:spTgt spid="469"/>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
                                  <p:stCondLst>
                                    <p:cond delay="0"/>
                                  </p:stCondLst>
                                  <p:childTnLst>
                                    <p:set>
                                      <p:cBhvr>
                                        <p:cTn id="305"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rmAutofit/>
          </a:bodyPr>
          <a:p>
            <a:pPr marL="360360" indent="-359640">
              <a:lnSpc>
                <a:spcPct val="105000"/>
              </a:lnSpc>
              <a:spcBef>
                <a:spcPts val="601"/>
              </a:spcBef>
              <a:spcAft>
                <a:spcPts val="601"/>
              </a:spcAft>
              <a:buClr>
                <a:srgbClr val="234465"/>
              </a:buClr>
              <a:buFont typeface="Wingdings" charset="2"/>
              <a:buChar char=""/>
            </a:pPr>
            <a:r>
              <a:rPr b="0" lang="en-US" sz="3200" spc="-1" strike="noStrike">
                <a:solidFill>
                  <a:srgbClr val="234465"/>
                </a:solidFill>
                <a:latin typeface="Calibri"/>
              </a:rPr>
              <a:t>Create a </a:t>
            </a:r>
            <a:r>
              <a:rPr b="1" lang="en-US" sz="3200" spc="-1" strike="noStrike">
                <a:solidFill>
                  <a:srgbClr val="ffa000"/>
                </a:solidFill>
                <a:latin typeface="Calibri"/>
              </a:rPr>
              <a:t>view</a:t>
            </a:r>
            <a:r>
              <a:rPr b="0" lang="en-US" sz="3200" spc="-1" strike="noStrike">
                <a:solidFill>
                  <a:srgbClr val="234465"/>
                </a:solidFill>
                <a:latin typeface="Calibri"/>
              </a:rPr>
              <a:t> that selects all information about the </a:t>
            </a:r>
            <a:r>
              <a:rPr b="1" lang="en-US" sz="3200" spc="-1" strike="noStrike">
                <a:solidFill>
                  <a:srgbClr val="ffa000"/>
                </a:solidFill>
                <a:latin typeface="Calibri"/>
              </a:rPr>
              <a:t>top paid </a:t>
            </a:r>
            <a:endParaRPr b="0" lang="en-US" sz="3200" spc="-1" strike="noStrike">
              <a:latin typeface="Arial"/>
            </a:endParaRPr>
          </a:p>
          <a:p>
            <a:pPr>
              <a:lnSpc>
                <a:spcPct val="105000"/>
              </a:lnSpc>
              <a:spcBef>
                <a:spcPts val="601"/>
              </a:spcBef>
              <a:spcAft>
                <a:spcPts val="601"/>
              </a:spcAft>
              <a:tabLst>
                <a:tab algn="l" pos="0"/>
              </a:tabLst>
            </a:pPr>
            <a:r>
              <a:rPr b="1" lang="en-US" sz="3200" spc="-1" strike="noStrike">
                <a:solidFill>
                  <a:srgbClr val="ffa000"/>
                </a:solidFill>
                <a:latin typeface="Calibri"/>
              </a:rPr>
              <a:t>employee</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tabLst>
                <a:tab algn="l" pos="0"/>
              </a:tabLst>
            </a:pPr>
            <a:r>
              <a:rPr b="0" lang="en-US" sz="3200" spc="-1" strike="noStrike">
                <a:solidFill>
                  <a:srgbClr val="234465"/>
                </a:solidFill>
                <a:latin typeface="Calibri"/>
              </a:rPr>
              <a:t>Name the view </a:t>
            </a:r>
            <a:r>
              <a:rPr b="1" lang="en-US" sz="3200" spc="-1" strike="noStrike">
                <a:solidFill>
                  <a:srgbClr val="ffa000"/>
                </a:solidFill>
                <a:latin typeface="Consolas"/>
              </a:rPr>
              <a:t>v_top_paid_employee</a:t>
            </a:r>
            <a:endParaRPr b="0" lang="en-US" sz="3200" spc="-1" strike="noStrike">
              <a:latin typeface="Arial"/>
            </a:endParaRPr>
          </a:p>
          <a:p>
            <a:pPr lvl="1" marL="803160" indent="-359640">
              <a:lnSpc>
                <a:spcPct val="105000"/>
              </a:lnSpc>
              <a:spcBef>
                <a:spcPts val="601"/>
              </a:spcBef>
              <a:spcAft>
                <a:spcPts val="601"/>
              </a:spcAft>
              <a:buClr>
                <a:srgbClr val="234465"/>
              </a:buClr>
              <a:buFont typeface="Wingdings" charset="2"/>
              <a:buChar char=""/>
              <a:tabLst>
                <a:tab algn="l" pos="0"/>
              </a:tabLst>
            </a:pPr>
            <a:r>
              <a:rPr b="0" lang="en-US" sz="3200" spc="-1" strike="noStrike">
                <a:solidFill>
                  <a:srgbClr val="234465"/>
                </a:solidFill>
                <a:latin typeface="Calibri"/>
              </a:rPr>
              <a:t>Note: Query </a:t>
            </a:r>
            <a:r>
              <a:rPr b="1" lang="en-US" sz="3200" spc="-1" strike="noStrike">
                <a:solidFill>
                  <a:srgbClr val="ffa000"/>
                </a:solidFill>
                <a:latin typeface="Calibri"/>
              </a:rPr>
              <a:t>hotel</a:t>
            </a:r>
            <a:r>
              <a:rPr b="0" lang="en-US" sz="3200" spc="-1" strike="noStrike">
                <a:solidFill>
                  <a:srgbClr val="234465"/>
                </a:solidFill>
                <a:latin typeface="Calibri"/>
              </a:rPr>
              <a:t> database</a:t>
            </a:r>
            <a:endParaRPr b="0" lang="en-US" sz="3200" spc="-1" strike="noStrike">
              <a:latin typeface="Arial"/>
            </a:endParaRPr>
          </a:p>
        </p:txBody>
      </p:sp>
      <p:sp>
        <p:nvSpPr>
          <p:cNvPr id="473"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Problem: Top Paid Employee</a:t>
            </a:r>
            <a:endParaRPr b="0" lang="en-US" sz="4000" spc="-1" strike="noStrike">
              <a:latin typeface="Arial"/>
            </a:endParaRPr>
          </a:p>
        </p:txBody>
      </p:sp>
      <p:sp>
        <p:nvSpPr>
          <p:cNvPr id="474" name="CustomShape 3"/>
          <p:cNvSpPr/>
          <p:nvPr/>
        </p:nvSpPr>
        <p:spPr>
          <a:xfrm>
            <a:off x="5638680" y="3867840"/>
            <a:ext cx="913680" cy="532800"/>
          </a:xfrm>
          <a:prstGeom prst="downArrow">
            <a:avLst>
              <a:gd name="adj1" fmla="val 50000"/>
              <a:gd name="adj2" fmla="val 50000"/>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sp>
      <p:sp>
        <p:nvSpPr>
          <p:cNvPr id="475" name="CustomShape 4"/>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63B2CD5-2C2D-404B-A103-69014847655F}" type="slidenum">
              <a:rPr b="0" lang="en-US" sz="1000" spc="-1" strike="noStrike">
                <a:solidFill>
                  <a:srgbClr val="234465"/>
                </a:solidFill>
                <a:latin typeface="Calibri"/>
              </a:rPr>
              <a:t>24</a:t>
            </a:fld>
            <a:endParaRPr b="0" lang="en-US" sz="1000" spc="-1" strike="noStrike">
              <a:latin typeface="Arial"/>
            </a:endParaRPr>
          </a:p>
        </p:txBody>
      </p:sp>
      <p:pic>
        <p:nvPicPr>
          <p:cNvPr id="476" name="Picture 4" descr=""/>
          <p:cNvPicPr/>
          <p:nvPr/>
        </p:nvPicPr>
        <p:blipFill>
          <a:blip r:embed="rId1"/>
          <a:stretch/>
        </p:blipFill>
        <p:spPr>
          <a:xfrm>
            <a:off x="1955880" y="4959000"/>
            <a:ext cx="8476560" cy="694440"/>
          </a:xfrm>
          <a:prstGeom prst="rect">
            <a:avLst/>
          </a:prstGeom>
          <a:ln>
            <a:noFill/>
          </a:ln>
        </p:spPr>
      </p:pic>
    </p:spTree>
  </p:cSld>
  <mc:AlternateContent>
    <mc:Choice Requires="p14">
      <p:transition spd="slow" advTm="5000" p14:dur="2000"/>
    </mc:Choice>
    <mc:Fallback>
      <p:transition spd="slow" advTm="5000"/>
    </mc:Fallback>
  </mc:AlternateContent>
  <p:timing>
    <p:tnLst>
      <p:par>
        <p:cTn id="306" dur="indefinite" restart="never" nodeType="tmRoot">
          <p:childTnLst>
            <p:seq>
              <p:cTn id="307" dur="indefinite" nodeType="mainSeq">
                <p:childTnLst>
                  <p:par>
                    <p:cTn id="308" fill="hold">
                      <p:stCondLst>
                        <p:cond delay="indefinite"/>
                      </p:stCondLst>
                      <p:childTnLst>
                        <p:par>
                          <p:cTn id="309" fill="hold">
                            <p:stCondLst>
                              <p:cond delay="0"/>
                            </p:stCondLst>
                            <p:childTnLst>
                              <p:par>
                                <p:cTn id="310" nodeType="clickEffect" fill="hold" presetClass="entr" presetID="1">
                                  <p:stCondLst>
                                    <p:cond delay="0"/>
                                  </p:stCondLst>
                                  <p:childTnLst>
                                    <p:set>
                                      <p:cBhvr>
                                        <p:cTn id="311"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1">
                                  <p:stCondLst>
                                    <p:cond delay="0"/>
                                  </p:stCondLst>
                                  <p:childTnLst>
                                    <p:set>
                                      <p:cBhvr>
                                        <p:cTn id="315" dur="1" fill="hold">
                                          <p:stCondLst>
                                            <p:cond delay="0"/>
                                          </p:stCondLst>
                                        </p:cTn>
                                        <p:tgtEl>
                                          <p:spTgt spid="472">
                                            <p:txEl>
                                              <p:pRg st="3" end="3"/>
                                            </p:txEl>
                                          </p:spTgt>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nodeType="clickEffect" fill="hold" presetClass="entr" presetID="1">
                                  <p:stCondLst>
                                    <p:cond delay="0"/>
                                  </p:stCondLst>
                                  <p:childTnLst>
                                    <p:set>
                                      <p:cBhvr>
                                        <p:cTn id="319"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Solution: Top Paid Employee</a:t>
            </a:r>
            <a:endParaRPr b="0" lang="en-US" sz="4000" spc="-1" strike="noStrike">
              <a:latin typeface="Arial"/>
            </a:endParaRPr>
          </a:p>
        </p:txBody>
      </p:sp>
      <p:sp>
        <p:nvSpPr>
          <p:cNvPr id="478" name="CustomShape 2"/>
          <p:cNvSpPr/>
          <p:nvPr/>
        </p:nvSpPr>
        <p:spPr>
          <a:xfrm>
            <a:off x="2209680" y="1974600"/>
            <a:ext cx="7771680" cy="17964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800" spc="-1" strike="noStrike">
                <a:solidFill>
                  <a:srgbClr val="ffa000"/>
                </a:solidFill>
                <a:latin typeface="Consolas"/>
                <a:ea typeface="DejaVu Sans"/>
              </a:rPr>
              <a:t>CREATE VIEW </a:t>
            </a:r>
            <a:r>
              <a:rPr b="1" lang="en-US" sz="2800" spc="-1" strike="noStrike">
                <a:solidFill>
                  <a:srgbClr val="234465"/>
                </a:solidFill>
                <a:latin typeface="Consolas"/>
                <a:ea typeface="DejaVu Sans"/>
              </a:rPr>
              <a:t>`v_top_paid_employee`</a:t>
            </a:r>
            <a:endParaRPr b="0" lang="en-US" sz="2800" spc="-1" strike="noStrike">
              <a:latin typeface="Arial"/>
            </a:endParaRPr>
          </a:p>
          <a:p>
            <a:pPr>
              <a:lnSpc>
                <a:spcPct val="100000"/>
              </a:lnSpc>
            </a:pPr>
            <a:r>
              <a:rPr b="1" lang="en-US" sz="2800" spc="-1" strike="noStrike">
                <a:solidFill>
                  <a:srgbClr val="ffa000"/>
                </a:solidFill>
                <a:latin typeface="Consolas"/>
                <a:ea typeface="DejaVu Sans"/>
              </a:rPr>
              <a:t>AS</a:t>
            </a:r>
            <a:endParaRPr b="0" lang="en-US" sz="2800" spc="-1" strike="noStrike">
              <a:latin typeface="Arial"/>
            </a:endParaRPr>
          </a:p>
          <a:p>
            <a:pPr>
              <a:lnSpc>
                <a:spcPct val="100000"/>
              </a:lnSpc>
            </a:pPr>
            <a:r>
              <a:rPr b="1" lang="en-US" sz="2800" spc="-1" strike="noStrike">
                <a:solidFill>
                  <a:srgbClr val="ffa000"/>
                </a:solidFill>
                <a:latin typeface="Consolas"/>
                <a:ea typeface="DejaVu Sans"/>
              </a:rPr>
              <a:t>    </a:t>
            </a:r>
            <a:r>
              <a:rPr b="1" lang="en-US" sz="2800" spc="-1" strike="noStrike">
                <a:solidFill>
                  <a:srgbClr val="ffa000"/>
                </a:solidFill>
                <a:latin typeface="Consolas"/>
                <a:ea typeface="DejaVu Sans"/>
              </a:rPr>
              <a:t>SELECT </a:t>
            </a:r>
            <a:r>
              <a:rPr b="1" lang="en-US" sz="2800" spc="-1" strike="noStrike">
                <a:solidFill>
                  <a:srgbClr val="234465"/>
                </a:solidFill>
                <a:latin typeface="Consolas"/>
                <a:ea typeface="DejaVu Sans"/>
              </a:rPr>
              <a:t>* </a:t>
            </a:r>
            <a:r>
              <a:rPr b="1" lang="en-US" sz="2800" spc="-1" strike="noStrike">
                <a:solidFill>
                  <a:srgbClr val="ffa000"/>
                </a:solidFill>
                <a:latin typeface="Consolas"/>
                <a:ea typeface="DejaVu Sans"/>
              </a:rPr>
              <a:t>FROM</a:t>
            </a:r>
            <a:r>
              <a:rPr b="1" lang="en-US" sz="2800" spc="-1" strike="noStrike">
                <a:solidFill>
                  <a:srgbClr val="234465"/>
                </a:solidFill>
                <a:latin typeface="Consolas"/>
                <a:ea typeface="DejaVu Sans"/>
              </a:rPr>
              <a:t> `employees`</a:t>
            </a:r>
            <a:endParaRPr b="0" lang="en-US" sz="2800" spc="-1" strike="noStrike">
              <a:latin typeface="Arial"/>
            </a:endParaRPr>
          </a:p>
          <a:p>
            <a:pPr>
              <a:lnSpc>
                <a:spcPct val="100000"/>
              </a:lnSpc>
            </a:pPr>
            <a:r>
              <a:rPr b="1" lang="en-US" sz="2800" spc="-1" strike="noStrike">
                <a:solidFill>
                  <a:srgbClr val="234465"/>
                </a:solidFill>
                <a:latin typeface="Consolas"/>
                <a:ea typeface="DejaVu Sans"/>
              </a:rPr>
              <a:t>    </a:t>
            </a:r>
            <a:r>
              <a:rPr b="1" lang="en-US" sz="2800" spc="-1" strike="noStrike">
                <a:solidFill>
                  <a:srgbClr val="ffa000"/>
                </a:solidFill>
                <a:latin typeface="Consolas"/>
                <a:ea typeface="DejaVu Sans"/>
              </a:rPr>
              <a:t>ORDER BY </a:t>
            </a:r>
            <a:r>
              <a:rPr b="1" lang="en-US" sz="2800" spc="-1" strike="noStrike">
                <a:solidFill>
                  <a:srgbClr val="234465"/>
                </a:solidFill>
                <a:latin typeface="Consolas"/>
                <a:ea typeface="DejaVu Sans"/>
              </a:rPr>
              <a:t>`salary` </a:t>
            </a:r>
            <a:r>
              <a:rPr b="1" lang="en-US" sz="2800" spc="-1" strike="noStrike">
                <a:solidFill>
                  <a:srgbClr val="ffa000"/>
                </a:solidFill>
                <a:latin typeface="Consolas"/>
                <a:ea typeface="DejaVu Sans"/>
              </a:rPr>
              <a:t>DESC LIMIT 1</a:t>
            </a:r>
            <a:r>
              <a:rPr b="1" lang="en-US" sz="2800" spc="-1" strike="noStrike">
                <a:solidFill>
                  <a:srgbClr val="234465"/>
                </a:solidFill>
                <a:latin typeface="Consolas"/>
                <a:ea typeface="DejaVu Sans"/>
              </a:rPr>
              <a:t>;</a:t>
            </a:r>
            <a:endParaRPr b="0" lang="en-US" sz="2800" spc="-1" strike="noStrike">
              <a:latin typeface="Arial"/>
            </a:endParaRPr>
          </a:p>
        </p:txBody>
      </p:sp>
      <p:sp>
        <p:nvSpPr>
          <p:cNvPr id="479" name="CustomShape 3"/>
          <p:cNvSpPr/>
          <p:nvPr/>
        </p:nvSpPr>
        <p:spPr>
          <a:xfrm>
            <a:off x="7162920" y="3987720"/>
            <a:ext cx="3228120" cy="640080"/>
          </a:xfrm>
          <a:prstGeom prst="wedgeRoundRectCallout">
            <a:avLst>
              <a:gd name="adj1" fmla="val -18946"/>
              <a:gd name="adj2" fmla="val -83299"/>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Greatest value first</a:t>
            </a:r>
            <a:endParaRPr b="0" lang="en-US" sz="2800" spc="-1" strike="noStrike">
              <a:latin typeface="Arial"/>
            </a:endParaRPr>
          </a:p>
        </p:txBody>
      </p:sp>
      <p:sp>
        <p:nvSpPr>
          <p:cNvPr id="480" name="CustomShape 4"/>
          <p:cNvSpPr/>
          <p:nvPr/>
        </p:nvSpPr>
        <p:spPr>
          <a:xfrm>
            <a:off x="2971800" y="3900960"/>
            <a:ext cx="2742480" cy="640080"/>
          </a:xfrm>
          <a:prstGeom prst="wedgeRoundRectCallout">
            <a:avLst>
              <a:gd name="adj1" fmla="val 30752"/>
              <a:gd name="adj2" fmla="val -74119"/>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Sorting column</a:t>
            </a:r>
            <a:endParaRPr b="0" lang="en-US" sz="2800" spc="-1" strike="noStrike">
              <a:latin typeface="Arial"/>
            </a:endParaRPr>
          </a:p>
        </p:txBody>
      </p:sp>
      <p:sp>
        <p:nvSpPr>
          <p:cNvPr id="481" name="CustomShape 5"/>
          <p:cNvSpPr/>
          <p:nvPr/>
        </p:nvSpPr>
        <p:spPr>
          <a:xfrm>
            <a:off x="2206440" y="5294880"/>
            <a:ext cx="7774920" cy="94284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800" spc="-1" strike="noStrike">
                <a:solidFill>
                  <a:srgbClr val="ffa000"/>
                </a:solidFill>
                <a:latin typeface="Consolas"/>
                <a:ea typeface="DejaVu Sans"/>
              </a:rPr>
              <a:t>SELECT</a:t>
            </a:r>
            <a:r>
              <a:rPr b="1" lang="en-US" sz="2800" spc="-1" strike="noStrike">
                <a:solidFill>
                  <a:srgbClr val="234465"/>
                </a:solidFill>
                <a:latin typeface="Consolas"/>
                <a:ea typeface="DejaVu Sans"/>
              </a:rPr>
              <a:t> * </a:t>
            </a:r>
            <a:r>
              <a:rPr b="1" lang="en-US" sz="2800" spc="-1" strike="noStrike">
                <a:solidFill>
                  <a:srgbClr val="ffa000"/>
                </a:solidFill>
                <a:latin typeface="Consolas"/>
                <a:ea typeface="DejaVu Sans"/>
              </a:rPr>
              <a:t>FROM</a:t>
            </a:r>
            <a:r>
              <a:rPr b="1" lang="en-US" sz="2800" spc="-1" strike="noStrike">
                <a:solidFill>
                  <a:srgbClr val="234465"/>
                </a:solidFill>
                <a:latin typeface="Consolas"/>
                <a:ea typeface="DejaVu Sans"/>
              </a:rPr>
              <a:t> `v_top_paid_employee`;</a:t>
            </a:r>
            <a:endParaRPr b="0" lang="en-US" sz="2800" spc="-1" strike="noStrike">
              <a:latin typeface="Arial"/>
            </a:endParaRPr>
          </a:p>
        </p:txBody>
      </p:sp>
      <p:sp>
        <p:nvSpPr>
          <p:cNvPr id="482"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4AAED66-5AB4-4ABA-889B-F31E3974A3D0}" type="slidenum">
              <a:rPr b="0" lang="en-US" sz="1000" spc="-1" strike="noStrike">
                <a:solidFill>
                  <a:srgbClr val="234465"/>
                </a:solidFill>
                <a:latin typeface="Calibri"/>
              </a:rPr>
              <a:t>24</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320" dur="indefinite" restart="never" nodeType="tmRoot">
          <p:childTnLst>
            <p:seq>
              <p:cTn id="321" dur="indefinite" nodeType="mainSeq">
                <p:childTnLst>
                  <p:par>
                    <p:cTn id="322" fill="hold">
                      <p:stCondLst>
                        <p:cond delay="indefinite"/>
                      </p:stCondLst>
                      <p:childTnLst>
                        <p:par>
                          <p:cTn id="323" fill="hold">
                            <p:stCondLst>
                              <p:cond delay="0"/>
                            </p:stCondLst>
                            <p:childTnLst>
                              <p:par>
                                <p:cTn id="324" nodeType="clickEffect" fill="hold" presetClass="entr" presetID="1">
                                  <p:stCondLst>
                                    <p:cond delay="0"/>
                                  </p:stCondLst>
                                  <p:childTnLst>
                                    <p:set>
                                      <p:cBhvr>
                                        <p:cTn id="325" dur="1" fill="hold">
                                          <p:stCondLst>
                                            <p:cond delay="0"/>
                                          </p:stCondLst>
                                        </p:cTn>
                                        <p:tgtEl>
                                          <p:spTgt spid="480"/>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1">
                                  <p:stCondLst>
                                    <p:cond delay="0"/>
                                  </p:stCondLst>
                                  <p:childTnLst>
                                    <p:set>
                                      <p:cBhvr>
                                        <p:cTn id="329" dur="1" fill="hold">
                                          <p:stCondLst>
                                            <p:cond delay="0"/>
                                          </p:stCondLst>
                                        </p:cTn>
                                        <p:tgtEl>
                                          <p:spTgt spid="479"/>
                                        </p:tgtEl>
                                        <p:attrNameLst>
                                          <p:attrName>style.visibility</p:attrName>
                                        </p:attrNameLst>
                                      </p:cBhvr>
                                      <p:to>
                                        <p:strVal val="visible"/>
                                      </p:to>
                                    </p:set>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1">
                                  <p:stCondLst>
                                    <p:cond delay="0"/>
                                  </p:stCondLst>
                                  <p:childTnLst>
                                    <p:set>
                                      <p:cBhvr>
                                        <p:cTn id="333"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3" name="Картина 4" descr=""/>
          <p:cNvPicPr/>
          <p:nvPr/>
        </p:nvPicPr>
        <p:blipFill>
          <a:blip r:embed="rId1"/>
          <a:stretch/>
        </p:blipFill>
        <p:spPr>
          <a:xfrm>
            <a:off x="4742640" y="1553040"/>
            <a:ext cx="2705760" cy="2370960"/>
          </a:xfrm>
          <a:prstGeom prst="rect">
            <a:avLst/>
          </a:prstGeom>
          <a:ln>
            <a:noFill/>
          </a:ln>
        </p:spPr>
      </p:pic>
      <p:sp>
        <p:nvSpPr>
          <p:cNvPr id="484" name="CustomShape 1"/>
          <p:cNvSpPr/>
          <p:nvPr/>
        </p:nvSpPr>
        <p:spPr>
          <a:xfrm>
            <a:off x="615240" y="470484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0000"/>
              </a:lnSpc>
              <a:tabLst>
                <a:tab algn="l" pos="0"/>
              </a:tabLst>
            </a:pPr>
            <a:r>
              <a:rPr b="1" lang="en-US" sz="5400" spc="-1" strike="noStrike">
                <a:solidFill>
                  <a:srgbClr val="234465"/>
                </a:solidFill>
                <a:latin typeface="Calibri"/>
              </a:rPr>
              <a:t>Writing Data in Tables</a:t>
            </a:r>
            <a:endParaRPr b="0" lang="en-US" sz="5400" spc="-1" strike="noStrike">
              <a:latin typeface="Arial"/>
            </a:endParaRPr>
          </a:p>
        </p:txBody>
      </p:sp>
      <p:sp>
        <p:nvSpPr>
          <p:cNvPr id="485" name="CustomShape 2"/>
          <p:cNvSpPr/>
          <p:nvPr/>
        </p:nvSpPr>
        <p:spPr>
          <a:xfrm>
            <a:off x="615240" y="558576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5000"/>
              </a:lnSpc>
              <a:spcBef>
                <a:spcPts val="601"/>
              </a:spcBef>
              <a:spcAft>
                <a:spcPts val="601"/>
              </a:spcAft>
              <a:tabLst>
                <a:tab algn="l" pos="0"/>
              </a:tabLst>
            </a:pPr>
            <a:r>
              <a:rPr b="0" lang="en-US" sz="4000" spc="-1" strike="noStrike">
                <a:solidFill>
                  <a:srgbClr val="234465"/>
                </a:solidFill>
                <a:latin typeface="Calibri"/>
              </a:rPr>
              <a:t>Using SQL INSERT</a:t>
            </a:r>
            <a:endParaRPr b="0" lang="en-US" sz="4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57480" indent="-35676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The SQL </a:t>
            </a:r>
            <a:r>
              <a:rPr b="1" lang="en-US" sz="3000" spc="-1" strike="noStrike">
                <a:solidFill>
                  <a:srgbClr val="ffa000"/>
                </a:solidFill>
                <a:latin typeface="Consolas"/>
              </a:rPr>
              <a:t>INSERT</a:t>
            </a:r>
            <a:r>
              <a:rPr b="0" lang="en-US" sz="3000" spc="-1" strike="noStrike">
                <a:solidFill>
                  <a:srgbClr val="234465"/>
                </a:solidFill>
                <a:latin typeface="Calibri"/>
              </a:rPr>
              <a:t> command</a:t>
            </a:r>
            <a:endParaRPr b="0" lang="en-US" sz="3000" spc="-1" strike="noStrike">
              <a:latin typeface="Arial"/>
            </a:endParaRPr>
          </a:p>
          <a:p>
            <a:pPr marL="357480" indent="-356760">
              <a:lnSpc>
                <a:spcPct val="100000"/>
              </a:lnSpc>
              <a:spcBef>
                <a:spcPts val="18000"/>
              </a:spcBef>
              <a:spcAft>
                <a:spcPts val="601"/>
              </a:spcAft>
              <a:buClr>
                <a:srgbClr val="234465"/>
              </a:buClr>
              <a:buFont typeface="Wingdings" charset="2"/>
              <a:buChar char=""/>
            </a:pPr>
            <a:r>
              <a:rPr b="1" lang="en-US" sz="3000" spc="-1" strike="noStrike">
                <a:solidFill>
                  <a:srgbClr val="ffa000"/>
                </a:solidFill>
                <a:latin typeface="Calibri"/>
              </a:rPr>
              <a:t>Bulk</a:t>
            </a:r>
            <a:r>
              <a:rPr b="0" lang="en-US" sz="3000" spc="-1" strike="noStrike">
                <a:solidFill>
                  <a:srgbClr val="ffa000"/>
                </a:solidFill>
                <a:latin typeface="Calibri"/>
              </a:rPr>
              <a:t> </a:t>
            </a:r>
            <a:r>
              <a:rPr b="1" lang="en-US" sz="3000" spc="-1" strike="noStrike">
                <a:solidFill>
                  <a:srgbClr val="ffa000"/>
                </a:solidFill>
                <a:latin typeface="Calibri"/>
              </a:rPr>
              <a:t>data</a:t>
            </a:r>
            <a:r>
              <a:rPr b="0" lang="en-US" sz="3000" spc="-1" strike="noStrike">
                <a:solidFill>
                  <a:srgbClr val="ffa000"/>
                </a:solidFill>
                <a:latin typeface="Calibri"/>
              </a:rPr>
              <a:t>  </a:t>
            </a:r>
            <a:endParaRPr b="0" lang="en-US" sz="3000" spc="-1" strike="noStrike">
              <a:latin typeface="Arial"/>
            </a:endParaRPr>
          </a:p>
        </p:txBody>
      </p:sp>
      <p:sp>
        <p:nvSpPr>
          <p:cNvPr id="487"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Inserting Data</a:t>
            </a:r>
            <a:endParaRPr b="0" lang="en-US" sz="4000" spc="-1" strike="noStrike">
              <a:latin typeface="Arial"/>
            </a:endParaRPr>
          </a:p>
        </p:txBody>
      </p:sp>
      <p:sp>
        <p:nvSpPr>
          <p:cNvPr id="488" name="CustomShape 3"/>
          <p:cNvSpPr/>
          <p:nvPr/>
        </p:nvSpPr>
        <p:spPr>
          <a:xfrm>
            <a:off x="685800" y="1905120"/>
            <a:ext cx="10819800" cy="486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INSERT INTO </a:t>
            </a:r>
            <a:r>
              <a:rPr b="1" lang="en-US" sz="2600" spc="-1" strike="noStrike">
                <a:solidFill>
                  <a:srgbClr val="234465"/>
                </a:solidFill>
                <a:latin typeface="Consolas"/>
                <a:ea typeface="DejaVu Sans"/>
              </a:rPr>
              <a:t>`towns`</a:t>
            </a: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VALUES</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(33, 'Paris');</a:t>
            </a:r>
            <a:endParaRPr b="0" lang="en-US" sz="2600" spc="-1" strike="noStrike">
              <a:latin typeface="Arial"/>
            </a:endParaRPr>
          </a:p>
        </p:txBody>
      </p:sp>
      <p:sp>
        <p:nvSpPr>
          <p:cNvPr id="489" name="CustomShape 4"/>
          <p:cNvSpPr/>
          <p:nvPr/>
        </p:nvSpPr>
        <p:spPr>
          <a:xfrm>
            <a:off x="8001000" y="1035720"/>
            <a:ext cx="2430000" cy="955440"/>
          </a:xfrm>
          <a:prstGeom prst="wedgeRoundRectCallout">
            <a:avLst>
              <a:gd name="adj1" fmla="val -56788"/>
              <a:gd name="adj2" fmla="val 38246"/>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Values for</a:t>
            </a:r>
            <a:endParaRPr b="0" lang="en-US" sz="2800" spc="-1" strike="noStrike">
              <a:latin typeface="Arial"/>
            </a:endParaRPr>
          </a:p>
          <a:p>
            <a:pPr algn="ctr">
              <a:lnSpc>
                <a:spcPct val="100000"/>
              </a:lnSpc>
            </a:pPr>
            <a:r>
              <a:rPr b="0" lang="en-US" sz="2800" spc="-1" strike="noStrike">
                <a:solidFill>
                  <a:srgbClr val="ffffff"/>
                </a:solidFill>
                <a:latin typeface="Calibri"/>
                <a:ea typeface="DejaVu Sans"/>
              </a:rPr>
              <a:t>all columns</a:t>
            </a:r>
            <a:endParaRPr b="0" lang="en-US" sz="2800" spc="-1" strike="noStrike">
              <a:latin typeface="Arial"/>
            </a:endParaRPr>
          </a:p>
        </p:txBody>
      </p:sp>
      <p:sp>
        <p:nvSpPr>
          <p:cNvPr id="490" name="CustomShape 5"/>
          <p:cNvSpPr/>
          <p:nvPr/>
        </p:nvSpPr>
        <p:spPr>
          <a:xfrm>
            <a:off x="685800" y="4724280"/>
            <a:ext cx="10819800" cy="1674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INSERT INTO </a:t>
            </a:r>
            <a:r>
              <a:rPr b="1" lang="en-US" sz="2600" spc="-1" strike="noStrike">
                <a:solidFill>
                  <a:srgbClr val="234465"/>
                </a:solidFill>
                <a:latin typeface="Consolas"/>
                <a:ea typeface="DejaVu Sans"/>
              </a:rPr>
              <a:t>`employees_projects`</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     </a:t>
            </a:r>
            <a:r>
              <a:rPr b="1" lang="en-US" sz="2600" spc="-1" strike="noStrike">
                <a:solidFill>
                  <a:srgbClr val="ffa000"/>
                </a:solidFill>
                <a:latin typeface="Consolas"/>
                <a:ea typeface="DejaVu Sans"/>
              </a:rPr>
              <a:t>VALUES </a:t>
            </a:r>
            <a:r>
              <a:rPr b="1" lang="en-US" sz="2600" spc="-1" strike="noStrike">
                <a:solidFill>
                  <a:srgbClr val="234465"/>
                </a:solidFill>
                <a:latin typeface="Consolas"/>
                <a:ea typeface="DejaVu Sans"/>
              </a:rPr>
              <a:t>(229, 1),</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(2</a:t>
            </a:r>
            <a:r>
              <a:rPr b="1" lang="bg-BG" sz="2600" spc="-1" strike="noStrike">
                <a:solidFill>
                  <a:srgbClr val="234465"/>
                </a:solidFill>
                <a:latin typeface="Consolas"/>
                <a:ea typeface="DejaVu Sans"/>
              </a:rPr>
              <a:t>29</a:t>
            </a:r>
            <a:r>
              <a:rPr b="1" lang="en-US" sz="2600" spc="-1" strike="noStrike">
                <a:solidFill>
                  <a:srgbClr val="234465"/>
                </a:solidFill>
                <a:latin typeface="Consolas"/>
                <a:ea typeface="DejaVu Sans"/>
              </a:rPr>
              <a:t>, 2),</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234465"/>
                </a:solidFill>
                <a:latin typeface="Consolas"/>
                <a:ea typeface="DejaVu Sans"/>
              </a:rPr>
              <a:t>(2</a:t>
            </a:r>
            <a:r>
              <a:rPr b="1" lang="bg-BG" sz="2600" spc="-1" strike="noStrike">
                <a:solidFill>
                  <a:srgbClr val="234465"/>
                </a:solidFill>
                <a:latin typeface="Consolas"/>
                <a:ea typeface="DejaVu Sans"/>
              </a:rPr>
              <a:t>29</a:t>
            </a:r>
            <a:r>
              <a:rPr b="1" lang="en-US" sz="2600" spc="-1" strike="noStrike">
                <a:solidFill>
                  <a:srgbClr val="234465"/>
                </a:solidFill>
                <a:latin typeface="Consolas"/>
                <a:ea typeface="DejaVu Sans"/>
              </a:rPr>
              <a:t>, 3), …</a:t>
            </a:r>
            <a:endParaRPr b="0" lang="en-US" sz="2600" spc="-1" strike="noStrike">
              <a:latin typeface="Arial"/>
            </a:endParaRPr>
          </a:p>
        </p:txBody>
      </p:sp>
      <p:sp>
        <p:nvSpPr>
          <p:cNvPr id="491" name="CustomShape 6"/>
          <p:cNvSpPr/>
          <p:nvPr/>
        </p:nvSpPr>
        <p:spPr>
          <a:xfrm>
            <a:off x="685800" y="2809440"/>
            <a:ext cx="10819800" cy="882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INSERT INTO </a:t>
            </a:r>
            <a:r>
              <a:rPr b="1" lang="en-US" sz="2600" spc="-1" strike="noStrike">
                <a:solidFill>
                  <a:srgbClr val="234465"/>
                </a:solidFill>
                <a:latin typeface="Consolas"/>
                <a:ea typeface="DejaVu Sans"/>
              </a:rPr>
              <a:t>projects(`name`, `start_date`)</a:t>
            </a:r>
            <a:endParaRPr b="0" lang="en-US" sz="2600" spc="-1" strike="noStrike">
              <a:latin typeface="Arial"/>
            </a:endParaRPr>
          </a:p>
          <a:p>
            <a:pPr>
              <a:lnSpc>
                <a:spcPct val="100000"/>
              </a:lnSpc>
            </a:pP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VALUES</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('Reflective Jacket', </a:t>
            </a:r>
            <a:r>
              <a:rPr b="1" lang="en-US" sz="2600" spc="-1" strike="noStrike">
                <a:solidFill>
                  <a:srgbClr val="ffa000"/>
                </a:solidFill>
                <a:latin typeface="Consolas"/>
                <a:ea typeface="DejaVu Sans"/>
              </a:rPr>
              <a:t>NOW()</a:t>
            </a:r>
            <a:r>
              <a:rPr b="1" lang="en-US" sz="2600" spc="-1" strike="noStrike">
                <a:solidFill>
                  <a:srgbClr val="234465"/>
                </a:solidFill>
                <a:latin typeface="Consolas"/>
                <a:ea typeface="DejaVu Sans"/>
              </a:rPr>
              <a:t>)</a:t>
            </a:r>
            <a:endParaRPr b="0" lang="en-US" sz="2600" spc="-1" strike="noStrike">
              <a:latin typeface="Arial"/>
            </a:endParaRPr>
          </a:p>
        </p:txBody>
      </p:sp>
      <p:sp>
        <p:nvSpPr>
          <p:cNvPr id="492" name="CustomShape 7"/>
          <p:cNvSpPr/>
          <p:nvPr/>
        </p:nvSpPr>
        <p:spPr>
          <a:xfrm>
            <a:off x="8686800" y="2520000"/>
            <a:ext cx="1675800" cy="1078560"/>
          </a:xfrm>
          <a:prstGeom prst="wedgeRoundRectCallout">
            <a:avLst>
              <a:gd name="adj1" fmla="val -65941"/>
              <a:gd name="adj2" fmla="val -13855"/>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Specify</a:t>
            </a:r>
            <a:endParaRPr b="0" lang="en-US" sz="2800" spc="-1" strike="noStrike">
              <a:latin typeface="Arial"/>
            </a:endParaRPr>
          </a:p>
          <a:p>
            <a:pPr algn="ctr">
              <a:lnSpc>
                <a:spcPct val="100000"/>
              </a:lnSpc>
            </a:pPr>
            <a:r>
              <a:rPr b="0" lang="en-US" sz="2800" spc="-1" strike="noStrike">
                <a:solidFill>
                  <a:srgbClr val="ffffff"/>
                </a:solidFill>
                <a:latin typeface="Calibri"/>
                <a:ea typeface="DejaVu Sans"/>
              </a:rPr>
              <a:t>columns</a:t>
            </a:r>
            <a:endParaRPr b="0" lang="en-US" sz="2800" spc="-1" strike="noStrike">
              <a:latin typeface="Arial"/>
            </a:endParaRPr>
          </a:p>
        </p:txBody>
      </p:sp>
      <p:sp>
        <p:nvSpPr>
          <p:cNvPr id="493" name="CustomShape 8"/>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34C6A3-E652-4328-94E3-976BEA6FCFB0}" type="slidenum">
              <a:rPr b="0" lang="en-US" sz="1000" spc="-1" strike="noStrike">
                <a:solidFill>
                  <a:srgbClr val="234465"/>
                </a:solidFill>
                <a:latin typeface="Calibri"/>
              </a:rPr>
              <a:t>24</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334" dur="indefinite" restart="never" nodeType="tmRoot">
          <p:childTnLst>
            <p:seq>
              <p:cTn id="335" dur="indefinite" nodeType="mainSeq">
                <p:childTnLst>
                  <p:par>
                    <p:cTn id="336" fill="hold">
                      <p:stCondLst>
                        <p:cond delay="indefinite"/>
                      </p:stCondLst>
                      <p:childTnLst>
                        <p:par>
                          <p:cTn id="337" fill="hold">
                            <p:stCondLst>
                              <p:cond delay="0"/>
                            </p:stCondLst>
                            <p:childTnLst>
                              <p:par>
                                <p:cTn id="338" nodeType="clickEffect" fill="hold" presetClass="entr" presetID="1">
                                  <p:stCondLst>
                                    <p:cond delay="0"/>
                                  </p:stCondLst>
                                  <p:childTnLst>
                                    <p:set>
                                      <p:cBhvr>
                                        <p:cTn id="339" dur="1" fill="hold">
                                          <p:stCondLst>
                                            <p:cond delay="0"/>
                                          </p:stCondLst>
                                        </p:cTn>
                                        <p:tgtEl>
                                          <p:spTgt spid="488"/>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nodeType="clickEffect" fill="hold" presetClass="entr" presetID="1">
                                  <p:stCondLst>
                                    <p:cond delay="0"/>
                                  </p:stCondLst>
                                  <p:childTnLst>
                                    <p:set>
                                      <p:cBhvr>
                                        <p:cTn id="343" dur="1" fill="hold">
                                          <p:stCondLst>
                                            <p:cond delay="0"/>
                                          </p:stCondLst>
                                        </p:cTn>
                                        <p:tgtEl>
                                          <p:spTgt spid="489"/>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nodeType="clickEffect" fill="hold" presetClass="entr" presetID="1">
                                  <p:stCondLst>
                                    <p:cond delay="0"/>
                                  </p:stCondLst>
                                  <p:childTnLst>
                                    <p:set>
                                      <p:cBhvr>
                                        <p:cTn id="347" dur="1" fill="hold">
                                          <p:stCondLst>
                                            <p:cond delay="0"/>
                                          </p:stCondLst>
                                        </p:cTn>
                                        <p:tgtEl>
                                          <p:spTgt spid="491"/>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1">
                                  <p:stCondLst>
                                    <p:cond delay="0"/>
                                  </p:stCondLst>
                                  <p:childTnLst>
                                    <p:set>
                                      <p:cBhvr>
                                        <p:cTn id="351" dur="1" fill="hold">
                                          <p:stCondLst>
                                            <p:cond delay="0"/>
                                          </p:stCondLst>
                                        </p:cTn>
                                        <p:tgtEl>
                                          <p:spTgt spid="492"/>
                                        </p:tgtEl>
                                        <p:attrNameLst>
                                          <p:attrName>style.visibility</p:attrName>
                                        </p:attrNameLst>
                                      </p:cBhvr>
                                      <p:to>
                                        <p:strVal val="visible"/>
                                      </p:to>
                                    </p:set>
                                  </p:childTnLst>
                                </p:cTn>
                              </p:par>
                            </p:childTnLst>
                          </p:cTn>
                        </p:par>
                      </p:childTnLst>
                    </p:cTn>
                  </p:par>
                  <p:par>
                    <p:cTn id="352" fill="hold">
                      <p:stCondLst>
                        <p:cond delay="indefinite"/>
                      </p:stCondLst>
                      <p:childTnLst>
                        <p:par>
                          <p:cTn id="353" fill="hold">
                            <p:stCondLst>
                              <p:cond delay="0"/>
                            </p:stCondLst>
                            <p:childTnLst>
                              <p:par>
                                <p:cTn id="354" nodeType="clickEffect" fill="hold" presetClass="entr" presetID="1">
                                  <p:stCondLst>
                                    <p:cond delay="0"/>
                                  </p:stCondLst>
                                  <p:childTnLst>
                                    <p:set>
                                      <p:cBhvr>
                                        <p:cTn id="355" dur="1" fill="hold">
                                          <p:stCondLst>
                                            <p:cond delay="0"/>
                                          </p:stCondLst>
                                        </p:cTn>
                                        <p:tgtEl>
                                          <p:spTgt spid="486">
                                            <p:txEl>
                                              <p:pRg st="1" end="1"/>
                                            </p:txEl>
                                          </p:spTgt>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nodeType="clickEffect" fill="hold" presetClass="entr" presetID="1">
                                  <p:stCondLst>
                                    <p:cond delay="0"/>
                                  </p:stCondLst>
                                  <p:childTnLst>
                                    <p:set>
                                      <p:cBhvr>
                                        <p:cTn id="359"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57480" indent="-356760">
              <a:lnSpc>
                <a:spcPct val="100000"/>
              </a:lnSpc>
              <a:spcBef>
                <a:spcPts val="601"/>
              </a:spcBef>
              <a:spcAft>
                <a:spcPts val="601"/>
              </a:spcAft>
              <a:buClr>
                <a:srgbClr val="234465"/>
              </a:buClr>
              <a:buFont typeface="Wingdings" charset="2"/>
              <a:buChar char=""/>
            </a:pPr>
            <a:r>
              <a:rPr b="0" lang="en-US" sz="3000" spc="-1" strike="noStrike">
                <a:solidFill>
                  <a:srgbClr val="234465"/>
                </a:solidFill>
                <a:latin typeface="Calibri"/>
              </a:rPr>
              <a:t>You can use existing records to create a </a:t>
            </a:r>
            <a:r>
              <a:rPr b="1" lang="en-US" sz="3000" spc="-1" strike="noStrike">
                <a:solidFill>
                  <a:srgbClr val="ffa000"/>
                </a:solidFill>
                <a:latin typeface="Calibri"/>
              </a:rPr>
              <a:t>new table</a:t>
            </a:r>
            <a:endParaRPr b="0" lang="en-US" sz="3000" spc="-1" strike="noStrike">
              <a:latin typeface="Arial"/>
            </a:endParaRPr>
          </a:p>
          <a:p>
            <a:pPr marL="357480" indent="-356760">
              <a:lnSpc>
                <a:spcPct val="100000"/>
              </a:lnSpc>
              <a:spcBef>
                <a:spcPts val="18000"/>
              </a:spcBef>
              <a:spcAft>
                <a:spcPts val="601"/>
              </a:spcAft>
              <a:buClr>
                <a:srgbClr val="234465"/>
              </a:buClr>
              <a:buFont typeface="Wingdings" charset="2"/>
              <a:buChar char=""/>
            </a:pPr>
            <a:r>
              <a:rPr b="0" lang="en-US" sz="3000" spc="-1" strike="noStrike">
                <a:solidFill>
                  <a:srgbClr val="234465"/>
                </a:solidFill>
                <a:latin typeface="Calibri"/>
              </a:rPr>
              <a:t> </a:t>
            </a:r>
            <a:endParaRPr b="0" lang="en-US" sz="3000" spc="-1" strike="noStrike">
              <a:latin typeface="Arial"/>
            </a:endParaRPr>
          </a:p>
        </p:txBody>
      </p:sp>
      <p:sp>
        <p:nvSpPr>
          <p:cNvPr id="495"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Inserting Data (2)</a:t>
            </a:r>
            <a:endParaRPr b="0" lang="en-US" sz="4000" spc="-1" strike="noStrike">
              <a:latin typeface="Arial"/>
            </a:endParaRPr>
          </a:p>
        </p:txBody>
      </p:sp>
      <p:sp>
        <p:nvSpPr>
          <p:cNvPr id="496" name="CustomShape 3"/>
          <p:cNvSpPr/>
          <p:nvPr/>
        </p:nvSpPr>
        <p:spPr>
          <a:xfrm>
            <a:off x="838080" y="4989600"/>
            <a:ext cx="10514880" cy="1278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INSERT INTO</a:t>
            </a:r>
            <a:r>
              <a:rPr b="1" lang="en-US" sz="2600" spc="-1" strike="noStrike">
                <a:solidFill>
                  <a:srgbClr val="234465"/>
                </a:solidFill>
                <a:latin typeface="Consolas"/>
                <a:ea typeface="DejaVu Sans"/>
              </a:rPr>
              <a:t> projects(name, start_date)</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SELECT CONCAT(name,' ', ' Restructuring'), </a:t>
            </a:r>
            <a:r>
              <a:rPr b="1" lang="en-US" sz="2600" spc="-1" strike="noStrike">
                <a:solidFill>
                  <a:srgbClr val="ffa72a"/>
                </a:solidFill>
                <a:latin typeface="Consolas"/>
                <a:ea typeface="DejaVu Sans"/>
              </a:rPr>
              <a:t>NOW()</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FROM departments;</a:t>
            </a:r>
            <a:endParaRPr b="0" lang="en-US" sz="2600" spc="-1" strike="noStrike">
              <a:latin typeface="Arial"/>
            </a:endParaRPr>
          </a:p>
        </p:txBody>
      </p:sp>
      <p:sp>
        <p:nvSpPr>
          <p:cNvPr id="497" name="CustomShape 4"/>
          <p:cNvSpPr/>
          <p:nvPr/>
        </p:nvSpPr>
        <p:spPr>
          <a:xfrm>
            <a:off x="838080" y="1935720"/>
            <a:ext cx="10514880" cy="167364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CREATE TABLE</a:t>
            </a:r>
            <a:r>
              <a:rPr b="1" lang="en-US" sz="2600" spc="-1" strike="noStrike">
                <a:solidFill>
                  <a:srgbClr val="234465"/>
                </a:solidFill>
                <a:latin typeface="Consolas"/>
                <a:ea typeface="DejaVu Sans"/>
              </a:rPr>
              <a:t> `customer_contacts`</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AS SELECT</a:t>
            </a:r>
            <a:r>
              <a:rPr b="1" lang="en-US" sz="2600" spc="-1" strike="noStrike">
                <a:solidFill>
                  <a:srgbClr val="234465"/>
                </a:solidFill>
                <a:latin typeface="Consolas"/>
                <a:ea typeface="DejaVu Sans"/>
              </a:rPr>
              <a:t> `customer_id`, `first_name`, `email`, `phone`</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FROM</a:t>
            </a:r>
            <a:r>
              <a:rPr b="1" lang="en-US" sz="2600" spc="-1" strike="noStrike">
                <a:solidFill>
                  <a:srgbClr val="234465"/>
                </a:solidFill>
                <a:latin typeface="Consolas"/>
                <a:ea typeface="DejaVu Sans"/>
              </a:rPr>
              <a:t> `customers`;</a:t>
            </a:r>
            <a:endParaRPr b="0" lang="en-US" sz="2600" spc="-1" strike="noStrike">
              <a:latin typeface="Arial"/>
            </a:endParaRPr>
          </a:p>
        </p:txBody>
      </p:sp>
      <p:sp>
        <p:nvSpPr>
          <p:cNvPr id="498" name="CustomShape 5"/>
          <p:cNvSpPr/>
          <p:nvPr/>
        </p:nvSpPr>
        <p:spPr>
          <a:xfrm>
            <a:off x="7048440" y="1722960"/>
            <a:ext cx="2818800" cy="596160"/>
          </a:xfrm>
          <a:prstGeom prst="wedgeRoundRectCallout">
            <a:avLst>
              <a:gd name="adj1" fmla="val -55810"/>
              <a:gd name="adj2" fmla="val 24851"/>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New table name</a:t>
            </a:r>
            <a:endParaRPr b="0" lang="en-US" sz="2800" spc="-1" strike="noStrike">
              <a:latin typeface="Arial"/>
            </a:endParaRPr>
          </a:p>
        </p:txBody>
      </p:sp>
      <p:sp>
        <p:nvSpPr>
          <p:cNvPr id="499" name="CustomShape 6"/>
          <p:cNvSpPr/>
          <p:nvPr/>
        </p:nvSpPr>
        <p:spPr>
          <a:xfrm>
            <a:off x="3048120" y="3350520"/>
            <a:ext cx="2635920" cy="596160"/>
          </a:xfrm>
          <a:prstGeom prst="wedgeRoundRectCallout">
            <a:avLst>
              <a:gd name="adj1" fmla="val -34249"/>
              <a:gd name="adj2" fmla="val -75735"/>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Existing source</a:t>
            </a:r>
            <a:endParaRPr b="0" lang="en-US" sz="2800" spc="-1" strike="noStrike">
              <a:latin typeface="Arial"/>
            </a:endParaRPr>
          </a:p>
        </p:txBody>
      </p:sp>
      <p:sp>
        <p:nvSpPr>
          <p:cNvPr id="500" name="CustomShape 7"/>
          <p:cNvSpPr/>
          <p:nvPr/>
        </p:nvSpPr>
        <p:spPr>
          <a:xfrm>
            <a:off x="5867280" y="4246560"/>
            <a:ext cx="2451960" cy="596160"/>
          </a:xfrm>
          <a:prstGeom prst="wedgeRoundRectCallout">
            <a:avLst>
              <a:gd name="adj1" fmla="val -29464"/>
              <a:gd name="adj2" fmla="val 72823"/>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List of columns</a:t>
            </a:r>
            <a:endParaRPr b="0" lang="en-US" sz="2800" spc="-1" strike="noStrike">
              <a:latin typeface="Arial"/>
            </a:endParaRPr>
          </a:p>
        </p:txBody>
      </p:sp>
      <p:sp>
        <p:nvSpPr>
          <p:cNvPr id="501" name="CustomShape 8"/>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C0D14FF-27B2-4126-A6C7-9E9F8C3902C6}" type="slidenum">
              <a:rPr b="0" lang="en-US" sz="1000" spc="-1" strike="noStrike">
                <a:solidFill>
                  <a:srgbClr val="234465"/>
                </a:solidFill>
                <a:latin typeface="Calibri"/>
              </a:rPr>
              <a:t>24</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360" dur="indefinite" restart="never" nodeType="tmRoot">
          <p:childTnLst>
            <p:seq>
              <p:cTn id="361" dur="indefinite" nodeType="mainSeq">
                <p:childTnLst>
                  <p:par>
                    <p:cTn id="362" fill="hold">
                      <p:stCondLst>
                        <p:cond delay="indefinite"/>
                      </p:stCondLst>
                      <p:childTnLst>
                        <p:par>
                          <p:cTn id="363" fill="hold">
                            <p:stCondLst>
                              <p:cond delay="0"/>
                            </p:stCondLst>
                            <p:childTnLst>
                              <p:par>
                                <p:cTn id="364" nodeType="clickEffect" fill="hold" presetClass="entr" presetID="1">
                                  <p:stCondLst>
                                    <p:cond delay="0"/>
                                  </p:stCondLst>
                                  <p:childTnLst>
                                    <p:set>
                                      <p:cBhvr>
                                        <p:cTn id="365" dur="1" fill="hold">
                                          <p:stCondLst>
                                            <p:cond delay="0"/>
                                          </p:stCondLst>
                                        </p:cTn>
                                        <p:tgtEl>
                                          <p:spTgt spid="497"/>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nodeType="clickEffect" fill="hold" presetClass="entr" presetID="1">
                                  <p:stCondLst>
                                    <p:cond delay="0"/>
                                  </p:stCondLst>
                                  <p:childTnLst>
                                    <p:set>
                                      <p:cBhvr>
                                        <p:cTn id="369" dur="1" fill="hold">
                                          <p:stCondLst>
                                            <p:cond delay="0"/>
                                          </p:stCondLst>
                                        </p:cTn>
                                        <p:tgtEl>
                                          <p:spTgt spid="499"/>
                                        </p:tgtEl>
                                        <p:attrNameLst>
                                          <p:attrName>style.visibility</p:attrName>
                                        </p:attrNameLst>
                                      </p:cBhvr>
                                      <p:to>
                                        <p:strVal val="visible"/>
                                      </p:to>
                                    </p:se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1">
                                  <p:stCondLst>
                                    <p:cond delay="0"/>
                                  </p:stCondLst>
                                  <p:childTnLst>
                                    <p:set>
                                      <p:cBhvr>
                                        <p:cTn id="373" dur="1" fill="hold">
                                          <p:stCondLst>
                                            <p:cond delay="0"/>
                                          </p:stCondLst>
                                        </p:cTn>
                                        <p:tgtEl>
                                          <p:spTgt spid="498"/>
                                        </p:tgtEl>
                                        <p:attrNameLst>
                                          <p:attrName>style.visibility</p:attrName>
                                        </p:attrNameLst>
                                      </p:cBhvr>
                                      <p:to>
                                        <p:strVal val="visible"/>
                                      </p:to>
                                    </p:se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1">
                                  <p:stCondLst>
                                    <p:cond delay="0"/>
                                  </p:stCondLst>
                                  <p:childTnLst>
                                    <p:set>
                                      <p:cBhvr>
                                        <p:cTn id="377"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378" fill="hold">
                      <p:stCondLst>
                        <p:cond delay="indefinite"/>
                      </p:stCondLst>
                      <p:childTnLst>
                        <p:par>
                          <p:cTn id="379" fill="hold">
                            <p:stCondLst>
                              <p:cond delay="0"/>
                            </p:stCondLst>
                            <p:childTnLst>
                              <p:par>
                                <p:cTn id="380" nodeType="clickEffect" fill="hold" presetClass="entr" presetID="1">
                                  <p:stCondLst>
                                    <p:cond delay="0"/>
                                  </p:stCondLst>
                                  <p:childTnLst>
                                    <p:set>
                                      <p:cBhvr>
                                        <p:cTn id="381" dur="1" fill="hold">
                                          <p:stCondLst>
                                            <p:cond delay="0"/>
                                          </p:stCondLst>
                                        </p:cTn>
                                        <p:tgtEl>
                                          <p:spTgt spid="496"/>
                                        </p:tgtEl>
                                        <p:attrNameLst>
                                          <p:attrName>style.visibility</p:attrName>
                                        </p:attrNameLst>
                                      </p:cBhvr>
                                      <p:to>
                                        <p:strVal val="visible"/>
                                      </p:to>
                                    </p:se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1">
                                  <p:stCondLst>
                                    <p:cond delay="0"/>
                                  </p:stCondLst>
                                  <p:childTnLst>
                                    <p:set>
                                      <p:cBhvr>
                                        <p:cTn id="385"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2" name="Картина 3" descr=""/>
          <p:cNvPicPr/>
          <p:nvPr/>
        </p:nvPicPr>
        <p:blipFill>
          <a:blip r:embed="rId1"/>
          <a:stretch/>
        </p:blipFill>
        <p:spPr>
          <a:xfrm>
            <a:off x="4865040" y="1447920"/>
            <a:ext cx="2460960" cy="2460960"/>
          </a:xfrm>
          <a:prstGeom prst="rect">
            <a:avLst/>
          </a:prstGeom>
          <a:ln>
            <a:noFill/>
          </a:ln>
        </p:spPr>
      </p:pic>
      <p:sp>
        <p:nvSpPr>
          <p:cNvPr id="503" name="CustomShape 1"/>
          <p:cNvSpPr/>
          <p:nvPr/>
        </p:nvSpPr>
        <p:spPr>
          <a:xfrm>
            <a:off x="615240" y="470484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0000"/>
              </a:lnSpc>
              <a:tabLst>
                <a:tab algn="l" pos="0"/>
              </a:tabLst>
            </a:pPr>
            <a:r>
              <a:rPr b="1" lang="en-US" sz="5400" spc="-1" strike="noStrike">
                <a:solidFill>
                  <a:srgbClr val="234465"/>
                </a:solidFill>
                <a:latin typeface="Calibri"/>
              </a:rPr>
              <a:t>Modifying Existing Records</a:t>
            </a:r>
            <a:endParaRPr b="0" lang="en-US" sz="5400" spc="-1" strike="noStrike">
              <a:latin typeface="Arial"/>
            </a:endParaRPr>
          </a:p>
        </p:txBody>
      </p:sp>
      <p:sp>
        <p:nvSpPr>
          <p:cNvPr id="504" name="CustomShape 2"/>
          <p:cNvSpPr/>
          <p:nvPr/>
        </p:nvSpPr>
        <p:spPr>
          <a:xfrm>
            <a:off x="615240" y="558576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5000"/>
              </a:lnSpc>
              <a:spcBef>
                <a:spcPts val="601"/>
              </a:spcBef>
              <a:spcAft>
                <a:spcPts val="601"/>
              </a:spcAft>
              <a:tabLst>
                <a:tab algn="l" pos="0"/>
              </a:tabLst>
            </a:pPr>
            <a:r>
              <a:rPr b="0" lang="en-US" sz="4000" spc="-1" strike="noStrike">
                <a:solidFill>
                  <a:srgbClr val="234465"/>
                </a:solidFill>
                <a:latin typeface="Calibri"/>
              </a:rPr>
              <a:t>Using SQL UPDATE and DELETE</a:t>
            </a:r>
            <a:endParaRPr b="0" lang="en-US" sz="4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191880" y="1151280"/>
            <a:ext cx="11804040" cy="5373000"/>
          </a:xfrm>
          <a:prstGeom prst="rect">
            <a:avLst/>
          </a:prstGeom>
          <a:noFill/>
          <a:ln>
            <a:noFill/>
          </a:ln>
        </p:spPr>
        <p:style>
          <a:lnRef idx="0"/>
          <a:fillRef idx="0"/>
          <a:effectRef idx="0"/>
          <a:fontRef idx="minor"/>
        </p:style>
        <p:txBody>
          <a:bodyPr lIns="108000" rIns="108000" tIns="36000" bIns="36000">
            <a:normAutofit/>
          </a:bodyPr>
          <a:p>
            <a:pPr algn="ctr">
              <a:lnSpc>
                <a:spcPct val="105000"/>
              </a:lnSpc>
              <a:spcBef>
                <a:spcPts val="601"/>
              </a:spcBef>
              <a:spcAft>
                <a:spcPts val="601"/>
              </a:spcAft>
              <a:tabLst>
                <a:tab algn="l" pos="0"/>
              </a:tabLst>
            </a:pPr>
            <a:endParaRPr b="0" lang="en-US" sz="1800" spc="-1" strike="noStrike">
              <a:latin typeface="Arial"/>
            </a:endParaRPr>
          </a:p>
          <a:p>
            <a:pPr algn="ctr">
              <a:lnSpc>
                <a:spcPct val="105000"/>
              </a:lnSpc>
              <a:spcBef>
                <a:spcPts val="601"/>
              </a:spcBef>
              <a:spcAft>
                <a:spcPts val="601"/>
              </a:spcAft>
              <a:tabLst>
                <a:tab algn="l" pos="0"/>
              </a:tabLst>
            </a:pPr>
            <a:r>
              <a:rPr b="1" lang="en-US" sz="8800" spc="-1" strike="noStrike" u="sng">
                <a:solidFill>
                  <a:srgbClr val="ffa000"/>
                </a:solidFill>
                <a:uFillTx/>
                <a:latin typeface="Calibri"/>
              </a:rPr>
              <a:t>sli.do</a:t>
            </a:r>
            <a:br/>
            <a:r>
              <a:rPr b="1" lang="en-US" sz="11500" spc="-1" strike="noStrike">
                <a:solidFill>
                  <a:srgbClr val="234465"/>
                </a:solidFill>
                <a:latin typeface="Calibri"/>
              </a:rPr>
              <a:t>#java-db</a:t>
            </a:r>
            <a:endParaRPr b="0" lang="en-US" sz="11500" spc="-1" strike="noStrike">
              <a:latin typeface="Arial"/>
            </a:endParaRPr>
          </a:p>
        </p:txBody>
      </p:sp>
      <p:sp>
        <p:nvSpPr>
          <p:cNvPr id="287"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Have a Question?</a:t>
            </a:r>
            <a:endParaRPr b="0" lang="en-US" sz="4000" spc="-1" strike="noStrike">
              <a:latin typeface="Arial"/>
            </a:endParaRPr>
          </a:p>
        </p:txBody>
      </p:sp>
      <p:sp>
        <p:nvSpPr>
          <p:cNvPr id="288"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A2C7046-17D8-46B4-9253-BE4F4796DF6A}" type="slidenum">
              <a:rPr b="0" lang="en-US" sz="1000" spc="-1" strike="noStrike">
                <a:solidFill>
                  <a:srgbClr val="234465"/>
                </a:solidFill>
                <a:latin typeface="Calibri"/>
              </a:rPr>
              <a:t>3</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57480" indent="-35676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The SQL </a:t>
            </a:r>
            <a:r>
              <a:rPr b="1" lang="en-US" sz="3400" spc="-1" strike="noStrike">
                <a:solidFill>
                  <a:srgbClr val="ffa72a"/>
                </a:solidFill>
                <a:latin typeface="Consolas"/>
              </a:rPr>
              <a:t>UPDATE</a:t>
            </a:r>
            <a:r>
              <a:rPr b="0" lang="en-US" sz="3400" spc="-1" strike="noStrike">
                <a:solidFill>
                  <a:srgbClr val="234465"/>
                </a:solidFill>
                <a:latin typeface="Calibri"/>
              </a:rPr>
              <a:t> command</a:t>
            </a:r>
            <a:endParaRPr b="0" lang="en-US" sz="3400" spc="-1" strike="noStrike">
              <a:latin typeface="Arial"/>
            </a:endParaRPr>
          </a:p>
          <a:p>
            <a:pPr marL="357480" indent="-356760">
              <a:lnSpc>
                <a:spcPct val="100000"/>
              </a:lnSpc>
              <a:spcBef>
                <a:spcPts val="29999"/>
              </a:spcBef>
              <a:spcAft>
                <a:spcPts val="601"/>
              </a:spcAft>
              <a:buClr>
                <a:srgbClr val="234465"/>
              </a:buClr>
              <a:buFont typeface="Wingdings" charset="2"/>
              <a:buChar char=""/>
            </a:pPr>
            <a:r>
              <a:rPr b="0" lang="en-US" sz="3400" spc="-1" strike="noStrike">
                <a:solidFill>
                  <a:srgbClr val="234465"/>
                </a:solidFill>
                <a:latin typeface="Calibri"/>
              </a:rPr>
              <a:t>Note: Don’t forget the </a:t>
            </a:r>
            <a:r>
              <a:rPr b="1" lang="en-US" sz="3400" spc="-1" strike="noStrike">
                <a:solidFill>
                  <a:srgbClr val="ffa72a"/>
                </a:solidFill>
                <a:latin typeface="Consolas"/>
              </a:rPr>
              <a:t>WHERE </a:t>
            </a:r>
            <a:endParaRPr b="0" lang="en-US" sz="3400" spc="-1" strike="noStrike">
              <a:latin typeface="Arial"/>
            </a:endParaRPr>
          </a:p>
        </p:txBody>
      </p:sp>
      <p:sp>
        <p:nvSpPr>
          <p:cNvPr id="506"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Updating Data</a:t>
            </a:r>
            <a:endParaRPr b="0" lang="en-US" sz="4000" spc="-1" strike="noStrike">
              <a:latin typeface="Arial"/>
            </a:endParaRPr>
          </a:p>
        </p:txBody>
      </p:sp>
      <p:sp>
        <p:nvSpPr>
          <p:cNvPr id="507" name="CustomShape 3"/>
          <p:cNvSpPr/>
          <p:nvPr/>
        </p:nvSpPr>
        <p:spPr>
          <a:xfrm>
            <a:off x="1227960" y="1981080"/>
            <a:ext cx="9729360" cy="1232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500" spc="-1" strike="noStrike">
                <a:solidFill>
                  <a:srgbClr val="ffa72a"/>
                </a:solidFill>
                <a:latin typeface="Consolas"/>
                <a:ea typeface="DejaVu Sans"/>
              </a:rPr>
              <a:t>UPDATE</a:t>
            </a:r>
            <a:r>
              <a:rPr b="1" lang="en-US" sz="2500" spc="-1" strike="noStrike">
                <a:solidFill>
                  <a:srgbClr val="234465"/>
                </a:solidFill>
                <a:latin typeface="Consolas"/>
                <a:ea typeface="DejaVu Sans"/>
              </a:rPr>
              <a:t> `employees`</a:t>
            </a:r>
            <a:endParaRPr b="0" lang="en-US" sz="2500" spc="-1" strike="noStrike">
              <a:latin typeface="Arial"/>
            </a:endParaRPr>
          </a:p>
          <a:p>
            <a:pPr>
              <a:lnSpc>
                <a:spcPct val="100000"/>
              </a:lnSpc>
            </a:pPr>
            <a:r>
              <a:rPr b="1" lang="en-US" sz="2500" spc="-1" strike="noStrike">
                <a:solidFill>
                  <a:srgbClr val="234465"/>
                </a:solidFill>
                <a:latin typeface="Consolas"/>
                <a:ea typeface="DejaVu Sans"/>
              </a:rPr>
              <a:t>   </a:t>
            </a:r>
            <a:r>
              <a:rPr b="1" lang="en-US" sz="2500" spc="-1" strike="noStrike">
                <a:solidFill>
                  <a:srgbClr val="ffa72a"/>
                </a:solidFill>
                <a:latin typeface="Consolas"/>
                <a:ea typeface="DejaVu Sans"/>
              </a:rPr>
              <a:t>SET</a:t>
            </a:r>
            <a:r>
              <a:rPr b="1" lang="en-US" sz="2500" spc="-1" strike="noStrike">
                <a:solidFill>
                  <a:srgbClr val="234465"/>
                </a:solidFill>
                <a:latin typeface="Consolas"/>
                <a:ea typeface="DejaVu Sans"/>
              </a:rPr>
              <a:t> `last_name` = 'Brown'</a:t>
            </a:r>
            <a:endParaRPr b="0" lang="en-US" sz="2500" spc="-1" strike="noStrike">
              <a:latin typeface="Arial"/>
            </a:endParaRPr>
          </a:p>
          <a:p>
            <a:pPr>
              <a:lnSpc>
                <a:spcPct val="100000"/>
              </a:lnSpc>
            </a:pPr>
            <a:r>
              <a:rPr b="1" lang="en-US" sz="2500" spc="-1" strike="noStrike">
                <a:solidFill>
                  <a:srgbClr val="234465"/>
                </a:solidFill>
                <a:latin typeface="Consolas"/>
                <a:ea typeface="DejaVu Sans"/>
              </a:rPr>
              <a:t> </a:t>
            </a:r>
            <a:r>
              <a:rPr b="1" lang="en-US" sz="2500" spc="-1" strike="noStrike">
                <a:solidFill>
                  <a:srgbClr val="234465"/>
                </a:solidFill>
                <a:latin typeface="Consolas"/>
                <a:ea typeface="DejaVu Sans"/>
              </a:rPr>
              <a:t>WHERE `employee_id` = 1;</a:t>
            </a:r>
            <a:endParaRPr b="0" lang="en-US" sz="2500" spc="-1" strike="noStrike">
              <a:latin typeface="Arial"/>
            </a:endParaRPr>
          </a:p>
        </p:txBody>
      </p:sp>
      <p:sp>
        <p:nvSpPr>
          <p:cNvPr id="508" name="CustomShape 4"/>
          <p:cNvSpPr/>
          <p:nvPr/>
        </p:nvSpPr>
        <p:spPr>
          <a:xfrm>
            <a:off x="1256040" y="3657600"/>
            <a:ext cx="9672840" cy="19940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spcBef>
                <a:spcPts val="1800"/>
              </a:spcBef>
            </a:pPr>
            <a:r>
              <a:rPr b="1" lang="en-US" sz="2500" spc="-1" strike="noStrike">
                <a:solidFill>
                  <a:srgbClr val="ffa72a"/>
                </a:solidFill>
                <a:latin typeface="Consolas"/>
                <a:ea typeface="DejaVu Sans"/>
              </a:rPr>
              <a:t>UPDATE</a:t>
            </a:r>
            <a:r>
              <a:rPr b="1" lang="en-US" sz="2500" spc="-1" strike="noStrike">
                <a:solidFill>
                  <a:srgbClr val="234465"/>
                </a:solidFill>
                <a:latin typeface="Consolas"/>
                <a:ea typeface="DejaVu Sans"/>
              </a:rPr>
              <a:t> `employees`</a:t>
            </a:r>
            <a:endParaRPr b="0" lang="en-US" sz="2500" spc="-1" strike="noStrike">
              <a:latin typeface="Arial"/>
            </a:endParaRPr>
          </a:p>
          <a:p>
            <a:pPr>
              <a:lnSpc>
                <a:spcPct val="100000"/>
              </a:lnSpc>
            </a:pPr>
            <a:r>
              <a:rPr b="1" lang="en-US" sz="2500" spc="-1" strike="noStrike">
                <a:solidFill>
                  <a:srgbClr val="234465"/>
                </a:solidFill>
                <a:latin typeface="Consolas"/>
                <a:ea typeface="DejaVu Sans"/>
              </a:rPr>
              <a:t>   </a:t>
            </a:r>
            <a:r>
              <a:rPr b="1" lang="en-US" sz="2500" spc="-1" strike="noStrike">
                <a:solidFill>
                  <a:srgbClr val="ffa72a"/>
                </a:solidFill>
                <a:latin typeface="Consolas"/>
                <a:ea typeface="DejaVu Sans"/>
              </a:rPr>
              <a:t>SET</a:t>
            </a:r>
            <a:r>
              <a:rPr b="1" lang="en-US" sz="2500" spc="-1" strike="noStrike">
                <a:solidFill>
                  <a:srgbClr val="234465"/>
                </a:solidFill>
                <a:latin typeface="Consolas"/>
                <a:ea typeface="DejaVu Sans"/>
              </a:rPr>
              <a:t> `salary` = `salary` * 1.10,</a:t>
            </a:r>
            <a:endParaRPr b="0" lang="en-US" sz="2500" spc="-1" strike="noStrike">
              <a:latin typeface="Arial"/>
            </a:endParaRPr>
          </a:p>
          <a:p>
            <a:pPr>
              <a:lnSpc>
                <a:spcPct val="100000"/>
              </a:lnSpc>
            </a:pPr>
            <a:r>
              <a:rPr b="1" lang="en-US" sz="2500" spc="-1" strike="noStrike">
                <a:solidFill>
                  <a:srgbClr val="234465"/>
                </a:solidFill>
                <a:latin typeface="Consolas"/>
                <a:ea typeface="DejaVu Sans"/>
              </a:rPr>
              <a:t>       </a:t>
            </a:r>
            <a:r>
              <a:rPr b="1" lang="en-US" sz="2500" spc="-1" strike="noStrike">
                <a:solidFill>
                  <a:srgbClr val="234465"/>
                </a:solidFill>
                <a:latin typeface="Consolas"/>
                <a:ea typeface="DejaVu Sans"/>
              </a:rPr>
              <a:t>`job_title` = CONCAT('Senior',' ', `job_title`)</a:t>
            </a:r>
            <a:endParaRPr b="0" lang="en-US" sz="2500" spc="-1" strike="noStrike">
              <a:latin typeface="Arial"/>
            </a:endParaRPr>
          </a:p>
          <a:p>
            <a:pPr>
              <a:lnSpc>
                <a:spcPct val="100000"/>
              </a:lnSpc>
            </a:pPr>
            <a:r>
              <a:rPr b="1" lang="en-US" sz="2500" spc="-1" strike="noStrike">
                <a:solidFill>
                  <a:srgbClr val="234465"/>
                </a:solidFill>
                <a:latin typeface="Consolas"/>
                <a:ea typeface="DejaVu Sans"/>
              </a:rPr>
              <a:t> </a:t>
            </a:r>
            <a:r>
              <a:rPr b="1" lang="en-US" sz="2500" spc="-1" strike="noStrike">
                <a:solidFill>
                  <a:srgbClr val="234465"/>
                </a:solidFill>
                <a:latin typeface="Consolas"/>
                <a:ea typeface="DejaVu Sans"/>
              </a:rPr>
              <a:t>WHERE `department_id` = 3;</a:t>
            </a:r>
            <a:endParaRPr b="0" lang="en-US" sz="2500" spc="-1" strike="noStrike">
              <a:latin typeface="Arial"/>
            </a:endParaRPr>
          </a:p>
        </p:txBody>
      </p:sp>
      <p:sp>
        <p:nvSpPr>
          <p:cNvPr id="509" name="CustomShape 5"/>
          <p:cNvSpPr/>
          <p:nvPr/>
        </p:nvSpPr>
        <p:spPr>
          <a:xfrm>
            <a:off x="6455880" y="2169000"/>
            <a:ext cx="2059920" cy="679320"/>
          </a:xfrm>
          <a:prstGeom prst="wedgeRoundRectCallout">
            <a:avLst>
              <a:gd name="adj1" fmla="val -57428"/>
              <a:gd name="adj2" fmla="val 21210"/>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New values</a:t>
            </a:r>
            <a:endParaRPr b="0" lang="en-US" sz="2800" spc="-1" strike="noStrike">
              <a:latin typeface="Arial"/>
            </a:endParaRPr>
          </a:p>
        </p:txBody>
      </p:sp>
      <p:sp>
        <p:nvSpPr>
          <p:cNvPr id="510"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1107F3-ABB9-46C4-97B4-409F71845344}" type="slidenum">
              <a:rPr b="0" lang="en-US" sz="1000" spc="-1" strike="noStrike">
                <a:solidFill>
                  <a:srgbClr val="234465"/>
                </a:solidFill>
                <a:latin typeface="Calibri"/>
              </a:rPr>
              <a:t>24</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386" dur="indefinite" restart="never" nodeType="tmRoot">
          <p:childTnLst>
            <p:seq>
              <p:cTn id="387" dur="indefinite" nodeType="mainSeq">
                <p:childTnLst>
                  <p:par>
                    <p:cTn id="388" fill="hold">
                      <p:stCondLst>
                        <p:cond delay="indefinite"/>
                      </p:stCondLst>
                      <p:childTnLst>
                        <p:par>
                          <p:cTn id="389" fill="hold">
                            <p:stCondLst>
                              <p:cond delay="0"/>
                            </p:stCondLst>
                            <p:childTnLst>
                              <p:par>
                                <p:cTn id="390" nodeType="clickEffect" fill="hold" presetClass="entr" presetID="1">
                                  <p:stCondLst>
                                    <p:cond delay="0"/>
                                  </p:stCondLst>
                                  <p:childTnLst>
                                    <p:set>
                                      <p:cBhvr>
                                        <p:cTn id="391" dur="1" fill="hold">
                                          <p:stCondLst>
                                            <p:cond delay="0"/>
                                          </p:stCondLst>
                                        </p:cTn>
                                        <p:tgtEl>
                                          <p:spTgt spid="507"/>
                                        </p:tgtEl>
                                        <p:attrNameLst>
                                          <p:attrName>style.visibility</p:attrName>
                                        </p:attrNameLst>
                                      </p:cBhvr>
                                      <p:to>
                                        <p:strVal val="visible"/>
                                      </p:to>
                                    </p:se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1">
                                  <p:stCondLst>
                                    <p:cond delay="0"/>
                                  </p:stCondLst>
                                  <p:childTnLst>
                                    <p:set>
                                      <p:cBhvr>
                                        <p:cTn id="395" dur="1" fill="hold">
                                          <p:stCondLst>
                                            <p:cond delay="0"/>
                                          </p:stCondLst>
                                        </p:cTn>
                                        <p:tgtEl>
                                          <p:spTgt spid="509"/>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
                                  <p:stCondLst>
                                    <p:cond delay="0"/>
                                  </p:stCondLst>
                                  <p:childTnLst>
                                    <p:set>
                                      <p:cBhvr>
                                        <p:cTn id="399" dur="1" fill="hold">
                                          <p:stCondLst>
                                            <p:cond delay="0"/>
                                          </p:stCondLst>
                                        </p:cTn>
                                        <p:tgtEl>
                                          <p:spTgt spid="508"/>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nodeType="clickEffect" fill="hold" presetClass="entr" presetID="1">
                                  <p:stCondLst>
                                    <p:cond delay="0"/>
                                  </p:stCondLst>
                                  <p:childTnLst>
                                    <p:set>
                                      <p:cBhvr>
                                        <p:cTn id="403"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601"/>
              </a:spcBef>
              <a:spcAft>
                <a:spcPts val="601"/>
              </a:spcAft>
              <a:buClr>
                <a:srgbClr val="234465"/>
              </a:buClr>
              <a:buFont typeface="Wingdings" charset="2"/>
              <a:buChar char=""/>
            </a:pPr>
            <a:r>
              <a:rPr b="1" lang="en-GB" sz="3400" spc="-1" strike="noStrike">
                <a:solidFill>
                  <a:srgbClr val="ffa000"/>
                </a:solidFill>
                <a:latin typeface="Calibri"/>
              </a:rPr>
              <a:t>Update</a:t>
            </a:r>
            <a:r>
              <a:rPr b="0" lang="en-GB" sz="3400" spc="-1" strike="noStrike">
                <a:solidFill>
                  <a:srgbClr val="234465"/>
                </a:solidFill>
                <a:latin typeface="Calibri"/>
              </a:rPr>
              <a:t> all employees salaries whose job_title is "Manager" by 100. </a:t>
            </a:r>
            <a:endParaRPr b="0" lang="en-US" sz="3400" spc="-1" strike="noStrike">
              <a:latin typeface="Arial"/>
            </a:endParaRPr>
          </a:p>
          <a:p>
            <a:pPr lvl="1" marL="803160" indent="-359640">
              <a:lnSpc>
                <a:spcPct val="105000"/>
              </a:lnSpc>
              <a:spcBef>
                <a:spcPts val="601"/>
              </a:spcBef>
              <a:spcAft>
                <a:spcPts val="601"/>
              </a:spcAft>
              <a:buClr>
                <a:srgbClr val="234465"/>
              </a:buClr>
              <a:buFont typeface="Wingdings" charset="2"/>
              <a:buChar char=""/>
            </a:pPr>
            <a:r>
              <a:rPr b="0" lang="en-GB" sz="3200" spc="-1" strike="noStrike">
                <a:solidFill>
                  <a:srgbClr val="234465"/>
                </a:solidFill>
                <a:latin typeface="Calibri"/>
              </a:rPr>
              <a:t>all salaries </a:t>
            </a:r>
            <a:r>
              <a:rPr b="1" lang="en-GB" sz="3200" spc="-1" strike="noStrike">
                <a:solidFill>
                  <a:srgbClr val="ffa000"/>
                </a:solidFill>
                <a:latin typeface="Calibri"/>
              </a:rPr>
              <a:t>ordered ascending</a:t>
            </a:r>
            <a:endParaRPr b="0" lang="en-US" sz="3200" spc="-1" strike="noStrike">
              <a:latin typeface="Arial"/>
            </a:endParaRPr>
          </a:p>
        </p:txBody>
      </p:sp>
      <p:sp>
        <p:nvSpPr>
          <p:cNvPr id="512"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Problem: </a:t>
            </a:r>
            <a:r>
              <a:rPr b="1" lang="en-GB" sz="4000" spc="-1" strike="noStrike">
                <a:solidFill>
                  <a:srgbClr val="ffffff"/>
                </a:solidFill>
                <a:latin typeface="Calibri"/>
              </a:rPr>
              <a:t>Update Employees Salary</a:t>
            </a:r>
            <a:endParaRPr b="0" lang="en-US" sz="4000" spc="-1" strike="noStrike">
              <a:latin typeface="Arial"/>
            </a:endParaRPr>
          </a:p>
        </p:txBody>
      </p:sp>
      <p:sp>
        <p:nvSpPr>
          <p:cNvPr id="513" name="CustomShape 3"/>
          <p:cNvSpPr/>
          <p:nvPr/>
        </p:nvSpPr>
        <p:spPr>
          <a:xfrm rot="16200000">
            <a:off x="7621920" y="2578680"/>
            <a:ext cx="686160" cy="858240"/>
          </a:xfrm>
          <a:prstGeom prst="downArrow">
            <a:avLst>
              <a:gd name="adj1" fmla="val 50000"/>
              <a:gd name="adj2" fmla="val 50000"/>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sp>
      <p:sp>
        <p:nvSpPr>
          <p:cNvPr id="514" name="CustomShape 4"/>
          <p:cNvSpPr/>
          <p:nvPr/>
        </p:nvSpPr>
        <p:spPr>
          <a:xfrm>
            <a:off x="457200" y="3603600"/>
            <a:ext cx="5187960" cy="31374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spcBef>
                <a:spcPts val="601"/>
              </a:spcBef>
            </a:pPr>
            <a:r>
              <a:rPr b="1" lang="en-US" sz="2500" spc="-1" strike="noStrike">
                <a:solidFill>
                  <a:srgbClr val="ffa000"/>
                </a:solidFill>
                <a:latin typeface="Consolas"/>
                <a:ea typeface="DejaVu Sans"/>
              </a:rPr>
              <a:t>UPDATE</a:t>
            </a:r>
            <a:r>
              <a:rPr b="1" lang="en-US" sz="2500" spc="-1" strike="noStrike">
                <a:solidFill>
                  <a:srgbClr val="234465"/>
                </a:solidFill>
                <a:latin typeface="Consolas"/>
                <a:ea typeface="DejaVu Sans"/>
              </a:rPr>
              <a:t> employees</a:t>
            </a:r>
            <a:endParaRPr b="0" lang="en-US" sz="2500" spc="-1" strike="noStrike">
              <a:latin typeface="Arial"/>
            </a:endParaRPr>
          </a:p>
          <a:p>
            <a:pPr>
              <a:lnSpc>
                <a:spcPct val="100000"/>
              </a:lnSpc>
              <a:spcBef>
                <a:spcPts val="601"/>
              </a:spcBef>
            </a:pPr>
            <a:r>
              <a:rPr b="1" lang="en-US" sz="2500" spc="-1" strike="noStrike">
                <a:solidFill>
                  <a:srgbClr val="ffa000"/>
                </a:solidFill>
                <a:latin typeface="Consolas"/>
                <a:ea typeface="DejaVu Sans"/>
              </a:rPr>
              <a:t>SET</a:t>
            </a:r>
            <a:r>
              <a:rPr b="1" lang="en-US" sz="2500" spc="-1" strike="noStrike">
                <a:solidFill>
                  <a:srgbClr val="234465"/>
                </a:solidFill>
                <a:latin typeface="Consolas"/>
                <a:ea typeface="DejaVu Sans"/>
              </a:rPr>
              <a:t> salary = salary + 100</a:t>
            </a:r>
            <a:endParaRPr b="0" lang="en-US" sz="2500" spc="-1" strike="noStrike">
              <a:latin typeface="Arial"/>
            </a:endParaRPr>
          </a:p>
          <a:p>
            <a:pPr>
              <a:lnSpc>
                <a:spcPct val="100000"/>
              </a:lnSpc>
              <a:spcBef>
                <a:spcPts val="601"/>
              </a:spcBef>
            </a:pPr>
            <a:r>
              <a:rPr b="1" lang="en-US" sz="2500" spc="-1" strike="noStrike">
                <a:solidFill>
                  <a:srgbClr val="ffa000"/>
                </a:solidFill>
                <a:latin typeface="Consolas"/>
                <a:ea typeface="DejaVu Sans"/>
              </a:rPr>
              <a:t>WHERE</a:t>
            </a:r>
            <a:r>
              <a:rPr b="1" lang="en-US" sz="2500" spc="-1" strike="noStrike">
                <a:solidFill>
                  <a:srgbClr val="234465"/>
                </a:solidFill>
                <a:latin typeface="Consolas"/>
                <a:ea typeface="DejaVu Sans"/>
              </a:rPr>
              <a:t> job_title = 'Manager';</a:t>
            </a:r>
            <a:endParaRPr b="0" lang="en-US" sz="2500" spc="-1" strike="noStrike">
              <a:latin typeface="Arial"/>
            </a:endParaRPr>
          </a:p>
          <a:p>
            <a:pPr>
              <a:lnSpc>
                <a:spcPct val="100000"/>
              </a:lnSpc>
              <a:spcBef>
                <a:spcPts val="601"/>
              </a:spcBef>
            </a:pPr>
            <a:r>
              <a:rPr b="1" lang="en-US" sz="2500" spc="-1" strike="noStrike">
                <a:solidFill>
                  <a:srgbClr val="ffa000"/>
                </a:solidFill>
                <a:latin typeface="Consolas"/>
                <a:ea typeface="DejaVu Sans"/>
              </a:rPr>
              <a:t>SELECT</a:t>
            </a:r>
            <a:r>
              <a:rPr b="1" lang="en-US" sz="2500" spc="-1" strike="noStrike">
                <a:solidFill>
                  <a:srgbClr val="234465"/>
                </a:solidFill>
                <a:latin typeface="Consolas"/>
                <a:ea typeface="DejaVu Sans"/>
              </a:rPr>
              <a:t> salary</a:t>
            </a:r>
            <a:endParaRPr b="0" lang="en-US" sz="2500" spc="-1" strike="noStrike">
              <a:latin typeface="Arial"/>
            </a:endParaRPr>
          </a:p>
          <a:p>
            <a:pPr>
              <a:lnSpc>
                <a:spcPct val="100000"/>
              </a:lnSpc>
              <a:spcBef>
                <a:spcPts val="601"/>
              </a:spcBef>
            </a:pPr>
            <a:r>
              <a:rPr b="1" lang="en-US" sz="2500" spc="-1" strike="noStrike">
                <a:solidFill>
                  <a:srgbClr val="ffa000"/>
                </a:solidFill>
                <a:latin typeface="Consolas"/>
                <a:ea typeface="DejaVu Sans"/>
              </a:rPr>
              <a:t>FROM</a:t>
            </a:r>
            <a:r>
              <a:rPr b="1" lang="en-US" sz="2500" spc="-1" strike="noStrike">
                <a:solidFill>
                  <a:srgbClr val="234465"/>
                </a:solidFill>
                <a:latin typeface="Consolas"/>
                <a:ea typeface="DejaVu Sans"/>
              </a:rPr>
              <a:t> employees </a:t>
            </a:r>
            <a:endParaRPr b="0" lang="en-US" sz="2500" spc="-1" strike="noStrike">
              <a:latin typeface="Arial"/>
            </a:endParaRPr>
          </a:p>
          <a:p>
            <a:pPr>
              <a:lnSpc>
                <a:spcPct val="100000"/>
              </a:lnSpc>
              <a:spcBef>
                <a:spcPts val="601"/>
              </a:spcBef>
            </a:pPr>
            <a:r>
              <a:rPr b="1" lang="en-US" sz="2500" spc="-1" strike="noStrike">
                <a:solidFill>
                  <a:srgbClr val="ffa000"/>
                </a:solidFill>
                <a:latin typeface="Consolas"/>
                <a:ea typeface="DejaVu Sans"/>
              </a:rPr>
              <a:t>ORDER BY</a:t>
            </a:r>
            <a:r>
              <a:rPr b="1" lang="en-US" sz="2500" spc="-1" strike="noStrike">
                <a:solidFill>
                  <a:srgbClr val="234465"/>
                </a:solidFill>
                <a:latin typeface="Consolas"/>
                <a:ea typeface="DejaVu Sans"/>
              </a:rPr>
              <a:t> salary ASC;</a:t>
            </a:r>
            <a:endParaRPr b="0" lang="en-US" sz="2500" spc="-1" strike="noStrike">
              <a:latin typeface="Arial"/>
            </a:endParaRPr>
          </a:p>
        </p:txBody>
      </p:sp>
      <p:sp>
        <p:nvSpPr>
          <p:cNvPr id="515" name="CustomShape 5"/>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751401A-BEE1-471C-873E-3F9063E7BD64}" type="slidenum">
              <a:rPr b="0" lang="en-US" sz="1000" spc="-1" strike="noStrike">
                <a:solidFill>
                  <a:srgbClr val="234465"/>
                </a:solidFill>
                <a:latin typeface="Calibri"/>
              </a:rPr>
              <a:t>24</a:t>
            </a:fld>
            <a:endParaRPr b="0" lang="en-US" sz="1000" spc="-1" strike="noStrike">
              <a:latin typeface="Arial"/>
            </a:endParaRPr>
          </a:p>
        </p:txBody>
      </p:sp>
      <p:pic>
        <p:nvPicPr>
          <p:cNvPr id="516" name="Picture 8" descr=""/>
          <p:cNvPicPr/>
          <p:nvPr/>
        </p:nvPicPr>
        <p:blipFill>
          <a:blip r:embed="rId1"/>
          <a:srcRect l="86154" t="0" r="0" b="0"/>
          <a:stretch/>
        </p:blipFill>
        <p:spPr>
          <a:xfrm>
            <a:off x="9200880" y="2079000"/>
            <a:ext cx="1217520" cy="3266280"/>
          </a:xfrm>
          <a:prstGeom prst="rect">
            <a:avLst/>
          </a:prstGeom>
          <a:ln>
            <a:noFill/>
          </a:ln>
        </p:spPr>
      </p:pic>
    </p:spTree>
  </p:cSld>
  <mc:AlternateContent>
    <mc:Choice Requires="p14">
      <p:transition spd="slow" advTm="5000" p14:dur="2000"/>
    </mc:Choice>
    <mc:Fallback>
      <p:transition spd="slow" advTm="5000"/>
    </mc:Fallback>
  </mc:AlternateContent>
  <p:timing>
    <p:tnLst>
      <p:par>
        <p:cTn id="404" dur="indefinite" restart="never" nodeType="tmRoot">
          <p:childTnLst>
            <p:seq>
              <p:cTn id="405" dur="indefinite" nodeType="mainSeq">
                <p:childTnLst>
                  <p:par>
                    <p:cTn id="406" fill="hold">
                      <p:stCondLst>
                        <p:cond delay="indefinite"/>
                      </p:stCondLst>
                      <p:childTnLst>
                        <p:par>
                          <p:cTn id="407" fill="hold">
                            <p:stCondLst>
                              <p:cond delay="0"/>
                            </p:stCondLst>
                            <p:childTnLst>
                              <p:par>
                                <p:cTn id="408" nodeType="clickEffect" fill="hold" presetClass="entr" presetID="1">
                                  <p:stCondLst>
                                    <p:cond delay="0"/>
                                  </p:stCondLst>
                                  <p:childTnLst>
                                    <p:set>
                                      <p:cBhvr>
                                        <p:cTn id="409" dur="1" fill="hold">
                                          <p:stCondLst>
                                            <p:cond delay="0"/>
                                          </p:stCondLst>
                                        </p:cTn>
                                        <p:tgtEl>
                                          <p:spTgt spid="51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nodeType="clickEffect" fill="hold" presetClass="entr" presetID="1">
                                  <p:stCondLst>
                                    <p:cond delay="0"/>
                                  </p:stCondLst>
                                  <p:childTnLst>
                                    <p:set>
                                      <p:cBhvr>
                                        <p:cTn id="413"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191880" y="1196280"/>
            <a:ext cx="11084760" cy="5200200"/>
          </a:xfrm>
          <a:prstGeom prst="rect">
            <a:avLst/>
          </a:prstGeom>
          <a:noFill/>
          <a:ln>
            <a:noFill/>
          </a:ln>
        </p:spPr>
        <p:style>
          <a:lnRef idx="0"/>
          <a:fillRef idx="0"/>
          <a:effectRef idx="0"/>
          <a:fontRef idx="minor"/>
        </p:style>
        <p:txBody>
          <a:bodyPr lIns="108000" rIns="108000" tIns="36000" bIns="36000">
            <a:noAutofit/>
          </a:bodyPr>
          <a:p>
            <a:pPr marL="360360" indent="-35964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Deleting specific rows from a table</a:t>
            </a:r>
            <a:endParaRPr b="0" lang="en-US" sz="3400" spc="-1" strike="noStrike">
              <a:latin typeface="Arial"/>
            </a:endParaRPr>
          </a:p>
          <a:p>
            <a:pPr lvl="1" marL="803160" indent="-359640">
              <a:lnSpc>
                <a:spcPct val="100000"/>
              </a:lnSpc>
              <a:spcBef>
                <a:spcPts val="9601"/>
              </a:spcBef>
              <a:spcAft>
                <a:spcPts val="601"/>
              </a:spcAft>
              <a:buClr>
                <a:srgbClr val="234465"/>
              </a:buClr>
              <a:buFont typeface="Wingdings" charset="2"/>
              <a:buChar char=""/>
            </a:pPr>
            <a:r>
              <a:rPr b="0" lang="en-US" sz="3200" spc="-1" strike="noStrike">
                <a:solidFill>
                  <a:srgbClr val="234465"/>
                </a:solidFill>
                <a:latin typeface="Calibri"/>
              </a:rPr>
              <a:t>Note: Don’t forget the </a:t>
            </a:r>
            <a:r>
              <a:rPr b="1" lang="en-US" sz="3200" spc="-1" strike="noStrike">
                <a:solidFill>
                  <a:srgbClr val="ffa000"/>
                </a:solidFill>
                <a:latin typeface="Consolas"/>
              </a:rPr>
              <a:t>WHERE</a:t>
            </a:r>
            <a:r>
              <a:rPr b="0" lang="en-US" sz="3200" spc="-1" strike="noStrike">
                <a:solidFill>
                  <a:srgbClr val="234465"/>
                </a:solidFill>
                <a:latin typeface="Calibri"/>
              </a:rPr>
              <a:t> clause!</a:t>
            </a:r>
            <a:endParaRPr b="0" lang="en-US" sz="3200" spc="-1" strike="noStrike">
              <a:latin typeface="Arial"/>
            </a:endParaRPr>
          </a:p>
          <a:p>
            <a:pPr marL="360360" indent="-359640">
              <a:lnSpc>
                <a:spcPct val="100000"/>
              </a:lnSpc>
              <a:spcBef>
                <a:spcPts val="4799"/>
              </a:spcBef>
              <a:spcAft>
                <a:spcPts val="601"/>
              </a:spcAft>
              <a:buClr>
                <a:srgbClr val="234465"/>
              </a:buClr>
              <a:buFont typeface="Wingdings" charset="2"/>
              <a:buChar char=""/>
            </a:pPr>
            <a:r>
              <a:rPr b="0" lang="en-US" sz="3400" spc="-1" strike="noStrike">
                <a:solidFill>
                  <a:srgbClr val="234465"/>
                </a:solidFill>
                <a:latin typeface="Calibri"/>
              </a:rPr>
              <a:t>Delete all rows from a table </a:t>
            </a:r>
            <a:br/>
            <a:r>
              <a:rPr b="0" lang="en-US" sz="3400" spc="-1" strike="noStrike">
                <a:solidFill>
                  <a:srgbClr val="234465"/>
                </a:solidFill>
                <a:latin typeface="Calibri"/>
              </a:rPr>
              <a:t>(</a:t>
            </a:r>
            <a:r>
              <a:rPr b="1" lang="en-US" sz="3400" spc="-1" strike="noStrike">
                <a:solidFill>
                  <a:srgbClr val="ffa000"/>
                </a:solidFill>
                <a:latin typeface="Calibri"/>
              </a:rPr>
              <a:t>TRUNCATE</a:t>
            </a:r>
            <a:r>
              <a:rPr b="0" lang="en-US" sz="3400" spc="-1" strike="noStrike">
                <a:solidFill>
                  <a:srgbClr val="234465"/>
                </a:solidFill>
                <a:latin typeface="Calibri"/>
              </a:rPr>
              <a:t> works faster than </a:t>
            </a:r>
            <a:r>
              <a:rPr b="1" lang="en-US" sz="3400" spc="-1" strike="noStrike">
                <a:solidFill>
                  <a:srgbClr val="ffa000"/>
                </a:solidFill>
                <a:latin typeface="Consolas"/>
              </a:rPr>
              <a:t>DELETE </a:t>
            </a:r>
            <a:endParaRPr b="0" lang="en-US" sz="3400" spc="-1" strike="noStrike">
              <a:latin typeface="Arial"/>
            </a:endParaRPr>
          </a:p>
        </p:txBody>
      </p:sp>
      <p:sp>
        <p:nvSpPr>
          <p:cNvPr id="518"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Deleting Data</a:t>
            </a:r>
            <a:endParaRPr b="0" lang="en-US" sz="4000" spc="-1" strike="noStrike">
              <a:latin typeface="Arial"/>
            </a:endParaRPr>
          </a:p>
        </p:txBody>
      </p:sp>
      <p:sp>
        <p:nvSpPr>
          <p:cNvPr id="519" name="CustomShape 3"/>
          <p:cNvSpPr/>
          <p:nvPr/>
        </p:nvSpPr>
        <p:spPr>
          <a:xfrm>
            <a:off x="1979640" y="1947960"/>
            <a:ext cx="8228880" cy="882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DELETE FROM </a:t>
            </a:r>
            <a:r>
              <a:rPr b="1" lang="en-US" sz="2600" spc="-1" strike="noStrike">
                <a:solidFill>
                  <a:srgbClr val="234465"/>
                </a:solidFill>
                <a:latin typeface="Consolas"/>
                <a:ea typeface="DejaVu Sans"/>
              </a:rPr>
              <a:t>`employees` </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WHERE </a:t>
            </a:r>
            <a:r>
              <a:rPr b="1" lang="en-US" sz="2600" spc="-1" strike="noStrike">
                <a:solidFill>
                  <a:srgbClr val="234465"/>
                </a:solidFill>
                <a:latin typeface="Consolas"/>
                <a:ea typeface="DejaVu Sans"/>
              </a:rPr>
              <a:t>`employee_id` = 1;</a:t>
            </a:r>
            <a:endParaRPr b="0" lang="en-US" sz="2600" spc="-1" strike="noStrike">
              <a:latin typeface="Arial"/>
            </a:endParaRPr>
          </a:p>
        </p:txBody>
      </p:sp>
      <p:sp>
        <p:nvSpPr>
          <p:cNvPr id="520" name="CustomShape 4"/>
          <p:cNvSpPr/>
          <p:nvPr/>
        </p:nvSpPr>
        <p:spPr>
          <a:xfrm>
            <a:off x="695880" y="5589000"/>
            <a:ext cx="8228880" cy="486000"/>
          </a:xfrm>
          <a:prstGeom prst="rect">
            <a:avLst/>
          </a:prstGeom>
          <a:solidFill>
            <a:schemeClr val="accent5">
              <a:lumMod val="20000"/>
              <a:lumOff val="8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TRUNCATE TABLE </a:t>
            </a:r>
            <a:r>
              <a:rPr b="1" lang="en-US" sz="2600" spc="-1" strike="noStrike">
                <a:solidFill>
                  <a:srgbClr val="234465"/>
                </a:solidFill>
                <a:latin typeface="Consolas"/>
                <a:ea typeface="DejaVu Sans"/>
              </a:rPr>
              <a:t>users;</a:t>
            </a:r>
            <a:endParaRPr b="0" lang="en-US" sz="2600" spc="-1" strike="noStrike">
              <a:latin typeface="Arial"/>
            </a:endParaRPr>
          </a:p>
        </p:txBody>
      </p:sp>
      <p:sp>
        <p:nvSpPr>
          <p:cNvPr id="521" name="CustomShape 5"/>
          <p:cNvSpPr/>
          <p:nvPr/>
        </p:nvSpPr>
        <p:spPr>
          <a:xfrm>
            <a:off x="6680880" y="2052000"/>
            <a:ext cx="1790640" cy="679320"/>
          </a:xfrm>
          <a:prstGeom prst="wedgeRoundRectCallout">
            <a:avLst>
              <a:gd name="adj1" fmla="val -61808"/>
              <a:gd name="adj2" fmla="val 25969"/>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Condition</a:t>
            </a:r>
            <a:endParaRPr b="0" lang="en-US" sz="2800" spc="-1" strike="noStrike">
              <a:latin typeface="Arial"/>
            </a:endParaRPr>
          </a:p>
        </p:txBody>
      </p:sp>
      <p:sp>
        <p:nvSpPr>
          <p:cNvPr id="522"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794A1E5-4E79-4686-9C09-0BD5A85DE12D}" type="slidenum">
              <a:rPr b="0" lang="en-US" sz="1000" spc="-1" strike="noStrike">
                <a:solidFill>
                  <a:srgbClr val="234465"/>
                </a:solidFill>
                <a:latin typeface="Calibri"/>
              </a:rPr>
              <a:t>24</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414" dur="indefinite" restart="never" nodeType="tmRoot">
          <p:childTnLst>
            <p:seq>
              <p:cTn id="415" dur="indefinite" nodeType="mainSeq">
                <p:childTnLst>
                  <p:par>
                    <p:cTn id="416" fill="hold">
                      <p:stCondLst>
                        <p:cond delay="indefinite"/>
                      </p:stCondLst>
                      <p:childTnLst>
                        <p:par>
                          <p:cTn id="417" fill="hold">
                            <p:stCondLst>
                              <p:cond delay="0"/>
                            </p:stCondLst>
                            <p:childTnLst>
                              <p:par>
                                <p:cTn id="418" nodeType="clickEffect" fill="hold" presetClass="entr" presetID="1">
                                  <p:stCondLst>
                                    <p:cond delay="0"/>
                                  </p:stCondLst>
                                  <p:childTnLst>
                                    <p:set>
                                      <p:cBhvr>
                                        <p:cTn id="419" dur="1" fill="hold">
                                          <p:stCondLst>
                                            <p:cond delay="0"/>
                                          </p:stCondLst>
                                        </p:cTn>
                                        <p:tgtEl>
                                          <p:spTgt spid="519"/>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1">
                                  <p:stCondLst>
                                    <p:cond delay="0"/>
                                  </p:stCondLst>
                                  <p:childTnLst>
                                    <p:set>
                                      <p:cBhvr>
                                        <p:cTn id="423" dur="1" fill="hold">
                                          <p:stCondLst>
                                            <p:cond delay="0"/>
                                          </p:stCondLst>
                                        </p:cTn>
                                        <p:tgtEl>
                                          <p:spTgt spid="521"/>
                                        </p:tgtEl>
                                        <p:attrNameLst>
                                          <p:attrName>style.visibility</p:attrName>
                                        </p:attrNameLst>
                                      </p:cBhvr>
                                      <p:to>
                                        <p:strVal val="visible"/>
                                      </p:to>
                                    </p:set>
                                  </p:childTnLst>
                                </p:cTn>
                              </p:par>
                              <p:par>
                                <p:cTn id="424" nodeType="withEffect" fill="hold" presetClass="entr" presetID="1">
                                  <p:stCondLst>
                                    <p:cond delay="0"/>
                                  </p:stCondLst>
                                  <p:childTnLst>
                                    <p:set>
                                      <p:cBhvr>
                                        <p:cTn id="425" dur="1" fill="hold">
                                          <p:stCondLst>
                                            <p:cond delay="0"/>
                                          </p:stCondLst>
                                        </p:cTn>
                                        <p:tgtEl>
                                          <p:spTgt spid="517">
                                            <p:txEl>
                                              <p:pRg st="1" end="1"/>
                                            </p:txEl>
                                          </p:spTgt>
                                        </p:tgtEl>
                                        <p:attrNameLst>
                                          <p:attrName>style.visibility</p:attrName>
                                        </p:attrNameLst>
                                      </p:cBhvr>
                                      <p:to>
                                        <p:strVal val="visible"/>
                                      </p:to>
                                    </p:set>
                                  </p:childTnLst>
                                </p:cTn>
                              </p:par>
                            </p:childTnLst>
                          </p:cTn>
                        </p:par>
                      </p:childTnLst>
                    </p:cTn>
                  </p:par>
                  <p:par>
                    <p:cTn id="426" fill="hold">
                      <p:stCondLst>
                        <p:cond delay="indefinite"/>
                      </p:stCondLst>
                      <p:childTnLst>
                        <p:par>
                          <p:cTn id="427" fill="hold">
                            <p:stCondLst>
                              <p:cond delay="0"/>
                            </p:stCondLst>
                            <p:childTnLst>
                              <p:par>
                                <p:cTn id="428" nodeType="clickEffect" fill="hold" presetClass="entr" presetID="1">
                                  <p:stCondLst>
                                    <p:cond delay="0"/>
                                  </p:stCondLst>
                                  <p:childTnLst>
                                    <p:set>
                                      <p:cBhvr>
                                        <p:cTn id="429" dur="1" fill="hold">
                                          <p:stCondLst>
                                            <p:cond delay="0"/>
                                          </p:stCondLst>
                                        </p:cTn>
                                        <p:tgtEl>
                                          <p:spTgt spid="517">
                                            <p:txEl>
                                              <p:pRg st="2" end="2"/>
                                            </p:txEl>
                                          </p:spTgt>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1">
                                  <p:stCondLst>
                                    <p:cond delay="0"/>
                                  </p:stCondLst>
                                  <p:childTnLst>
                                    <p:set>
                                      <p:cBhvr>
                                        <p:cTn id="433"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601"/>
              </a:spcBef>
              <a:spcAft>
                <a:spcPts val="601"/>
              </a:spcAft>
              <a:buClr>
                <a:srgbClr val="234465"/>
              </a:buClr>
              <a:buFont typeface="Wingdings" charset="2"/>
              <a:buChar char=""/>
            </a:pPr>
            <a:r>
              <a:rPr b="1" lang="en-GB" sz="3400" spc="-1" strike="noStrike">
                <a:solidFill>
                  <a:srgbClr val="ffa000"/>
                </a:solidFill>
                <a:latin typeface="Calibri"/>
              </a:rPr>
              <a:t>Delete</a:t>
            </a:r>
            <a:r>
              <a:rPr b="0" lang="en-GB" sz="3400" spc="-1" strike="noStrike">
                <a:solidFill>
                  <a:srgbClr val="234465"/>
                </a:solidFill>
                <a:latin typeface="Calibri"/>
              </a:rPr>
              <a:t> all employees from the "employees" table who are in department 2 or 1 </a:t>
            </a:r>
            <a:endParaRPr b="0" lang="en-US" sz="3400" spc="-1" strike="noStrike">
              <a:latin typeface="Arial"/>
            </a:endParaRPr>
          </a:p>
          <a:p>
            <a:pPr marL="360360" indent="-359640">
              <a:lnSpc>
                <a:spcPct val="105000"/>
              </a:lnSpc>
              <a:spcBef>
                <a:spcPts val="601"/>
              </a:spcBef>
              <a:spcAft>
                <a:spcPts val="601"/>
              </a:spcAft>
              <a:buClr>
                <a:srgbClr val="234465"/>
              </a:buClr>
              <a:buFont typeface="Wingdings" charset="2"/>
              <a:buChar char=""/>
            </a:pPr>
            <a:r>
              <a:rPr b="1" lang="en-GB" sz="3400" spc="-1" strike="noStrike">
                <a:solidFill>
                  <a:srgbClr val="ffa000"/>
                </a:solidFill>
                <a:latin typeface="Calibri"/>
              </a:rPr>
              <a:t>Order</a:t>
            </a:r>
            <a:r>
              <a:rPr b="0" lang="en-GB" sz="3400" spc="-1" strike="noStrike">
                <a:solidFill>
                  <a:srgbClr val="234465"/>
                </a:solidFill>
                <a:latin typeface="Calibri"/>
              </a:rPr>
              <a:t> </a:t>
            </a:r>
            <a:endParaRPr b="0" lang="en-US" sz="3400" spc="-1" strike="noStrike">
              <a:latin typeface="Arial"/>
            </a:endParaRPr>
          </a:p>
        </p:txBody>
      </p:sp>
      <p:sp>
        <p:nvSpPr>
          <p:cNvPr id="524"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Problem: Delete from Table</a:t>
            </a:r>
            <a:endParaRPr b="0" lang="en-US" sz="4000" spc="-1" strike="noStrike">
              <a:latin typeface="Arial"/>
            </a:endParaRPr>
          </a:p>
        </p:txBody>
      </p:sp>
      <p:sp>
        <p:nvSpPr>
          <p:cNvPr id="525"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38A9B5D-5D58-48B7-8C62-64CEE2D1725D}" type="slidenum">
              <a:rPr b="0" lang="en-US" sz="1000" spc="-1" strike="noStrike">
                <a:solidFill>
                  <a:srgbClr val="234465"/>
                </a:solidFill>
                <a:latin typeface="Calibri"/>
              </a:rPr>
              <a:t>24</a:t>
            </a:fld>
            <a:endParaRPr b="0" lang="en-US" sz="1000" spc="-1" strike="noStrike">
              <a:latin typeface="Arial"/>
            </a:endParaRPr>
          </a:p>
        </p:txBody>
      </p:sp>
      <p:pic>
        <p:nvPicPr>
          <p:cNvPr id="526" name="Picture 3" descr=""/>
          <p:cNvPicPr/>
          <p:nvPr/>
        </p:nvPicPr>
        <p:blipFill>
          <a:blip r:embed="rId1"/>
          <a:stretch/>
        </p:blipFill>
        <p:spPr>
          <a:xfrm>
            <a:off x="1460880" y="3519000"/>
            <a:ext cx="9138600" cy="1934280"/>
          </a:xfrm>
          <a:prstGeom prst="rect">
            <a:avLst/>
          </a:prstGeom>
          <a:ln>
            <a:noFill/>
          </a:ln>
        </p:spPr>
      </p:pic>
    </p:spTree>
  </p:cSld>
  <mc:AlternateContent>
    <mc:Choice Requires="p14">
      <p:transition spd="slow" advTm="5000" p14:dur="2000"/>
    </mc:Choice>
    <mc:Fallback>
      <p:transition spd="slow" advTm="5000"/>
    </mc:Fallback>
  </mc:AlternateContent>
  <p:timing>
    <p:tnLst>
      <p:par>
        <p:cTn id="434" dur="indefinite" restart="never" nodeType="tmRoot">
          <p:childTnLst>
            <p:seq>
              <p:cTn id="435" dur="indefinite" nodeType="mainSeq">
                <p:childTnLst>
                  <p:par>
                    <p:cTn id="436" fill="hold">
                      <p:stCondLst>
                        <p:cond delay="indefinite"/>
                      </p:stCondLst>
                      <p:childTnLst>
                        <p:par>
                          <p:cTn id="437" fill="hold">
                            <p:stCondLst>
                              <p:cond delay="0"/>
                            </p:stCondLst>
                            <p:childTnLst>
                              <p:par>
                                <p:cTn id="438" nodeType="clickEffect" fill="hold" presetClass="entr" presetID="1">
                                  <p:stCondLst>
                                    <p:cond delay="0"/>
                                  </p:stCondLst>
                                  <p:childTnLst>
                                    <p:set>
                                      <p:cBhvr>
                                        <p:cTn id="439" dur="1" fill="hold">
                                          <p:stCondLst>
                                            <p:cond delay="0"/>
                                          </p:stCondLst>
                                        </p:cTn>
                                        <p:tgtEl>
                                          <p:spTgt spid="52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CustomShape 1"/>
          <p:cNvSpPr/>
          <p:nvPr/>
        </p:nvSpPr>
        <p:spPr>
          <a:xfrm>
            <a:off x="2743200" y="2719800"/>
            <a:ext cx="5056560" cy="2212560"/>
          </a:xfrm>
          <a:prstGeom prst="rect">
            <a:avLst/>
          </a:prstGeom>
          <a:solidFill>
            <a:srgbClr val="adb4c3">
              <a:alpha val="15000"/>
            </a:srgbClr>
          </a:solidFill>
          <a:ln w="12600">
            <a:solidFill>
              <a:srgbClr val="112232"/>
            </a:solidFill>
            <a:round/>
          </a:ln>
        </p:spPr>
        <p:style>
          <a:lnRef idx="0"/>
          <a:fillRef idx="0"/>
          <a:effectRef idx="0"/>
          <a:fontRef idx="minor"/>
        </p:style>
        <p:txBody>
          <a:bodyPr lIns="144000" rIns="144000" tIns="108000" bIns="108000">
            <a:noAutofit/>
          </a:bodyPr>
          <a:p>
            <a:pPr>
              <a:lnSpc>
                <a:spcPct val="100000"/>
              </a:lnSpc>
              <a:spcBef>
                <a:spcPts val="601"/>
              </a:spcBef>
              <a:spcAft>
                <a:spcPts val="601"/>
              </a:spcAft>
              <a:tabLst>
                <a:tab algn="l" pos="0"/>
              </a:tabLst>
            </a:pPr>
            <a:r>
              <a:rPr b="1" lang="en-US" sz="2400" spc="-1" strike="noStrike">
                <a:solidFill>
                  <a:srgbClr val="ffa000"/>
                </a:solidFill>
                <a:latin typeface="Consolas"/>
              </a:rPr>
              <a:t>DELETE FROM</a:t>
            </a:r>
            <a:r>
              <a:rPr b="1" lang="en-US" sz="2400" spc="-1" strike="noStrike">
                <a:solidFill>
                  <a:srgbClr val="234465"/>
                </a:solidFill>
                <a:latin typeface="Consolas"/>
              </a:rPr>
              <a:t> employees</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ffa000"/>
                </a:solidFill>
                <a:latin typeface="Consolas"/>
              </a:rPr>
              <a:t>WHERE</a:t>
            </a:r>
            <a:r>
              <a:rPr b="1" lang="en-US" sz="2400" spc="-1" strike="noStrike">
                <a:solidFill>
                  <a:srgbClr val="234465"/>
                </a:solidFill>
                <a:latin typeface="Consolas"/>
              </a:rPr>
              <a:t> department_id = 1</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ffa000"/>
                </a:solidFill>
                <a:latin typeface="Consolas"/>
              </a:rPr>
              <a:t>OR</a:t>
            </a:r>
            <a:r>
              <a:rPr b="1" lang="en-US" sz="2400" spc="-1" strike="noStrike">
                <a:solidFill>
                  <a:srgbClr val="234465"/>
                </a:solidFill>
                <a:latin typeface="Consolas"/>
              </a:rPr>
              <a:t> department_id = 2;</a:t>
            </a:r>
            <a:endParaRPr b="0" lang="en-US" sz="2400" spc="-1" strike="noStrike">
              <a:latin typeface="Arial"/>
            </a:endParaRPr>
          </a:p>
          <a:p>
            <a:pPr>
              <a:lnSpc>
                <a:spcPct val="100000"/>
              </a:lnSpc>
              <a:spcBef>
                <a:spcPts val="601"/>
              </a:spcBef>
              <a:spcAft>
                <a:spcPts val="601"/>
              </a:spcAft>
              <a:tabLst>
                <a:tab algn="l" pos="0"/>
              </a:tabLst>
            </a:pPr>
            <a:r>
              <a:rPr b="1" lang="en-US" sz="2400" spc="-1" strike="noStrike">
                <a:solidFill>
                  <a:srgbClr val="234465"/>
                </a:solidFill>
                <a:latin typeface="Consolas"/>
              </a:rPr>
              <a:t>SELECT * FROM employees</a:t>
            </a:r>
            <a:endParaRPr b="0" lang="en-US" sz="2400" spc="-1" strike="noStrike">
              <a:latin typeface="Arial"/>
            </a:endParaRPr>
          </a:p>
        </p:txBody>
      </p:sp>
      <p:sp>
        <p:nvSpPr>
          <p:cNvPr id="528"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Solution: Delete from Table</a:t>
            </a:r>
            <a:endParaRPr b="0" lang="en-US" sz="4000" spc="-1" strike="noStrike">
              <a:latin typeface="Arial"/>
            </a:endParaRPr>
          </a:p>
        </p:txBody>
      </p:sp>
      <p:sp>
        <p:nvSpPr>
          <p:cNvPr id="529" name="CustomShape 3"/>
          <p:cNvSpPr/>
          <p:nvPr/>
        </p:nvSpPr>
        <p:spPr>
          <a:xfrm>
            <a:off x="114480" y="4030560"/>
            <a:ext cx="2635920" cy="596160"/>
          </a:xfrm>
          <a:prstGeom prst="wedgeRoundRectCallout">
            <a:avLst>
              <a:gd name="adj1" fmla="val 52263"/>
              <a:gd name="adj2" fmla="val -43395"/>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Calibri"/>
                <a:ea typeface="DejaVu Sans"/>
              </a:rPr>
              <a:t>OR Condition</a:t>
            </a:r>
            <a:endParaRPr b="0" lang="en-US" sz="2800" spc="-1" strike="noStrike">
              <a:latin typeface="Arial"/>
            </a:endParaRPr>
          </a:p>
        </p:txBody>
      </p:sp>
      <p:sp>
        <p:nvSpPr>
          <p:cNvPr id="530" name="CustomShape 4"/>
          <p:cNvSpPr/>
          <p:nvPr/>
        </p:nvSpPr>
        <p:spPr>
          <a:xfrm>
            <a:off x="2133720" y="1995840"/>
            <a:ext cx="2635920" cy="596160"/>
          </a:xfrm>
          <a:prstGeom prst="wedgeRoundRectCallout">
            <a:avLst>
              <a:gd name="adj1" fmla="val -10092"/>
              <a:gd name="adj2" fmla="val 76816"/>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Calibri"/>
                <a:ea typeface="DejaVu Sans"/>
              </a:rPr>
              <a:t>Delete Data</a:t>
            </a:r>
            <a:endParaRPr b="0" lang="en-US" sz="2800" spc="-1" strike="noStrike">
              <a:latin typeface="Arial"/>
            </a:endParaRPr>
          </a:p>
        </p:txBody>
      </p:sp>
      <p:sp>
        <p:nvSpPr>
          <p:cNvPr id="531" name="CustomShape 5"/>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0162AE-2BED-4647-AAF9-5596B91FB145}" type="slidenum">
              <a:rPr b="0" lang="en-US" sz="1000" spc="-1" strike="noStrike">
                <a:solidFill>
                  <a:srgbClr val="234465"/>
                </a:solidFill>
                <a:latin typeface="Calibri"/>
              </a:rPr>
              <a:t>24</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440" dur="indefinite" restart="never" nodeType="tmRoot">
          <p:childTnLst>
            <p:seq>
              <p:cTn id="441" dur="indefinite" nodeType="mainSeq">
                <p:childTnLst>
                  <p:par>
                    <p:cTn id="442" fill="hold">
                      <p:stCondLst>
                        <p:cond delay="indefinite"/>
                      </p:stCondLst>
                      <p:childTnLst>
                        <p:par>
                          <p:cTn id="443" fill="hold">
                            <p:stCondLst>
                              <p:cond delay="0"/>
                            </p:stCondLst>
                            <p:childTnLst>
                              <p:par>
                                <p:cTn id="444" nodeType="clickEffect" fill="hold" presetClass="entr" presetID="1">
                                  <p:stCondLst>
                                    <p:cond delay="0"/>
                                  </p:stCondLst>
                                  <p:childTnLst>
                                    <p:set>
                                      <p:cBhvr>
                                        <p:cTn id="445" dur="1" fill="hold">
                                          <p:stCondLst>
                                            <p:cond delay="0"/>
                                          </p:stCondLst>
                                        </p:cTn>
                                        <p:tgtEl>
                                          <p:spTgt spid="529"/>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1">
                                  <p:stCondLst>
                                    <p:cond delay="0"/>
                                  </p:stCondLst>
                                  <p:childTnLst>
                                    <p:set>
                                      <p:cBhvr>
                                        <p:cTn id="449"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869760" y="1656360"/>
            <a:ext cx="7580520" cy="4771800"/>
          </a:xfrm>
          <a:prstGeom prst="rect">
            <a:avLst/>
          </a:prstGeom>
          <a:noFill/>
          <a:ln>
            <a:noFill/>
          </a:ln>
        </p:spPr>
        <p:style>
          <a:lnRef idx="0"/>
          <a:fillRef idx="0"/>
          <a:effectRef idx="0"/>
          <a:fontRef idx="minor"/>
        </p:style>
        <p:txBody>
          <a:bodyPr lIns="108000" rIns="108000" tIns="36000" bIns="36000">
            <a:noAutofit/>
          </a:bodyPr>
          <a:p>
            <a:pPr marL="514440" indent="-513720">
              <a:lnSpc>
                <a:spcPct val="105000"/>
              </a:lnSpc>
              <a:spcBef>
                <a:spcPts val="601"/>
              </a:spcBef>
              <a:spcAft>
                <a:spcPts val="601"/>
              </a:spcAft>
              <a:buClr>
                <a:srgbClr val="ffffff"/>
              </a:buClr>
              <a:buFont typeface="Wingdings" charset="2"/>
              <a:buChar char=""/>
            </a:pPr>
            <a:r>
              <a:rPr b="0" lang="en-US" sz="3400" spc="-1" strike="noStrike">
                <a:solidFill>
                  <a:srgbClr val="ffffff"/>
                </a:solidFill>
                <a:latin typeface="Calibri"/>
              </a:rPr>
              <a:t>…</a:t>
            </a:r>
            <a:endParaRPr b="0" lang="en-US" sz="3400" spc="-1" strike="noStrike">
              <a:latin typeface="Arial"/>
            </a:endParaRPr>
          </a:p>
          <a:p>
            <a:pPr marL="514440" indent="-513720">
              <a:lnSpc>
                <a:spcPct val="105000"/>
              </a:lnSpc>
              <a:spcBef>
                <a:spcPts val="601"/>
              </a:spcBef>
              <a:spcAft>
                <a:spcPts val="601"/>
              </a:spcAft>
              <a:buClr>
                <a:srgbClr val="ffffff"/>
              </a:buClr>
              <a:buFont typeface="Wingdings" charset="2"/>
              <a:buChar char=""/>
            </a:pPr>
            <a:r>
              <a:rPr b="0" lang="en-GB" sz="3400" spc="-1" strike="noStrike">
                <a:solidFill>
                  <a:srgbClr val="ffffff"/>
                </a:solidFill>
                <a:latin typeface="Calibri"/>
              </a:rPr>
              <a:t>…</a:t>
            </a:r>
            <a:endParaRPr b="0" lang="en-US" sz="3400" spc="-1" strike="noStrike">
              <a:latin typeface="Arial"/>
            </a:endParaRPr>
          </a:p>
          <a:p>
            <a:pPr marL="514440" indent="-513720">
              <a:lnSpc>
                <a:spcPct val="105000"/>
              </a:lnSpc>
              <a:spcBef>
                <a:spcPts val="601"/>
              </a:spcBef>
              <a:spcAft>
                <a:spcPts val="601"/>
              </a:spcAft>
              <a:buClr>
                <a:srgbClr val="ffffff"/>
              </a:buClr>
              <a:buFont typeface="Wingdings" charset="2"/>
              <a:buChar char=""/>
            </a:pPr>
            <a:r>
              <a:rPr b="0" lang="en-GB" sz="3400" spc="-1" strike="noStrike">
                <a:solidFill>
                  <a:srgbClr val="ffffff"/>
                </a:solidFill>
                <a:latin typeface="Calibri"/>
              </a:rPr>
              <a:t>…</a:t>
            </a:r>
            <a:endParaRPr b="0" lang="en-US" sz="3400" spc="-1" strike="noStrike">
              <a:latin typeface="Arial"/>
            </a:endParaRPr>
          </a:p>
          <a:p>
            <a:pPr>
              <a:lnSpc>
                <a:spcPct val="105000"/>
              </a:lnSpc>
              <a:spcBef>
                <a:spcPts val="601"/>
              </a:spcBef>
              <a:spcAft>
                <a:spcPts val="601"/>
              </a:spcAft>
            </a:pPr>
            <a:endParaRPr b="0" lang="en-US" sz="3400" spc="-1" strike="noStrike">
              <a:latin typeface="Arial"/>
            </a:endParaRPr>
          </a:p>
        </p:txBody>
      </p:sp>
      <p:sp>
        <p:nvSpPr>
          <p:cNvPr id="533"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rmAutofit/>
          </a:bodyPr>
          <a:p>
            <a:pPr>
              <a:lnSpc>
                <a:spcPct val="100000"/>
              </a:lnSpc>
            </a:pPr>
            <a:r>
              <a:rPr b="1" lang="en-US" sz="4000" spc="-1" strike="noStrike">
                <a:solidFill>
                  <a:srgbClr val="ffffff"/>
                </a:solidFill>
                <a:latin typeface="Calibri"/>
              </a:rPr>
              <a:t>Summary</a:t>
            </a:r>
            <a:endParaRPr b="0" lang="en-US" sz="4000" spc="-1" strike="noStrike">
              <a:latin typeface="Arial"/>
            </a:endParaRPr>
          </a:p>
        </p:txBody>
      </p:sp>
      <p:grpSp>
        <p:nvGrpSpPr>
          <p:cNvPr id="534" name="Group 3"/>
          <p:cNvGrpSpPr/>
          <p:nvPr/>
        </p:nvGrpSpPr>
        <p:grpSpPr>
          <a:xfrm>
            <a:off x="191880" y="1419840"/>
            <a:ext cx="8632440" cy="5299560"/>
            <a:chOff x="191880" y="1419840"/>
            <a:chExt cx="8632440" cy="5299560"/>
          </a:xfrm>
        </p:grpSpPr>
        <p:sp>
          <p:nvSpPr>
            <p:cNvPr id="535" name="CustomShape 4"/>
            <p:cNvSpPr/>
            <p:nvPr/>
          </p:nvSpPr>
          <p:spPr>
            <a:xfrm>
              <a:off x="191880" y="1419840"/>
              <a:ext cx="8632440" cy="5299560"/>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536" name="CustomShape 5"/>
            <p:cNvSpPr/>
            <p:nvPr/>
          </p:nvSpPr>
          <p:spPr>
            <a:xfrm>
              <a:off x="348120" y="1716480"/>
              <a:ext cx="194040" cy="4705920"/>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p:style>
        </p:sp>
        <p:sp>
          <p:nvSpPr>
            <p:cNvPr id="537" name="CustomShape 6"/>
            <p:cNvSpPr/>
            <p:nvPr/>
          </p:nvSpPr>
          <p:spPr>
            <a:xfrm rot="5400000">
              <a:off x="8064720" y="1718280"/>
              <a:ext cx="729000" cy="541080"/>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p:style>
        </p:sp>
      </p:grpSp>
      <p:pic>
        <p:nvPicPr>
          <p:cNvPr id="538" name="Picture 12" descr=""/>
          <p:cNvPicPr/>
          <p:nvPr/>
        </p:nvPicPr>
        <p:blipFill>
          <a:blip r:embed="rId1"/>
          <a:stretch/>
        </p:blipFill>
        <p:spPr>
          <a:xfrm flipH="1">
            <a:off x="8825760" y="3276720"/>
            <a:ext cx="2881800" cy="3119040"/>
          </a:xfrm>
          <a:prstGeom prst="rect">
            <a:avLst/>
          </a:prstGeom>
          <a:ln>
            <a:noFill/>
          </a:ln>
        </p:spPr>
      </p:pic>
      <p:sp>
        <p:nvSpPr>
          <p:cNvPr id="539" name="CustomShape 7"/>
          <p:cNvSpPr/>
          <p:nvPr/>
        </p:nvSpPr>
        <p:spPr>
          <a:xfrm>
            <a:off x="543240" y="1723680"/>
            <a:ext cx="7965360" cy="4600080"/>
          </a:xfrm>
          <a:prstGeom prst="rect">
            <a:avLst/>
          </a:prstGeom>
          <a:noFill/>
          <a:ln>
            <a:noFill/>
          </a:ln>
        </p:spPr>
        <p:style>
          <a:lnRef idx="0"/>
          <a:fillRef idx="0"/>
          <a:effectRef idx="0"/>
          <a:fontRef idx="minor"/>
        </p:style>
        <p:txBody>
          <a:bodyPr lIns="108000" rIns="108000" tIns="36000" bIns="36000">
            <a:normAutofit/>
          </a:bodyPr>
          <a:p>
            <a:pPr marL="457200" indent="-456480">
              <a:lnSpc>
                <a:spcPct val="100000"/>
              </a:lnSpc>
              <a:spcBef>
                <a:spcPts val="13799"/>
              </a:spcBef>
              <a:spcAft>
                <a:spcPts val="601"/>
              </a:spcAft>
              <a:buClr>
                <a:srgbClr val="ffffff"/>
              </a:buClr>
              <a:buFont typeface="Wingdings" charset="2"/>
              <a:buChar char=""/>
            </a:pPr>
            <a:r>
              <a:rPr b="0" lang="en-US" sz="3200" spc="-1" strike="noStrike">
                <a:solidFill>
                  <a:srgbClr val="ffffff"/>
                </a:solidFill>
                <a:latin typeface="Calibri"/>
                <a:ea typeface="DejaVu Sans"/>
              </a:rPr>
              <a:t>We can easy manipulate our database with SQL queries</a:t>
            </a:r>
            <a:endParaRPr b="0" lang="en-US" sz="3200" spc="-1" strike="noStrike">
              <a:latin typeface="Arial"/>
            </a:endParaRPr>
          </a:p>
          <a:p>
            <a:pPr marL="457200" indent="-456480">
              <a:lnSpc>
                <a:spcPct val="100000"/>
              </a:lnSpc>
              <a:spcBef>
                <a:spcPts val="13799"/>
              </a:spcBef>
              <a:spcAft>
                <a:spcPts val="601"/>
              </a:spcAft>
              <a:buClr>
                <a:srgbClr val="ffffff"/>
              </a:buClr>
              <a:buFont typeface="Wingdings" charset="2"/>
              <a:buChar char=""/>
            </a:pPr>
            <a:r>
              <a:rPr b="0" lang="en-US" sz="3200" spc="-1" strike="noStrike">
                <a:solidFill>
                  <a:srgbClr val="ffffff"/>
                </a:solidFill>
                <a:latin typeface="Calibri"/>
                <a:ea typeface="DejaVu Sans"/>
              </a:rPr>
              <a:t>Queries provide a flexible and powerful</a:t>
            </a:r>
            <a:br/>
            <a:r>
              <a:rPr b="0" lang="en-US" sz="3200" spc="-1" strike="noStrike">
                <a:solidFill>
                  <a:srgbClr val="ffffff"/>
                </a:solidFill>
                <a:latin typeface="Calibri"/>
                <a:ea typeface="DejaVu Sans"/>
              </a:rPr>
              <a:t>method to manipulate records</a:t>
            </a:r>
            <a:endParaRPr b="0" lang="en-US" sz="3200" spc="-1" strike="noStrike">
              <a:latin typeface="Arial"/>
            </a:endParaRPr>
          </a:p>
        </p:txBody>
      </p:sp>
      <p:sp>
        <p:nvSpPr>
          <p:cNvPr id="540" name="CustomShape 8"/>
          <p:cNvSpPr/>
          <p:nvPr/>
        </p:nvSpPr>
        <p:spPr>
          <a:xfrm>
            <a:off x="1683360" y="3100680"/>
            <a:ext cx="4686840" cy="11869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1800" spc="-1" strike="noStrike">
                <a:solidFill>
                  <a:srgbClr val="ffa000"/>
                </a:solidFill>
                <a:latin typeface="Consolas"/>
                <a:ea typeface="DejaVu Sans"/>
              </a:rPr>
              <a:t>SELECT</a:t>
            </a:r>
            <a:r>
              <a:rPr b="1" lang="en-US" sz="1800" spc="-1" strike="noStrike">
                <a:solidFill>
                  <a:srgbClr val="ffffff"/>
                </a:solidFill>
                <a:latin typeface="Consolas"/>
                <a:ea typeface="DejaVu Sans"/>
              </a:rPr>
              <a:t> *</a:t>
            </a:r>
            <a:endParaRPr b="0" lang="en-US" sz="1800" spc="-1" strike="noStrike">
              <a:latin typeface="Arial"/>
            </a:endParaRPr>
          </a:p>
          <a:p>
            <a:pPr>
              <a:lnSpc>
                <a:spcPct val="100000"/>
              </a:lnSpc>
            </a:pPr>
            <a:r>
              <a:rPr b="1" lang="en-US" sz="1800" spc="-1" strike="noStrike">
                <a:solidFill>
                  <a:srgbClr val="ffffff"/>
                </a:solidFill>
                <a:latin typeface="Consolas"/>
                <a:ea typeface="DejaVu Sans"/>
              </a:rPr>
              <a:t>  </a:t>
            </a:r>
            <a:r>
              <a:rPr b="1" lang="en-US" sz="1800" spc="-1" strike="noStrike">
                <a:solidFill>
                  <a:srgbClr val="ffa000"/>
                </a:solidFill>
                <a:latin typeface="Consolas"/>
                <a:ea typeface="DejaVu Sans"/>
              </a:rPr>
              <a:t>FROM</a:t>
            </a:r>
            <a:r>
              <a:rPr b="1" lang="en-US" sz="1800" spc="-1" strike="noStrike">
                <a:solidFill>
                  <a:srgbClr val="ffffff"/>
                </a:solidFill>
                <a:latin typeface="Consolas"/>
                <a:ea typeface="DejaVu Sans"/>
              </a:rPr>
              <a:t> `projects`</a:t>
            </a:r>
            <a:endParaRPr b="0" lang="en-US" sz="1800" spc="-1" strike="noStrike">
              <a:latin typeface="Arial"/>
            </a:endParaRPr>
          </a:p>
          <a:p>
            <a:pPr>
              <a:lnSpc>
                <a:spcPct val="100000"/>
              </a:lnSpc>
            </a:pPr>
            <a:r>
              <a:rPr b="1" lang="en-US" sz="1800" spc="-1" strike="noStrike">
                <a:solidFill>
                  <a:srgbClr val="ffffff"/>
                </a:solidFill>
                <a:latin typeface="Consolas"/>
                <a:ea typeface="DejaVu Sans"/>
              </a:rPr>
              <a:t> </a:t>
            </a:r>
            <a:r>
              <a:rPr b="1" lang="en-US" sz="1800" spc="-1" strike="noStrike">
                <a:solidFill>
                  <a:srgbClr val="ffa000"/>
                </a:solidFill>
                <a:latin typeface="Consolas"/>
                <a:ea typeface="DejaVu Sans"/>
              </a:rPr>
              <a:t>WHERE</a:t>
            </a:r>
            <a:r>
              <a:rPr b="1" lang="en-US" sz="1800" spc="-1" strike="noStrike">
                <a:solidFill>
                  <a:srgbClr val="ffffff"/>
                </a:solidFill>
                <a:latin typeface="Consolas"/>
                <a:ea typeface="DejaVu Sans"/>
              </a:rPr>
              <a:t> `start_date` = '2006-01-01';</a:t>
            </a:r>
            <a:endParaRPr b="0" lang="en-US" sz="1800" spc="-1" strike="noStrike">
              <a:latin typeface="Arial"/>
            </a:endParaRPr>
          </a:p>
        </p:txBody>
      </p:sp>
      <p:sp>
        <p:nvSpPr>
          <p:cNvPr id="541" name="CustomShape 9"/>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7D442EC-A00A-4FD0-8E5A-5B405948F987}" type="slidenum">
              <a:rPr b="0" lang="en-US" sz="1000" spc="-1" strike="noStrike">
                <a:solidFill>
                  <a:srgbClr val="234465"/>
                </a:solidFill>
                <a:latin typeface="Calibri"/>
              </a:rPr>
              <a:t>35</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450" dur="indefinite" restart="never" nodeType="tmRoot">
          <p:childTnLst>
            <p:seq>
              <p:cTn id="451" dur="indefinite" nodeType="mainSeq">
                <p:childTnLst>
                  <p:par>
                    <p:cTn id="452" fill="hold">
                      <p:stCondLst>
                        <p:cond delay="indefinite"/>
                      </p:stCondLst>
                      <p:childTnLst>
                        <p:par>
                          <p:cTn id="453" fill="hold">
                            <p:stCondLst>
                              <p:cond delay="0"/>
                            </p:stCondLst>
                            <p:childTnLst>
                              <p:par>
                                <p:cTn id="454" nodeType="clickEffect" fill="hold" presetClass="entr" presetID="1">
                                  <p:stCondLst>
                                    <p:cond delay="0"/>
                                  </p:stCondLst>
                                  <p:childTnLst>
                                    <p:set>
                                      <p:cBhvr>
                                        <p:cTn id="455" dur="1" fill="hold">
                                          <p:stCondLst>
                                            <p:cond delay="0"/>
                                          </p:stCondLst>
                                        </p:cTn>
                                        <p:tgtEl>
                                          <p:spTgt spid="540"/>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
                                  <p:stCondLst>
                                    <p:cond delay="0"/>
                                  </p:stCondLst>
                                  <p:childTnLst>
                                    <p:set>
                                      <p:cBhvr>
                                        <p:cTn id="459"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
          <p:cNvSpPr/>
          <p:nvPr/>
        </p:nvSpPr>
        <p:spPr>
          <a:xfrm>
            <a:off x="809640" y="703080"/>
            <a:ext cx="5915520" cy="10324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8800" spc="-1" strike="noStrike">
                <a:solidFill>
                  <a:srgbClr val="234465"/>
                </a:solidFill>
                <a:latin typeface="Calibri"/>
              </a:rPr>
              <a:t>Questions?</a:t>
            </a:r>
            <a:endParaRPr b="0" lang="en-US" sz="8800" spc="-1" strike="noStrike">
              <a:latin typeface="Arial"/>
            </a:endParaRPr>
          </a:p>
        </p:txBody>
      </p:sp>
    </p:spTree>
  </p:cSld>
  <mc:AlternateContent>
    <mc:Choice Requires="p14">
      <p:transition spd="slow" advTm="5000" p14:dur="2000"/>
    </mc:Choice>
    <mc:Fallback>
      <p:transition spd="slow" advTm="5000"/>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190440" y="1179000"/>
            <a:ext cx="8694720" cy="5489280"/>
          </a:xfrm>
          <a:prstGeom prst="rect">
            <a:avLst/>
          </a:prstGeom>
          <a:noFill/>
          <a:ln>
            <a:noFill/>
          </a:ln>
        </p:spPr>
        <p:style>
          <a:lnRef idx="0"/>
          <a:fillRef idx="0"/>
          <a:effectRef idx="0"/>
          <a:fontRef idx="minor"/>
        </p:style>
        <p:txBody>
          <a:bodyPr lIns="108000" rIns="108000" tIns="36000" bIns="36000">
            <a:normAutofit fontScale="91000"/>
          </a:bodyPr>
          <a:p>
            <a:pPr marL="360360" indent="-359640">
              <a:lnSpc>
                <a:spcPct val="100000"/>
              </a:lnSpc>
              <a:spcBef>
                <a:spcPts val="601"/>
              </a:spcBef>
              <a:spcAft>
                <a:spcPts val="601"/>
              </a:spcAft>
              <a:buClr>
                <a:srgbClr val="234465"/>
              </a:buClr>
              <a:buFont typeface="Wingdings" charset="2"/>
              <a:buChar char=""/>
            </a:pPr>
            <a:r>
              <a:rPr b="0" lang="en-US" sz="3200" spc="-1" strike="noStrike">
                <a:solidFill>
                  <a:srgbClr val="234465"/>
                </a:solidFill>
                <a:latin typeface="Calibri"/>
              </a:rPr>
              <a:t>Software University – High-Quality Education, Profession and Job for Software Developers</a:t>
            </a:r>
            <a:endParaRPr b="0" lang="en-US" sz="3200" spc="-1" strike="noStrike">
              <a:latin typeface="Arial"/>
            </a:endParaRPr>
          </a:p>
          <a:p>
            <a:pPr lvl="1" marL="990000" indent="-380160">
              <a:lnSpc>
                <a:spcPct val="100000"/>
              </a:lnSpc>
              <a:spcBef>
                <a:spcPts val="601"/>
              </a:spcBef>
              <a:spcAft>
                <a:spcPts val="601"/>
              </a:spcAft>
              <a:buClr>
                <a:srgbClr val="234465"/>
              </a:buClr>
              <a:buFont typeface="Wingdings" charset="2"/>
              <a:buChar char=""/>
              <a:tabLst>
                <a:tab algn="l" pos="282240"/>
              </a:tabLst>
            </a:pPr>
            <a:r>
              <a:rPr b="0" lang="en-US" sz="3000" spc="-1" strike="noStrike" u="sng">
                <a:solidFill>
                  <a:srgbClr val="f2ac44"/>
                </a:solidFill>
                <a:uFillTx/>
                <a:latin typeface="Calibri"/>
                <a:hlinkClick r:id="rId1"/>
              </a:rPr>
              <a:t>softuni.bg</a:t>
            </a:r>
            <a:r>
              <a:rPr b="0" lang="en-US" sz="3000" spc="-1" strike="noStrike">
                <a:solidFill>
                  <a:srgbClr val="234465"/>
                </a:solidFill>
                <a:latin typeface="Calibri"/>
              </a:rPr>
              <a:t>, </a:t>
            </a:r>
            <a:r>
              <a:rPr b="0" lang="en-US" sz="3000" spc="-1" strike="noStrike" u="sng">
                <a:solidFill>
                  <a:srgbClr val="f2ac44"/>
                </a:solidFill>
                <a:uFillTx/>
                <a:latin typeface="Calibri"/>
                <a:hlinkClick r:id="rId2"/>
              </a:rPr>
              <a:t>about.softuni.bg</a:t>
            </a:r>
            <a:r>
              <a:rPr b="0" lang="en-US" sz="3000" spc="-1" strike="noStrike">
                <a:solidFill>
                  <a:srgbClr val="234465"/>
                </a:solidFill>
                <a:latin typeface="Calibri"/>
              </a:rPr>
              <a:t> </a:t>
            </a:r>
            <a:endParaRPr b="0" lang="en-US" sz="3000" spc="-1" strike="noStrike">
              <a:latin typeface="Arial"/>
            </a:endParaRPr>
          </a:p>
          <a:p>
            <a:pPr marL="360360" indent="-359640">
              <a:lnSpc>
                <a:spcPct val="100000"/>
              </a:lnSpc>
              <a:spcBef>
                <a:spcPts val="601"/>
              </a:spcBef>
              <a:spcAft>
                <a:spcPts val="601"/>
              </a:spcAft>
              <a:buClr>
                <a:srgbClr val="234465"/>
              </a:buClr>
              <a:buFont typeface="Wingdings" charset="2"/>
              <a:buChar char=""/>
              <a:tabLst>
                <a:tab algn="l" pos="282240"/>
              </a:tabLst>
            </a:pPr>
            <a:r>
              <a:rPr b="0" lang="en-US" sz="3200" spc="-1" strike="noStrike">
                <a:solidFill>
                  <a:srgbClr val="234465"/>
                </a:solidFill>
                <a:latin typeface="Calibri"/>
              </a:rPr>
              <a:t>Software University Foundation</a:t>
            </a:r>
            <a:endParaRPr b="0" lang="en-US" sz="3200" spc="-1" strike="noStrike">
              <a:latin typeface="Arial"/>
            </a:endParaRPr>
          </a:p>
          <a:p>
            <a:pPr lvl="1" marL="990000" indent="-380160">
              <a:lnSpc>
                <a:spcPct val="100000"/>
              </a:lnSpc>
              <a:spcBef>
                <a:spcPts val="601"/>
              </a:spcBef>
              <a:spcAft>
                <a:spcPts val="601"/>
              </a:spcAft>
              <a:buClr>
                <a:srgbClr val="234465"/>
              </a:buClr>
              <a:buFont typeface="Wingdings" charset="2"/>
              <a:buChar char=""/>
              <a:tabLst>
                <a:tab algn="l" pos="282240"/>
              </a:tabLst>
            </a:pPr>
            <a:r>
              <a:rPr b="0" lang="en-US" sz="3000" spc="-1" strike="noStrike" u="sng">
                <a:solidFill>
                  <a:srgbClr val="f2ac44"/>
                </a:solidFill>
                <a:uFillTx/>
                <a:latin typeface="Calibri"/>
                <a:hlinkClick r:id="rId3"/>
              </a:rPr>
              <a:t>softuni.foundation</a:t>
            </a:r>
            <a:endParaRPr b="0" lang="en-US" sz="3000" spc="-1" strike="noStrike">
              <a:latin typeface="Arial"/>
            </a:endParaRPr>
          </a:p>
          <a:p>
            <a:pPr marL="360360" indent="-359640">
              <a:lnSpc>
                <a:spcPct val="100000"/>
              </a:lnSpc>
              <a:spcBef>
                <a:spcPts val="601"/>
              </a:spcBef>
              <a:spcAft>
                <a:spcPts val="601"/>
              </a:spcAft>
              <a:buClr>
                <a:srgbClr val="234465"/>
              </a:buClr>
              <a:buFont typeface="Wingdings" charset="2"/>
              <a:buChar char=""/>
              <a:tabLst>
                <a:tab algn="l" pos="282240"/>
              </a:tabLst>
            </a:pPr>
            <a:r>
              <a:rPr b="0" lang="en-US" sz="3200" spc="-1" strike="noStrike">
                <a:solidFill>
                  <a:srgbClr val="234465"/>
                </a:solidFill>
                <a:latin typeface="Calibri"/>
              </a:rPr>
              <a:t>Software University @ Facebook</a:t>
            </a:r>
            <a:endParaRPr b="0" lang="en-US" sz="3200" spc="-1" strike="noStrike">
              <a:latin typeface="Arial"/>
            </a:endParaRPr>
          </a:p>
          <a:p>
            <a:pPr lvl="1" marL="990000" indent="-380160">
              <a:lnSpc>
                <a:spcPct val="100000"/>
              </a:lnSpc>
              <a:spcBef>
                <a:spcPts val="601"/>
              </a:spcBef>
              <a:spcAft>
                <a:spcPts val="601"/>
              </a:spcAft>
              <a:buClr>
                <a:srgbClr val="234465"/>
              </a:buClr>
              <a:buFont typeface="Wingdings" charset="2"/>
              <a:buChar char=""/>
              <a:tabLst>
                <a:tab algn="l" pos="282240"/>
              </a:tabLst>
            </a:pPr>
            <a:r>
              <a:rPr b="0" lang="en-US" sz="3000" spc="-1" strike="noStrike" u="sng">
                <a:solidFill>
                  <a:srgbClr val="f2ac44"/>
                </a:solidFill>
                <a:uFillTx/>
                <a:latin typeface="Calibri"/>
                <a:hlinkClick r:id="rId4"/>
              </a:rPr>
              <a:t>facebook.com/SoftwareUniversity</a:t>
            </a:r>
            <a:endParaRPr b="0" lang="en-US" sz="3000" spc="-1" strike="noStrike">
              <a:latin typeface="Arial"/>
            </a:endParaRPr>
          </a:p>
          <a:p>
            <a:pPr marL="360360" indent="-359640">
              <a:lnSpc>
                <a:spcPct val="100000"/>
              </a:lnSpc>
              <a:spcBef>
                <a:spcPts val="601"/>
              </a:spcBef>
              <a:spcAft>
                <a:spcPts val="601"/>
              </a:spcAft>
              <a:buClr>
                <a:srgbClr val="234465"/>
              </a:buClr>
              <a:buFont typeface="Wingdings" charset="2"/>
              <a:buChar char=""/>
              <a:tabLst>
                <a:tab algn="l" pos="282240"/>
              </a:tabLst>
            </a:pPr>
            <a:r>
              <a:rPr b="0" lang="en-US" sz="3200" spc="-1" strike="noStrike">
                <a:solidFill>
                  <a:srgbClr val="234465"/>
                </a:solidFill>
                <a:latin typeface="Calibri"/>
              </a:rPr>
              <a:t>Software University Forums</a:t>
            </a:r>
            <a:endParaRPr b="0" lang="en-US" sz="3200" spc="-1" strike="noStrike">
              <a:latin typeface="Arial"/>
            </a:endParaRPr>
          </a:p>
          <a:p>
            <a:pPr lvl="1" marL="990000" indent="-380160">
              <a:lnSpc>
                <a:spcPct val="100000"/>
              </a:lnSpc>
              <a:spcBef>
                <a:spcPts val="601"/>
              </a:spcBef>
              <a:spcAft>
                <a:spcPts val="601"/>
              </a:spcAft>
              <a:buClr>
                <a:srgbClr val="234465"/>
              </a:buClr>
              <a:buFont typeface="Wingdings" charset="2"/>
              <a:buChar char=""/>
              <a:tabLst>
                <a:tab algn="l" pos="282240"/>
              </a:tabLst>
            </a:pPr>
            <a:r>
              <a:rPr b="0" lang="en-US" sz="3000" spc="-1" strike="noStrike" u="sng">
                <a:solidFill>
                  <a:srgbClr val="f2ac44"/>
                </a:solidFill>
                <a:uFillTx/>
                <a:latin typeface="Calibri"/>
                <a:hlinkClick r:id="rId5"/>
              </a:rPr>
              <a:t>forum.softuni.bg</a:t>
            </a:r>
            <a:endParaRPr b="0" lang="en-US" sz="3000" spc="-1" strike="noStrike">
              <a:latin typeface="Arial"/>
            </a:endParaRPr>
          </a:p>
        </p:txBody>
      </p:sp>
      <p:sp>
        <p:nvSpPr>
          <p:cNvPr id="544" name="CustomShape 2"/>
          <p:cNvSpPr/>
          <p:nvPr/>
        </p:nvSpPr>
        <p:spPr>
          <a:xfrm>
            <a:off x="172440" y="108720"/>
            <a:ext cx="9741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Trainings @ Software University</a:t>
            </a:r>
            <a:r>
              <a:rPr b="1" lang="bg-BG" sz="4000" spc="-1" strike="noStrike">
                <a:solidFill>
                  <a:srgbClr val="ffffff"/>
                </a:solidFill>
                <a:latin typeface="Calibri"/>
              </a:rPr>
              <a:t> (</a:t>
            </a:r>
            <a:r>
              <a:rPr b="1" lang="en-US" sz="4000" spc="-1" strike="noStrike">
                <a:solidFill>
                  <a:srgbClr val="ffffff"/>
                </a:solidFill>
                <a:latin typeface="Calibri"/>
              </a:rPr>
              <a:t>SoftUni)</a:t>
            </a:r>
            <a:endParaRPr b="0" lang="en-US" sz="4000" spc="-1" strike="noStrike">
              <a:latin typeface="Arial"/>
            </a:endParaRPr>
          </a:p>
        </p:txBody>
      </p:sp>
      <p:sp>
        <p:nvSpPr>
          <p:cNvPr id="545"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marL="360360" indent="-359640" algn="r">
              <a:lnSpc>
                <a:spcPct val="105000"/>
              </a:lnSpc>
              <a:spcBef>
                <a:spcPts val="601"/>
              </a:spcBef>
              <a:spcAft>
                <a:spcPts val="601"/>
              </a:spcAft>
              <a:buClr>
                <a:srgbClr val="234465"/>
              </a:buClr>
              <a:buFont typeface="Wingdings" charset="2"/>
              <a:buChar char=""/>
            </a:pPr>
            <a:fld id="{39202484-54EA-40E2-A87B-1AAA507B6177}" type="slidenum">
              <a:rPr b="0" lang="en-US" sz="1000" spc="-1" strike="noStrike">
                <a:solidFill>
                  <a:srgbClr val="234465"/>
                </a:solidFill>
                <a:latin typeface="Calibri"/>
              </a:rPr>
              <a:t>37</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190440" y="1269000"/>
            <a:ext cx="11817360" cy="5455080"/>
          </a:xfrm>
          <a:prstGeom prst="rect">
            <a:avLst/>
          </a:prstGeom>
          <a:noFill/>
          <a:ln>
            <a:noFill/>
          </a:ln>
        </p:spPr>
        <p:style>
          <a:lnRef idx="0"/>
          <a:fillRef idx="0"/>
          <a:effectRef idx="0"/>
          <a:fontRef idx="minor"/>
        </p:style>
        <p:txBody>
          <a:bodyPr lIns="108000" rIns="108000" tIns="36000" bIns="36000">
            <a:noAutofit/>
          </a:bodyPr>
          <a:p>
            <a:pPr marL="360360" indent="-359640">
              <a:lnSpc>
                <a:spcPct val="120000"/>
              </a:lnSpc>
              <a:spcBef>
                <a:spcPts val="601"/>
              </a:spcBef>
              <a:spcAft>
                <a:spcPts val="601"/>
              </a:spcAft>
              <a:buClr>
                <a:srgbClr val="234465"/>
              </a:buClr>
              <a:buFont typeface="Wingdings" charset="2"/>
              <a:buChar char=""/>
            </a:pPr>
            <a:r>
              <a:rPr b="0" lang="en-US" sz="3400" spc="-1" strike="noStrike">
                <a:solidFill>
                  <a:srgbClr val="234465"/>
                </a:solidFill>
                <a:latin typeface="Calibri"/>
              </a:rPr>
              <a:t>This course (slides, examples, demos, exercises, homework, documents, videos and other assets) is </a:t>
            </a:r>
            <a:r>
              <a:rPr b="1" lang="en-US" sz="3400" spc="-1" strike="noStrike">
                <a:solidFill>
                  <a:srgbClr val="234465"/>
                </a:solidFill>
                <a:latin typeface="Calibri"/>
              </a:rPr>
              <a:t>copyrighted content</a:t>
            </a:r>
            <a:endParaRPr b="0" lang="en-US" sz="3400" spc="-1" strike="noStrike">
              <a:latin typeface="Arial"/>
            </a:endParaRPr>
          </a:p>
          <a:p>
            <a:pPr marL="360360" indent="-359640">
              <a:lnSpc>
                <a:spcPct val="120000"/>
              </a:lnSpc>
              <a:spcBef>
                <a:spcPts val="601"/>
              </a:spcBef>
              <a:spcAft>
                <a:spcPts val="601"/>
              </a:spcAft>
              <a:buClr>
                <a:srgbClr val="234465"/>
              </a:buClr>
              <a:buFont typeface="Wingdings" charset="2"/>
              <a:buChar char=""/>
            </a:pPr>
            <a:r>
              <a:rPr b="0" lang="en-US" sz="3400" spc="-1" strike="noStrike">
                <a:solidFill>
                  <a:srgbClr val="234465"/>
                </a:solidFill>
                <a:latin typeface="Calibri"/>
              </a:rPr>
              <a:t>Unauthorized copy, reproduction or use is illegal</a:t>
            </a:r>
            <a:endParaRPr b="0" lang="en-US" sz="3400" spc="-1" strike="noStrike">
              <a:latin typeface="Arial"/>
            </a:endParaRPr>
          </a:p>
          <a:p>
            <a:pPr marL="360360" indent="-359640">
              <a:lnSpc>
                <a:spcPct val="120000"/>
              </a:lnSpc>
              <a:spcBef>
                <a:spcPts val="601"/>
              </a:spcBef>
              <a:spcAft>
                <a:spcPts val="601"/>
              </a:spcAft>
              <a:buClr>
                <a:srgbClr val="234465"/>
              </a:buClr>
              <a:buFont typeface="Wingdings" charset="2"/>
              <a:buChar char=""/>
            </a:pPr>
            <a:r>
              <a:rPr b="0" lang="en-US" sz="3400" spc="-1" strike="noStrike">
                <a:solidFill>
                  <a:srgbClr val="234465"/>
                </a:solidFill>
                <a:latin typeface="Calibri"/>
              </a:rPr>
              <a:t>© SoftUni – </a:t>
            </a:r>
            <a:r>
              <a:rPr b="0" lang="en-US" sz="3400" spc="-1" strike="noStrike" u="sng">
                <a:solidFill>
                  <a:srgbClr val="f2ac44"/>
                </a:solidFill>
                <a:uFillTx/>
                <a:latin typeface="Calibri"/>
                <a:hlinkClick r:id="rId1"/>
              </a:rPr>
              <a:t>https://about.softuni.bg/</a:t>
            </a:r>
            <a:endParaRPr b="0" lang="en-US" sz="3400" spc="-1" strike="noStrike">
              <a:latin typeface="Arial"/>
            </a:endParaRPr>
          </a:p>
          <a:p>
            <a:pPr marL="360360" indent="-359640">
              <a:lnSpc>
                <a:spcPct val="120000"/>
              </a:lnSpc>
              <a:spcBef>
                <a:spcPts val="601"/>
              </a:spcBef>
              <a:spcAft>
                <a:spcPts val="601"/>
              </a:spcAft>
              <a:buClr>
                <a:srgbClr val="234465"/>
              </a:buClr>
              <a:buFont typeface="Wingdings" charset="2"/>
              <a:buChar char=""/>
            </a:pPr>
            <a:r>
              <a:rPr b="0" lang="en-US" sz="3400" spc="-1" strike="noStrike">
                <a:solidFill>
                  <a:srgbClr val="234465"/>
                </a:solidFill>
                <a:latin typeface="Calibri"/>
              </a:rPr>
              <a:t>© Software University – </a:t>
            </a:r>
            <a:r>
              <a:rPr b="0" lang="en-US" sz="3400" spc="-1" strike="noStrike" u="sng">
                <a:solidFill>
                  <a:srgbClr val="f2ac44"/>
                </a:solidFill>
                <a:uFillTx/>
                <a:latin typeface="Calibri"/>
                <a:hlinkClick r:id="rId2"/>
              </a:rPr>
              <a:t>https://softuni.bg</a:t>
            </a:r>
            <a:endParaRPr b="0" lang="en-US" sz="3400" spc="-1" strike="noStrike">
              <a:latin typeface="Arial"/>
            </a:endParaRPr>
          </a:p>
        </p:txBody>
      </p:sp>
      <p:pic>
        <p:nvPicPr>
          <p:cNvPr id="547" name="Picture License" descr="License"/>
          <p:cNvPicPr/>
          <p:nvPr/>
        </p:nvPicPr>
        <p:blipFill>
          <a:blip r:embed="rId3"/>
          <a:stretch/>
        </p:blipFill>
        <p:spPr>
          <a:xfrm>
            <a:off x="9745200" y="4445280"/>
            <a:ext cx="1930320" cy="2043000"/>
          </a:xfrm>
          <a:prstGeom prst="rect">
            <a:avLst/>
          </a:prstGeom>
          <a:ln>
            <a:noFill/>
          </a:ln>
        </p:spPr>
      </p:pic>
      <p:sp>
        <p:nvSpPr>
          <p:cNvPr id="548"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License</a:t>
            </a:r>
            <a:endParaRPr b="0" lang="en-US" sz="4000" spc="-1" strike="noStrike">
              <a:latin typeface="Arial"/>
            </a:endParaRPr>
          </a:p>
        </p:txBody>
      </p:sp>
      <p:sp>
        <p:nvSpPr>
          <p:cNvPr id="549" name="CustomShape 3"/>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56AC006-0495-4E7D-B16F-77387B0B1F4A}" type="slidenum">
              <a:rPr b="0" lang="en-US" sz="1000" spc="-1" strike="noStrike">
                <a:solidFill>
                  <a:srgbClr val="234465"/>
                </a:solidFill>
                <a:latin typeface="Calibri"/>
              </a:rPr>
              <a:t>37</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Картина 14" descr=""/>
          <p:cNvPicPr/>
          <p:nvPr/>
        </p:nvPicPr>
        <p:blipFill>
          <a:blip r:embed="rId1"/>
          <a:stretch/>
        </p:blipFill>
        <p:spPr>
          <a:xfrm>
            <a:off x="4924080" y="1603440"/>
            <a:ext cx="2317680" cy="2317680"/>
          </a:xfrm>
          <a:prstGeom prst="rect">
            <a:avLst/>
          </a:prstGeom>
          <a:ln>
            <a:noFill/>
          </a:ln>
        </p:spPr>
      </p:pic>
      <p:sp>
        <p:nvSpPr>
          <p:cNvPr id="290" name="CustomShape 1"/>
          <p:cNvSpPr/>
          <p:nvPr/>
        </p:nvSpPr>
        <p:spPr>
          <a:xfrm>
            <a:off x="615240" y="470484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0000"/>
              </a:lnSpc>
              <a:tabLst>
                <a:tab algn="l" pos="0"/>
              </a:tabLst>
            </a:pPr>
            <a:r>
              <a:rPr b="1" lang="en-US" sz="5400" spc="-1" strike="noStrike">
                <a:solidFill>
                  <a:srgbClr val="234465"/>
                </a:solidFill>
                <a:latin typeface="Calibri"/>
              </a:rPr>
              <a:t>Query Basics</a:t>
            </a:r>
            <a:endParaRPr b="0" lang="en-US" sz="5400" spc="-1" strike="noStrike">
              <a:latin typeface="Arial"/>
            </a:endParaRPr>
          </a:p>
        </p:txBody>
      </p:sp>
      <p:sp>
        <p:nvSpPr>
          <p:cNvPr id="291" name="CustomShape 2"/>
          <p:cNvSpPr/>
          <p:nvPr/>
        </p:nvSpPr>
        <p:spPr>
          <a:xfrm>
            <a:off x="615240" y="558576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5000"/>
              </a:lnSpc>
              <a:spcBef>
                <a:spcPts val="601"/>
              </a:spcBef>
              <a:spcAft>
                <a:spcPts val="601"/>
              </a:spcAft>
              <a:tabLst>
                <a:tab algn="l" pos="0"/>
              </a:tabLst>
            </a:pPr>
            <a:r>
              <a:rPr b="0" lang="en-US" sz="4000" spc="-1" strike="noStrike">
                <a:solidFill>
                  <a:srgbClr val="234465"/>
                </a:solidFill>
                <a:latin typeface="Calibri"/>
              </a:rPr>
              <a:t>SQL Introduction</a:t>
            </a:r>
            <a:endParaRPr b="0" lang="en-US" sz="4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91880" y="1143000"/>
            <a:ext cx="11804040" cy="5493600"/>
          </a:xfrm>
          <a:prstGeom prst="rect">
            <a:avLst/>
          </a:prstGeom>
          <a:noFill/>
          <a:ln>
            <a:noFill/>
          </a:ln>
        </p:spPr>
        <p:style>
          <a:lnRef idx="0"/>
          <a:fillRef idx="0"/>
          <a:effectRef idx="0"/>
          <a:fontRef idx="minor"/>
        </p:style>
        <p:txBody>
          <a:bodyPr lIns="108000" rIns="108000" tIns="36000" bIns="36000">
            <a:normAutofit/>
          </a:bodyPr>
          <a:p>
            <a:pPr marL="360360" indent="-35964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Select first, last name and job title about employees:</a:t>
            </a:r>
            <a:endParaRPr b="0" lang="en-US" sz="3400" spc="-1" strike="noStrike">
              <a:latin typeface="Arial"/>
            </a:endParaRPr>
          </a:p>
          <a:p>
            <a:pPr>
              <a:lnSpc>
                <a:spcPct val="100000"/>
              </a:lnSpc>
              <a:spcBef>
                <a:spcPts val="601"/>
              </a:spcBef>
              <a:spcAft>
                <a:spcPts val="601"/>
              </a:spcAft>
            </a:pPr>
            <a:endParaRPr b="0" lang="en-US" sz="3400" spc="-1" strike="noStrike">
              <a:latin typeface="Arial"/>
            </a:endParaRPr>
          </a:p>
          <a:p>
            <a:pPr marL="360360" indent="-35964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Select projects which start on 01-06-2003:</a:t>
            </a:r>
            <a:endParaRPr b="0" lang="en-US" sz="3400" spc="-1" strike="noStrike">
              <a:latin typeface="Arial"/>
            </a:endParaRPr>
          </a:p>
          <a:p>
            <a:pPr>
              <a:lnSpc>
                <a:spcPct val="100000"/>
              </a:lnSpc>
              <a:spcBef>
                <a:spcPts val="601"/>
              </a:spcBef>
              <a:spcAft>
                <a:spcPts val="601"/>
              </a:spcAft>
              <a:tabLst>
                <a:tab algn="l" pos="0"/>
              </a:tabLst>
            </a:pPr>
            <a:endParaRPr b="0" lang="en-US" sz="3400" spc="-1" strike="noStrike">
              <a:latin typeface="Arial"/>
            </a:endParaRPr>
          </a:p>
          <a:p>
            <a:pPr marL="360360" indent="-359640">
              <a:lnSpc>
                <a:spcPct val="100000"/>
              </a:lnSpc>
              <a:spcBef>
                <a:spcPts val="1800"/>
              </a:spcBef>
              <a:spcAft>
                <a:spcPts val="601"/>
              </a:spcAft>
              <a:buClr>
                <a:srgbClr val="234465"/>
              </a:buClr>
              <a:buFont typeface="Wingdings" charset="2"/>
              <a:buChar char=""/>
              <a:tabLst>
                <a:tab algn="l" pos="0"/>
              </a:tabLst>
            </a:pPr>
            <a:r>
              <a:rPr b="0" lang="en-US" sz="3400" spc="-1" strike="noStrike">
                <a:solidFill>
                  <a:srgbClr val="234465"/>
                </a:solidFill>
                <a:latin typeface="Calibri"/>
              </a:rPr>
              <a:t> </a:t>
            </a:r>
            <a:endParaRPr b="0" lang="en-US" sz="3400" spc="-1" strike="noStrike">
              <a:latin typeface="Arial"/>
            </a:endParaRPr>
          </a:p>
        </p:txBody>
      </p:sp>
      <p:sp>
        <p:nvSpPr>
          <p:cNvPr id="293"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SQL Queries – Few Examples</a:t>
            </a:r>
            <a:endParaRPr b="0" lang="en-US" sz="4000" spc="-1" strike="noStrike">
              <a:latin typeface="Arial"/>
            </a:endParaRPr>
          </a:p>
        </p:txBody>
      </p:sp>
      <p:sp>
        <p:nvSpPr>
          <p:cNvPr id="294" name="CustomShape 3"/>
          <p:cNvSpPr/>
          <p:nvPr/>
        </p:nvSpPr>
        <p:spPr>
          <a:xfrm>
            <a:off x="723960" y="1773000"/>
            <a:ext cx="10740240" cy="881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SELECT</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first_name, last_name, job_title</a:t>
            </a: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FROM</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employees;</a:t>
            </a:r>
            <a:endParaRPr b="0" lang="en-US" sz="2600" spc="-1" strike="noStrike">
              <a:latin typeface="Arial"/>
            </a:endParaRPr>
          </a:p>
        </p:txBody>
      </p:sp>
      <p:sp>
        <p:nvSpPr>
          <p:cNvPr id="295" name="CustomShape 4"/>
          <p:cNvSpPr/>
          <p:nvPr/>
        </p:nvSpPr>
        <p:spPr>
          <a:xfrm>
            <a:off x="723960" y="4537800"/>
            <a:ext cx="10740240" cy="8820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INSERT INTO </a:t>
            </a:r>
            <a:r>
              <a:rPr b="1" lang="en-US" sz="2600" spc="-1" strike="noStrike">
                <a:solidFill>
                  <a:srgbClr val="234465"/>
                </a:solidFill>
                <a:latin typeface="Consolas"/>
                <a:ea typeface="DejaVu Sans"/>
              </a:rPr>
              <a:t>projects(name, start_date)</a:t>
            </a:r>
            <a:endParaRPr b="0" lang="en-US" sz="2600" spc="-1" strike="noStrike">
              <a:latin typeface="Arial"/>
            </a:endParaRPr>
          </a:p>
          <a:p>
            <a:pPr>
              <a:lnSpc>
                <a:spcPct val="100000"/>
              </a:lnSpc>
            </a:pPr>
            <a:r>
              <a:rPr b="1" lang="en-US" sz="2600" spc="-1" strike="noStrike">
                <a:solidFill>
                  <a:srgbClr val="ffa000"/>
                </a:solidFill>
                <a:latin typeface="Consolas"/>
                <a:ea typeface="DejaVu Sans"/>
              </a:rPr>
              <a:t>VALUES</a:t>
            </a:r>
            <a:r>
              <a:rPr b="1" lang="en-US" sz="2600" spc="-1" strike="noStrike">
                <a:solidFill>
                  <a:srgbClr val="234465"/>
                </a:solidFill>
                <a:latin typeface="Consolas"/>
                <a:ea typeface="DejaVu Sans"/>
              </a:rPr>
              <a:t>('Introduction to SQL Course', '2006-01-01');</a:t>
            </a:r>
            <a:endParaRPr b="0" lang="en-US" sz="2600" spc="-1" strike="noStrike">
              <a:latin typeface="Arial"/>
            </a:endParaRPr>
          </a:p>
        </p:txBody>
      </p:sp>
      <p:sp>
        <p:nvSpPr>
          <p:cNvPr id="296" name="CustomShape 5"/>
          <p:cNvSpPr/>
          <p:nvPr/>
        </p:nvSpPr>
        <p:spPr>
          <a:xfrm>
            <a:off x="723960" y="3155400"/>
            <a:ext cx="10740240" cy="88164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SELECT</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a:t>
            </a: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FROM</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projects</a:t>
            </a: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WHERE</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start_date='2003-06-01';</a:t>
            </a:r>
            <a:endParaRPr b="0" lang="en-US" sz="2600" spc="-1" strike="noStrike">
              <a:latin typeface="Arial"/>
            </a:endParaRPr>
          </a:p>
        </p:txBody>
      </p:sp>
      <p:sp>
        <p:nvSpPr>
          <p:cNvPr id="297" name="CustomShape 6"/>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A76606D-524A-4F76-9656-E9B5DBF241EF}" type="slidenum">
              <a:rPr b="0" lang="en-US" sz="1000" spc="-1" strike="noStrike">
                <a:solidFill>
                  <a:srgbClr val="234465"/>
                </a:solidFill>
                <a:latin typeface="Calibri"/>
              </a:rPr>
              <a:t>5</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92">
                                            <p:txEl>
                                              <p:pRg st="2" end="2"/>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2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92">
                                            <p:txEl>
                                              <p:pRg st="4" end="4"/>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91880" y="1066680"/>
            <a:ext cx="11804040" cy="5569560"/>
          </a:xfrm>
          <a:prstGeom prst="rect">
            <a:avLst/>
          </a:prstGeom>
          <a:noFill/>
          <a:ln>
            <a:noFill/>
          </a:ln>
        </p:spPr>
        <p:style>
          <a:lnRef idx="0"/>
          <a:fillRef idx="0"/>
          <a:effectRef idx="0"/>
          <a:fontRef idx="minor"/>
        </p:style>
        <p:txBody>
          <a:bodyPr lIns="108000" rIns="108000" tIns="36000" bIns="36000">
            <a:normAutofit/>
          </a:bodyPr>
          <a:p>
            <a:pPr marL="360360" indent="-35964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Update end date of specific projects:</a:t>
            </a:r>
            <a:endParaRPr b="0" lang="en-US" sz="3400" spc="-1" strike="noStrike">
              <a:latin typeface="Arial"/>
            </a:endParaRPr>
          </a:p>
          <a:p>
            <a:pPr>
              <a:lnSpc>
                <a:spcPct val="100000"/>
              </a:lnSpc>
              <a:spcBef>
                <a:spcPts val="601"/>
              </a:spcBef>
              <a:spcAft>
                <a:spcPts val="601"/>
              </a:spcAft>
            </a:pPr>
            <a:endParaRPr b="0" lang="en-US" sz="3400" spc="-1" strike="noStrike">
              <a:latin typeface="Arial"/>
            </a:endParaRPr>
          </a:p>
          <a:p>
            <a:pPr>
              <a:lnSpc>
                <a:spcPct val="100000"/>
              </a:lnSpc>
              <a:spcBef>
                <a:spcPts val="601"/>
              </a:spcBef>
              <a:spcAft>
                <a:spcPts val="601"/>
              </a:spcAft>
            </a:pPr>
            <a:endParaRPr b="0" lang="en-US" sz="3400" spc="-1" strike="noStrike">
              <a:latin typeface="Arial"/>
            </a:endParaRPr>
          </a:p>
          <a:p>
            <a:pPr>
              <a:lnSpc>
                <a:spcPct val="100000"/>
              </a:lnSpc>
              <a:spcBef>
                <a:spcPts val="601"/>
              </a:spcBef>
              <a:spcAft>
                <a:spcPts val="601"/>
              </a:spcAft>
            </a:pPr>
            <a:endParaRPr b="0" lang="en-US" sz="3400" spc="-1" strike="noStrike">
              <a:latin typeface="Arial"/>
            </a:endParaRPr>
          </a:p>
          <a:p>
            <a:pPr marL="360360" indent="-359640">
              <a:lnSpc>
                <a:spcPct val="100000"/>
              </a:lnSpc>
              <a:spcBef>
                <a:spcPts val="601"/>
              </a:spcBef>
              <a:spcAft>
                <a:spcPts val="601"/>
              </a:spcAft>
              <a:buClr>
                <a:srgbClr val="234465"/>
              </a:buClr>
              <a:buFont typeface="Wingdings" charset="2"/>
              <a:buChar char=""/>
            </a:pPr>
            <a:r>
              <a:rPr b="0" lang="en-US" sz="3400" spc="-1" strike="noStrike">
                <a:solidFill>
                  <a:srgbClr val="234465"/>
                </a:solidFill>
                <a:latin typeface="Calibri"/>
              </a:rPr>
              <a:t>Delete specific projects:</a:t>
            </a:r>
            <a:endParaRPr b="0" lang="en-US" sz="3400" spc="-1" strike="noStrike">
              <a:latin typeface="Arial"/>
            </a:endParaRPr>
          </a:p>
        </p:txBody>
      </p:sp>
      <p:sp>
        <p:nvSpPr>
          <p:cNvPr id="299"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SQL Queries – Few Examples</a:t>
            </a:r>
            <a:endParaRPr b="0" lang="en-US" sz="4000" spc="-1" strike="noStrike">
              <a:latin typeface="Arial"/>
            </a:endParaRPr>
          </a:p>
        </p:txBody>
      </p:sp>
      <p:sp>
        <p:nvSpPr>
          <p:cNvPr id="300" name="CustomShape 3"/>
          <p:cNvSpPr/>
          <p:nvPr/>
        </p:nvSpPr>
        <p:spPr>
          <a:xfrm>
            <a:off x="833400" y="1942560"/>
            <a:ext cx="10740240" cy="12780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UPDATE</a:t>
            </a:r>
            <a:r>
              <a:rPr b="1" lang="en-US" sz="2600" spc="-1" strike="noStrike">
                <a:solidFill>
                  <a:srgbClr val="234465"/>
                </a:solidFill>
                <a:latin typeface="Consolas"/>
                <a:ea typeface="DejaVu Sans"/>
              </a:rPr>
              <a:t> projects</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SET</a:t>
            </a:r>
            <a:r>
              <a:rPr b="1" lang="en-US" sz="2600" spc="-1" strike="noStrike">
                <a:solidFill>
                  <a:srgbClr val="234465"/>
                </a:solidFill>
                <a:latin typeface="Consolas"/>
                <a:ea typeface="DejaVu Sans"/>
              </a:rPr>
              <a:t> end_date = '2006-08-31'</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WHERE</a:t>
            </a:r>
            <a:r>
              <a:rPr b="1" lang="en-US" sz="2600" spc="-1" strike="noStrike">
                <a:solidFill>
                  <a:srgbClr val="234465"/>
                </a:solidFill>
                <a:latin typeface="Consolas"/>
                <a:ea typeface="DejaVu Sans"/>
              </a:rPr>
              <a:t> start_date = '2006-01-01';</a:t>
            </a:r>
            <a:endParaRPr b="0" lang="en-US" sz="2600" spc="-1" strike="noStrike">
              <a:latin typeface="Arial"/>
            </a:endParaRPr>
          </a:p>
        </p:txBody>
      </p:sp>
      <p:sp>
        <p:nvSpPr>
          <p:cNvPr id="301" name="CustomShape 4"/>
          <p:cNvSpPr/>
          <p:nvPr/>
        </p:nvSpPr>
        <p:spPr>
          <a:xfrm>
            <a:off x="833400" y="4489920"/>
            <a:ext cx="10740240" cy="8820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DELETE</a:t>
            </a:r>
            <a:r>
              <a:rPr b="1"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FROM</a:t>
            </a:r>
            <a:r>
              <a:rPr b="1" lang="en-US" sz="2600" spc="-1" strike="noStrike">
                <a:solidFill>
                  <a:srgbClr val="234465"/>
                </a:solidFill>
                <a:latin typeface="Consolas"/>
                <a:ea typeface="DejaVu Sans"/>
              </a:rPr>
              <a:t> projects</a:t>
            </a:r>
            <a:endParaRPr b="0" lang="en-US" sz="2600" spc="-1" strike="noStrike">
              <a:latin typeface="Arial"/>
            </a:endParaRPr>
          </a:p>
          <a:p>
            <a:pPr>
              <a:lnSpc>
                <a:spcPct val="100000"/>
              </a:lnSpc>
            </a:pPr>
            <a:r>
              <a:rPr b="1" lang="en-US" sz="2600" spc="-1" strike="noStrike">
                <a:solidFill>
                  <a:srgbClr val="234465"/>
                </a:solidFill>
                <a:latin typeface="Consolas"/>
                <a:ea typeface="DejaVu Sans"/>
              </a:rPr>
              <a:t>      </a:t>
            </a:r>
            <a:r>
              <a:rPr b="1" lang="en-US" sz="2600" spc="-1" strike="noStrike">
                <a:solidFill>
                  <a:srgbClr val="ffa000"/>
                </a:solidFill>
                <a:latin typeface="Consolas"/>
                <a:ea typeface="DejaVu Sans"/>
              </a:rPr>
              <a:t>WHERE</a:t>
            </a:r>
            <a:r>
              <a:rPr b="1" lang="en-US" sz="2600" spc="-1" strike="noStrike">
                <a:solidFill>
                  <a:srgbClr val="234465"/>
                </a:solidFill>
                <a:latin typeface="Consolas"/>
                <a:ea typeface="DejaVu Sans"/>
              </a:rPr>
              <a:t> start_date = '2006-01-01';</a:t>
            </a:r>
            <a:endParaRPr b="0" lang="en-US" sz="2600" spc="-1" strike="noStrike">
              <a:latin typeface="Arial"/>
            </a:endParaRPr>
          </a:p>
        </p:txBody>
      </p:sp>
      <p:sp>
        <p:nvSpPr>
          <p:cNvPr id="302" name="CustomShape 5"/>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B3F2283-EB5F-4F81-B63B-7BBB1944555F}" type="slidenum">
              <a:rPr b="0" lang="en-US" sz="1000" spc="-1" strike="noStrike">
                <a:solidFill>
                  <a:srgbClr val="234465"/>
                </a:solidFill>
                <a:latin typeface="Calibri"/>
              </a:rPr>
              <a:t>6</a:t>
            </a:fld>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98">
                                            <p:txEl>
                                              <p:pRg st="4" end="4"/>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 name="Picture 2" descr="http://computertrainingcenters.com/wp-content/uploads/2014/05/sql_icon_by_raisch-d3ax2ih.png"/>
          <p:cNvPicPr/>
          <p:nvPr/>
        </p:nvPicPr>
        <p:blipFill>
          <a:blip r:embed="rId1"/>
          <a:stretch/>
        </p:blipFill>
        <p:spPr>
          <a:xfrm>
            <a:off x="4665960" y="1523520"/>
            <a:ext cx="2871000" cy="2474640"/>
          </a:xfrm>
          <a:prstGeom prst="rect">
            <a:avLst/>
          </a:prstGeom>
          <a:ln>
            <a:noFill/>
          </a:ln>
        </p:spPr>
      </p:pic>
      <p:sp>
        <p:nvSpPr>
          <p:cNvPr id="304" name="CustomShape 1"/>
          <p:cNvSpPr/>
          <p:nvPr/>
        </p:nvSpPr>
        <p:spPr>
          <a:xfrm>
            <a:off x="615240" y="470484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0000"/>
              </a:lnSpc>
              <a:tabLst>
                <a:tab algn="l" pos="0"/>
              </a:tabLst>
            </a:pPr>
            <a:r>
              <a:rPr b="1" lang="en-US" sz="5400" spc="-1" strike="noStrike">
                <a:solidFill>
                  <a:srgbClr val="234465"/>
                </a:solidFill>
                <a:latin typeface="Calibri"/>
              </a:rPr>
              <a:t>Retrieving Data</a:t>
            </a:r>
            <a:endParaRPr b="0" lang="en-US" sz="5400" spc="-1" strike="noStrike">
              <a:latin typeface="Arial"/>
            </a:endParaRPr>
          </a:p>
        </p:txBody>
      </p:sp>
      <p:sp>
        <p:nvSpPr>
          <p:cNvPr id="305" name="CustomShape 2"/>
          <p:cNvSpPr/>
          <p:nvPr/>
        </p:nvSpPr>
        <p:spPr>
          <a:xfrm>
            <a:off x="615240" y="5585760"/>
            <a:ext cx="10960920" cy="767520"/>
          </a:xfrm>
          <a:prstGeom prst="rect">
            <a:avLst/>
          </a:prstGeom>
          <a:noFill/>
          <a:ln>
            <a:noFill/>
          </a:ln>
        </p:spPr>
        <p:style>
          <a:lnRef idx="0"/>
          <a:fillRef idx="0"/>
          <a:effectRef idx="0"/>
          <a:fontRef idx="minor"/>
        </p:style>
        <p:txBody>
          <a:bodyPr lIns="108000" rIns="108000" tIns="36000" bIns="36000" anchor="ctr">
            <a:noAutofit/>
          </a:bodyPr>
          <a:p>
            <a:pPr algn="ctr">
              <a:lnSpc>
                <a:spcPct val="105000"/>
              </a:lnSpc>
              <a:spcBef>
                <a:spcPts val="601"/>
              </a:spcBef>
              <a:spcAft>
                <a:spcPts val="601"/>
              </a:spcAft>
              <a:tabLst>
                <a:tab algn="l" pos="0"/>
              </a:tabLst>
            </a:pPr>
            <a:r>
              <a:rPr b="0" lang="en-US" sz="4000" spc="-1" strike="noStrike">
                <a:solidFill>
                  <a:srgbClr val="234465"/>
                </a:solidFill>
                <a:latin typeface="Calibri"/>
              </a:rPr>
              <a:t>Using SQL SELECT</a:t>
            </a:r>
            <a:endParaRPr b="0" lang="en-US" sz="4000" spc="-1" strike="noStrike">
              <a:latin typeface="Arial"/>
            </a:endParaRPr>
          </a:p>
        </p:txBody>
      </p:sp>
    </p:spTree>
  </p:cSld>
  <mc:AlternateContent>
    <mc:Choice Requires="p14">
      <p:transition spd="slow" advTm="5000" p14:dur="2000"/>
    </mc:Choice>
    <mc:Fallback>
      <p:transition spd="slow" advTm="5000"/>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Capabilities of SQL SELECT </a:t>
            </a:r>
            <a:endParaRPr b="0" lang="en-US" sz="4000" spc="-1" strike="noStrike">
              <a:latin typeface="Arial"/>
            </a:endParaRPr>
          </a:p>
        </p:txBody>
      </p:sp>
      <p:grpSp>
        <p:nvGrpSpPr>
          <p:cNvPr id="307" name="Group 2"/>
          <p:cNvGrpSpPr/>
          <p:nvPr/>
        </p:nvGrpSpPr>
        <p:grpSpPr>
          <a:xfrm>
            <a:off x="6003720" y="1262520"/>
            <a:ext cx="5087520" cy="2921760"/>
            <a:chOff x="6003720" y="1262520"/>
            <a:chExt cx="5087520" cy="2921760"/>
          </a:xfrm>
        </p:grpSpPr>
        <p:sp>
          <p:nvSpPr>
            <p:cNvPr id="308" name="CustomShape 3"/>
            <p:cNvSpPr/>
            <p:nvPr/>
          </p:nvSpPr>
          <p:spPr>
            <a:xfrm>
              <a:off x="6192720" y="1262520"/>
              <a:ext cx="4898520" cy="2921760"/>
            </a:xfrm>
            <a:prstGeom prst="roundRect">
              <a:avLst>
                <a:gd name="adj" fmla="val 3505"/>
              </a:avLst>
            </a:prstGeom>
            <a:solidFill>
              <a:srgbClr val="f4f5f7">
                <a:alpha val="80000"/>
              </a:srgbClr>
            </a:solidFill>
            <a:ln w="19080">
              <a:solidFill>
                <a:schemeClr val="accent5"/>
              </a:solidFill>
              <a:round/>
            </a:ln>
          </p:spPr>
          <p:style>
            <a:lnRef idx="2">
              <a:schemeClr val="accent1">
                <a:shade val="50000"/>
              </a:schemeClr>
            </a:lnRef>
            <a:fillRef idx="1">
              <a:schemeClr val="accent1"/>
            </a:fillRef>
            <a:effectRef idx="0">
              <a:schemeClr val="accent1"/>
            </a:effectRef>
            <a:fontRef idx="minor"/>
          </p:style>
        </p:sp>
        <p:grpSp>
          <p:nvGrpSpPr>
            <p:cNvPr id="309" name="Group 4"/>
            <p:cNvGrpSpPr/>
            <p:nvPr/>
          </p:nvGrpSpPr>
          <p:grpSpPr>
            <a:xfrm>
              <a:off x="7543800" y="2495520"/>
              <a:ext cx="1866600" cy="1378080"/>
              <a:chOff x="7543800" y="2495520"/>
              <a:chExt cx="1866600" cy="1378080"/>
            </a:xfrm>
          </p:grpSpPr>
          <p:sp>
            <p:nvSpPr>
              <p:cNvPr id="310" name="CustomShape 5"/>
              <p:cNvSpPr/>
              <p:nvPr/>
            </p:nvSpPr>
            <p:spPr>
              <a:xfrm>
                <a:off x="7556400" y="2509920"/>
                <a:ext cx="1840680" cy="1345320"/>
              </a:xfrm>
              <a:prstGeom prst="rect">
                <a:avLst/>
              </a:prstGeom>
              <a:noFill/>
              <a:ln w="25560">
                <a:solidFill>
                  <a:srgbClr val="000000"/>
                </a:solidFill>
                <a:miter/>
              </a:ln>
              <a:effectLst>
                <a:outerShdw algn="ctr" dir="2700000" dist="89604" rotWithShape="0">
                  <a:srgbClr val="000000"/>
                </a:outerShdw>
              </a:effectLst>
            </p:spPr>
            <p:style>
              <a:lnRef idx="0"/>
              <a:fillRef idx="0"/>
              <a:effectRef idx="0"/>
              <a:fontRef idx="minor"/>
            </p:style>
          </p:sp>
          <p:grpSp>
            <p:nvGrpSpPr>
              <p:cNvPr id="311" name="Group 6"/>
              <p:cNvGrpSpPr/>
              <p:nvPr/>
            </p:nvGrpSpPr>
            <p:grpSpPr>
              <a:xfrm>
                <a:off x="7566120" y="2673720"/>
                <a:ext cx="1824840" cy="1065960"/>
                <a:chOff x="7566120" y="2673720"/>
                <a:chExt cx="1824840" cy="1065960"/>
              </a:xfrm>
            </p:grpSpPr>
            <p:sp>
              <p:nvSpPr>
                <p:cNvPr id="312" name="CustomShape 7"/>
                <p:cNvSpPr/>
                <p:nvPr/>
              </p:nvSpPr>
              <p:spPr>
                <a:xfrm>
                  <a:off x="7566120" y="2978280"/>
                  <a:ext cx="1824840" cy="143640"/>
                </a:xfrm>
                <a:prstGeom prst="rect">
                  <a:avLst/>
                </a:prstGeom>
                <a:solidFill>
                  <a:schemeClr val="bg1"/>
                </a:solidFill>
                <a:ln w="9360">
                  <a:solidFill>
                    <a:schemeClr val="tx1"/>
                  </a:solidFill>
                  <a:miter/>
                </a:ln>
              </p:spPr>
              <p:style>
                <a:lnRef idx="0"/>
                <a:fillRef idx="0"/>
                <a:effectRef idx="0"/>
                <a:fontRef idx="minor"/>
              </p:style>
            </p:sp>
            <p:sp>
              <p:nvSpPr>
                <p:cNvPr id="313" name="CustomShape 8"/>
                <p:cNvSpPr/>
                <p:nvPr/>
              </p:nvSpPr>
              <p:spPr>
                <a:xfrm>
                  <a:off x="7566120" y="3430800"/>
                  <a:ext cx="1824840" cy="308880"/>
                </a:xfrm>
                <a:prstGeom prst="rect">
                  <a:avLst/>
                </a:prstGeom>
                <a:solidFill>
                  <a:schemeClr val="bg1"/>
                </a:solidFill>
                <a:ln w="9360">
                  <a:solidFill>
                    <a:schemeClr val="tx1"/>
                  </a:solidFill>
                  <a:miter/>
                </a:ln>
              </p:spPr>
              <p:style>
                <a:lnRef idx="0"/>
                <a:fillRef idx="0"/>
                <a:effectRef idx="0"/>
                <a:fontRef idx="minor"/>
              </p:style>
            </p:sp>
            <p:sp>
              <p:nvSpPr>
                <p:cNvPr id="314" name="CustomShape 9"/>
                <p:cNvSpPr/>
                <p:nvPr/>
              </p:nvSpPr>
              <p:spPr>
                <a:xfrm>
                  <a:off x="7566120" y="2673720"/>
                  <a:ext cx="1824840" cy="134280"/>
                </a:xfrm>
                <a:prstGeom prst="rect">
                  <a:avLst/>
                </a:prstGeom>
                <a:solidFill>
                  <a:schemeClr val="bg1"/>
                </a:solidFill>
                <a:ln w="9360">
                  <a:solidFill>
                    <a:schemeClr val="tx1"/>
                  </a:solidFill>
                  <a:miter/>
                </a:ln>
              </p:spPr>
              <p:style>
                <a:lnRef idx="0"/>
                <a:fillRef idx="0"/>
                <a:effectRef idx="0"/>
                <a:fontRef idx="minor"/>
              </p:style>
            </p:sp>
          </p:grpSp>
          <p:sp>
            <p:nvSpPr>
              <p:cNvPr id="315" name="Line 10"/>
              <p:cNvSpPr/>
              <p:nvPr/>
            </p:nvSpPr>
            <p:spPr>
              <a:xfrm>
                <a:off x="8524800" y="2497320"/>
                <a:ext cx="0" cy="1376280"/>
              </a:xfrm>
              <a:prstGeom prst="line">
                <a:avLst/>
              </a:prstGeom>
              <a:ln w="25560">
                <a:solidFill>
                  <a:srgbClr val="000000"/>
                </a:solidFill>
                <a:round/>
              </a:ln>
            </p:spPr>
            <p:style>
              <a:lnRef idx="0"/>
              <a:fillRef idx="0"/>
              <a:effectRef idx="0"/>
              <a:fontRef idx="minor"/>
            </p:style>
          </p:sp>
          <p:sp>
            <p:nvSpPr>
              <p:cNvPr id="316" name="Line 11"/>
              <p:cNvSpPr/>
              <p:nvPr/>
            </p:nvSpPr>
            <p:spPr>
              <a:xfrm>
                <a:off x="7829280" y="2497320"/>
                <a:ext cx="0" cy="1376280"/>
              </a:xfrm>
              <a:prstGeom prst="line">
                <a:avLst/>
              </a:prstGeom>
              <a:ln w="25560">
                <a:solidFill>
                  <a:srgbClr val="000000"/>
                </a:solidFill>
                <a:round/>
              </a:ln>
            </p:spPr>
            <p:style>
              <a:lnRef idx="0"/>
              <a:fillRef idx="0"/>
              <a:effectRef idx="0"/>
              <a:fontRef idx="minor"/>
            </p:style>
          </p:sp>
          <p:sp>
            <p:nvSpPr>
              <p:cNvPr id="317" name="Line 12"/>
              <p:cNvSpPr/>
              <p:nvPr/>
            </p:nvSpPr>
            <p:spPr>
              <a:xfrm>
                <a:off x="7543800" y="2668680"/>
                <a:ext cx="1866600" cy="0"/>
              </a:xfrm>
              <a:prstGeom prst="line">
                <a:avLst/>
              </a:prstGeom>
              <a:ln w="25560">
                <a:solidFill>
                  <a:srgbClr val="000000"/>
                </a:solidFill>
                <a:round/>
              </a:ln>
            </p:spPr>
            <p:style>
              <a:lnRef idx="0"/>
              <a:fillRef idx="0"/>
              <a:effectRef idx="0"/>
              <a:fontRef idx="minor"/>
            </p:style>
          </p:sp>
          <p:sp>
            <p:nvSpPr>
              <p:cNvPr id="318" name="Line 13"/>
              <p:cNvSpPr/>
              <p:nvPr/>
            </p:nvSpPr>
            <p:spPr>
              <a:xfrm>
                <a:off x="7543800" y="2820960"/>
                <a:ext cx="1866600" cy="0"/>
              </a:xfrm>
              <a:prstGeom prst="line">
                <a:avLst/>
              </a:prstGeom>
              <a:ln w="25560">
                <a:solidFill>
                  <a:srgbClr val="000000"/>
                </a:solidFill>
                <a:round/>
              </a:ln>
            </p:spPr>
            <p:style>
              <a:lnRef idx="0"/>
              <a:fillRef idx="0"/>
              <a:effectRef idx="0"/>
              <a:fontRef idx="minor"/>
            </p:style>
          </p:sp>
          <p:sp>
            <p:nvSpPr>
              <p:cNvPr id="319" name="Line 14"/>
              <p:cNvSpPr/>
              <p:nvPr/>
            </p:nvSpPr>
            <p:spPr>
              <a:xfrm>
                <a:off x="7543800" y="2973600"/>
                <a:ext cx="1866600" cy="0"/>
              </a:xfrm>
              <a:prstGeom prst="line">
                <a:avLst/>
              </a:prstGeom>
              <a:ln w="25560">
                <a:solidFill>
                  <a:srgbClr val="000000"/>
                </a:solidFill>
                <a:round/>
              </a:ln>
            </p:spPr>
            <p:style>
              <a:lnRef idx="0"/>
              <a:fillRef idx="0"/>
              <a:effectRef idx="0"/>
              <a:fontRef idx="minor"/>
            </p:style>
          </p:sp>
          <p:sp>
            <p:nvSpPr>
              <p:cNvPr id="320" name="Line 15"/>
              <p:cNvSpPr/>
              <p:nvPr/>
            </p:nvSpPr>
            <p:spPr>
              <a:xfrm>
                <a:off x="7543800" y="3125880"/>
                <a:ext cx="1866600" cy="0"/>
              </a:xfrm>
              <a:prstGeom prst="line">
                <a:avLst/>
              </a:prstGeom>
              <a:ln w="25560">
                <a:solidFill>
                  <a:srgbClr val="000000"/>
                </a:solidFill>
                <a:round/>
              </a:ln>
            </p:spPr>
            <p:style>
              <a:lnRef idx="0"/>
              <a:fillRef idx="0"/>
              <a:effectRef idx="0"/>
              <a:fontRef idx="minor"/>
            </p:style>
          </p:sp>
          <p:sp>
            <p:nvSpPr>
              <p:cNvPr id="321" name="Line 16"/>
              <p:cNvSpPr/>
              <p:nvPr/>
            </p:nvSpPr>
            <p:spPr>
              <a:xfrm>
                <a:off x="7543800" y="3278160"/>
                <a:ext cx="1866600" cy="0"/>
              </a:xfrm>
              <a:prstGeom prst="line">
                <a:avLst/>
              </a:prstGeom>
              <a:ln w="25560">
                <a:solidFill>
                  <a:srgbClr val="000000"/>
                </a:solidFill>
                <a:round/>
              </a:ln>
            </p:spPr>
            <p:style>
              <a:lnRef idx="0"/>
              <a:fillRef idx="0"/>
              <a:effectRef idx="0"/>
              <a:fontRef idx="minor"/>
            </p:style>
          </p:sp>
          <p:sp>
            <p:nvSpPr>
              <p:cNvPr id="322" name="Line 17"/>
              <p:cNvSpPr/>
              <p:nvPr/>
            </p:nvSpPr>
            <p:spPr>
              <a:xfrm>
                <a:off x="7543800" y="3430800"/>
                <a:ext cx="1866600" cy="0"/>
              </a:xfrm>
              <a:prstGeom prst="line">
                <a:avLst/>
              </a:prstGeom>
              <a:ln w="25560">
                <a:solidFill>
                  <a:srgbClr val="000000"/>
                </a:solidFill>
                <a:round/>
              </a:ln>
            </p:spPr>
            <p:style>
              <a:lnRef idx="0"/>
              <a:fillRef idx="0"/>
              <a:effectRef idx="0"/>
              <a:fontRef idx="minor"/>
            </p:style>
          </p:sp>
          <p:sp>
            <p:nvSpPr>
              <p:cNvPr id="323" name="Line 18"/>
              <p:cNvSpPr/>
              <p:nvPr/>
            </p:nvSpPr>
            <p:spPr>
              <a:xfrm>
                <a:off x="7543800" y="3583080"/>
                <a:ext cx="1866600" cy="0"/>
              </a:xfrm>
              <a:prstGeom prst="line">
                <a:avLst/>
              </a:prstGeom>
              <a:ln w="25560">
                <a:solidFill>
                  <a:srgbClr val="000000"/>
                </a:solidFill>
                <a:round/>
              </a:ln>
            </p:spPr>
            <p:style>
              <a:lnRef idx="0"/>
              <a:fillRef idx="0"/>
              <a:effectRef idx="0"/>
              <a:fontRef idx="minor"/>
            </p:style>
          </p:sp>
          <p:sp>
            <p:nvSpPr>
              <p:cNvPr id="324" name="Line 19"/>
              <p:cNvSpPr/>
              <p:nvPr/>
            </p:nvSpPr>
            <p:spPr>
              <a:xfrm>
                <a:off x="7543800" y="3735360"/>
                <a:ext cx="1866600" cy="0"/>
              </a:xfrm>
              <a:prstGeom prst="line">
                <a:avLst/>
              </a:prstGeom>
              <a:ln w="25560">
                <a:solidFill>
                  <a:srgbClr val="000000"/>
                </a:solidFill>
                <a:round/>
              </a:ln>
            </p:spPr>
            <p:style>
              <a:lnRef idx="0"/>
              <a:fillRef idx="0"/>
              <a:effectRef idx="0"/>
              <a:fontRef idx="minor"/>
            </p:style>
          </p:sp>
          <p:sp>
            <p:nvSpPr>
              <p:cNvPr id="325" name="Line 20"/>
              <p:cNvSpPr/>
              <p:nvPr/>
            </p:nvSpPr>
            <p:spPr>
              <a:xfrm>
                <a:off x="8796240" y="2497320"/>
                <a:ext cx="0" cy="1376280"/>
              </a:xfrm>
              <a:prstGeom prst="line">
                <a:avLst/>
              </a:prstGeom>
              <a:ln w="25560">
                <a:solidFill>
                  <a:srgbClr val="000000"/>
                </a:solidFill>
                <a:round/>
              </a:ln>
            </p:spPr>
            <p:style>
              <a:lnRef idx="0"/>
              <a:fillRef idx="0"/>
              <a:effectRef idx="0"/>
              <a:fontRef idx="minor"/>
            </p:style>
          </p:sp>
          <p:sp>
            <p:nvSpPr>
              <p:cNvPr id="326" name="Line 21"/>
              <p:cNvSpPr/>
              <p:nvPr/>
            </p:nvSpPr>
            <p:spPr>
              <a:xfrm>
                <a:off x="9121680" y="2495520"/>
                <a:ext cx="0" cy="1376640"/>
              </a:xfrm>
              <a:prstGeom prst="line">
                <a:avLst/>
              </a:prstGeom>
              <a:ln w="25560">
                <a:solidFill>
                  <a:srgbClr val="000000"/>
                </a:solidFill>
                <a:round/>
              </a:ln>
            </p:spPr>
            <p:style>
              <a:lnRef idx="0"/>
              <a:fillRef idx="0"/>
              <a:effectRef idx="0"/>
              <a:fontRef idx="minor"/>
            </p:style>
          </p:sp>
        </p:grpSp>
        <p:sp>
          <p:nvSpPr>
            <p:cNvPr id="327" name="CustomShape 22"/>
            <p:cNvSpPr/>
            <p:nvPr/>
          </p:nvSpPr>
          <p:spPr>
            <a:xfrm>
              <a:off x="6003720" y="1334880"/>
              <a:ext cx="4683240" cy="1004040"/>
            </a:xfrm>
            <a:prstGeom prst="rect">
              <a:avLst/>
            </a:prstGeom>
            <a:solidFill>
              <a:schemeClr val="accent6"/>
            </a:solidFill>
            <a:ln w="9360">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ffa000"/>
                  </a:solidFill>
                  <a:latin typeface="Calibri"/>
                  <a:ea typeface="DejaVu Sans"/>
                </a:rPr>
                <a:t>Selection</a:t>
              </a:r>
              <a:endParaRPr b="0" lang="en-US" sz="3200" spc="-1" strike="noStrike">
                <a:latin typeface="Arial"/>
              </a:endParaRPr>
            </a:p>
            <a:p>
              <a:pPr>
                <a:lnSpc>
                  <a:spcPct val="100000"/>
                </a:lnSpc>
              </a:pPr>
              <a:r>
                <a:rPr b="0" lang="en-US" sz="2800" spc="-1" strike="noStrike">
                  <a:solidFill>
                    <a:srgbClr val="234465"/>
                  </a:solidFill>
                  <a:latin typeface="Calibri"/>
                  <a:ea typeface="DejaVu Sans"/>
                </a:rPr>
                <a:t>Take a subset of the rows</a:t>
              </a:r>
              <a:endParaRPr b="0" lang="en-US" sz="2800" spc="-1" strike="noStrike">
                <a:latin typeface="Arial"/>
              </a:endParaRPr>
            </a:p>
          </p:txBody>
        </p:sp>
      </p:grpSp>
      <p:grpSp>
        <p:nvGrpSpPr>
          <p:cNvPr id="328" name="Group 23"/>
          <p:cNvGrpSpPr/>
          <p:nvPr/>
        </p:nvGrpSpPr>
        <p:grpSpPr>
          <a:xfrm>
            <a:off x="843840" y="1272240"/>
            <a:ext cx="5344560" cy="2912040"/>
            <a:chOff x="843840" y="1272240"/>
            <a:chExt cx="5344560" cy="2912040"/>
          </a:xfrm>
        </p:grpSpPr>
        <p:sp>
          <p:nvSpPr>
            <p:cNvPr id="329" name="CustomShape 24"/>
            <p:cNvSpPr/>
            <p:nvPr/>
          </p:nvSpPr>
          <p:spPr>
            <a:xfrm>
              <a:off x="1128600" y="1272240"/>
              <a:ext cx="4737960" cy="2912040"/>
            </a:xfrm>
            <a:prstGeom prst="roundRect">
              <a:avLst>
                <a:gd name="adj" fmla="val 3505"/>
              </a:avLst>
            </a:prstGeom>
            <a:solidFill>
              <a:srgbClr val="f4f5f7">
                <a:alpha val="80000"/>
              </a:srgbClr>
            </a:solidFill>
            <a:ln w="19080">
              <a:solidFill>
                <a:schemeClr val="accent5"/>
              </a:solidFill>
              <a:round/>
            </a:ln>
          </p:spPr>
          <p:style>
            <a:lnRef idx="2">
              <a:schemeClr val="accent1">
                <a:shade val="50000"/>
              </a:schemeClr>
            </a:lnRef>
            <a:fillRef idx="1">
              <a:schemeClr val="accent1"/>
            </a:fillRef>
            <a:effectRef idx="0">
              <a:schemeClr val="accent1"/>
            </a:effectRef>
            <a:fontRef idx="minor"/>
          </p:style>
        </p:sp>
        <p:grpSp>
          <p:nvGrpSpPr>
            <p:cNvPr id="330" name="Group 25"/>
            <p:cNvGrpSpPr/>
            <p:nvPr/>
          </p:nvGrpSpPr>
          <p:grpSpPr>
            <a:xfrm>
              <a:off x="2439720" y="2502000"/>
              <a:ext cx="1889280" cy="1378080"/>
              <a:chOff x="2439720" y="2502000"/>
              <a:chExt cx="1889280" cy="1378080"/>
            </a:xfrm>
          </p:grpSpPr>
          <p:sp>
            <p:nvSpPr>
              <p:cNvPr id="331" name="CustomShape 26"/>
              <p:cNvSpPr/>
              <p:nvPr/>
            </p:nvSpPr>
            <p:spPr>
              <a:xfrm>
                <a:off x="2452680" y="2516400"/>
                <a:ext cx="1840680" cy="1345320"/>
              </a:xfrm>
              <a:prstGeom prst="rect">
                <a:avLst/>
              </a:prstGeom>
              <a:noFill/>
              <a:ln w="25560">
                <a:solidFill>
                  <a:srgbClr val="000000"/>
                </a:solidFill>
                <a:miter/>
              </a:ln>
              <a:effectLst>
                <a:outerShdw algn="ctr" dir="2700000" dist="89604" rotWithShape="0">
                  <a:srgbClr val="000000"/>
                </a:outerShdw>
              </a:effectLst>
            </p:spPr>
            <p:style>
              <a:lnRef idx="0"/>
              <a:fillRef idx="0"/>
              <a:effectRef idx="0"/>
              <a:fontRef idx="minor"/>
            </p:style>
          </p:sp>
          <p:grpSp>
            <p:nvGrpSpPr>
              <p:cNvPr id="332" name="Group 27"/>
              <p:cNvGrpSpPr/>
              <p:nvPr/>
            </p:nvGrpSpPr>
            <p:grpSpPr>
              <a:xfrm>
                <a:off x="2735280" y="2527560"/>
                <a:ext cx="1274040" cy="1326600"/>
                <a:chOff x="2735280" y="2527560"/>
                <a:chExt cx="1274040" cy="1326600"/>
              </a:xfrm>
            </p:grpSpPr>
            <p:sp>
              <p:nvSpPr>
                <p:cNvPr id="333" name="CustomShape 28"/>
                <p:cNvSpPr/>
                <p:nvPr/>
              </p:nvSpPr>
              <p:spPr>
                <a:xfrm>
                  <a:off x="2735280" y="2527560"/>
                  <a:ext cx="673920" cy="1326600"/>
                </a:xfrm>
                <a:prstGeom prst="rect">
                  <a:avLst/>
                </a:prstGeom>
                <a:solidFill>
                  <a:schemeClr val="bg1"/>
                </a:solidFill>
                <a:ln w="9360">
                  <a:solidFill>
                    <a:schemeClr val="tx1"/>
                  </a:solidFill>
                  <a:miter/>
                </a:ln>
              </p:spPr>
              <p:style>
                <a:lnRef idx="0"/>
                <a:fillRef idx="0"/>
                <a:effectRef idx="0"/>
                <a:fontRef idx="minor"/>
              </p:style>
            </p:sp>
            <p:sp>
              <p:nvSpPr>
                <p:cNvPr id="334" name="CustomShape 29"/>
                <p:cNvSpPr/>
                <p:nvPr/>
              </p:nvSpPr>
              <p:spPr>
                <a:xfrm>
                  <a:off x="3700440" y="2527560"/>
                  <a:ext cx="308880" cy="1326600"/>
                </a:xfrm>
                <a:prstGeom prst="rect">
                  <a:avLst/>
                </a:prstGeom>
                <a:solidFill>
                  <a:schemeClr val="bg1"/>
                </a:solidFill>
                <a:ln w="9360">
                  <a:solidFill>
                    <a:schemeClr val="tx1"/>
                  </a:solidFill>
                  <a:miter/>
                </a:ln>
              </p:spPr>
              <p:style>
                <a:lnRef idx="0"/>
                <a:fillRef idx="0"/>
                <a:effectRef idx="0"/>
                <a:fontRef idx="minor"/>
              </p:style>
            </p:sp>
          </p:grpSp>
          <p:sp>
            <p:nvSpPr>
              <p:cNvPr id="335" name="Line 30"/>
              <p:cNvSpPr/>
              <p:nvPr/>
            </p:nvSpPr>
            <p:spPr>
              <a:xfrm>
                <a:off x="3420720" y="2503440"/>
                <a:ext cx="0" cy="1376640"/>
              </a:xfrm>
              <a:prstGeom prst="line">
                <a:avLst/>
              </a:prstGeom>
              <a:ln w="25560">
                <a:solidFill>
                  <a:srgbClr val="000000"/>
                </a:solidFill>
                <a:round/>
              </a:ln>
            </p:spPr>
            <p:style>
              <a:lnRef idx="0"/>
              <a:fillRef idx="0"/>
              <a:effectRef idx="0"/>
              <a:fontRef idx="minor"/>
            </p:style>
          </p:sp>
          <p:sp>
            <p:nvSpPr>
              <p:cNvPr id="336" name="Line 31"/>
              <p:cNvSpPr/>
              <p:nvPr/>
            </p:nvSpPr>
            <p:spPr>
              <a:xfrm>
                <a:off x="2725560" y="2503440"/>
                <a:ext cx="0" cy="1376640"/>
              </a:xfrm>
              <a:prstGeom prst="line">
                <a:avLst/>
              </a:prstGeom>
              <a:ln w="25560">
                <a:solidFill>
                  <a:srgbClr val="000000"/>
                </a:solidFill>
                <a:round/>
              </a:ln>
            </p:spPr>
            <p:style>
              <a:lnRef idx="0"/>
              <a:fillRef idx="0"/>
              <a:effectRef idx="0"/>
              <a:fontRef idx="minor"/>
            </p:style>
          </p:sp>
          <p:sp>
            <p:nvSpPr>
              <p:cNvPr id="337" name="Line 32"/>
              <p:cNvSpPr/>
              <p:nvPr/>
            </p:nvSpPr>
            <p:spPr>
              <a:xfrm>
                <a:off x="2439720" y="2675160"/>
                <a:ext cx="1866960" cy="0"/>
              </a:xfrm>
              <a:prstGeom prst="line">
                <a:avLst/>
              </a:prstGeom>
              <a:ln w="25560">
                <a:solidFill>
                  <a:srgbClr val="000000"/>
                </a:solidFill>
                <a:round/>
              </a:ln>
            </p:spPr>
            <p:style>
              <a:lnRef idx="0"/>
              <a:fillRef idx="0"/>
              <a:effectRef idx="0"/>
              <a:fontRef idx="minor"/>
            </p:style>
          </p:sp>
          <p:sp>
            <p:nvSpPr>
              <p:cNvPr id="338" name="Line 33"/>
              <p:cNvSpPr/>
              <p:nvPr/>
            </p:nvSpPr>
            <p:spPr>
              <a:xfrm>
                <a:off x="2439720" y="2827440"/>
                <a:ext cx="1866960" cy="0"/>
              </a:xfrm>
              <a:prstGeom prst="line">
                <a:avLst/>
              </a:prstGeom>
              <a:ln w="25560">
                <a:solidFill>
                  <a:srgbClr val="000000"/>
                </a:solidFill>
                <a:round/>
              </a:ln>
            </p:spPr>
            <p:style>
              <a:lnRef idx="0"/>
              <a:fillRef idx="0"/>
              <a:effectRef idx="0"/>
              <a:fontRef idx="minor"/>
            </p:style>
          </p:sp>
          <p:sp>
            <p:nvSpPr>
              <p:cNvPr id="339" name="Line 34"/>
              <p:cNvSpPr/>
              <p:nvPr/>
            </p:nvSpPr>
            <p:spPr>
              <a:xfrm>
                <a:off x="2439720" y="2979720"/>
                <a:ext cx="1866960" cy="0"/>
              </a:xfrm>
              <a:prstGeom prst="line">
                <a:avLst/>
              </a:prstGeom>
              <a:ln w="25560">
                <a:solidFill>
                  <a:srgbClr val="000000"/>
                </a:solidFill>
                <a:round/>
              </a:ln>
            </p:spPr>
            <p:style>
              <a:lnRef idx="0"/>
              <a:fillRef idx="0"/>
              <a:effectRef idx="0"/>
              <a:fontRef idx="minor"/>
            </p:style>
          </p:sp>
          <p:sp>
            <p:nvSpPr>
              <p:cNvPr id="340" name="Line 35"/>
              <p:cNvSpPr/>
              <p:nvPr/>
            </p:nvSpPr>
            <p:spPr>
              <a:xfrm>
                <a:off x="2462040" y="3132360"/>
                <a:ext cx="1866960" cy="0"/>
              </a:xfrm>
              <a:prstGeom prst="line">
                <a:avLst/>
              </a:prstGeom>
              <a:ln w="25560">
                <a:solidFill>
                  <a:srgbClr val="000000"/>
                </a:solidFill>
                <a:round/>
              </a:ln>
            </p:spPr>
            <p:style>
              <a:lnRef idx="0"/>
              <a:fillRef idx="0"/>
              <a:effectRef idx="0"/>
              <a:fontRef idx="minor"/>
            </p:style>
          </p:sp>
          <p:sp>
            <p:nvSpPr>
              <p:cNvPr id="341" name="Line 36"/>
              <p:cNvSpPr/>
              <p:nvPr/>
            </p:nvSpPr>
            <p:spPr>
              <a:xfrm>
                <a:off x="2439720" y="3284640"/>
                <a:ext cx="1866960" cy="0"/>
              </a:xfrm>
              <a:prstGeom prst="line">
                <a:avLst/>
              </a:prstGeom>
              <a:ln w="25560">
                <a:solidFill>
                  <a:srgbClr val="000000"/>
                </a:solidFill>
                <a:round/>
              </a:ln>
            </p:spPr>
            <p:style>
              <a:lnRef idx="0"/>
              <a:fillRef idx="0"/>
              <a:effectRef idx="0"/>
              <a:fontRef idx="minor"/>
            </p:style>
          </p:sp>
          <p:sp>
            <p:nvSpPr>
              <p:cNvPr id="342" name="Line 37"/>
              <p:cNvSpPr/>
              <p:nvPr/>
            </p:nvSpPr>
            <p:spPr>
              <a:xfrm>
                <a:off x="2439720" y="3436920"/>
                <a:ext cx="1866960" cy="0"/>
              </a:xfrm>
              <a:prstGeom prst="line">
                <a:avLst/>
              </a:prstGeom>
              <a:ln w="25560">
                <a:solidFill>
                  <a:srgbClr val="000000"/>
                </a:solidFill>
                <a:round/>
              </a:ln>
            </p:spPr>
            <p:style>
              <a:lnRef idx="0"/>
              <a:fillRef idx="0"/>
              <a:effectRef idx="0"/>
              <a:fontRef idx="minor"/>
            </p:style>
          </p:sp>
          <p:sp>
            <p:nvSpPr>
              <p:cNvPr id="343" name="Line 38"/>
              <p:cNvSpPr/>
              <p:nvPr/>
            </p:nvSpPr>
            <p:spPr>
              <a:xfrm>
                <a:off x="2439720" y="3589560"/>
                <a:ext cx="1866960" cy="0"/>
              </a:xfrm>
              <a:prstGeom prst="line">
                <a:avLst/>
              </a:prstGeom>
              <a:ln w="25560">
                <a:solidFill>
                  <a:srgbClr val="000000"/>
                </a:solidFill>
                <a:round/>
              </a:ln>
            </p:spPr>
            <p:style>
              <a:lnRef idx="0"/>
              <a:fillRef idx="0"/>
              <a:effectRef idx="0"/>
              <a:fontRef idx="minor"/>
            </p:style>
          </p:sp>
          <p:sp>
            <p:nvSpPr>
              <p:cNvPr id="344" name="Line 39"/>
              <p:cNvSpPr/>
              <p:nvPr/>
            </p:nvSpPr>
            <p:spPr>
              <a:xfrm>
                <a:off x="2439720" y="3741840"/>
                <a:ext cx="1866960" cy="0"/>
              </a:xfrm>
              <a:prstGeom prst="line">
                <a:avLst/>
              </a:prstGeom>
              <a:ln w="25560">
                <a:solidFill>
                  <a:srgbClr val="000000"/>
                </a:solidFill>
                <a:round/>
              </a:ln>
            </p:spPr>
            <p:style>
              <a:lnRef idx="0"/>
              <a:fillRef idx="0"/>
              <a:effectRef idx="0"/>
              <a:fontRef idx="minor"/>
            </p:style>
          </p:sp>
          <p:sp>
            <p:nvSpPr>
              <p:cNvPr id="345" name="Line 40"/>
              <p:cNvSpPr/>
              <p:nvPr/>
            </p:nvSpPr>
            <p:spPr>
              <a:xfrm>
                <a:off x="3692520" y="2503440"/>
                <a:ext cx="0" cy="1376640"/>
              </a:xfrm>
              <a:prstGeom prst="line">
                <a:avLst/>
              </a:prstGeom>
              <a:ln w="25560">
                <a:solidFill>
                  <a:srgbClr val="000000"/>
                </a:solidFill>
                <a:round/>
              </a:ln>
            </p:spPr>
            <p:style>
              <a:lnRef idx="0"/>
              <a:fillRef idx="0"/>
              <a:effectRef idx="0"/>
              <a:fontRef idx="minor"/>
            </p:style>
          </p:sp>
          <p:sp>
            <p:nvSpPr>
              <p:cNvPr id="346" name="Line 41"/>
              <p:cNvSpPr/>
              <p:nvPr/>
            </p:nvSpPr>
            <p:spPr>
              <a:xfrm>
                <a:off x="4017960" y="2502000"/>
                <a:ext cx="0" cy="1376280"/>
              </a:xfrm>
              <a:prstGeom prst="line">
                <a:avLst/>
              </a:prstGeom>
              <a:ln w="25560">
                <a:solidFill>
                  <a:srgbClr val="000000"/>
                </a:solidFill>
                <a:round/>
              </a:ln>
            </p:spPr>
            <p:style>
              <a:lnRef idx="0"/>
              <a:fillRef idx="0"/>
              <a:effectRef idx="0"/>
              <a:fontRef idx="minor"/>
            </p:style>
          </p:sp>
        </p:grpSp>
        <p:sp>
          <p:nvSpPr>
            <p:cNvPr id="347" name="CustomShape 42"/>
            <p:cNvSpPr/>
            <p:nvPr/>
          </p:nvSpPr>
          <p:spPr>
            <a:xfrm>
              <a:off x="843840" y="1365480"/>
              <a:ext cx="5344560" cy="1004040"/>
            </a:xfrm>
            <a:prstGeom prst="rect">
              <a:avLst/>
            </a:prstGeom>
            <a:solidFill>
              <a:schemeClr val="accent6"/>
            </a:solidFill>
            <a:ln w="9360">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ffa000"/>
                  </a:solidFill>
                  <a:latin typeface="Calibri"/>
                  <a:ea typeface="DejaVu Sans"/>
                </a:rPr>
                <a:t>Projection</a:t>
              </a:r>
              <a:endParaRPr b="0" lang="en-US" sz="3200" spc="-1" strike="noStrike">
                <a:latin typeface="Arial"/>
              </a:endParaRPr>
            </a:p>
            <a:p>
              <a:pPr>
                <a:lnSpc>
                  <a:spcPct val="100000"/>
                </a:lnSpc>
              </a:pPr>
              <a:r>
                <a:rPr b="0" lang="en-US" sz="2800" spc="-1" strike="noStrike">
                  <a:solidFill>
                    <a:srgbClr val="234465"/>
                  </a:solidFill>
                  <a:latin typeface="Calibri"/>
                  <a:ea typeface="DejaVu Sans"/>
                </a:rPr>
                <a:t>Take a subset of the columns</a:t>
              </a:r>
              <a:endParaRPr b="0" lang="en-US" sz="2800" spc="-1" strike="noStrike">
                <a:latin typeface="Arial"/>
              </a:endParaRPr>
            </a:p>
          </p:txBody>
        </p:sp>
      </p:grpSp>
      <p:grpSp>
        <p:nvGrpSpPr>
          <p:cNvPr id="348" name="Group 43"/>
          <p:cNvGrpSpPr/>
          <p:nvPr/>
        </p:nvGrpSpPr>
        <p:grpSpPr>
          <a:xfrm>
            <a:off x="1128600" y="4417560"/>
            <a:ext cx="9962640" cy="2140920"/>
            <a:chOff x="1128600" y="4417560"/>
            <a:chExt cx="9962640" cy="2140920"/>
          </a:xfrm>
        </p:grpSpPr>
        <p:sp>
          <p:nvSpPr>
            <p:cNvPr id="349" name="CustomShape 44"/>
            <p:cNvSpPr/>
            <p:nvPr/>
          </p:nvSpPr>
          <p:spPr>
            <a:xfrm>
              <a:off x="1128600" y="4417560"/>
              <a:ext cx="9962640" cy="2140920"/>
            </a:xfrm>
            <a:prstGeom prst="roundRect">
              <a:avLst>
                <a:gd name="adj" fmla="val 3505"/>
              </a:avLst>
            </a:prstGeom>
            <a:solidFill>
              <a:srgbClr val="f4f5f7">
                <a:alpha val="80000"/>
              </a:srgbClr>
            </a:solidFill>
            <a:ln w="19080">
              <a:solidFill>
                <a:schemeClr val="accent5"/>
              </a:solidFill>
              <a:round/>
            </a:ln>
          </p:spPr>
          <p:style>
            <a:lnRef idx="2">
              <a:schemeClr val="accent1">
                <a:shade val="50000"/>
              </a:schemeClr>
            </a:lnRef>
            <a:fillRef idx="1">
              <a:schemeClr val="accent1"/>
            </a:fillRef>
            <a:effectRef idx="0">
              <a:schemeClr val="accent1"/>
            </a:effectRef>
            <a:fontRef idx="minor"/>
          </p:style>
        </p:sp>
        <p:grpSp>
          <p:nvGrpSpPr>
            <p:cNvPr id="350" name="Group 45"/>
            <p:cNvGrpSpPr/>
            <p:nvPr/>
          </p:nvGrpSpPr>
          <p:grpSpPr>
            <a:xfrm>
              <a:off x="5105160" y="4647960"/>
              <a:ext cx="1866960" cy="1378080"/>
              <a:chOff x="5105160" y="4647960"/>
              <a:chExt cx="1866960" cy="1378080"/>
            </a:xfrm>
          </p:grpSpPr>
          <p:sp>
            <p:nvSpPr>
              <p:cNvPr id="351" name="CustomShape 46"/>
              <p:cNvSpPr/>
              <p:nvPr/>
            </p:nvSpPr>
            <p:spPr>
              <a:xfrm>
                <a:off x="5118120" y="4662360"/>
                <a:ext cx="1840680" cy="1345320"/>
              </a:xfrm>
              <a:prstGeom prst="rect">
                <a:avLst/>
              </a:prstGeom>
              <a:noFill/>
              <a:ln w="25560">
                <a:solidFill>
                  <a:srgbClr val="000000"/>
                </a:solidFill>
                <a:miter/>
              </a:ln>
              <a:effectLst>
                <a:outerShdw algn="ctr" dir="2700000" dist="89604" rotWithShape="0">
                  <a:srgbClr val="000000"/>
                </a:outerShdw>
              </a:effectLst>
            </p:spPr>
            <p:style>
              <a:lnRef idx="0"/>
              <a:fillRef idx="0"/>
              <a:effectRef idx="0"/>
              <a:fontRef idx="minor"/>
            </p:style>
          </p:sp>
          <p:sp>
            <p:nvSpPr>
              <p:cNvPr id="352" name="CustomShape 47"/>
              <p:cNvSpPr/>
              <p:nvPr/>
            </p:nvSpPr>
            <p:spPr>
              <a:xfrm>
                <a:off x="6686640" y="4670280"/>
                <a:ext cx="261360" cy="1324800"/>
              </a:xfrm>
              <a:prstGeom prst="rect">
                <a:avLst/>
              </a:prstGeom>
              <a:solidFill>
                <a:schemeClr val="bg1"/>
              </a:solidFill>
              <a:ln w="9360">
                <a:solidFill>
                  <a:schemeClr val="tx1"/>
                </a:solidFill>
                <a:miter/>
              </a:ln>
            </p:spPr>
            <p:style>
              <a:lnRef idx="0"/>
              <a:fillRef idx="0"/>
              <a:effectRef idx="0"/>
              <a:fontRef idx="minor"/>
            </p:style>
          </p:sp>
          <p:sp>
            <p:nvSpPr>
              <p:cNvPr id="353" name="Line 48"/>
              <p:cNvSpPr/>
              <p:nvPr/>
            </p:nvSpPr>
            <p:spPr>
              <a:xfrm>
                <a:off x="6086160" y="4649400"/>
                <a:ext cx="0" cy="1376640"/>
              </a:xfrm>
              <a:prstGeom prst="line">
                <a:avLst/>
              </a:prstGeom>
              <a:ln w="25560">
                <a:solidFill>
                  <a:srgbClr val="000000"/>
                </a:solidFill>
                <a:round/>
              </a:ln>
            </p:spPr>
            <p:style>
              <a:lnRef idx="0"/>
              <a:fillRef idx="0"/>
              <a:effectRef idx="0"/>
              <a:fontRef idx="minor"/>
            </p:style>
          </p:sp>
          <p:sp>
            <p:nvSpPr>
              <p:cNvPr id="354" name="Line 49"/>
              <p:cNvSpPr/>
              <p:nvPr/>
            </p:nvSpPr>
            <p:spPr>
              <a:xfrm>
                <a:off x="5391000" y="4649400"/>
                <a:ext cx="0" cy="1376640"/>
              </a:xfrm>
              <a:prstGeom prst="line">
                <a:avLst/>
              </a:prstGeom>
              <a:ln w="25560">
                <a:solidFill>
                  <a:srgbClr val="000000"/>
                </a:solidFill>
                <a:round/>
              </a:ln>
            </p:spPr>
            <p:style>
              <a:lnRef idx="0"/>
              <a:fillRef idx="0"/>
              <a:effectRef idx="0"/>
              <a:fontRef idx="minor"/>
            </p:style>
          </p:sp>
          <p:sp>
            <p:nvSpPr>
              <p:cNvPr id="355" name="Line 50"/>
              <p:cNvSpPr/>
              <p:nvPr/>
            </p:nvSpPr>
            <p:spPr>
              <a:xfrm>
                <a:off x="5105160" y="4821120"/>
                <a:ext cx="1866960" cy="0"/>
              </a:xfrm>
              <a:prstGeom prst="line">
                <a:avLst/>
              </a:prstGeom>
              <a:ln w="25560">
                <a:solidFill>
                  <a:srgbClr val="000000"/>
                </a:solidFill>
                <a:round/>
              </a:ln>
            </p:spPr>
            <p:style>
              <a:lnRef idx="0"/>
              <a:fillRef idx="0"/>
              <a:effectRef idx="0"/>
              <a:fontRef idx="minor"/>
            </p:style>
          </p:sp>
          <p:sp>
            <p:nvSpPr>
              <p:cNvPr id="356" name="Line 51"/>
              <p:cNvSpPr/>
              <p:nvPr/>
            </p:nvSpPr>
            <p:spPr>
              <a:xfrm>
                <a:off x="5105160" y="4973400"/>
                <a:ext cx="1866960" cy="0"/>
              </a:xfrm>
              <a:prstGeom prst="line">
                <a:avLst/>
              </a:prstGeom>
              <a:ln w="25560">
                <a:solidFill>
                  <a:srgbClr val="000000"/>
                </a:solidFill>
                <a:round/>
              </a:ln>
            </p:spPr>
            <p:style>
              <a:lnRef idx="0"/>
              <a:fillRef idx="0"/>
              <a:effectRef idx="0"/>
              <a:fontRef idx="minor"/>
            </p:style>
          </p:sp>
          <p:sp>
            <p:nvSpPr>
              <p:cNvPr id="357" name="Line 52"/>
              <p:cNvSpPr/>
              <p:nvPr/>
            </p:nvSpPr>
            <p:spPr>
              <a:xfrm>
                <a:off x="5105160" y="5125680"/>
                <a:ext cx="1866960" cy="0"/>
              </a:xfrm>
              <a:prstGeom prst="line">
                <a:avLst/>
              </a:prstGeom>
              <a:ln w="25560">
                <a:solidFill>
                  <a:srgbClr val="000000"/>
                </a:solidFill>
                <a:round/>
              </a:ln>
            </p:spPr>
            <p:style>
              <a:lnRef idx="0"/>
              <a:fillRef idx="0"/>
              <a:effectRef idx="0"/>
              <a:fontRef idx="minor"/>
            </p:style>
          </p:sp>
          <p:sp>
            <p:nvSpPr>
              <p:cNvPr id="358" name="Line 53"/>
              <p:cNvSpPr/>
              <p:nvPr/>
            </p:nvSpPr>
            <p:spPr>
              <a:xfrm>
                <a:off x="5105160" y="5278320"/>
                <a:ext cx="1866960" cy="0"/>
              </a:xfrm>
              <a:prstGeom prst="line">
                <a:avLst/>
              </a:prstGeom>
              <a:ln w="25560">
                <a:solidFill>
                  <a:srgbClr val="000000"/>
                </a:solidFill>
                <a:round/>
              </a:ln>
            </p:spPr>
            <p:style>
              <a:lnRef idx="0"/>
              <a:fillRef idx="0"/>
              <a:effectRef idx="0"/>
              <a:fontRef idx="minor"/>
            </p:style>
          </p:sp>
          <p:sp>
            <p:nvSpPr>
              <p:cNvPr id="359" name="Line 54"/>
              <p:cNvSpPr/>
              <p:nvPr/>
            </p:nvSpPr>
            <p:spPr>
              <a:xfrm>
                <a:off x="5105160" y="5430600"/>
                <a:ext cx="1866960" cy="0"/>
              </a:xfrm>
              <a:prstGeom prst="line">
                <a:avLst/>
              </a:prstGeom>
              <a:ln w="25560">
                <a:solidFill>
                  <a:srgbClr val="000000"/>
                </a:solidFill>
                <a:round/>
              </a:ln>
            </p:spPr>
            <p:style>
              <a:lnRef idx="0"/>
              <a:fillRef idx="0"/>
              <a:effectRef idx="0"/>
              <a:fontRef idx="minor"/>
            </p:style>
          </p:sp>
          <p:sp>
            <p:nvSpPr>
              <p:cNvPr id="360" name="Line 55"/>
              <p:cNvSpPr/>
              <p:nvPr/>
            </p:nvSpPr>
            <p:spPr>
              <a:xfrm>
                <a:off x="5105160" y="5582880"/>
                <a:ext cx="1866960" cy="0"/>
              </a:xfrm>
              <a:prstGeom prst="line">
                <a:avLst/>
              </a:prstGeom>
              <a:ln w="25560">
                <a:solidFill>
                  <a:srgbClr val="000000"/>
                </a:solidFill>
                <a:round/>
              </a:ln>
            </p:spPr>
            <p:style>
              <a:lnRef idx="0"/>
              <a:fillRef idx="0"/>
              <a:effectRef idx="0"/>
              <a:fontRef idx="minor"/>
            </p:style>
          </p:sp>
          <p:sp>
            <p:nvSpPr>
              <p:cNvPr id="361" name="Line 56"/>
              <p:cNvSpPr/>
              <p:nvPr/>
            </p:nvSpPr>
            <p:spPr>
              <a:xfrm>
                <a:off x="5105160" y="5735520"/>
                <a:ext cx="1866960" cy="0"/>
              </a:xfrm>
              <a:prstGeom prst="line">
                <a:avLst/>
              </a:prstGeom>
              <a:ln w="25560">
                <a:solidFill>
                  <a:srgbClr val="000000"/>
                </a:solidFill>
                <a:round/>
              </a:ln>
            </p:spPr>
            <p:style>
              <a:lnRef idx="0"/>
              <a:fillRef idx="0"/>
              <a:effectRef idx="0"/>
              <a:fontRef idx="minor"/>
            </p:style>
          </p:sp>
          <p:sp>
            <p:nvSpPr>
              <p:cNvPr id="362" name="Line 57"/>
              <p:cNvSpPr/>
              <p:nvPr/>
            </p:nvSpPr>
            <p:spPr>
              <a:xfrm>
                <a:off x="5105160" y="5887800"/>
                <a:ext cx="1866960" cy="0"/>
              </a:xfrm>
              <a:prstGeom prst="line">
                <a:avLst/>
              </a:prstGeom>
              <a:ln w="25560">
                <a:solidFill>
                  <a:srgbClr val="000000"/>
                </a:solidFill>
                <a:round/>
              </a:ln>
            </p:spPr>
            <p:style>
              <a:lnRef idx="0"/>
              <a:fillRef idx="0"/>
              <a:effectRef idx="0"/>
              <a:fontRef idx="minor"/>
            </p:style>
          </p:sp>
          <p:sp>
            <p:nvSpPr>
              <p:cNvPr id="363" name="Line 58"/>
              <p:cNvSpPr/>
              <p:nvPr/>
            </p:nvSpPr>
            <p:spPr>
              <a:xfrm>
                <a:off x="6357600" y="4649400"/>
                <a:ext cx="0" cy="1376640"/>
              </a:xfrm>
              <a:prstGeom prst="line">
                <a:avLst/>
              </a:prstGeom>
              <a:ln w="25560">
                <a:solidFill>
                  <a:srgbClr val="000000"/>
                </a:solidFill>
                <a:round/>
              </a:ln>
            </p:spPr>
            <p:style>
              <a:lnRef idx="0"/>
              <a:fillRef idx="0"/>
              <a:effectRef idx="0"/>
              <a:fontRef idx="minor"/>
            </p:style>
          </p:sp>
          <p:sp>
            <p:nvSpPr>
              <p:cNvPr id="364" name="Line 59"/>
              <p:cNvSpPr/>
              <p:nvPr/>
            </p:nvSpPr>
            <p:spPr>
              <a:xfrm>
                <a:off x="6683040" y="4647960"/>
                <a:ext cx="0" cy="1376280"/>
              </a:xfrm>
              <a:prstGeom prst="line">
                <a:avLst/>
              </a:prstGeom>
              <a:ln w="25560">
                <a:solidFill>
                  <a:srgbClr val="000000"/>
                </a:solidFill>
                <a:round/>
              </a:ln>
            </p:spPr>
            <p:style>
              <a:lnRef idx="0"/>
              <a:fillRef idx="0"/>
              <a:effectRef idx="0"/>
              <a:fontRef idx="minor"/>
            </p:style>
          </p:sp>
        </p:grpSp>
        <p:grpSp>
          <p:nvGrpSpPr>
            <p:cNvPr id="365" name="Group 60"/>
            <p:cNvGrpSpPr/>
            <p:nvPr/>
          </p:nvGrpSpPr>
          <p:grpSpPr>
            <a:xfrm>
              <a:off x="8034120" y="4646160"/>
              <a:ext cx="1866960" cy="1393920"/>
              <a:chOff x="8034120" y="4646160"/>
              <a:chExt cx="1866960" cy="1393920"/>
            </a:xfrm>
          </p:grpSpPr>
          <p:sp>
            <p:nvSpPr>
              <p:cNvPr id="366" name="CustomShape 61"/>
              <p:cNvSpPr/>
              <p:nvPr/>
            </p:nvSpPr>
            <p:spPr>
              <a:xfrm>
                <a:off x="8047080" y="4664160"/>
                <a:ext cx="1840680" cy="1345320"/>
              </a:xfrm>
              <a:prstGeom prst="rect">
                <a:avLst/>
              </a:prstGeom>
              <a:noFill/>
              <a:ln w="25560">
                <a:solidFill>
                  <a:srgbClr val="000000"/>
                </a:solidFill>
                <a:miter/>
              </a:ln>
              <a:effectLst>
                <a:outerShdw algn="ctr" dir="2700000" dist="89604" rotWithShape="0">
                  <a:srgbClr val="000000"/>
                </a:outerShdw>
              </a:effectLst>
            </p:spPr>
            <p:style>
              <a:lnRef idx="0"/>
              <a:fillRef idx="0"/>
              <a:effectRef idx="0"/>
              <a:fontRef idx="minor"/>
            </p:style>
          </p:sp>
          <p:sp>
            <p:nvSpPr>
              <p:cNvPr id="367" name="CustomShape 62"/>
              <p:cNvSpPr/>
              <p:nvPr/>
            </p:nvSpPr>
            <p:spPr>
              <a:xfrm>
                <a:off x="8058240" y="4674960"/>
                <a:ext cx="261360" cy="1324800"/>
              </a:xfrm>
              <a:prstGeom prst="rect">
                <a:avLst/>
              </a:prstGeom>
              <a:solidFill>
                <a:schemeClr val="bg1"/>
              </a:solidFill>
              <a:ln w="9360">
                <a:solidFill>
                  <a:schemeClr val="tx1"/>
                </a:solidFill>
                <a:miter/>
              </a:ln>
            </p:spPr>
            <p:style>
              <a:lnRef idx="0"/>
              <a:fillRef idx="0"/>
              <a:effectRef idx="0"/>
              <a:fontRef idx="minor"/>
            </p:style>
          </p:sp>
          <p:sp>
            <p:nvSpPr>
              <p:cNvPr id="368" name="Line 63"/>
              <p:cNvSpPr/>
              <p:nvPr/>
            </p:nvSpPr>
            <p:spPr>
              <a:xfrm>
                <a:off x="8746920" y="4663800"/>
                <a:ext cx="0" cy="1376280"/>
              </a:xfrm>
              <a:prstGeom prst="line">
                <a:avLst/>
              </a:prstGeom>
              <a:ln w="25560">
                <a:solidFill>
                  <a:srgbClr val="000000"/>
                </a:solidFill>
                <a:round/>
              </a:ln>
            </p:spPr>
            <p:style>
              <a:lnRef idx="0"/>
              <a:fillRef idx="0"/>
              <a:effectRef idx="0"/>
              <a:fontRef idx="minor"/>
            </p:style>
          </p:sp>
          <p:sp>
            <p:nvSpPr>
              <p:cNvPr id="369" name="Line 64"/>
              <p:cNvSpPr/>
              <p:nvPr/>
            </p:nvSpPr>
            <p:spPr>
              <a:xfrm>
                <a:off x="8319960" y="4651200"/>
                <a:ext cx="0" cy="1376280"/>
              </a:xfrm>
              <a:prstGeom prst="line">
                <a:avLst/>
              </a:prstGeom>
              <a:ln w="25560">
                <a:solidFill>
                  <a:srgbClr val="000000"/>
                </a:solidFill>
                <a:round/>
              </a:ln>
            </p:spPr>
            <p:style>
              <a:lnRef idx="0"/>
              <a:fillRef idx="0"/>
              <a:effectRef idx="0"/>
              <a:fontRef idx="minor"/>
            </p:style>
          </p:sp>
          <p:sp>
            <p:nvSpPr>
              <p:cNvPr id="370" name="Line 65"/>
              <p:cNvSpPr/>
              <p:nvPr/>
            </p:nvSpPr>
            <p:spPr>
              <a:xfrm>
                <a:off x="8034120" y="4822560"/>
                <a:ext cx="1866960" cy="0"/>
              </a:xfrm>
              <a:prstGeom prst="line">
                <a:avLst/>
              </a:prstGeom>
              <a:ln w="25560">
                <a:solidFill>
                  <a:srgbClr val="000000"/>
                </a:solidFill>
                <a:round/>
              </a:ln>
            </p:spPr>
            <p:style>
              <a:lnRef idx="0"/>
              <a:fillRef idx="0"/>
              <a:effectRef idx="0"/>
              <a:fontRef idx="minor"/>
            </p:style>
          </p:sp>
          <p:sp>
            <p:nvSpPr>
              <p:cNvPr id="371" name="Line 66"/>
              <p:cNvSpPr/>
              <p:nvPr/>
            </p:nvSpPr>
            <p:spPr>
              <a:xfrm>
                <a:off x="8034120" y="4974840"/>
                <a:ext cx="1866960" cy="0"/>
              </a:xfrm>
              <a:prstGeom prst="line">
                <a:avLst/>
              </a:prstGeom>
              <a:ln w="25560">
                <a:solidFill>
                  <a:srgbClr val="000000"/>
                </a:solidFill>
                <a:round/>
              </a:ln>
            </p:spPr>
            <p:style>
              <a:lnRef idx="0"/>
              <a:fillRef idx="0"/>
              <a:effectRef idx="0"/>
              <a:fontRef idx="minor"/>
            </p:style>
          </p:sp>
          <p:sp>
            <p:nvSpPr>
              <p:cNvPr id="372" name="Line 67"/>
              <p:cNvSpPr/>
              <p:nvPr/>
            </p:nvSpPr>
            <p:spPr>
              <a:xfrm>
                <a:off x="8034120" y="5127480"/>
                <a:ext cx="1866960" cy="0"/>
              </a:xfrm>
              <a:prstGeom prst="line">
                <a:avLst/>
              </a:prstGeom>
              <a:ln w="25560">
                <a:solidFill>
                  <a:srgbClr val="000000"/>
                </a:solidFill>
                <a:round/>
              </a:ln>
            </p:spPr>
            <p:style>
              <a:lnRef idx="0"/>
              <a:fillRef idx="0"/>
              <a:effectRef idx="0"/>
              <a:fontRef idx="minor"/>
            </p:style>
          </p:sp>
          <p:sp>
            <p:nvSpPr>
              <p:cNvPr id="373" name="Line 68"/>
              <p:cNvSpPr/>
              <p:nvPr/>
            </p:nvSpPr>
            <p:spPr>
              <a:xfrm>
                <a:off x="8034120" y="5279760"/>
                <a:ext cx="1866960" cy="0"/>
              </a:xfrm>
              <a:prstGeom prst="line">
                <a:avLst/>
              </a:prstGeom>
              <a:ln w="25560">
                <a:solidFill>
                  <a:srgbClr val="000000"/>
                </a:solidFill>
                <a:round/>
              </a:ln>
            </p:spPr>
            <p:style>
              <a:lnRef idx="0"/>
              <a:fillRef idx="0"/>
              <a:effectRef idx="0"/>
              <a:fontRef idx="minor"/>
            </p:style>
          </p:sp>
          <p:sp>
            <p:nvSpPr>
              <p:cNvPr id="374" name="Line 69"/>
              <p:cNvSpPr/>
              <p:nvPr/>
            </p:nvSpPr>
            <p:spPr>
              <a:xfrm>
                <a:off x="8034120" y="5432040"/>
                <a:ext cx="1866960" cy="0"/>
              </a:xfrm>
              <a:prstGeom prst="line">
                <a:avLst/>
              </a:prstGeom>
              <a:ln w="25560">
                <a:solidFill>
                  <a:srgbClr val="000000"/>
                </a:solidFill>
                <a:round/>
              </a:ln>
            </p:spPr>
            <p:style>
              <a:lnRef idx="0"/>
              <a:fillRef idx="0"/>
              <a:effectRef idx="0"/>
              <a:fontRef idx="minor"/>
            </p:style>
          </p:sp>
          <p:sp>
            <p:nvSpPr>
              <p:cNvPr id="375" name="Line 70"/>
              <p:cNvSpPr/>
              <p:nvPr/>
            </p:nvSpPr>
            <p:spPr>
              <a:xfrm>
                <a:off x="8034120" y="5584680"/>
                <a:ext cx="1866960" cy="0"/>
              </a:xfrm>
              <a:prstGeom prst="line">
                <a:avLst/>
              </a:prstGeom>
              <a:ln w="25560">
                <a:solidFill>
                  <a:srgbClr val="000000"/>
                </a:solidFill>
                <a:round/>
              </a:ln>
            </p:spPr>
            <p:style>
              <a:lnRef idx="0"/>
              <a:fillRef idx="0"/>
              <a:effectRef idx="0"/>
              <a:fontRef idx="minor"/>
            </p:style>
          </p:sp>
          <p:sp>
            <p:nvSpPr>
              <p:cNvPr id="376" name="Line 71"/>
              <p:cNvSpPr/>
              <p:nvPr/>
            </p:nvSpPr>
            <p:spPr>
              <a:xfrm>
                <a:off x="8034120" y="5736960"/>
                <a:ext cx="1866960" cy="0"/>
              </a:xfrm>
              <a:prstGeom prst="line">
                <a:avLst/>
              </a:prstGeom>
              <a:ln w="25560">
                <a:solidFill>
                  <a:srgbClr val="000000"/>
                </a:solidFill>
                <a:round/>
              </a:ln>
            </p:spPr>
            <p:style>
              <a:lnRef idx="0"/>
              <a:fillRef idx="0"/>
              <a:effectRef idx="0"/>
              <a:fontRef idx="minor"/>
            </p:style>
          </p:sp>
          <p:sp>
            <p:nvSpPr>
              <p:cNvPr id="377" name="Line 72"/>
              <p:cNvSpPr/>
              <p:nvPr/>
            </p:nvSpPr>
            <p:spPr>
              <a:xfrm>
                <a:off x="8034120" y="5889240"/>
                <a:ext cx="1866960" cy="0"/>
              </a:xfrm>
              <a:prstGeom prst="line">
                <a:avLst/>
              </a:prstGeom>
              <a:ln w="25560">
                <a:solidFill>
                  <a:srgbClr val="000000"/>
                </a:solidFill>
                <a:round/>
              </a:ln>
            </p:spPr>
            <p:style>
              <a:lnRef idx="0"/>
              <a:fillRef idx="0"/>
              <a:effectRef idx="0"/>
              <a:fontRef idx="minor"/>
            </p:style>
          </p:sp>
          <p:sp>
            <p:nvSpPr>
              <p:cNvPr id="378" name="Line 73"/>
              <p:cNvSpPr/>
              <p:nvPr/>
            </p:nvSpPr>
            <p:spPr>
              <a:xfrm>
                <a:off x="9286560" y="4651200"/>
                <a:ext cx="0" cy="1376280"/>
              </a:xfrm>
              <a:prstGeom prst="line">
                <a:avLst/>
              </a:prstGeom>
              <a:ln w="25560">
                <a:solidFill>
                  <a:srgbClr val="000000"/>
                </a:solidFill>
                <a:round/>
              </a:ln>
            </p:spPr>
            <p:style>
              <a:lnRef idx="0"/>
              <a:fillRef idx="0"/>
              <a:effectRef idx="0"/>
              <a:fontRef idx="minor"/>
            </p:style>
          </p:sp>
          <p:sp>
            <p:nvSpPr>
              <p:cNvPr id="379" name="Line 74"/>
              <p:cNvSpPr/>
              <p:nvPr/>
            </p:nvSpPr>
            <p:spPr>
              <a:xfrm>
                <a:off x="9612000" y="4649400"/>
                <a:ext cx="0" cy="1376640"/>
              </a:xfrm>
              <a:prstGeom prst="line">
                <a:avLst/>
              </a:prstGeom>
              <a:ln w="25560">
                <a:solidFill>
                  <a:srgbClr val="000000"/>
                </a:solidFill>
                <a:round/>
              </a:ln>
            </p:spPr>
            <p:style>
              <a:lnRef idx="0"/>
              <a:fillRef idx="0"/>
              <a:effectRef idx="0"/>
              <a:fontRef idx="minor"/>
            </p:style>
          </p:sp>
          <p:sp>
            <p:nvSpPr>
              <p:cNvPr id="380" name="Line 75"/>
              <p:cNvSpPr/>
              <p:nvPr/>
            </p:nvSpPr>
            <p:spPr>
              <a:xfrm>
                <a:off x="9038880" y="4646160"/>
                <a:ext cx="0" cy="1376640"/>
              </a:xfrm>
              <a:prstGeom prst="line">
                <a:avLst/>
              </a:prstGeom>
              <a:ln w="25560">
                <a:solidFill>
                  <a:srgbClr val="000000"/>
                </a:solidFill>
                <a:round/>
              </a:ln>
            </p:spPr>
            <p:style>
              <a:lnRef idx="0"/>
              <a:fillRef idx="0"/>
              <a:effectRef idx="0"/>
              <a:fontRef idx="minor"/>
            </p:style>
          </p:sp>
        </p:grpSp>
        <p:sp>
          <p:nvSpPr>
            <p:cNvPr id="381" name="Line 76"/>
            <p:cNvSpPr/>
            <p:nvPr/>
          </p:nvSpPr>
          <p:spPr>
            <a:xfrm flipV="1">
              <a:off x="7072200" y="5351040"/>
              <a:ext cx="884160" cy="3240"/>
            </a:xfrm>
            <a:prstGeom prst="line">
              <a:avLst/>
            </a:prstGeom>
            <a:ln w="50760">
              <a:solidFill>
                <a:schemeClr val="tx1"/>
              </a:solidFill>
              <a:round/>
              <a:headEnd len="lg" type="stealth" w="med"/>
              <a:tailEnd len="lg" type="stealth" w="med"/>
            </a:ln>
          </p:spPr>
          <p:style>
            <a:lnRef idx="0"/>
            <a:fillRef idx="0"/>
            <a:effectRef idx="0"/>
            <a:fontRef idx="minor"/>
          </p:style>
        </p:sp>
        <p:sp>
          <p:nvSpPr>
            <p:cNvPr id="382" name="CustomShape 77"/>
            <p:cNvSpPr/>
            <p:nvPr/>
          </p:nvSpPr>
          <p:spPr>
            <a:xfrm>
              <a:off x="5136480" y="6084360"/>
              <a:ext cx="1811160" cy="394920"/>
            </a:xfrm>
            <a:prstGeom prst="rect">
              <a:avLst/>
            </a:prstGeom>
            <a:solidFill>
              <a:schemeClr val="accent6"/>
            </a:solidFill>
            <a:ln w="936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234465"/>
                  </a:solidFill>
                  <a:latin typeface="Calibri"/>
                  <a:ea typeface="DejaVu Sans"/>
                </a:rPr>
                <a:t>Table 1</a:t>
              </a:r>
              <a:endParaRPr b="0" lang="en-US" sz="2000" spc="-1" strike="noStrike">
                <a:latin typeface="Arial"/>
              </a:endParaRPr>
            </a:p>
          </p:txBody>
        </p:sp>
        <p:sp>
          <p:nvSpPr>
            <p:cNvPr id="383" name="CustomShape 78"/>
            <p:cNvSpPr/>
            <p:nvPr/>
          </p:nvSpPr>
          <p:spPr>
            <a:xfrm>
              <a:off x="8058240" y="6103440"/>
              <a:ext cx="1829520" cy="394920"/>
            </a:xfrm>
            <a:prstGeom prst="rect">
              <a:avLst/>
            </a:prstGeom>
            <a:solidFill>
              <a:schemeClr val="accent6"/>
            </a:solidFill>
            <a:ln w="936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234465"/>
                  </a:solidFill>
                  <a:latin typeface="Calibri"/>
                  <a:ea typeface="DejaVu Sans"/>
                </a:rPr>
                <a:t>Table 2</a:t>
              </a:r>
              <a:endParaRPr b="0" lang="en-US" sz="2000" spc="-1" strike="noStrike">
                <a:latin typeface="Arial"/>
              </a:endParaRPr>
            </a:p>
          </p:txBody>
        </p:sp>
        <p:sp>
          <p:nvSpPr>
            <p:cNvPr id="384" name="CustomShape 79"/>
            <p:cNvSpPr/>
            <p:nvPr/>
          </p:nvSpPr>
          <p:spPr>
            <a:xfrm>
              <a:off x="1295280" y="4570200"/>
              <a:ext cx="3012480" cy="1856880"/>
            </a:xfrm>
            <a:prstGeom prst="rect">
              <a:avLst/>
            </a:prstGeom>
            <a:solidFill>
              <a:schemeClr val="accent6"/>
            </a:solidFill>
            <a:ln w="9360">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a000"/>
                  </a:solidFill>
                  <a:latin typeface="Calibri"/>
                  <a:ea typeface="DejaVu Sans"/>
                </a:rPr>
                <a:t>Join</a:t>
              </a:r>
              <a:endParaRPr b="0" lang="en-US" sz="3200" spc="-1" strike="noStrike">
                <a:latin typeface="Arial"/>
              </a:endParaRPr>
            </a:p>
            <a:p>
              <a:pPr>
                <a:lnSpc>
                  <a:spcPct val="100000"/>
                </a:lnSpc>
              </a:pPr>
              <a:r>
                <a:rPr b="0" lang="en-US" sz="2800" spc="-1" strike="noStrike">
                  <a:solidFill>
                    <a:srgbClr val="234465"/>
                  </a:solidFill>
                  <a:latin typeface="Calibri"/>
                  <a:ea typeface="DejaVu Sans"/>
                </a:rPr>
                <a:t>Combine tables by</a:t>
              </a:r>
              <a:endParaRPr b="0" lang="en-US" sz="2800" spc="-1" strike="noStrike">
                <a:latin typeface="Arial"/>
              </a:endParaRPr>
            </a:p>
            <a:p>
              <a:pPr>
                <a:lnSpc>
                  <a:spcPct val="100000"/>
                </a:lnSpc>
              </a:pPr>
              <a:r>
                <a:rPr b="0" lang="en-US" sz="2800" spc="-1" strike="noStrike">
                  <a:solidFill>
                    <a:srgbClr val="234465"/>
                  </a:solidFill>
                  <a:latin typeface="Calibri"/>
                  <a:ea typeface="DejaVu Sans"/>
                </a:rPr>
                <a:t>some column</a:t>
              </a:r>
              <a:endParaRPr b="0" lang="en-US" sz="2800" spc="-1" strike="noStrike">
                <a:latin typeface="Arial"/>
              </a:endParaRPr>
            </a:p>
          </p:txBody>
        </p:sp>
      </p:grpSp>
      <p:sp>
        <p:nvSpPr>
          <p:cNvPr id="385" name="CustomShape 80"/>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EF01E37-46C3-4DB2-9694-7604534695B2}" type="slidenum">
              <a:rPr b="0" lang="en-US" sz="1000" spc="-1" strike="noStrike">
                <a:solidFill>
                  <a:srgbClr val="234465"/>
                </a:solidFill>
                <a:latin typeface="Calibri"/>
              </a:rPr>
              <a:t>6</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3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90440" y="1196280"/>
            <a:ext cx="11817360" cy="5528160"/>
          </a:xfrm>
          <a:prstGeom prst="rect">
            <a:avLst/>
          </a:prstGeom>
          <a:noFill/>
          <a:ln>
            <a:noFill/>
          </a:ln>
        </p:spPr>
        <p:style>
          <a:lnRef idx="0"/>
          <a:fillRef idx="0"/>
          <a:effectRef idx="0"/>
          <a:fontRef idx="minor"/>
        </p:style>
        <p:txBody>
          <a:bodyPr lIns="108000" rIns="108000" tIns="36000" bIns="36000">
            <a:noAutofit/>
          </a:bodyPr>
          <a:p>
            <a:pPr marL="360360" indent="-359640">
              <a:lnSpc>
                <a:spcPct val="105000"/>
              </a:lnSpc>
              <a:spcBef>
                <a:spcPts val="601"/>
              </a:spcBef>
              <a:spcAft>
                <a:spcPts val="601"/>
              </a:spcAft>
              <a:buClr>
                <a:srgbClr val="234465"/>
              </a:buClr>
              <a:buFont typeface="Wingdings" charset="2"/>
              <a:buChar char=""/>
            </a:pPr>
            <a:r>
              <a:rPr b="0" lang="en-US" sz="3400" spc="-1" strike="noStrike">
                <a:solidFill>
                  <a:srgbClr val="234465"/>
                </a:solidFill>
                <a:latin typeface="Calibri"/>
              </a:rPr>
              <a:t>Selecting all columns from the "employees" table</a:t>
            </a:r>
            <a:endParaRPr b="0" lang="en-US" sz="3400" spc="-1" strike="noStrike">
              <a:latin typeface="Arial"/>
            </a:endParaRPr>
          </a:p>
          <a:p>
            <a:pPr>
              <a:lnSpc>
                <a:spcPct val="105000"/>
              </a:lnSpc>
              <a:spcBef>
                <a:spcPts val="601"/>
              </a:spcBef>
              <a:spcAft>
                <a:spcPts val="601"/>
              </a:spcAft>
            </a:pPr>
            <a:endParaRPr b="0" lang="en-US" sz="3400" spc="-1" strike="noStrike">
              <a:latin typeface="Arial"/>
            </a:endParaRPr>
          </a:p>
          <a:p>
            <a:pPr>
              <a:lnSpc>
                <a:spcPct val="105000"/>
              </a:lnSpc>
              <a:spcBef>
                <a:spcPts val="601"/>
              </a:spcBef>
              <a:spcAft>
                <a:spcPts val="601"/>
              </a:spcAft>
            </a:pPr>
            <a:endParaRPr b="0" lang="en-US" sz="3400" spc="-1" strike="noStrike">
              <a:latin typeface="Arial"/>
            </a:endParaRPr>
          </a:p>
        </p:txBody>
      </p:sp>
      <p:sp>
        <p:nvSpPr>
          <p:cNvPr id="387" name="CustomShape 2"/>
          <p:cNvSpPr/>
          <p:nvPr/>
        </p:nvSpPr>
        <p:spPr>
          <a:xfrm>
            <a:off x="190440" y="100800"/>
            <a:ext cx="9714960" cy="882000"/>
          </a:xfrm>
          <a:prstGeom prst="rect">
            <a:avLst/>
          </a:prstGeom>
          <a:noFill/>
          <a:ln>
            <a:noFill/>
          </a:ln>
        </p:spPr>
        <p:style>
          <a:lnRef idx="0"/>
          <a:fillRef idx="0"/>
          <a:effectRef idx="0"/>
          <a:fontRef idx="minor"/>
        </p:style>
        <p:txBody>
          <a:bodyPr lIns="108000" rIns="108000" tIns="36000" bIns="36000" anchor="ctr">
            <a:noAutofit/>
          </a:bodyPr>
          <a:p>
            <a:pPr>
              <a:lnSpc>
                <a:spcPct val="100000"/>
              </a:lnSpc>
            </a:pPr>
            <a:r>
              <a:rPr b="1" lang="en-US" sz="4000" spc="-1" strike="noStrike">
                <a:solidFill>
                  <a:srgbClr val="ffffff"/>
                </a:solidFill>
                <a:latin typeface="Calibri"/>
              </a:rPr>
              <a:t>SELECT – Examples</a:t>
            </a:r>
            <a:endParaRPr b="0" lang="en-US" sz="4000" spc="-1" strike="noStrike">
              <a:latin typeface="Arial"/>
            </a:endParaRPr>
          </a:p>
        </p:txBody>
      </p:sp>
      <p:sp>
        <p:nvSpPr>
          <p:cNvPr id="388" name="CustomShape 3"/>
          <p:cNvSpPr/>
          <p:nvPr/>
        </p:nvSpPr>
        <p:spPr>
          <a:xfrm>
            <a:off x="2362320" y="4371120"/>
            <a:ext cx="7404840" cy="486000"/>
          </a:xfrm>
          <a:prstGeom prst="rect">
            <a:avLst/>
          </a:prstGeom>
          <a:solidFill>
            <a:schemeClr val="accent5">
              <a:lumMod val="40000"/>
              <a:lumOff val="60000"/>
              <a:alpha val="20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0000"/>
              </a:lnSpc>
            </a:pPr>
            <a:r>
              <a:rPr b="1" lang="en-US" sz="2600" spc="-1" strike="noStrike">
                <a:solidFill>
                  <a:srgbClr val="ffa000"/>
                </a:solidFill>
                <a:latin typeface="Consolas"/>
                <a:ea typeface="DejaVu Sans"/>
              </a:rPr>
              <a:t>SELECT</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a:t>
            </a:r>
            <a:r>
              <a:rPr b="1" lang="en-US" sz="2600" spc="-1" strike="noStrike">
                <a:solidFill>
                  <a:srgbClr val="fbeedc"/>
                </a:solidFill>
                <a:latin typeface="Consolas"/>
                <a:ea typeface="DejaVu Sans"/>
              </a:rPr>
              <a:t> </a:t>
            </a:r>
            <a:r>
              <a:rPr b="1" lang="en-US" sz="2600" spc="-1" strike="noStrike">
                <a:solidFill>
                  <a:srgbClr val="ffa000"/>
                </a:solidFill>
                <a:latin typeface="Consolas"/>
                <a:ea typeface="DejaVu Sans"/>
              </a:rPr>
              <a:t>FROM</a:t>
            </a:r>
            <a:r>
              <a:rPr b="1" lang="en-US" sz="2600" spc="-1" strike="noStrike">
                <a:solidFill>
                  <a:srgbClr val="fbeedc"/>
                </a:solidFill>
                <a:latin typeface="Consolas"/>
                <a:ea typeface="DejaVu Sans"/>
              </a:rPr>
              <a:t> </a:t>
            </a:r>
            <a:r>
              <a:rPr b="1" lang="en-US" sz="2600" spc="-1" strike="noStrike">
                <a:solidFill>
                  <a:srgbClr val="234465"/>
                </a:solidFill>
                <a:latin typeface="Consolas"/>
                <a:ea typeface="DejaVu Sans"/>
              </a:rPr>
              <a:t>employees;</a:t>
            </a:r>
            <a:endParaRPr b="0" lang="en-US" sz="2600" spc="-1" strike="noStrike">
              <a:latin typeface="Arial"/>
            </a:endParaRPr>
          </a:p>
        </p:txBody>
      </p:sp>
      <p:graphicFrame>
        <p:nvGraphicFramePr>
          <p:cNvPr id="389" name="Table 4"/>
          <p:cNvGraphicFramePr/>
          <p:nvPr/>
        </p:nvGraphicFramePr>
        <p:xfrm>
          <a:off x="554040" y="2022120"/>
          <a:ext cx="11124720" cy="2600640"/>
        </p:xfrm>
        <a:graphic>
          <a:graphicData uri="http://schemas.openxmlformats.org/drawingml/2006/table">
            <a:tbl>
              <a:tblPr/>
              <a:tblGrid>
                <a:gridCol w="609480"/>
                <a:gridCol w="2103120"/>
                <a:gridCol w="2103120"/>
                <a:gridCol w="2103120"/>
                <a:gridCol w="2103120"/>
                <a:gridCol w="2103120"/>
              </a:tblGrid>
              <a:tr h="786600">
                <a:tc>
                  <a:txBody>
                    <a:bodyPr>
                      <a:noAutofit/>
                    </a:bodyPr>
                    <a:p>
                      <a:pPr>
                        <a:lnSpc>
                          <a:spcPct val="95000"/>
                        </a:lnSpc>
                        <a:spcBef>
                          <a:spcPts val="961"/>
                        </a:spcBef>
                        <a:tabLst>
                          <a:tab algn="l" pos="0"/>
                        </a:tabLst>
                      </a:pPr>
                      <a:r>
                        <a:rPr b="1" lang="en-US" sz="2400" spc="-1" strike="noStrike">
                          <a:solidFill>
                            <a:srgbClr val="234465"/>
                          </a:solidFill>
                          <a:latin typeface="Calibri"/>
                        </a:rPr>
                        <a:t>id</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first_name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last_name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job_title</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department_id</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c>
                  <a:txBody>
                    <a:bodyPr>
                      <a:noAutofit/>
                    </a:bodyPr>
                    <a:p>
                      <a:pPr>
                        <a:lnSpc>
                          <a:spcPct val="95000"/>
                        </a:lnSpc>
                        <a:spcBef>
                          <a:spcPts val="961"/>
                        </a:spcBef>
                        <a:tabLst>
                          <a:tab algn="l" pos="0"/>
                        </a:tabLst>
                      </a:pPr>
                      <a:r>
                        <a:rPr b="1" lang="en-US" sz="2400" spc="-1" strike="noStrike">
                          <a:solidFill>
                            <a:srgbClr val="234465"/>
                          </a:solidFill>
                          <a:latin typeface="Calibri"/>
                        </a:rPr>
                        <a:t>salary</a:t>
                      </a:r>
                      <a:endParaRPr b="0" lang="en-US" sz="24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solidFill>
                      <a:srgbClr val="a3abbc">
                        <a:alpha val="50000"/>
                      </a:srgbClr>
                    </a:solidFill>
                  </a:tcPr>
                </a:tc>
              </a:tr>
              <a:tr h="381240">
                <a:tc>
                  <a:txBody>
                    <a:bodyPr>
                      <a:noAutofit/>
                    </a:bodyPr>
                    <a:p>
                      <a:pPr>
                        <a:lnSpc>
                          <a:spcPct val="95000"/>
                        </a:lnSpc>
                        <a:spcBef>
                          <a:spcPts val="799"/>
                        </a:spcBef>
                        <a:tabLst>
                          <a:tab algn="l" pos="0"/>
                        </a:tabLst>
                      </a:pPr>
                      <a:r>
                        <a:rPr b="0" lang="bg-BG" sz="2000" spc="-1" strike="noStrike">
                          <a:solidFill>
                            <a:srgbClr val="234465"/>
                          </a:solidFill>
                          <a:latin typeface="Calibri"/>
                        </a:rPr>
                        <a:t>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Smith</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Manager</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900</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670680">
                <a:tc>
                  <a:txBody>
                    <a:bodyPr>
                      <a:noAutofit/>
                    </a:bodyPr>
                    <a:p>
                      <a:pPr>
                        <a:lnSpc>
                          <a:spcPct val="95000"/>
                        </a:lnSpc>
                        <a:spcBef>
                          <a:spcPts val="799"/>
                        </a:spcBef>
                        <a:tabLst>
                          <a:tab algn="l" pos="0"/>
                        </a:tabLst>
                      </a:pPr>
                      <a:r>
                        <a:rPr b="0" lang="bg-BG" sz="2000" spc="-1" strike="noStrike">
                          <a:solidFill>
                            <a:srgbClr val="234465"/>
                          </a:solidFill>
                          <a:latin typeface="Calibri"/>
                        </a:rPr>
                        <a:t>2</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Johnson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Customer Service</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1</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880</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81240">
                <a:tc>
                  <a:txBody>
                    <a:bodyPr>
                      <a:noAutofit/>
                    </a:bodyPr>
                    <a:p>
                      <a:pPr>
                        <a:lnSpc>
                          <a:spcPct val="95000"/>
                        </a:lnSpc>
                        <a:spcBef>
                          <a:spcPts val="799"/>
                        </a:spcBef>
                        <a:tabLst>
                          <a:tab algn="l" pos="0"/>
                        </a:tabLst>
                      </a:pPr>
                      <a:r>
                        <a:rPr b="0" lang="bg-BG" sz="2000" spc="-1" strike="noStrike">
                          <a:solidFill>
                            <a:srgbClr val="234465"/>
                          </a:solidFill>
                          <a:latin typeface="Calibri"/>
                        </a:rPr>
                        <a:t>3</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Smith</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Johnson</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Porter</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2</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1100</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r h="381240">
                <a:tc>
                  <a:txBody>
                    <a:bodyPr>
                      <a:noAutofit/>
                    </a:bodyPr>
                    <a:p>
                      <a:pPr>
                        <a:lnSpc>
                          <a:spcPct val="95000"/>
                        </a:lnSpc>
                        <a:spcBef>
                          <a:spcPts val="799"/>
                        </a:spcBef>
                        <a:tabLst>
                          <a:tab algn="l" pos="0"/>
                        </a:tabLst>
                      </a:pPr>
                      <a:r>
                        <a:rPr b="0" lang="bg-BG"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bg-BG"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bg-BG"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c>
                  <a:txBody>
                    <a:bodyPr>
                      <a:noAutofit/>
                    </a:bodyPr>
                    <a:p>
                      <a:pPr>
                        <a:lnSpc>
                          <a:spcPct val="95000"/>
                        </a:lnSpc>
                        <a:spcBef>
                          <a:spcPts val="799"/>
                        </a:spcBef>
                        <a:tabLst>
                          <a:tab algn="l" pos="0"/>
                        </a:tabLst>
                      </a:pPr>
                      <a:r>
                        <a:rPr b="0" lang="en-US" sz="2000" spc="-1" strike="noStrike">
                          <a:solidFill>
                            <a:srgbClr val="234465"/>
                          </a:solidFill>
                          <a:latin typeface="Calibri"/>
                        </a:rPr>
                        <a:t>…</a:t>
                      </a:r>
                      <a:endParaRPr b="0" lang="en-US" sz="2000" spc="-1" strike="noStrike">
                        <a:latin typeface="Arial"/>
                      </a:endParaRPr>
                    </a:p>
                  </a:txBody>
                  <a:tcPr marL="91440" marR="91440">
                    <a:lnL w="12240">
                      <a:solidFill>
                        <a:srgbClr val="234465"/>
                      </a:solidFill>
                    </a:lnL>
                    <a:lnR w="12240">
                      <a:solidFill>
                        <a:srgbClr val="234465"/>
                      </a:solidFill>
                    </a:lnR>
                    <a:lnT w="12240">
                      <a:solidFill>
                        <a:srgbClr val="234465"/>
                      </a:solidFill>
                    </a:lnT>
                    <a:lnB w="12240">
                      <a:solidFill>
                        <a:srgbClr val="234465"/>
                      </a:solidFill>
                    </a:lnB>
                    <a:noFill/>
                  </a:tcPr>
                </a:tc>
              </a:tr>
            </a:tbl>
          </a:graphicData>
        </a:graphic>
      </p:graphicFrame>
      <p:sp>
        <p:nvSpPr>
          <p:cNvPr id="390" name="CustomShape 5"/>
          <p:cNvSpPr/>
          <p:nvPr/>
        </p:nvSpPr>
        <p:spPr>
          <a:xfrm>
            <a:off x="1600200" y="4999320"/>
            <a:ext cx="2513880" cy="1053360"/>
          </a:xfrm>
          <a:prstGeom prst="wedgeRoundRectCallout">
            <a:avLst>
              <a:gd name="adj1" fmla="val 35380"/>
              <a:gd name="adj2" fmla="val -69933"/>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List of columns</a:t>
            </a:r>
            <a:endParaRPr b="0" lang="en-US" sz="2800" spc="-1" strike="noStrike">
              <a:latin typeface="Arial"/>
            </a:endParaRPr>
          </a:p>
          <a:p>
            <a:pPr algn="ctr">
              <a:lnSpc>
                <a:spcPct val="100000"/>
              </a:lnSpc>
            </a:pPr>
            <a:r>
              <a:rPr b="0" lang="en-US" sz="2800" spc="-1" strike="noStrike">
                <a:solidFill>
                  <a:srgbClr val="ffffff"/>
                </a:solidFill>
                <a:latin typeface="Calibri"/>
                <a:ea typeface="DejaVu Sans"/>
              </a:rPr>
              <a:t>(* for all)</a:t>
            </a:r>
            <a:endParaRPr b="0" lang="en-US" sz="2800" spc="-1" strike="noStrike">
              <a:latin typeface="Arial"/>
            </a:endParaRPr>
          </a:p>
        </p:txBody>
      </p:sp>
      <p:sp>
        <p:nvSpPr>
          <p:cNvPr id="391" name="CustomShape 6"/>
          <p:cNvSpPr/>
          <p:nvPr/>
        </p:nvSpPr>
        <p:spPr>
          <a:xfrm>
            <a:off x="5791320" y="4982040"/>
            <a:ext cx="2107800" cy="645840"/>
          </a:xfrm>
          <a:prstGeom prst="wedgeRoundRectCallout">
            <a:avLst>
              <a:gd name="adj1" fmla="val -31660"/>
              <a:gd name="adj2" fmla="val -75011"/>
              <a:gd name="adj3" fmla="val 16667"/>
            </a:avLst>
          </a:prstGeom>
          <a:solidFill>
            <a:srgbClr val="4f6987"/>
          </a:solidFill>
          <a:ln>
            <a:solidFill>
              <a:srgbClr val="23446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Calibri"/>
                <a:ea typeface="DejaVu Sans"/>
              </a:rPr>
              <a:t>Table name</a:t>
            </a:r>
            <a:endParaRPr b="0" lang="en-US" sz="2800" spc="-1" strike="noStrike">
              <a:latin typeface="Arial"/>
            </a:endParaRPr>
          </a:p>
        </p:txBody>
      </p:sp>
      <p:sp>
        <p:nvSpPr>
          <p:cNvPr id="392" name="CustomShape 7"/>
          <p:cNvSpPr/>
          <p:nvPr/>
        </p:nvSpPr>
        <p:spPr>
          <a:xfrm>
            <a:off x="11752920" y="6507000"/>
            <a:ext cx="366840" cy="2962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D3A1580-9997-42DB-989B-8F0F56EB7CF2}" type="slidenum">
              <a:rPr b="0" lang="en-US" sz="1000" spc="-1" strike="noStrike">
                <a:solidFill>
                  <a:srgbClr val="234465"/>
                </a:solidFill>
                <a:latin typeface="Calibri"/>
              </a:rPr>
              <a:t>6</a:t>
            </a:fld>
            <a:endParaRPr b="0" lang="en-US" sz="1000" spc="-1" strike="noStrike">
              <a:latin typeface="Arial"/>
            </a:endParaRPr>
          </a:p>
        </p:txBody>
      </p:sp>
    </p:spTree>
  </p:cSld>
  <mc:AlternateContent>
    <mc:Choice Requires="p14">
      <p:transition spd="slow" advTm="5000" p14:dur="2000"/>
    </mc:Choice>
    <mc:Fallback>
      <p:transition spd="slow" advTm="5000"/>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38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38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3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3774</TotalTime>
  <Application>LibreOffice/6.4.5.2$Linux_X86_64 LibreOffice_project/40$Build-2</Application>
  <Words>2442</Words>
  <Paragraphs>452</Paragraphs>
  <Company>SoftUni – https://about.softuni.bg/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2018-05-23T13:08:44Z</dcterms:created>
  <dc:creator>Software University</dc:creator>
  <dc:description>© SoftUni – https://about.softuni.bg/
© Software University – https://softuni.bg
Copyrighted document. Unauthorized copy, reproduction or use is not permitted.</dc:description>
  <cp:keywords>SoftUni Software University programming coding computer programming software development software engineering software technologies digital skills technical skills training course</cp:keywords>
  <dc:language>en-US</dc:language>
  <cp:lastModifiedBy/>
  <dcterms:modified xsi:type="dcterms:W3CDTF">2020-09-17T18:58:00Z</dcterms:modified>
  <cp:revision>49</cp:revision>
  <dc:subject>Software Development Course</dc:subject>
  <dc:title>Database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SoftUni – https://about.softuni.bg/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38</vt:i4>
  </property>
  <property fmtid="{D5CDD505-2E9C-101B-9397-08002B2CF9AE}" pid="13" name="category">
    <vt:lpwstr>programming;computer programming;software development;web development</vt:lpwstr>
  </property>
</Properties>
</file>