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Title Text</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Title Text</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Title Text</a:t>
            </a:r>
          </a:p>
        </p:txBody>
      </p:sp>
      <p:sp>
        <p:nvSpPr>
          <p:cNvPr id="57" name="Shape 57"/>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Title Text</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body" idx="13"/>
          </p:nvPr>
        </p:nvSpPr>
        <p:spPr>
          <a:prstGeom prst="rect">
            <a:avLst/>
          </a:prstGeom>
        </p:spPr>
        <p:txBody>
          <a:bodyPr/>
          <a:lstStyle>
            <a:lvl1pPr algn="r"/>
          </a:lstStyle>
          <a:p>
            <a:pPr/>
            <a:r>
              <a:t>–Douglas Crockford</a:t>
            </a:r>
          </a:p>
        </p:txBody>
      </p:sp>
      <p:sp>
        <p:nvSpPr>
          <p:cNvPr id="120" name="Shape 120"/>
          <p:cNvSpPr/>
          <p:nvPr>
            <p:ph type="body" idx="14"/>
          </p:nvPr>
        </p:nvSpPr>
        <p:spPr>
          <a:xfrm>
            <a:off x="1270000" y="3098800"/>
            <a:ext cx="10464800" cy="3022601"/>
          </a:xfrm>
          <a:prstGeom prst="rect">
            <a:avLst/>
          </a:prstGeom>
        </p:spPr>
        <p:txBody>
          <a:bodyPr/>
          <a:lstStyle>
            <a:lvl1pPr algn="l"/>
          </a:lstStyle>
          <a:p>
            <a:pPr/>
            <a:r>
              <a:t>“Fortunately, JavaScript has some extraordinarily good parts. In JavaScript, there is a beautiful, elegant, highly expressive language that is buried under a steaming pile of good intentions and blunders..”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Demo</a:t>
            </a:r>
          </a:p>
        </p:txBody>
      </p:sp>
      <p:sp>
        <p:nvSpPr>
          <p:cNvPr id="182" name="Shape 182"/>
          <p:cNvSpPr/>
          <p:nvPr/>
        </p:nvSpPr>
        <p:spPr>
          <a:xfrm>
            <a:off x="169595" y="3600450"/>
            <a:ext cx="11890859"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40079" indent="-640079" algn="l">
              <a:buSzPct val="75000"/>
              <a:buChar char="-"/>
            </a:pPr>
            <a:r>
              <a:t>AngularJS </a:t>
            </a:r>
            <a:r>
              <a:rPr i="1"/>
              <a:t>$http</a:t>
            </a:r>
            <a:r>
              <a:t> service implementation mock</a:t>
            </a:r>
          </a:p>
          <a:p>
            <a:pPr marL="640079" indent="-640079">
              <a:buSzPct val="75000"/>
              <a:buChar char="-"/>
            </a:pPr>
            <a:r>
              <a:t>Using JavaScript to communicate with a Raspberry PI.</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4"/>
          </p:nvPr>
        </p:nvSpPr>
        <p:spPr>
          <a:prstGeom prst="rect">
            <a:avLst/>
          </a:prstGeom>
        </p:spPr>
        <p:txBody>
          <a:bodyPr/>
          <a:lstStyle/>
          <a:p>
            <a:pPr/>
            <a:r>
              <a:t>Questions</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xfrm>
            <a:off x="952500" y="215900"/>
            <a:ext cx="11099800" cy="1321346"/>
          </a:xfrm>
          <a:prstGeom prst="rect">
            <a:avLst/>
          </a:prstGeom>
        </p:spPr>
        <p:txBody>
          <a:bodyPr/>
          <a:lstStyle>
            <a:lvl1pPr>
              <a:defRPr sz="5000"/>
            </a:lvl1pPr>
          </a:lstStyle>
          <a:p>
            <a:pPr/>
            <a:r>
              <a:t>Functions</a:t>
            </a:r>
          </a:p>
        </p:txBody>
      </p:sp>
      <p:sp>
        <p:nvSpPr>
          <p:cNvPr id="123" name="Shape 123"/>
          <p:cNvSpPr/>
          <p:nvPr/>
        </p:nvSpPr>
        <p:spPr>
          <a:xfrm>
            <a:off x="675792" y="736599"/>
            <a:ext cx="11849418" cy="7683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000"/>
            </a:pPr>
          </a:p>
          <a:p>
            <a:pPr algn="l">
              <a:defRPr sz="3000"/>
            </a:pPr>
          </a:p>
          <a:p>
            <a:pPr algn="l">
              <a:defRPr sz="3000"/>
            </a:pPr>
          </a:p>
          <a:p>
            <a:pPr algn="l">
              <a:defRPr sz="2500"/>
            </a:pPr>
            <a:r>
              <a:t>Functions in javascript are first class objects. They inherit from </a:t>
            </a:r>
            <a:r>
              <a:rPr i="1"/>
              <a:t>Function.prototype</a:t>
            </a:r>
            <a:r>
              <a:t>.</a:t>
            </a:r>
          </a:p>
          <a:p>
            <a:pPr algn="l">
              <a:defRPr sz="3000"/>
            </a:pPr>
          </a:p>
          <a:p>
            <a:pPr algn="l">
              <a:defRPr sz="2000"/>
            </a:pPr>
            <a:r>
              <a:t>Function statements:</a:t>
            </a:r>
          </a:p>
          <a:p>
            <a:pPr algn="l">
              <a:defRPr sz="3000"/>
            </a:pPr>
          </a:p>
          <a:p>
            <a:pPr marL="308680" indent="-308680" algn="l">
              <a:buSzPct val="75000"/>
              <a:buChar char="-"/>
              <a:defRPr sz="2000"/>
            </a:pPr>
            <a:r>
              <a:t>has a name associated to it.</a:t>
            </a:r>
          </a:p>
          <a:p>
            <a:pPr marL="308680" indent="-308680" algn="l">
              <a:buSzPct val="75000"/>
              <a:buChar char="-"/>
              <a:defRPr sz="2000"/>
            </a:pPr>
            <a:r>
              <a:t>are hoisted.</a:t>
            </a:r>
          </a:p>
          <a:p>
            <a:pPr algn="l">
              <a:defRPr sz="2000"/>
            </a:pPr>
          </a:p>
          <a:p>
            <a:pPr algn="l" defTabSz="457200">
              <a:tabLst>
                <a:tab pos="330200" algn="l"/>
              </a:tabLst>
              <a:defRPr sz="1800">
                <a:latin typeface="Menlo"/>
                <a:ea typeface="Menlo"/>
                <a:cs typeface="Menlo"/>
                <a:sym typeface="Menlo"/>
              </a:defRPr>
            </a:pPr>
            <a:r>
              <a:t>function add(a,b){</a:t>
            </a:r>
          </a:p>
          <a:p>
            <a:pPr algn="l" defTabSz="457200">
              <a:tabLst>
                <a:tab pos="330200" algn="l"/>
              </a:tabLst>
              <a:defRPr sz="1800">
                <a:solidFill>
                  <a:srgbClr val="D12F1B"/>
                </a:solidFill>
                <a:latin typeface="Menlo"/>
                <a:ea typeface="Menlo"/>
                <a:cs typeface="Menlo"/>
                <a:sym typeface="Menlo"/>
              </a:defRPr>
            </a:pPr>
            <a:r>
              <a:rPr>
                <a:solidFill>
                  <a:srgbClr val="000000"/>
                </a:solidFill>
              </a:rPr>
              <a:t>    console.log(</a:t>
            </a:r>
            <a:r>
              <a:t>"Function Statement"</a:t>
            </a:r>
            <a:r>
              <a:rPr>
                <a:solidFill>
                  <a:srgbClr val="000000"/>
                </a:solidFill>
              </a:rPr>
              <a:t>);</a:t>
            </a:r>
            <a:endParaRPr>
              <a:solidFill>
                <a:srgbClr val="000000"/>
              </a:solidFill>
            </a:endParaRPr>
          </a:p>
          <a:p>
            <a:pPr algn="l" defTabSz="457200">
              <a:tabLst>
                <a:tab pos="330200" algn="l"/>
              </a:tabLst>
              <a:defRPr sz="1800">
                <a:latin typeface="Menlo"/>
                <a:ea typeface="Menlo"/>
                <a:cs typeface="Menlo"/>
                <a:sym typeface="Menlo"/>
              </a:defRPr>
            </a:pPr>
            <a:r>
              <a:t>}</a:t>
            </a:r>
          </a:p>
          <a:p>
            <a:pPr algn="l">
              <a:defRPr sz="2000"/>
            </a:pPr>
          </a:p>
          <a:p>
            <a:pPr algn="l">
              <a:defRPr sz="2000"/>
            </a:pPr>
            <a:r>
              <a:t>Function expressions:</a:t>
            </a:r>
          </a:p>
          <a:p>
            <a:pPr algn="l">
              <a:defRPr sz="3000"/>
            </a:pPr>
          </a:p>
          <a:p>
            <a:pPr marL="308680" indent="-308680" algn="l">
              <a:buSzPct val="75000"/>
              <a:buChar char="-"/>
              <a:defRPr sz="2000"/>
            </a:pPr>
            <a:r>
              <a:t>names are optional.</a:t>
            </a:r>
          </a:p>
          <a:p>
            <a:pPr marL="308680" indent="-308680" algn="l">
              <a:buSzPct val="75000"/>
              <a:buChar char="-"/>
              <a:defRPr sz="2000"/>
            </a:pPr>
            <a:r>
              <a:t>are not hoisted.</a:t>
            </a:r>
          </a:p>
          <a:p>
            <a:pPr marL="444500" indent="-444500" algn="l">
              <a:buSzPct val="75000"/>
              <a:buChar char="-"/>
              <a:defRPr sz="2000"/>
            </a:pPr>
          </a:p>
          <a:p>
            <a:pPr algn="l" defTabSz="457200">
              <a:tabLst>
                <a:tab pos="330200" algn="l"/>
              </a:tabLst>
              <a:defRPr sz="1800">
                <a:latin typeface="Menlo"/>
                <a:ea typeface="Menlo"/>
                <a:cs typeface="Menlo"/>
                <a:sym typeface="Menlo"/>
              </a:defRPr>
            </a:pPr>
            <a:r>
              <a:rPr>
                <a:solidFill>
                  <a:srgbClr val="BB2CA2"/>
                </a:solidFill>
              </a:rPr>
              <a:t>var</a:t>
            </a:r>
            <a:r>
              <a:t> sub = function[name](a,b){</a:t>
            </a:r>
          </a:p>
          <a:p>
            <a:pPr algn="l" defTabSz="457200">
              <a:tabLst>
                <a:tab pos="330200" algn="l"/>
              </a:tabLst>
              <a:defRPr sz="1800">
                <a:solidFill>
                  <a:srgbClr val="D12F1B"/>
                </a:solidFill>
                <a:latin typeface="Menlo"/>
                <a:ea typeface="Menlo"/>
                <a:cs typeface="Menlo"/>
                <a:sym typeface="Menlo"/>
              </a:defRPr>
            </a:pPr>
            <a:r>
              <a:rPr>
                <a:solidFill>
                  <a:srgbClr val="000000"/>
                </a:solidFill>
              </a:rPr>
              <a:t>    console.log(</a:t>
            </a:r>
            <a:r>
              <a:t>"Function Expressions"</a:t>
            </a:r>
            <a:r>
              <a:rPr>
                <a:solidFill>
                  <a:srgbClr val="000000"/>
                </a:solidFill>
              </a:rPr>
              <a:t>);</a:t>
            </a:r>
            <a:endParaRPr>
              <a:solidFill>
                <a:srgbClr val="000000"/>
              </a:solidFill>
            </a:endParaRPr>
          </a:p>
          <a:p>
            <a:pPr algn="l" defTabSz="457200">
              <a:tabLst>
                <a:tab pos="330200" algn="l"/>
              </a:tabLst>
              <a:defRPr sz="1800">
                <a:latin typeface="Menlo"/>
                <a:ea typeface="Menlo"/>
                <a:cs typeface="Menlo"/>
                <a:sym typeface="Menlo"/>
              </a:defRPr>
            </a:pPr>
            <a:r>
              <a:t>}</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952500" y="215900"/>
            <a:ext cx="11099800" cy="1321346"/>
          </a:xfrm>
          <a:prstGeom prst="rect">
            <a:avLst/>
          </a:prstGeom>
        </p:spPr>
        <p:txBody>
          <a:bodyPr/>
          <a:lstStyle/>
          <a:p>
            <a:pPr/>
            <a:r>
              <a:t>Scopes and Hoisting</a:t>
            </a:r>
          </a:p>
        </p:txBody>
      </p:sp>
      <p:sp>
        <p:nvSpPr>
          <p:cNvPr id="126" name="Shape 126"/>
          <p:cNvSpPr/>
          <p:nvPr/>
        </p:nvSpPr>
        <p:spPr>
          <a:xfrm>
            <a:off x="117678" y="1809747"/>
            <a:ext cx="13055601" cy="20066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4500" indent="-444500" algn="l">
              <a:buSzPct val="75000"/>
              <a:buChar char="-"/>
              <a:defRPr sz="2500"/>
            </a:pPr>
            <a:r>
              <a:t>There is no block scope as in other languages as of ES5. Everything is </a:t>
            </a:r>
            <a:r>
              <a:rPr i="1"/>
              <a:t>function scoped. In </a:t>
            </a:r>
            <a:r>
              <a:t>ES6 has </a:t>
            </a:r>
            <a:r>
              <a:rPr i="1"/>
              <a:t>let</a:t>
            </a:r>
            <a:r>
              <a:t> and </a:t>
            </a:r>
            <a:r>
              <a:rPr i="1"/>
              <a:t>const</a:t>
            </a:r>
            <a:r>
              <a:t> keywords that help us create block scope variables</a:t>
            </a:r>
            <a:r>
              <a:rPr i="1"/>
              <a:t>. </a:t>
            </a:r>
            <a:endParaRPr i="1"/>
          </a:p>
          <a:p>
            <a:pPr marL="444500" indent="-444500" algn="l">
              <a:buSzPct val="75000"/>
              <a:buChar char="-"/>
              <a:defRPr sz="2500"/>
            </a:pPr>
            <a:r>
              <a:t>Variable declarations are hoisted.</a:t>
            </a:r>
          </a:p>
          <a:p>
            <a:pPr marL="444500" indent="-444500" algn="l">
              <a:buSzPct val="75000"/>
              <a:buChar char="-"/>
              <a:defRPr sz="2500"/>
            </a:pPr>
            <a:r>
              <a:t>Function statements along with the declaration are hoisted.</a:t>
            </a:r>
          </a:p>
          <a:p>
            <a:pPr marL="444500" indent="-444500" algn="l">
              <a:buSzPct val="75000"/>
              <a:buChar char="-"/>
              <a:defRPr sz="2500"/>
            </a:pPr>
            <a:r>
              <a:t>Function expressions are </a:t>
            </a:r>
            <a:r>
              <a:rPr b="1">
                <a:latin typeface="Helvetica"/>
                <a:ea typeface="Helvetica"/>
                <a:cs typeface="Helvetica"/>
                <a:sym typeface="Helvetica"/>
              </a:rPr>
              <a:t>not</a:t>
            </a:r>
            <a:r>
              <a:t> hoisted along with their declarations.</a:t>
            </a:r>
          </a:p>
        </p:txBody>
      </p:sp>
      <p:sp>
        <p:nvSpPr>
          <p:cNvPr id="127" name="Shape 127"/>
          <p:cNvSpPr/>
          <p:nvPr/>
        </p:nvSpPr>
        <p:spPr>
          <a:xfrm>
            <a:off x="222250" y="5283199"/>
            <a:ext cx="5160690" cy="284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30200" algn="l"/>
              </a:tabLst>
              <a:defRPr sz="1500">
                <a:latin typeface="Menlo"/>
                <a:ea typeface="Menlo"/>
                <a:cs typeface="Menlo"/>
                <a:sym typeface="Menlo"/>
              </a:defRPr>
            </a:pPr>
            <a:r>
              <a:t>function operation() {</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var</a:t>
            </a:r>
            <a:r>
              <a:t> add = function(a, b) {</a:t>
            </a:r>
          </a:p>
          <a:p>
            <a:pPr algn="l" defTabSz="457200">
              <a:tabLst>
                <a:tab pos="330200" algn="l"/>
              </a:tabLst>
              <a:defRPr sz="1500">
                <a:latin typeface="Menlo"/>
                <a:ea typeface="Menlo"/>
                <a:cs typeface="Menlo"/>
                <a:sym typeface="Menlo"/>
              </a:defRPr>
            </a:pPr>
            <a:r>
              <a:t>        console.log(</a:t>
            </a:r>
            <a:r>
              <a:rPr>
                <a:solidFill>
                  <a:srgbClr val="D12F1B"/>
                </a:solidFill>
              </a:rPr>
              <a:t>"Adding Numbers"</a:t>
            </a:r>
            <a:r>
              <a:t>);</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if</a:t>
            </a:r>
            <a:r>
              <a:t> (</a:t>
            </a:r>
            <a:r>
              <a:rPr>
                <a:solidFill>
                  <a:srgbClr val="BB2CA2"/>
                </a:solidFill>
              </a:rPr>
              <a:t>true</a:t>
            </a:r>
            <a:r>
              <a:t>) {</a:t>
            </a:r>
          </a:p>
          <a:p>
            <a:pPr algn="l" defTabSz="457200">
              <a:tabLst>
                <a:tab pos="330200" algn="l"/>
              </a:tabLst>
              <a:defRPr sz="1500">
                <a:latin typeface="Menlo"/>
                <a:ea typeface="Menlo"/>
                <a:cs typeface="Menlo"/>
                <a:sym typeface="Menlo"/>
              </a:defRPr>
            </a:pPr>
            <a:r>
              <a:t>        </a:t>
            </a:r>
            <a:r>
              <a:rPr>
                <a:solidFill>
                  <a:srgbClr val="BB2CA2"/>
                </a:solidFill>
              </a:rPr>
              <a:t>var</a:t>
            </a:r>
            <a:r>
              <a:t> b = </a:t>
            </a:r>
            <a:r>
              <a:rPr>
                <a:solidFill>
                  <a:srgbClr val="272AD8"/>
                </a:solidFill>
              </a:rPr>
              <a:t>20</a:t>
            </a:r>
            <a:r>
              <a:t>;</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function sub(a, b) {</a:t>
            </a:r>
          </a:p>
          <a:p>
            <a:pPr algn="l" defTabSz="457200">
              <a:tabLst>
                <a:tab pos="330200" algn="l"/>
              </a:tabLst>
              <a:defRPr sz="1500">
                <a:solidFill>
                  <a:srgbClr val="D12F1B"/>
                </a:solidFill>
                <a:latin typeface="Menlo"/>
                <a:ea typeface="Menlo"/>
                <a:cs typeface="Menlo"/>
                <a:sym typeface="Menlo"/>
              </a:defRPr>
            </a:pPr>
            <a:r>
              <a:rPr>
                <a:solidFill>
                  <a:srgbClr val="000000"/>
                </a:solidFill>
              </a:rPr>
              <a:t>        console.log(</a:t>
            </a:r>
            <a:r>
              <a:t>"Subtracting Numbers"</a:t>
            </a:r>
            <a:r>
              <a:rPr>
                <a:solidFill>
                  <a:srgbClr val="000000"/>
                </a:solidFill>
              </a:rPr>
              <a:t>);</a:t>
            </a:r>
            <a:endParaRPr>
              <a:solidFill>
                <a:srgbClr val="000000"/>
              </a:solidFill>
            </a:endParaRP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a:t>
            </a:r>
          </a:p>
        </p:txBody>
      </p:sp>
      <p:sp>
        <p:nvSpPr>
          <p:cNvPr id="128" name="Shape 128"/>
          <p:cNvSpPr/>
          <p:nvPr/>
        </p:nvSpPr>
        <p:spPr>
          <a:xfrm>
            <a:off x="5872137" y="5257800"/>
            <a:ext cx="6536979"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30200" algn="l"/>
              </a:tabLst>
              <a:defRPr sz="1500">
                <a:latin typeface="Menlo"/>
                <a:ea typeface="Menlo"/>
                <a:cs typeface="Menlo"/>
                <a:sym typeface="Menlo"/>
              </a:defRPr>
            </a:pPr>
            <a:r>
              <a:t>function operation() {</a:t>
            </a:r>
          </a:p>
          <a:p>
            <a:pPr algn="l" defTabSz="457200">
              <a:tabLst>
                <a:tab pos="330200" algn="l"/>
              </a:tabLst>
              <a:defRPr sz="1500">
                <a:solidFill>
                  <a:srgbClr val="008400"/>
                </a:solidFill>
                <a:latin typeface="Menlo"/>
                <a:ea typeface="Menlo"/>
                <a:cs typeface="Menlo"/>
                <a:sym typeface="Menlo"/>
              </a:defRPr>
            </a:pPr>
            <a:r>
              <a:rPr>
                <a:solidFill>
                  <a:srgbClr val="000000"/>
                </a:solidFill>
              </a:rPr>
              <a:t>    </a:t>
            </a:r>
            <a:r>
              <a:rPr>
                <a:solidFill>
                  <a:srgbClr val="BB2CA2"/>
                </a:solidFill>
              </a:rPr>
              <a:t>var</a:t>
            </a:r>
            <a:r>
              <a:rPr>
                <a:solidFill>
                  <a:srgbClr val="000000"/>
                </a:solidFill>
              </a:rPr>
              <a:t> b, add;  </a:t>
            </a:r>
            <a:r>
              <a:t>// The names:  b and add are hoisted. </a:t>
            </a:r>
          </a:p>
          <a:p>
            <a:pPr algn="l" defTabSz="457200">
              <a:tabLst>
                <a:tab pos="330200" algn="l"/>
              </a:tabLst>
              <a:defRPr sz="1500">
                <a:solidFill>
                  <a:srgbClr val="008400"/>
                </a:solidFill>
                <a:latin typeface="Menlo"/>
                <a:ea typeface="Menlo"/>
                <a:cs typeface="Menlo"/>
                <a:sym typeface="Menlo"/>
              </a:defRPr>
            </a:pPr>
            <a:r>
              <a:rPr>
                <a:solidFill>
                  <a:srgbClr val="000000"/>
                </a:solidFill>
              </a:rPr>
              <a:t>    </a:t>
            </a:r>
            <a:r>
              <a:rPr>
                <a:solidFill>
                  <a:srgbClr val="BB2CA2"/>
                </a:solidFill>
              </a:rPr>
              <a:t>var</a:t>
            </a:r>
            <a:r>
              <a:rPr>
                <a:solidFill>
                  <a:srgbClr val="000000"/>
                </a:solidFill>
              </a:rPr>
              <a:t> sub = function(a, b) { </a:t>
            </a:r>
            <a:r>
              <a:t>// sub is hoisted.</a:t>
            </a:r>
          </a:p>
          <a:p>
            <a:pPr algn="l" defTabSz="457200">
              <a:tabLst>
                <a:tab pos="330200" algn="l"/>
              </a:tabLst>
              <a:defRPr sz="1500">
                <a:solidFill>
                  <a:srgbClr val="D12F1B"/>
                </a:solidFill>
                <a:latin typeface="Menlo"/>
                <a:ea typeface="Menlo"/>
                <a:cs typeface="Menlo"/>
                <a:sym typeface="Menlo"/>
              </a:defRPr>
            </a:pPr>
            <a:r>
              <a:rPr>
                <a:solidFill>
                  <a:srgbClr val="000000"/>
                </a:solidFill>
              </a:rPr>
              <a:t>        console.log(</a:t>
            </a:r>
            <a:r>
              <a:t>"Subtracting Numbers"</a:t>
            </a:r>
            <a:r>
              <a:rPr>
                <a:solidFill>
                  <a:srgbClr val="000000"/>
                </a:solidFill>
              </a:rPr>
              <a:t>);</a:t>
            </a:r>
            <a:endParaRPr>
              <a:solidFill>
                <a:srgbClr val="000000"/>
              </a:solidFill>
            </a:endParaRPr>
          </a:p>
          <a:p>
            <a:pPr algn="l" defTabSz="457200">
              <a:tabLst>
                <a:tab pos="330200" algn="l"/>
              </a:tabLst>
              <a:defRPr sz="1500">
                <a:latin typeface="Menlo"/>
                <a:ea typeface="Menlo"/>
                <a:cs typeface="Menlo"/>
                <a:sym typeface="Menlo"/>
              </a:defRPr>
            </a:pPr>
            <a:r>
              <a:t>    }</a:t>
            </a:r>
          </a:p>
          <a:p>
            <a:pPr algn="l" defTabSz="457200">
              <a:tabLst>
                <a:tab pos="330200" algn="l"/>
              </a:tabLst>
              <a:defRPr sz="1500">
                <a:solidFill>
                  <a:srgbClr val="008400"/>
                </a:solidFill>
                <a:latin typeface="Menlo"/>
                <a:ea typeface="Menlo"/>
                <a:cs typeface="Menlo"/>
                <a:sym typeface="Menlo"/>
              </a:defRPr>
            </a:pPr>
            <a:r>
              <a:rPr>
                <a:solidFill>
                  <a:srgbClr val="000000"/>
                </a:solidFill>
              </a:rPr>
              <a:t>    add = function(a, b) {  </a:t>
            </a:r>
            <a:r>
              <a:t>//assignment of add</a:t>
            </a:r>
          </a:p>
          <a:p>
            <a:pPr algn="l" defTabSz="457200">
              <a:tabLst>
                <a:tab pos="330200" algn="l"/>
              </a:tabLst>
              <a:defRPr sz="1500">
                <a:latin typeface="Menlo"/>
                <a:ea typeface="Menlo"/>
                <a:cs typeface="Menlo"/>
                <a:sym typeface="Menlo"/>
              </a:defRPr>
            </a:pPr>
            <a:r>
              <a:t>        console.log(</a:t>
            </a:r>
            <a:r>
              <a:rPr>
                <a:solidFill>
                  <a:srgbClr val="D12F1B"/>
                </a:solidFill>
              </a:rPr>
              <a:t>"Adding Numbers"</a:t>
            </a:r>
            <a:r>
              <a:t>);</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if</a:t>
            </a:r>
            <a:r>
              <a:t> (</a:t>
            </a:r>
            <a:r>
              <a:rPr>
                <a:solidFill>
                  <a:srgbClr val="BB2CA2"/>
                </a:solidFill>
              </a:rPr>
              <a:t>true</a:t>
            </a:r>
            <a:r>
              <a:t>) {</a:t>
            </a:r>
          </a:p>
          <a:p>
            <a:pPr algn="l" defTabSz="457200">
              <a:tabLst>
                <a:tab pos="330200" algn="l"/>
              </a:tabLst>
              <a:defRPr sz="1500">
                <a:solidFill>
                  <a:srgbClr val="008400"/>
                </a:solidFill>
                <a:latin typeface="Menlo"/>
                <a:ea typeface="Menlo"/>
                <a:cs typeface="Menlo"/>
                <a:sym typeface="Menlo"/>
              </a:defRPr>
            </a:pPr>
            <a:r>
              <a:rPr>
                <a:solidFill>
                  <a:srgbClr val="000000"/>
                </a:solidFill>
              </a:rPr>
              <a:t>        b = </a:t>
            </a:r>
            <a:r>
              <a:rPr>
                <a:solidFill>
                  <a:srgbClr val="272AD8"/>
                </a:solidFill>
              </a:rPr>
              <a:t>20</a:t>
            </a:r>
            <a:r>
              <a:rPr>
                <a:solidFill>
                  <a:srgbClr val="000000"/>
                </a:solidFill>
              </a:rPr>
              <a:t>; </a:t>
            </a:r>
            <a:r>
              <a:t>// assignment of b</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952500" y="203200"/>
            <a:ext cx="11099800" cy="1828106"/>
          </a:xfrm>
          <a:prstGeom prst="rect">
            <a:avLst/>
          </a:prstGeom>
        </p:spPr>
        <p:txBody>
          <a:bodyPr/>
          <a:lstStyle/>
          <a:p>
            <a:pPr/>
            <a:r>
              <a:t>Closures</a:t>
            </a:r>
          </a:p>
        </p:txBody>
      </p:sp>
      <p:sp>
        <p:nvSpPr>
          <p:cNvPr id="131" name="Shape 131"/>
          <p:cNvSpPr/>
          <p:nvPr/>
        </p:nvSpPr>
        <p:spPr>
          <a:xfrm>
            <a:off x="250983" y="2178049"/>
            <a:ext cx="13037186"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lvl1pPr>
          </a:lstStyle>
          <a:p>
            <a:pPr/>
            <a:r>
              <a:t>A Closure is a special object that combines the function and  the environment in which it was created. The function remembers the global variables, the variables in the scope of its parent function and the variables in its own scope.</a:t>
            </a:r>
          </a:p>
        </p:txBody>
      </p:sp>
      <p:sp>
        <p:nvSpPr>
          <p:cNvPr id="132" name="Shape 132"/>
          <p:cNvSpPr/>
          <p:nvPr/>
        </p:nvSpPr>
        <p:spPr>
          <a:xfrm>
            <a:off x="336550" y="4235450"/>
            <a:ext cx="7225122" cy="353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30200" algn="l"/>
              </a:tabLst>
              <a:defRPr sz="1500">
                <a:solidFill>
                  <a:srgbClr val="008400"/>
                </a:solidFill>
                <a:latin typeface="Menlo"/>
                <a:ea typeface="Menlo"/>
                <a:cs typeface="Menlo"/>
                <a:sym typeface="Menlo"/>
              </a:defRPr>
            </a:pPr>
            <a:r>
              <a:rPr>
                <a:solidFill>
                  <a:srgbClr val="BB2CA2"/>
                </a:solidFill>
              </a:rPr>
              <a:t>var</a:t>
            </a:r>
            <a:r>
              <a:rPr>
                <a:solidFill>
                  <a:srgbClr val="000000"/>
                </a:solidFill>
              </a:rPr>
              <a:t> prefix = </a:t>
            </a:r>
            <a:r>
              <a:rPr>
                <a:solidFill>
                  <a:srgbClr val="D12F1B"/>
                </a:solidFill>
              </a:rPr>
              <a:t>"Hello!, "</a:t>
            </a:r>
            <a:r>
              <a:rPr>
                <a:solidFill>
                  <a:srgbClr val="000000"/>
                </a:solidFill>
              </a:rPr>
              <a:t>; </a:t>
            </a:r>
            <a:r>
              <a:t>//global variable</a:t>
            </a:r>
          </a:p>
          <a:p>
            <a:pPr algn="l" defTabSz="457200">
              <a:tabLst>
                <a:tab pos="330200" algn="l"/>
              </a:tabLst>
              <a:defRPr sz="1500">
                <a:latin typeface="Menlo"/>
                <a:ea typeface="Menlo"/>
                <a:cs typeface="Menlo"/>
                <a:sym typeface="Menlo"/>
              </a:defRPr>
            </a:pPr>
            <a:r>
              <a:t>function display(name){</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function format(){</a:t>
            </a:r>
          </a:p>
          <a:p>
            <a:pPr algn="l" defTabSz="457200">
              <a:tabLst>
                <a:tab pos="330200" algn="l"/>
              </a:tabLst>
              <a:defRPr sz="1500">
                <a:solidFill>
                  <a:srgbClr val="D12F1B"/>
                </a:solidFill>
                <a:latin typeface="Menlo"/>
                <a:ea typeface="Menlo"/>
                <a:cs typeface="Menlo"/>
                <a:sym typeface="Menlo"/>
              </a:defRPr>
            </a:pPr>
            <a:r>
              <a:rPr>
                <a:solidFill>
                  <a:srgbClr val="000000"/>
                </a:solidFill>
              </a:rPr>
              <a:t>        </a:t>
            </a:r>
            <a:r>
              <a:rPr>
                <a:solidFill>
                  <a:srgbClr val="BB2CA2"/>
                </a:solidFill>
              </a:rPr>
              <a:t>var</a:t>
            </a:r>
            <a:r>
              <a:rPr>
                <a:solidFill>
                  <a:srgbClr val="000000"/>
                </a:solidFill>
              </a:rPr>
              <a:t> suffix = </a:t>
            </a:r>
            <a:r>
              <a:t>", Have a nice day !."</a:t>
            </a:r>
            <a:r>
              <a:rPr>
                <a:solidFill>
                  <a:srgbClr val="000000"/>
                </a:solidFill>
              </a:rPr>
              <a:t> </a:t>
            </a:r>
            <a:r>
              <a:rPr>
                <a:solidFill>
                  <a:srgbClr val="008400"/>
                </a:solidFill>
              </a:rPr>
              <a:t>//local to format</a:t>
            </a:r>
            <a:endParaRPr>
              <a:solidFill>
                <a:srgbClr val="008400"/>
              </a:solidFill>
            </a:endParaRPr>
          </a:p>
          <a:p>
            <a:pPr algn="l" defTabSz="457200">
              <a:tabLst>
                <a:tab pos="330200" algn="l"/>
              </a:tabLst>
              <a:defRPr sz="1500">
                <a:solidFill>
                  <a:srgbClr val="008400"/>
                </a:solidFill>
                <a:latin typeface="Menlo"/>
                <a:ea typeface="Menlo"/>
                <a:cs typeface="Menlo"/>
                <a:sym typeface="Menlo"/>
              </a:defRPr>
            </a:pPr>
            <a:r>
              <a:rPr>
                <a:solidFill>
                  <a:srgbClr val="000000"/>
                </a:solidFill>
              </a:rPr>
              <a:t>        </a:t>
            </a:r>
            <a:r>
              <a:t>//access to the variables in global scope, </a:t>
            </a:r>
          </a:p>
          <a:p>
            <a:pPr algn="l" defTabSz="457200">
              <a:tabLst>
                <a:tab pos="330200" algn="l"/>
              </a:tabLst>
              <a:defRPr sz="1500">
                <a:solidFill>
                  <a:srgbClr val="008400"/>
                </a:solidFill>
                <a:latin typeface="Menlo"/>
                <a:ea typeface="Menlo"/>
                <a:cs typeface="Menlo"/>
                <a:sym typeface="Menlo"/>
              </a:defRPr>
            </a:pPr>
            <a:r>
              <a:t>        //parent function, and its own.</a:t>
            </a:r>
          </a:p>
          <a:p>
            <a:pPr algn="l" defTabSz="457200">
              <a:tabLst>
                <a:tab pos="330200" algn="l"/>
              </a:tabLst>
              <a:defRPr sz="1500">
                <a:latin typeface="Menlo"/>
                <a:ea typeface="Menlo"/>
                <a:cs typeface="Menlo"/>
                <a:sym typeface="Menlo"/>
              </a:defRPr>
            </a:pPr>
            <a:r>
              <a:t>        console.log(prefix+name+suffix);</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format();</a:t>
            </a:r>
          </a:p>
          <a:p>
            <a:pPr algn="l" defTabSz="457200">
              <a:tabLst>
                <a:tab pos="330200" algn="l"/>
              </a:tabLst>
              <a:defRPr sz="1500">
                <a:latin typeface="Menlo"/>
                <a:ea typeface="Menlo"/>
                <a:cs typeface="Menlo"/>
                <a:sym typeface="Menlo"/>
              </a:defRPr>
            </a:pPr>
            <a:r>
              <a:t>}</a:t>
            </a:r>
          </a:p>
          <a:p>
            <a:pPr algn="l" defTabSz="457200">
              <a:tabLst>
                <a:tab pos="330200" algn="l"/>
              </a:tabLst>
              <a:defRPr sz="1500">
                <a:latin typeface="Menlo"/>
                <a:ea typeface="Menlo"/>
                <a:cs typeface="Menlo"/>
                <a:sym typeface="Menlo"/>
              </a:defRPr>
            </a:pPr>
          </a:p>
          <a:p>
            <a:pPr algn="l" defTabSz="457200">
              <a:tabLst>
                <a:tab pos="330200" algn="l"/>
              </a:tabLst>
              <a:defRPr sz="1500">
                <a:solidFill>
                  <a:srgbClr val="D12F1B"/>
                </a:solidFill>
                <a:latin typeface="Menlo"/>
                <a:ea typeface="Menlo"/>
                <a:cs typeface="Menlo"/>
                <a:sym typeface="Menlo"/>
              </a:defRPr>
            </a:pPr>
            <a:r>
              <a:rPr>
                <a:solidFill>
                  <a:srgbClr val="000000"/>
                </a:solidFill>
              </a:rPr>
              <a:t>display(</a:t>
            </a:r>
            <a:r>
              <a:t>"Java Script”</a:t>
            </a:r>
            <a:r>
              <a:rPr>
                <a:solidFill>
                  <a:srgbClr val="000000"/>
                </a:solidFill>
              </a:rPr>
              <a:t>);</a:t>
            </a:r>
            <a:endParaRPr>
              <a:solidFill>
                <a:srgbClr val="000000"/>
              </a:solidFill>
            </a:endParaRPr>
          </a:p>
          <a:p>
            <a:pPr algn="l" defTabSz="457200">
              <a:tabLst>
                <a:tab pos="330200" algn="l"/>
              </a:tabLst>
              <a:defRPr sz="1500">
                <a:solidFill>
                  <a:srgbClr val="D12F1B"/>
                </a:solidFill>
                <a:latin typeface="Menlo"/>
                <a:ea typeface="Menlo"/>
                <a:cs typeface="Menlo"/>
                <a:sym typeface="Menlo"/>
              </a:defRPr>
            </a:pPr>
            <a:endParaRPr>
              <a:solidFill>
                <a:srgbClr val="000000"/>
              </a:solidFill>
            </a:endParaRPr>
          </a:p>
          <a:p>
            <a:pPr algn="l" defTabSz="457200">
              <a:tabLst>
                <a:tab pos="330200" algn="l"/>
              </a:tabLst>
              <a:defRPr sz="1500">
                <a:latin typeface="Menlo"/>
                <a:ea typeface="Menlo"/>
                <a:cs typeface="Menlo"/>
                <a:sym typeface="Menlo"/>
              </a:defRPr>
            </a:pPr>
            <a:r>
              <a:t>&gt;&gt; Hello!, Java Script, Have a nice day !.</a:t>
            </a:r>
          </a:p>
        </p:txBody>
      </p:sp>
      <p:sp>
        <p:nvSpPr>
          <p:cNvPr id="133" name="Shape 133"/>
          <p:cNvSpPr/>
          <p:nvPr/>
        </p:nvSpPr>
        <p:spPr>
          <a:xfrm>
            <a:off x="314483" y="8312150"/>
            <a:ext cx="715613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In this case, the function </a:t>
            </a:r>
            <a:r>
              <a:rPr i="1"/>
              <a:t>format</a:t>
            </a:r>
            <a:r>
              <a:t> acts as a closure.</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952500" y="203200"/>
            <a:ext cx="11099800" cy="1828106"/>
          </a:xfrm>
          <a:prstGeom prst="rect">
            <a:avLst/>
          </a:prstGeom>
        </p:spPr>
        <p:txBody>
          <a:bodyPr/>
          <a:lstStyle/>
          <a:p>
            <a:pPr/>
            <a:r>
              <a:t>Closures</a:t>
            </a:r>
          </a:p>
        </p:txBody>
      </p:sp>
      <p:sp>
        <p:nvSpPr>
          <p:cNvPr id="136" name="Shape 136"/>
          <p:cNvSpPr/>
          <p:nvPr/>
        </p:nvSpPr>
        <p:spPr>
          <a:xfrm>
            <a:off x="844550" y="1924050"/>
            <a:ext cx="4701927"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30200" algn="l"/>
              </a:tabLst>
              <a:defRPr sz="1500">
                <a:latin typeface="Menlo"/>
                <a:ea typeface="Menlo"/>
                <a:cs typeface="Menlo"/>
                <a:sym typeface="Menlo"/>
              </a:defRPr>
            </a:pPr>
            <a:r>
              <a:t>function search(n){</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var</a:t>
            </a:r>
            <a:r>
              <a:t> array = [</a:t>
            </a:r>
            <a:r>
              <a:rPr>
                <a:solidFill>
                  <a:srgbClr val="272AD8"/>
                </a:solidFill>
              </a:rPr>
              <a:t>1</a:t>
            </a:r>
            <a:r>
              <a:t>,</a:t>
            </a:r>
            <a:r>
              <a:rPr>
                <a:solidFill>
                  <a:srgbClr val="272AD8"/>
                </a:solidFill>
              </a:rPr>
              <a:t>2</a:t>
            </a:r>
            <a:r>
              <a:t>,</a:t>
            </a:r>
            <a:r>
              <a:rPr>
                <a:solidFill>
                  <a:srgbClr val="272AD8"/>
                </a:solidFill>
              </a:rPr>
              <a:t>3</a:t>
            </a:r>
            <a:r>
              <a:t>,</a:t>
            </a:r>
            <a:r>
              <a:rPr>
                <a:solidFill>
                  <a:srgbClr val="272AD8"/>
                </a:solidFill>
              </a:rPr>
              <a:t>4</a:t>
            </a:r>
            <a:r>
              <a:t>,</a:t>
            </a:r>
            <a:r>
              <a:rPr>
                <a:solidFill>
                  <a:srgbClr val="272AD8"/>
                </a:solidFill>
              </a:rPr>
              <a:t>5</a:t>
            </a:r>
            <a:r>
              <a:t>,</a:t>
            </a:r>
            <a:r>
              <a:rPr>
                <a:solidFill>
                  <a:srgbClr val="272AD8"/>
                </a:solidFill>
              </a:rPr>
              <a:t>6</a:t>
            </a:r>
            <a:r>
              <a:t>,</a:t>
            </a:r>
            <a:r>
              <a:rPr>
                <a:solidFill>
                  <a:srgbClr val="272AD8"/>
                </a:solidFill>
              </a:rPr>
              <a:t>7</a:t>
            </a:r>
            <a:r>
              <a:t>,</a:t>
            </a:r>
            <a:r>
              <a:rPr>
                <a:solidFill>
                  <a:srgbClr val="272AD8"/>
                </a:solidFill>
              </a:rPr>
              <a:t>8</a:t>
            </a:r>
            <a:r>
              <a:t>,</a:t>
            </a:r>
            <a:r>
              <a:rPr>
                <a:solidFill>
                  <a:srgbClr val="272AD8"/>
                </a:solidFill>
              </a:rPr>
              <a:t>9</a:t>
            </a:r>
            <a:r>
              <a:t>,</a:t>
            </a:r>
            <a:r>
              <a:rPr>
                <a:solidFill>
                  <a:srgbClr val="272AD8"/>
                </a:solidFill>
              </a:rPr>
              <a:t>10</a:t>
            </a:r>
            <a:r>
              <a:t>];</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for</a:t>
            </a:r>
            <a:r>
              <a:t>(</a:t>
            </a:r>
            <a:r>
              <a:rPr>
                <a:solidFill>
                  <a:srgbClr val="BB2CA2"/>
                </a:solidFill>
              </a:rPr>
              <a:t>var</a:t>
            </a:r>
            <a:r>
              <a:t> i=</a:t>
            </a:r>
            <a:r>
              <a:rPr>
                <a:solidFill>
                  <a:srgbClr val="272AD8"/>
                </a:solidFill>
              </a:rPr>
              <a:t>0</a:t>
            </a:r>
            <a:r>
              <a:t>;i&lt;array.length;i++){</a:t>
            </a:r>
          </a:p>
          <a:p>
            <a:pPr algn="l" defTabSz="457200">
              <a:tabLst>
                <a:tab pos="330200" algn="l"/>
              </a:tabLst>
              <a:defRPr sz="1500">
                <a:latin typeface="Menlo"/>
                <a:ea typeface="Menlo"/>
                <a:cs typeface="Menlo"/>
                <a:sym typeface="Menlo"/>
              </a:defRPr>
            </a:pPr>
            <a:r>
              <a:t>        </a:t>
            </a:r>
            <a:r>
              <a:rPr>
                <a:solidFill>
                  <a:srgbClr val="BB2CA2"/>
                </a:solidFill>
              </a:rPr>
              <a:t>if</a:t>
            </a:r>
            <a:r>
              <a:t>(array[i] === n){</a:t>
            </a:r>
          </a:p>
          <a:p>
            <a:pPr algn="l" defTabSz="457200">
              <a:tabLst>
                <a:tab pos="330200" algn="l"/>
              </a:tabLst>
              <a:defRPr sz="1500">
                <a:latin typeface="Menlo"/>
                <a:ea typeface="Menlo"/>
                <a:cs typeface="Menlo"/>
                <a:sym typeface="Menlo"/>
              </a:defRPr>
            </a:pPr>
            <a:r>
              <a:t>            </a:t>
            </a:r>
            <a:r>
              <a:rPr>
                <a:solidFill>
                  <a:srgbClr val="BB2CA2"/>
                </a:solidFill>
              </a:rPr>
              <a:t>return</a:t>
            </a:r>
            <a:r>
              <a:t> i;</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p>
          <a:p>
            <a:pPr algn="l" defTabSz="457200">
              <a:tabLst>
                <a:tab pos="330200" algn="l"/>
              </a:tabLst>
              <a:defRPr sz="1500">
                <a:solidFill>
                  <a:srgbClr val="BB2CA2"/>
                </a:solidFill>
                <a:latin typeface="Menlo"/>
                <a:ea typeface="Menlo"/>
                <a:cs typeface="Menlo"/>
                <a:sym typeface="Menlo"/>
              </a:defRPr>
            </a:pPr>
            <a:r>
              <a:rPr>
                <a:solidFill>
                  <a:srgbClr val="000000"/>
                </a:solidFill>
              </a:rPr>
              <a:t>    </a:t>
            </a:r>
            <a:r>
              <a:t>return</a:t>
            </a:r>
            <a:r>
              <a:rPr>
                <a:solidFill>
                  <a:srgbClr val="000000"/>
                </a:solidFill>
              </a:rPr>
              <a:t> -</a:t>
            </a:r>
            <a:r>
              <a:rPr>
                <a:solidFill>
                  <a:srgbClr val="272AD8"/>
                </a:solidFill>
              </a:rPr>
              <a:t>1</a:t>
            </a:r>
            <a:r>
              <a:rPr>
                <a:solidFill>
                  <a:srgbClr val="000000"/>
                </a:solidFill>
              </a:rPr>
              <a:t>;</a:t>
            </a:r>
            <a:endParaRPr>
              <a:solidFill>
                <a:srgbClr val="000000"/>
              </a:solidFill>
            </a:endParaRPr>
          </a:p>
          <a:p>
            <a:pPr algn="l" defTabSz="457200">
              <a:tabLst>
                <a:tab pos="330200" algn="l"/>
              </a:tabLst>
              <a:defRPr sz="1500">
                <a:latin typeface="Menlo"/>
                <a:ea typeface="Menlo"/>
                <a:cs typeface="Menlo"/>
                <a:sym typeface="Menlo"/>
              </a:defRPr>
            </a:pPr>
            <a:r>
              <a:t>}</a:t>
            </a:r>
          </a:p>
          <a:p>
            <a:pPr algn="l" defTabSz="457200">
              <a:tabLst>
                <a:tab pos="330200" algn="l"/>
              </a:tabLst>
              <a:defRPr sz="1500">
                <a:latin typeface="Menlo"/>
                <a:ea typeface="Menlo"/>
                <a:cs typeface="Menlo"/>
                <a:sym typeface="Menlo"/>
              </a:defRPr>
            </a:pPr>
          </a:p>
          <a:p>
            <a:pPr algn="l" defTabSz="457200">
              <a:tabLst>
                <a:tab pos="330200" algn="l"/>
              </a:tabLst>
              <a:defRPr sz="1500">
                <a:latin typeface="Menlo"/>
                <a:ea typeface="Menlo"/>
                <a:cs typeface="Menlo"/>
                <a:sym typeface="Menlo"/>
              </a:defRPr>
            </a:pPr>
            <a:r>
              <a:t>console.log(search(</a:t>
            </a:r>
            <a:r>
              <a:rPr>
                <a:solidFill>
                  <a:srgbClr val="272AD8"/>
                </a:solidFill>
              </a:rPr>
              <a:t>10</a:t>
            </a:r>
            <a:r>
              <a:t>));</a:t>
            </a:r>
          </a:p>
          <a:p>
            <a:pPr algn="l" defTabSz="457200">
              <a:tabLst>
                <a:tab pos="330200" algn="l"/>
              </a:tabLst>
              <a:defRPr sz="1500">
                <a:latin typeface="Menlo"/>
                <a:ea typeface="Menlo"/>
                <a:cs typeface="Menlo"/>
                <a:sym typeface="Menlo"/>
              </a:defRPr>
            </a:pPr>
            <a:r>
              <a:t>console.log(search(</a:t>
            </a:r>
            <a:r>
              <a:rPr>
                <a:solidFill>
                  <a:srgbClr val="272AD8"/>
                </a:solidFill>
              </a:rPr>
              <a:t>8</a:t>
            </a:r>
            <a:r>
              <a:t>));</a:t>
            </a:r>
          </a:p>
        </p:txBody>
      </p:sp>
      <p:sp>
        <p:nvSpPr>
          <p:cNvPr id="137" name="Shape 137"/>
          <p:cNvSpPr/>
          <p:nvPr/>
        </p:nvSpPr>
        <p:spPr>
          <a:xfrm>
            <a:off x="6750050" y="5302250"/>
            <a:ext cx="5734144" cy="421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30200" algn="l"/>
              </a:tabLst>
              <a:defRPr sz="1500">
                <a:latin typeface="Menlo"/>
                <a:ea typeface="Menlo"/>
                <a:cs typeface="Menlo"/>
                <a:sym typeface="Menlo"/>
              </a:defRPr>
            </a:pPr>
            <a:r>
              <a:t>function search() {</a:t>
            </a:r>
          </a:p>
          <a:p>
            <a:pPr algn="l" defTabSz="457200">
              <a:tabLst>
                <a:tab pos="330200" algn="l"/>
              </a:tabLst>
              <a:defRPr sz="1500">
                <a:latin typeface="Menlo"/>
                <a:ea typeface="Menlo"/>
                <a:cs typeface="Menlo"/>
                <a:sym typeface="Menlo"/>
              </a:defRPr>
            </a:pPr>
            <a:r>
              <a:t>    </a:t>
            </a:r>
            <a:r>
              <a:rPr>
                <a:solidFill>
                  <a:srgbClr val="BB2CA2"/>
                </a:solidFill>
              </a:rPr>
              <a:t>var</a:t>
            </a:r>
            <a:r>
              <a:t> array = [</a:t>
            </a:r>
            <a:r>
              <a:rPr>
                <a:solidFill>
                  <a:srgbClr val="272AD8"/>
                </a:solidFill>
              </a:rPr>
              <a:t>1</a:t>
            </a:r>
            <a:r>
              <a:t>, </a:t>
            </a:r>
            <a:r>
              <a:rPr>
                <a:solidFill>
                  <a:srgbClr val="272AD8"/>
                </a:solidFill>
              </a:rPr>
              <a:t>2</a:t>
            </a:r>
            <a:r>
              <a:t>, </a:t>
            </a:r>
            <a:r>
              <a:rPr>
                <a:solidFill>
                  <a:srgbClr val="272AD8"/>
                </a:solidFill>
              </a:rPr>
              <a:t>3</a:t>
            </a:r>
            <a:r>
              <a:t>, </a:t>
            </a:r>
            <a:r>
              <a:rPr>
                <a:solidFill>
                  <a:srgbClr val="272AD8"/>
                </a:solidFill>
              </a:rPr>
              <a:t>4</a:t>
            </a:r>
            <a:r>
              <a:t>, </a:t>
            </a:r>
            <a:r>
              <a:rPr>
                <a:solidFill>
                  <a:srgbClr val="272AD8"/>
                </a:solidFill>
              </a:rPr>
              <a:t>5</a:t>
            </a:r>
            <a:r>
              <a:t>, </a:t>
            </a:r>
            <a:r>
              <a:rPr>
                <a:solidFill>
                  <a:srgbClr val="272AD8"/>
                </a:solidFill>
              </a:rPr>
              <a:t>6</a:t>
            </a:r>
            <a:r>
              <a:t>, </a:t>
            </a:r>
            <a:r>
              <a:rPr>
                <a:solidFill>
                  <a:srgbClr val="272AD8"/>
                </a:solidFill>
              </a:rPr>
              <a:t>7</a:t>
            </a:r>
            <a:r>
              <a:t>, </a:t>
            </a:r>
            <a:r>
              <a:rPr>
                <a:solidFill>
                  <a:srgbClr val="272AD8"/>
                </a:solidFill>
              </a:rPr>
              <a:t>8</a:t>
            </a:r>
            <a:r>
              <a:t>, </a:t>
            </a:r>
            <a:r>
              <a:rPr>
                <a:solidFill>
                  <a:srgbClr val="272AD8"/>
                </a:solidFill>
              </a:rPr>
              <a:t>9</a:t>
            </a:r>
            <a:r>
              <a:t>, </a:t>
            </a:r>
            <a:r>
              <a:rPr>
                <a:solidFill>
                  <a:srgbClr val="272AD8"/>
                </a:solidFill>
              </a:rPr>
              <a:t>10</a:t>
            </a:r>
            <a:r>
              <a:t>];</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return</a:t>
            </a:r>
            <a:r>
              <a:t> function(n) {</a:t>
            </a:r>
          </a:p>
          <a:p>
            <a:pPr algn="l" defTabSz="457200">
              <a:tabLst>
                <a:tab pos="330200" algn="l"/>
              </a:tabLst>
              <a:defRPr sz="1500">
                <a:latin typeface="Menlo"/>
                <a:ea typeface="Menlo"/>
                <a:cs typeface="Menlo"/>
                <a:sym typeface="Menlo"/>
              </a:defRPr>
            </a:pPr>
            <a:r>
              <a:t>        </a:t>
            </a:r>
            <a:r>
              <a:rPr>
                <a:solidFill>
                  <a:srgbClr val="BB2CA2"/>
                </a:solidFill>
              </a:rPr>
              <a:t>for</a:t>
            </a:r>
            <a:r>
              <a:t> (</a:t>
            </a:r>
            <a:r>
              <a:rPr>
                <a:solidFill>
                  <a:srgbClr val="BB2CA2"/>
                </a:solidFill>
              </a:rPr>
              <a:t>var</a:t>
            </a:r>
            <a:r>
              <a:t> i = </a:t>
            </a:r>
            <a:r>
              <a:rPr>
                <a:solidFill>
                  <a:srgbClr val="272AD8"/>
                </a:solidFill>
              </a:rPr>
              <a:t>0</a:t>
            </a:r>
            <a:r>
              <a:t>; i &lt; array.length; i++) {</a:t>
            </a:r>
          </a:p>
          <a:p>
            <a:pPr algn="l" defTabSz="457200">
              <a:tabLst>
                <a:tab pos="330200" algn="l"/>
              </a:tabLst>
              <a:defRPr sz="1500">
                <a:latin typeface="Menlo"/>
                <a:ea typeface="Menlo"/>
                <a:cs typeface="Menlo"/>
                <a:sym typeface="Menlo"/>
              </a:defRPr>
            </a:pPr>
            <a:r>
              <a:t>            </a:t>
            </a:r>
            <a:r>
              <a:rPr>
                <a:solidFill>
                  <a:srgbClr val="BB2CA2"/>
                </a:solidFill>
              </a:rPr>
              <a:t>if</a:t>
            </a:r>
            <a:r>
              <a:t> (array[i] == n) {</a:t>
            </a:r>
          </a:p>
          <a:p>
            <a:pPr algn="l" defTabSz="457200">
              <a:tabLst>
                <a:tab pos="330200" algn="l"/>
              </a:tabLst>
              <a:defRPr sz="1500">
                <a:latin typeface="Menlo"/>
                <a:ea typeface="Menlo"/>
                <a:cs typeface="Menlo"/>
                <a:sym typeface="Menlo"/>
              </a:defRPr>
            </a:pPr>
            <a:r>
              <a:t>                </a:t>
            </a:r>
            <a:r>
              <a:rPr>
                <a:solidFill>
                  <a:srgbClr val="BB2CA2"/>
                </a:solidFill>
              </a:rPr>
              <a:t>return</a:t>
            </a:r>
            <a:r>
              <a:t> i;</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return</a:t>
            </a:r>
            <a:r>
              <a:t> -</a:t>
            </a:r>
            <a:r>
              <a:rPr>
                <a:solidFill>
                  <a:srgbClr val="272AD8"/>
                </a:solidFill>
              </a:rPr>
              <a:t>1</a:t>
            </a:r>
            <a:r>
              <a:t>;</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a:t>
            </a:r>
          </a:p>
          <a:p>
            <a:pPr algn="l" defTabSz="457200">
              <a:tabLst>
                <a:tab pos="330200" algn="l"/>
              </a:tabLst>
              <a:defRPr sz="1500">
                <a:latin typeface="Menlo"/>
                <a:ea typeface="Menlo"/>
                <a:cs typeface="Menlo"/>
                <a:sym typeface="Menlo"/>
              </a:defRPr>
            </a:pPr>
          </a:p>
          <a:p>
            <a:pPr algn="l" defTabSz="457200">
              <a:tabLst>
                <a:tab pos="330200" algn="l"/>
              </a:tabLst>
              <a:defRPr sz="1500">
                <a:latin typeface="Menlo"/>
                <a:ea typeface="Menlo"/>
                <a:cs typeface="Menlo"/>
                <a:sym typeface="Menlo"/>
              </a:defRPr>
            </a:pPr>
            <a:r>
              <a:rPr>
                <a:solidFill>
                  <a:srgbClr val="BB2CA2"/>
                </a:solidFill>
              </a:rPr>
              <a:t>var</a:t>
            </a:r>
            <a:r>
              <a:t> searchFunc = search();</a:t>
            </a:r>
          </a:p>
          <a:p>
            <a:pPr algn="l" defTabSz="457200">
              <a:tabLst>
                <a:tab pos="330200" algn="l"/>
              </a:tabLst>
              <a:defRPr sz="1500">
                <a:latin typeface="Menlo"/>
                <a:ea typeface="Menlo"/>
                <a:cs typeface="Menlo"/>
                <a:sym typeface="Menlo"/>
              </a:defRPr>
            </a:pPr>
          </a:p>
          <a:p>
            <a:pPr algn="l" defTabSz="457200">
              <a:tabLst>
                <a:tab pos="330200" algn="l"/>
              </a:tabLst>
              <a:defRPr sz="1500">
                <a:latin typeface="Menlo"/>
                <a:ea typeface="Menlo"/>
                <a:cs typeface="Menlo"/>
                <a:sym typeface="Menlo"/>
              </a:defRPr>
            </a:pPr>
            <a:r>
              <a:t>console.log(</a:t>
            </a:r>
            <a:r>
              <a:rPr>
                <a:solidFill>
                  <a:srgbClr val="4F8187"/>
                </a:solidFill>
              </a:rPr>
              <a:t>searchFunc</a:t>
            </a:r>
            <a:r>
              <a:t>(</a:t>
            </a:r>
            <a:r>
              <a:rPr>
                <a:solidFill>
                  <a:srgbClr val="272AD8"/>
                </a:solidFill>
              </a:rPr>
              <a:t>10</a:t>
            </a:r>
            <a:r>
              <a:t>));</a:t>
            </a:r>
          </a:p>
          <a:p>
            <a:pPr algn="l" defTabSz="457200">
              <a:tabLst>
                <a:tab pos="330200" algn="l"/>
              </a:tabLst>
              <a:defRPr sz="1500">
                <a:latin typeface="Menlo"/>
                <a:ea typeface="Menlo"/>
                <a:cs typeface="Menlo"/>
                <a:sym typeface="Menlo"/>
              </a:defRPr>
            </a:pPr>
            <a:r>
              <a:t>console.log(</a:t>
            </a:r>
            <a:r>
              <a:rPr>
                <a:solidFill>
                  <a:srgbClr val="4F8187"/>
                </a:solidFill>
              </a:rPr>
              <a:t>searchFunc</a:t>
            </a:r>
            <a:r>
              <a:t>(</a:t>
            </a:r>
            <a:r>
              <a:rPr>
                <a:solidFill>
                  <a:srgbClr val="272AD8"/>
                </a:solidFill>
              </a:rPr>
              <a:t>8</a:t>
            </a:r>
            <a:r>
              <a:t>));</a:t>
            </a:r>
          </a:p>
        </p:txBody>
      </p:sp>
      <p:sp>
        <p:nvSpPr>
          <p:cNvPr id="138" name="Shape 138"/>
          <p:cNvSpPr/>
          <p:nvPr/>
        </p:nvSpPr>
        <p:spPr>
          <a:xfrm flipV="1">
            <a:off x="5505450" y="2335137"/>
            <a:ext cx="1044476" cy="194023"/>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39" name="Shape 139"/>
          <p:cNvSpPr/>
          <p:nvPr/>
        </p:nvSpPr>
        <p:spPr>
          <a:xfrm>
            <a:off x="6568725" y="2038350"/>
            <a:ext cx="4198050"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copy of array gets created for each function call</a:t>
            </a:r>
          </a:p>
        </p:txBody>
      </p:sp>
      <p:sp>
        <p:nvSpPr>
          <p:cNvPr id="140" name="Shape 140"/>
          <p:cNvSpPr/>
          <p:nvPr/>
        </p:nvSpPr>
        <p:spPr>
          <a:xfrm flipH="1">
            <a:off x="5559325" y="5802571"/>
            <a:ext cx="1407965" cy="456867"/>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41" name="Shape 141"/>
          <p:cNvSpPr/>
          <p:nvPr/>
        </p:nvSpPr>
        <p:spPr>
          <a:xfrm>
            <a:off x="930849" y="6178550"/>
            <a:ext cx="4529329"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single instance of “array” available to all invocations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xfrm>
            <a:off x="952500" y="444500"/>
            <a:ext cx="11099800" cy="1380233"/>
          </a:xfrm>
          <a:prstGeom prst="rect">
            <a:avLst/>
          </a:prstGeom>
        </p:spPr>
        <p:txBody>
          <a:bodyPr/>
          <a:lstStyle/>
          <a:p>
            <a:pPr/>
            <a:r>
              <a:t>IIFE</a:t>
            </a:r>
          </a:p>
        </p:txBody>
      </p:sp>
      <p:sp>
        <p:nvSpPr>
          <p:cNvPr id="144" name="Shape 144"/>
          <p:cNvSpPr/>
          <p:nvPr/>
        </p:nvSpPr>
        <p:spPr>
          <a:xfrm>
            <a:off x="120015" y="2698749"/>
            <a:ext cx="1269619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lvl1pPr>
          </a:lstStyle>
          <a:p>
            <a:pPr/>
            <a:r>
              <a:t>Immediately invocable function expressions are functions that are executed immediately after getting created.</a:t>
            </a:r>
          </a:p>
        </p:txBody>
      </p:sp>
      <p:sp>
        <p:nvSpPr>
          <p:cNvPr id="145" name="Shape 145"/>
          <p:cNvSpPr/>
          <p:nvPr/>
        </p:nvSpPr>
        <p:spPr>
          <a:xfrm>
            <a:off x="1924050" y="3860800"/>
            <a:ext cx="6108800" cy="420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30200" algn="l"/>
              </a:tabLst>
              <a:defRPr sz="1600">
                <a:latin typeface="Menlo"/>
                <a:ea typeface="Menlo"/>
                <a:cs typeface="Menlo"/>
                <a:sym typeface="Menlo"/>
              </a:defRPr>
            </a:pPr>
          </a:p>
          <a:p>
            <a:pPr algn="l" defTabSz="457200">
              <a:tabLst>
                <a:tab pos="330200" algn="l"/>
              </a:tabLst>
              <a:defRPr sz="1600">
                <a:latin typeface="Menlo"/>
                <a:ea typeface="Menlo"/>
                <a:cs typeface="Menlo"/>
                <a:sym typeface="Menlo"/>
              </a:defRPr>
            </a:pPr>
          </a:p>
          <a:p>
            <a:pPr algn="l" defTabSz="457200">
              <a:tabLst>
                <a:tab pos="330200" algn="l"/>
              </a:tabLst>
              <a:defRPr sz="1600">
                <a:latin typeface="Menlo"/>
                <a:ea typeface="Menlo"/>
                <a:cs typeface="Menlo"/>
                <a:sym typeface="Menlo"/>
              </a:defRPr>
            </a:pPr>
            <a:r>
              <a:rPr>
                <a:solidFill>
                  <a:srgbClr val="BB2CA2"/>
                </a:solidFill>
              </a:rPr>
              <a:t>var</a:t>
            </a:r>
            <a:r>
              <a:t> searchFunc = (function() {</a:t>
            </a:r>
          </a:p>
          <a:p>
            <a:pPr algn="l" defTabSz="457200">
              <a:tabLst>
                <a:tab pos="330200" algn="l"/>
              </a:tabLst>
              <a:defRPr sz="1600">
                <a:latin typeface="Menlo"/>
                <a:ea typeface="Menlo"/>
                <a:cs typeface="Menlo"/>
                <a:sym typeface="Menlo"/>
              </a:defRPr>
            </a:pPr>
            <a:r>
              <a:t>    </a:t>
            </a:r>
            <a:r>
              <a:rPr>
                <a:solidFill>
                  <a:srgbClr val="BB2CA2"/>
                </a:solidFill>
              </a:rPr>
              <a:t>var</a:t>
            </a:r>
            <a:r>
              <a:t> array = [</a:t>
            </a:r>
            <a:r>
              <a:rPr>
                <a:solidFill>
                  <a:srgbClr val="272AD8"/>
                </a:solidFill>
              </a:rPr>
              <a:t>1</a:t>
            </a:r>
            <a:r>
              <a:t>, </a:t>
            </a:r>
            <a:r>
              <a:rPr>
                <a:solidFill>
                  <a:srgbClr val="272AD8"/>
                </a:solidFill>
              </a:rPr>
              <a:t>2</a:t>
            </a:r>
            <a:r>
              <a:t>, </a:t>
            </a:r>
            <a:r>
              <a:rPr>
                <a:solidFill>
                  <a:srgbClr val="272AD8"/>
                </a:solidFill>
              </a:rPr>
              <a:t>3</a:t>
            </a:r>
            <a:r>
              <a:t>, </a:t>
            </a:r>
            <a:r>
              <a:rPr>
                <a:solidFill>
                  <a:srgbClr val="272AD8"/>
                </a:solidFill>
              </a:rPr>
              <a:t>4</a:t>
            </a:r>
            <a:r>
              <a:t>, </a:t>
            </a:r>
            <a:r>
              <a:rPr>
                <a:solidFill>
                  <a:srgbClr val="272AD8"/>
                </a:solidFill>
              </a:rPr>
              <a:t>5</a:t>
            </a:r>
            <a:r>
              <a:t>, </a:t>
            </a:r>
            <a:r>
              <a:rPr>
                <a:solidFill>
                  <a:srgbClr val="272AD8"/>
                </a:solidFill>
              </a:rPr>
              <a:t>6</a:t>
            </a:r>
            <a:r>
              <a:t>, </a:t>
            </a:r>
            <a:r>
              <a:rPr>
                <a:solidFill>
                  <a:srgbClr val="272AD8"/>
                </a:solidFill>
              </a:rPr>
              <a:t>7</a:t>
            </a:r>
            <a:r>
              <a:t>, </a:t>
            </a:r>
            <a:r>
              <a:rPr>
                <a:solidFill>
                  <a:srgbClr val="272AD8"/>
                </a:solidFill>
              </a:rPr>
              <a:t>8</a:t>
            </a:r>
            <a:r>
              <a:t>, </a:t>
            </a:r>
            <a:r>
              <a:rPr>
                <a:solidFill>
                  <a:srgbClr val="272AD8"/>
                </a:solidFill>
              </a:rPr>
              <a:t>9</a:t>
            </a:r>
            <a:r>
              <a:t>, </a:t>
            </a:r>
            <a:r>
              <a:rPr>
                <a:solidFill>
                  <a:srgbClr val="272AD8"/>
                </a:solidFill>
              </a:rPr>
              <a:t>10</a:t>
            </a:r>
            <a:r>
              <a:t>];</a:t>
            </a:r>
          </a:p>
          <a:p>
            <a:pPr algn="l" defTabSz="457200">
              <a:tabLst>
                <a:tab pos="330200" algn="l"/>
              </a:tabLst>
              <a:defRPr sz="1600">
                <a:latin typeface="Menlo"/>
                <a:ea typeface="Menlo"/>
                <a:cs typeface="Menlo"/>
                <a:sym typeface="Menlo"/>
              </a:defRPr>
            </a:pPr>
            <a:r>
              <a:t>    </a:t>
            </a:r>
          </a:p>
          <a:p>
            <a:pPr algn="l" defTabSz="457200">
              <a:tabLst>
                <a:tab pos="330200" algn="l"/>
              </a:tabLst>
              <a:defRPr sz="1600">
                <a:latin typeface="Menlo"/>
                <a:ea typeface="Menlo"/>
                <a:cs typeface="Menlo"/>
                <a:sym typeface="Menlo"/>
              </a:defRPr>
            </a:pPr>
            <a:r>
              <a:t>    </a:t>
            </a:r>
            <a:r>
              <a:rPr>
                <a:solidFill>
                  <a:srgbClr val="BB2CA2"/>
                </a:solidFill>
              </a:rPr>
              <a:t>return</a:t>
            </a:r>
            <a:r>
              <a:t> function(n) {</a:t>
            </a:r>
          </a:p>
          <a:p>
            <a:pPr algn="l" defTabSz="457200">
              <a:tabLst>
                <a:tab pos="330200" algn="l"/>
              </a:tabLst>
              <a:defRPr sz="1600">
                <a:latin typeface="Menlo"/>
                <a:ea typeface="Menlo"/>
                <a:cs typeface="Menlo"/>
                <a:sym typeface="Menlo"/>
              </a:defRPr>
            </a:pPr>
            <a:r>
              <a:t>        </a:t>
            </a:r>
            <a:r>
              <a:rPr>
                <a:solidFill>
                  <a:srgbClr val="BB2CA2"/>
                </a:solidFill>
              </a:rPr>
              <a:t>for</a:t>
            </a:r>
            <a:r>
              <a:t> (</a:t>
            </a:r>
            <a:r>
              <a:rPr>
                <a:solidFill>
                  <a:srgbClr val="BB2CA2"/>
                </a:solidFill>
              </a:rPr>
              <a:t>var</a:t>
            </a:r>
            <a:r>
              <a:t> i = </a:t>
            </a:r>
            <a:r>
              <a:rPr>
                <a:solidFill>
                  <a:srgbClr val="272AD8"/>
                </a:solidFill>
              </a:rPr>
              <a:t>0</a:t>
            </a:r>
            <a:r>
              <a:t>; i &lt; array.length; i++) {</a:t>
            </a:r>
          </a:p>
          <a:p>
            <a:pPr algn="l" defTabSz="457200">
              <a:tabLst>
                <a:tab pos="330200" algn="l"/>
              </a:tabLst>
              <a:defRPr sz="1600">
                <a:latin typeface="Menlo"/>
                <a:ea typeface="Menlo"/>
                <a:cs typeface="Menlo"/>
                <a:sym typeface="Menlo"/>
              </a:defRPr>
            </a:pPr>
            <a:r>
              <a:t>            </a:t>
            </a:r>
            <a:r>
              <a:rPr>
                <a:solidFill>
                  <a:srgbClr val="BB2CA2"/>
                </a:solidFill>
              </a:rPr>
              <a:t>if</a:t>
            </a:r>
            <a:r>
              <a:t> (array[i] == n) {</a:t>
            </a:r>
          </a:p>
          <a:p>
            <a:pPr algn="l" defTabSz="457200">
              <a:tabLst>
                <a:tab pos="330200" algn="l"/>
              </a:tabLst>
              <a:defRPr sz="1600">
                <a:latin typeface="Menlo"/>
                <a:ea typeface="Menlo"/>
                <a:cs typeface="Menlo"/>
                <a:sym typeface="Menlo"/>
              </a:defRPr>
            </a:pPr>
            <a:r>
              <a:t>                </a:t>
            </a:r>
            <a:r>
              <a:rPr>
                <a:solidFill>
                  <a:srgbClr val="BB2CA2"/>
                </a:solidFill>
              </a:rPr>
              <a:t>return</a:t>
            </a:r>
            <a:r>
              <a:t> i;</a:t>
            </a:r>
          </a:p>
          <a:p>
            <a:pPr algn="l" defTabSz="457200">
              <a:tabLst>
                <a:tab pos="330200" algn="l"/>
              </a:tabLst>
              <a:defRPr sz="1600">
                <a:latin typeface="Menlo"/>
                <a:ea typeface="Menlo"/>
                <a:cs typeface="Menlo"/>
                <a:sym typeface="Menlo"/>
              </a:defRPr>
            </a:pPr>
            <a:r>
              <a:t>            }</a:t>
            </a:r>
          </a:p>
          <a:p>
            <a:pPr algn="l" defTabSz="457200">
              <a:tabLst>
                <a:tab pos="330200" algn="l"/>
              </a:tabLst>
              <a:defRPr sz="1600">
                <a:latin typeface="Menlo"/>
                <a:ea typeface="Menlo"/>
                <a:cs typeface="Menlo"/>
                <a:sym typeface="Menlo"/>
              </a:defRPr>
            </a:pPr>
            <a:r>
              <a:t>        }</a:t>
            </a:r>
          </a:p>
          <a:p>
            <a:pPr algn="l" defTabSz="457200">
              <a:tabLst>
                <a:tab pos="330200" algn="l"/>
              </a:tabLst>
              <a:defRPr sz="1600">
                <a:latin typeface="Menlo"/>
                <a:ea typeface="Menlo"/>
                <a:cs typeface="Menlo"/>
                <a:sym typeface="Menlo"/>
              </a:defRPr>
            </a:pPr>
            <a:r>
              <a:t>        </a:t>
            </a:r>
            <a:r>
              <a:rPr>
                <a:solidFill>
                  <a:srgbClr val="BB2CA2"/>
                </a:solidFill>
              </a:rPr>
              <a:t>return</a:t>
            </a:r>
            <a:r>
              <a:t> -</a:t>
            </a:r>
            <a:r>
              <a:rPr>
                <a:solidFill>
                  <a:srgbClr val="272AD8"/>
                </a:solidFill>
              </a:rPr>
              <a:t>1</a:t>
            </a:r>
            <a:r>
              <a:t>;</a:t>
            </a:r>
          </a:p>
          <a:p>
            <a:pPr algn="l" defTabSz="457200">
              <a:tabLst>
                <a:tab pos="330200" algn="l"/>
              </a:tabLst>
              <a:defRPr sz="1600">
                <a:latin typeface="Menlo"/>
                <a:ea typeface="Menlo"/>
                <a:cs typeface="Menlo"/>
                <a:sym typeface="Menlo"/>
              </a:defRPr>
            </a:pPr>
            <a:r>
              <a:t>    }</a:t>
            </a:r>
          </a:p>
          <a:p>
            <a:pPr algn="l" defTabSz="457200">
              <a:tabLst>
                <a:tab pos="330200" algn="l"/>
              </a:tabLst>
              <a:defRPr sz="1600">
                <a:latin typeface="Menlo"/>
                <a:ea typeface="Menlo"/>
                <a:cs typeface="Menlo"/>
                <a:sym typeface="Menlo"/>
              </a:defRPr>
            </a:pPr>
            <a:r>
              <a:t>    }())</a:t>
            </a:r>
          </a:p>
          <a:p>
            <a:pPr algn="l" defTabSz="457200">
              <a:tabLst>
                <a:tab pos="330200" algn="l"/>
              </a:tabLst>
              <a:defRPr sz="1600">
                <a:latin typeface="Menlo"/>
                <a:ea typeface="Menlo"/>
                <a:cs typeface="Menlo"/>
                <a:sym typeface="Menlo"/>
              </a:defRPr>
            </a:pPr>
          </a:p>
          <a:p>
            <a:pPr algn="l" defTabSz="457200">
              <a:tabLst>
                <a:tab pos="330200" algn="l"/>
              </a:tabLst>
              <a:defRPr sz="1600">
                <a:latin typeface="Menlo"/>
                <a:ea typeface="Menlo"/>
                <a:cs typeface="Menlo"/>
                <a:sym typeface="Menlo"/>
              </a:defRPr>
            </a:pPr>
          </a:p>
          <a:p>
            <a:pPr algn="l" defTabSz="457200">
              <a:tabLst>
                <a:tab pos="330200" algn="l"/>
              </a:tabLst>
              <a:defRPr sz="1600">
                <a:latin typeface="Menlo"/>
                <a:ea typeface="Menlo"/>
                <a:cs typeface="Menlo"/>
                <a:sym typeface="Menlo"/>
              </a:defRPr>
            </a:pPr>
            <a:r>
              <a:t>console.log(</a:t>
            </a:r>
            <a:r>
              <a:rPr>
                <a:solidFill>
                  <a:srgbClr val="4F8187"/>
                </a:solidFill>
              </a:rPr>
              <a:t>searchFunc</a:t>
            </a:r>
            <a:r>
              <a:t>(</a:t>
            </a:r>
            <a:r>
              <a:rPr>
                <a:solidFill>
                  <a:srgbClr val="272AD8"/>
                </a:solidFill>
              </a:rPr>
              <a:t>10</a:t>
            </a:r>
            <a:r>
              <a:t>));</a:t>
            </a:r>
          </a:p>
        </p:txBody>
      </p:sp>
      <p:sp>
        <p:nvSpPr>
          <p:cNvPr id="146" name="Shape 146"/>
          <p:cNvSpPr/>
          <p:nvPr/>
        </p:nvSpPr>
        <p:spPr>
          <a:xfrm>
            <a:off x="5784850" y="4536775"/>
            <a:ext cx="3845974"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47" name="Shape 147"/>
          <p:cNvSpPr/>
          <p:nvPr/>
        </p:nvSpPr>
        <p:spPr>
          <a:xfrm>
            <a:off x="7946320" y="5905500"/>
            <a:ext cx="311926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1300"/>
              <a:t>Invoked immediately using parenthesis</a:t>
            </a:r>
            <a:r>
              <a:t> </a:t>
            </a:r>
          </a:p>
        </p:txBody>
      </p:sp>
      <p:sp>
        <p:nvSpPr>
          <p:cNvPr id="148" name="Shape 148"/>
          <p:cNvSpPr/>
          <p:nvPr/>
        </p:nvSpPr>
        <p:spPr>
          <a:xfrm flipV="1">
            <a:off x="3168650" y="6453038"/>
            <a:ext cx="4703465" cy="868512"/>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49" name="Shape 149"/>
          <p:cNvSpPr/>
          <p:nvPr/>
        </p:nvSpPr>
        <p:spPr>
          <a:xfrm>
            <a:off x="9771418" y="4127500"/>
            <a:ext cx="27710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1300"/>
              <a:t>It has now become an expression.</a:t>
            </a:r>
            <a:r>
              <a:t> </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952500" y="444500"/>
            <a:ext cx="11099800" cy="1380233"/>
          </a:xfrm>
          <a:prstGeom prst="rect">
            <a:avLst/>
          </a:prstGeom>
        </p:spPr>
        <p:txBody>
          <a:bodyPr/>
          <a:lstStyle/>
          <a:p>
            <a:pPr/>
            <a:r>
              <a:t>IIFE</a:t>
            </a:r>
          </a:p>
        </p:txBody>
      </p:sp>
      <p:sp>
        <p:nvSpPr>
          <p:cNvPr id="152" name="Shape 152"/>
          <p:cNvSpPr/>
          <p:nvPr/>
        </p:nvSpPr>
        <p:spPr>
          <a:xfrm>
            <a:off x="120015" y="2889250"/>
            <a:ext cx="9755823"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2500"/>
            </a:lvl1pPr>
          </a:lstStyle>
          <a:p>
            <a:pPr/>
            <a:r>
              <a:t>What if you wanted to make the inner search function more generic?</a:t>
            </a:r>
          </a:p>
        </p:txBody>
      </p:sp>
      <p:sp>
        <p:nvSpPr>
          <p:cNvPr id="153" name="Shape 153"/>
          <p:cNvSpPr/>
          <p:nvPr/>
        </p:nvSpPr>
        <p:spPr>
          <a:xfrm>
            <a:off x="1924050" y="3879850"/>
            <a:ext cx="6483456" cy="416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30200" algn="l"/>
              </a:tabLst>
              <a:defRPr sz="1700">
                <a:latin typeface="Menlo"/>
                <a:ea typeface="Menlo"/>
                <a:cs typeface="Menlo"/>
                <a:sym typeface="Menlo"/>
              </a:defRPr>
            </a:pPr>
          </a:p>
          <a:p>
            <a:pPr algn="l" defTabSz="457200">
              <a:tabLst>
                <a:tab pos="330200" algn="l"/>
              </a:tabLst>
              <a:defRPr sz="1700">
                <a:latin typeface="Menlo"/>
                <a:ea typeface="Menlo"/>
                <a:cs typeface="Menlo"/>
                <a:sym typeface="Menlo"/>
              </a:defRPr>
            </a:pPr>
          </a:p>
          <a:p>
            <a:pPr algn="l" defTabSz="457200">
              <a:tabLst>
                <a:tab pos="330200" algn="l"/>
              </a:tabLst>
              <a:defRPr sz="1700">
                <a:latin typeface="Menlo"/>
                <a:ea typeface="Menlo"/>
                <a:cs typeface="Menlo"/>
                <a:sym typeface="Menlo"/>
              </a:defRPr>
            </a:pPr>
            <a:r>
              <a:rPr>
                <a:solidFill>
                  <a:srgbClr val="BB2CA2"/>
                </a:solidFill>
              </a:rPr>
              <a:t>var</a:t>
            </a:r>
            <a:r>
              <a:t> searchFunc = (function search(criteria) {</a:t>
            </a:r>
          </a:p>
          <a:p>
            <a:pPr algn="l" defTabSz="457200">
              <a:tabLst>
                <a:tab pos="330200" algn="l"/>
              </a:tabLst>
              <a:defRPr sz="1700">
                <a:latin typeface="Menlo"/>
                <a:ea typeface="Menlo"/>
                <a:cs typeface="Menlo"/>
                <a:sym typeface="Menlo"/>
              </a:defRPr>
            </a:pPr>
            <a:r>
              <a:t>    </a:t>
            </a:r>
            <a:r>
              <a:rPr>
                <a:solidFill>
                  <a:srgbClr val="BB2CA2"/>
                </a:solidFill>
              </a:rPr>
              <a:t>var</a:t>
            </a:r>
            <a:r>
              <a:t> array = [</a:t>
            </a:r>
            <a:r>
              <a:rPr>
                <a:solidFill>
                  <a:srgbClr val="272AD8"/>
                </a:solidFill>
              </a:rPr>
              <a:t>1</a:t>
            </a:r>
            <a:r>
              <a:t>, </a:t>
            </a:r>
            <a:r>
              <a:rPr>
                <a:solidFill>
                  <a:srgbClr val="272AD8"/>
                </a:solidFill>
              </a:rPr>
              <a:t>2</a:t>
            </a:r>
            <a:r>
              <a:t>, </a:t>
            </a:r>
            <a:r>
              <a:rPr>
                <a:solidFill>
                  <a:srgbClr val="272AD8"/>
                </a:solidFill>
              </a:rPr>
              <a:t>3</a:t>
            </a:r>
            <a:r>
              <a:t>, </a:t>
            </a:r>
            <a:r>
              <a:rPr>
                <a:solidFill>
                  <a:srgbClr val="272AD8"/>
                </a:solidFill>
              </a:rPr>
              <a:t>4</a:t>
            </a:r>
            <a:r>
              <a:t>, </a:t>
            </a:r>
            <a:r>
              <a:rPr>
                <a:solidFill>
                  <a:srgbClr val="272AD8"/>
                </a:solidFill>
              </a:rPr>
              <a:t>5</a:t>
            </a:r>
            <a:r>
              <a:t>, </a:t>
            </a:r>
            <a:r>
              <a:rPr>
                <a:solidFill>
                  <a:srgbClr val="272AD8"/>
                </a:solidFill>
              </a:rPr>
              <a:t>6</a:t>
            </a:r>
            <a:r>
              <a:t>, </a:t>
            </a:r>
            <a:r>
              <a:rPr>
                <a:solidFill>
                  <a:srgbClr val="272AD8"/>
                </a:solidFill>
              </a:rPr>
              <a:t>7</a:t>
            </a:r>
            <a:r>
              <a:t>, </a:t>
            </a:r>
            <a:r>
              <a:rPr>
                <a:solidFill>
                  <a:srgbClr val="272AD8"/>
                </a:solidFill>
              </a:rPr>
              <a:t>8</a:t>
            </a:r>
            <a:r>
              <a:t>, </a:t>
            </a:r>
            <a:r>
              <a:rPr>
                <a:solidFill>
                  <a:srgbClr val="272AD8"/>
                </a:solidFill>
              </a:rPr>
              <a:t>9</a:t>
            </a:r>
            <a:r>
              <a:t>, </a:t>
            </a:r>
            <a:r>
              <a:rPr>
                <a:solidFill>
                  <a:srgbClr val="272AD8"/>
                </a:solidFill>
              </a:rPr>
              <a:t>10</a:t>
            </a:r>
            <a:r>
              <a:t>];</a:t>
            </a:r>
          </a:p>
          <a:p>
            <a:pPr algn="l" defTabSz="457200">
              <a:tabLst>
                <a:tab pos="330200" algn="l"/>
              </a:tabLst>
              <a:defRPr sz="1700">
                <a:latin typeface="Menlo"/>
                <a:ea typeface="Menlo"/>
                <a:cs typeface="Menlo"/>
                <a:sym typeface="Menlo"/>
              </a:defRPr>
            </a:pPr>
            <a:r>
              <a:t>    </a:t>
            </a:r>
          </a:p>
          <a:p>
            <a:pPr algn="l" defTabSz="457200">
              <a:tabLst>
                <a:tab pos="330200" algn="l"/>
              </a:tabLst>
              <a:defRPr sz="1700">
                <a:latin typeface="Menlo"/>
                <a:ea typeface="Menlo"/>
                <a:cs typeface="Menlo"/>
                <a:sym typeface="Menlo"/>
              </a:defRPr>
            </a:pPr>
            <a:r>
              <a:t>    </a:t>
            </a:r>
            <a:r>
              <a:rPr>
                <a:solidFill>
                  <a:srgbClr val="BB2CA2"/>
                </a:solidFill>
              </a:rPr>
              <a:t>return</a:t>
            </a:r>
            <a:r>
              <a:t> function(n) {</a:t>
            </a:r>
          </a:p>
          <a:p>
            <a:pPr algn="l" defTabSz="457200">
              <a:tabLst>
                <a:tab pos="330200" algn="l"/>
              </a:tabLst>
              <a:defRPr sz="1700">
                <a:latin typeface="Menlo"/>
                <a:ea typeface="Menlo"/>
                <a:cs typeface="Menlo"/>
                <a:sym typeface="Menlo"/>
              </a:defRPr>
            </a:pPr>
            <a:r>
              <a:t>        </a:t>
            </a:r>
            <a:r>
              <a:rPr>
                <a:solidFill>
                  <a:srgbClr val="BB2CA2"/>
                </a:solidFill>
              </a:rPr>
              <a:t>for</a:t>
            </a:r>
            <a:r>
              <a:t> (</a:t>
            </a:r>
            <a:r>
              <a:rPr>
                <a:solidFill>
                  <a:srgbClr val="BB2CA2"/>
                </a:solidFill>
              </a:rPr>
              <a:t>var</a:t>
            </a:r>
            <a:r>
              <a:t> i = </a:t>
            </a:r>
            <a:r>
              <a:rPr>
                <a:solidFill>
                  <a:srgbClr val="272AD8"/>
                </a:solidFill>
              </a:rPr>
              <a:t>0</a:t>
            </a:r>
            <a:r>
              <a:t>; i &lt; array.length; i++) {</a:t>
            </a:r>
          </a:p>
          <a:p>
            <a:pPr algn="l" defTabSz="457200">
              <a:tabLst>
                <a:tab pos="330200" algn="l"/>
              </a:tabLst>
              <a:defRPr sz="1700">
                <a:latin typeface="Menlo"/>
                <a:ea typeface="Menlo"/>
                <a:cs typeface="Menlo"/>
                <a:sym typeface="Menlo"/>
              </a:defRPr>
            </a:pPr>
            <a:r>
              <a:t>            </a:t>
            </a:r>
            <a:r>
              <a:rPr>
                <a:solidFill>
                  <a:srgbClr val="BB2CA2"/>
                </a:solidFill>
              </a:rPr>
              <a:t>if</a:t>
            </a:r>
            <a:r>
              <a:t> (criteria(array[i],n)) {</a:t>
            </a:r>
          </a:p>
          <a:p>
            <a:pPr algn="l" defTabSz="457200">
              <a:tabLst>
                <a:tab pos="330200" algn="l"/>
              </a:tabLst>
              <a:defRPr sz="1700">
                <a:latin typeface="Menlo"/>
                <a:ea typeface="Menlo"/>
                <a:cs typeface="Menlo"/>
                <a:sym typeface="Menlo"/>
              </a:defRPr>
            </a:pPr>
            <a:r>
              <a:t>                </a:t>
            </a:r>
            <a:r>
              <a:rPr>
                <a:solidFill>
                  <a:srgbClr val="BB2CA2"/>
                </a:solidFill>
              </a:rPr>
              <a:t>return</a:t>
            </a:r>
            <a:r>
              <a:t> i;</a:t>
            </a:r>
          </a:p>
          <a:p>
            <a:pPr algn="l" defTabSz="457200">
              <a:tabLst>
                <a:tab pos="330200" algn="l"/>
              </a:tabLst>
              <a:defRPr sz="1700">
                <a:latin typeface="Menlo"/>
                <a:ea typeface="Menlo"/>
                <a:cs typeface="Menlo"/>
                <a:sym typeface="Menlo"/>
              </a:defRPr>
            </a:pPr>
            <a:r>
              <a:t>            }</a:t>
            </a:r>
          </a:p>
          <a:p>
            <a:pPr algn="l" defTabSz="457200">
              <a:tabLst>
                <a:tab pos="330200" algn="l"/>
              </a:tabLst>
              <a:defRPr sz="1700">
                <a:latin typeface="Menlo"/>
                <a:ea typeface="Menlo"/>
                <a:cs typeface="Menlo"/>
                <a:sym typeface="Menlo"/>
              </a:defRPr>
            </a:pPr>
            <a:r>
              <a:t>        }</a:t>
            </a:r>
          </a:p>
          <a:p>
            <a:pPr algn="l" defTabSz="457200">
              <a:tabLst>
                <a:tab pos="330200" algn="l"/>
              </a:tabLst>
              <a:defRPr sz="1700">
                <a:latin typeface="Menlo"/>
                <a:ea typeface="Menlo"/>
                <a:cs typeface="Menlo"/>
                <a:sym typeface="Menlo"/>
              </a:defRPr>
            </a:pPr>
            <a:r>
              <a:t>        </a:t>
            </a:r>
            <a:r>
              <a:rPr>
                <a:solidFill>
                  <a:srgbClr val="BB2CA2"/>
                </a:solidFill>
              </a:rPr>
              <a:t>return</a:t>
            </a:r>
            <a:r>
              <a:t> -</a:t>
            </a:r>
            <a:r>
              <a:rPr>
                <a:solidFill>
                  <a:srgbClr val="272AD8"/>
                </a:solidFill>
              </a:rPr>
              <a:t>1</a:t>
            </a:r>
            <a:r>
              <a:t>;</a:t>
            </a:r>
          </a:p>
          <a:p>
            <a:pPr algn="l" defTabSz="457200">
              <a:tabLst>
                <a:tab pos="330200" algn="l"/>
              </a:tabLst>
              <a:defRPr sz="1700">
                <a:latin typeface="Menlo"/>
                <a:ea typeface="Menlo"/>
                <a:cs typeface="Menlo"/>
                <a:sym typeface="Menlo"/>
              </a:defRPr>
            </a:pPr>
            <a:r>
              <a:t>    }</a:t>
            </a:r>
          </a:p>
          <a:p>
            <a:pPr algn="l" defTabSz="457200">
              <a:tabLst>
                <a:tab pos="330200" algn="l"/>
              </a:tabLst>
              <a:defRPr sz="1700">
                <a:latin typeface="Menlo"/>
                <a:ea typeface="Menlo"/>
                <a:cs typeface="Menlo"/>
                <a:sym typeface="Menlo"/>
              </a:defRPr>
            </a:pPr>
            <a:r>
              <a:t>    }((a,b)=&gt;{</a:t>
            </a:r>
            <a:r>
              <a:rPr>
                <a:solidFill>
                  <a:srgbClr val="BB2CA2"/>
                </a:solidFill>
              </a:rPr>
              <a:t>return</a:t>
            </a:r>
            <a:r>
              <a:t> </a:t>
            </a:r>
            <a:r>
              <a:rPr>
                <a:solidFill>
                  <a:srgbClr val="272AD8"/>
                </a:solidFill>
              </a:rPr>
              <a:t>2</a:t>
            </a:r>
            <a:r>
              <a:t>*a === b}))</a:t>
            </a:r>
          </a:p>
          <a:p>
            <a:pPr algn="l" defTabSz="457200">
              <a:tabLst>
                <a:tab pos="330200" algn="l"/>
              </a:tabLst>
              <a:defRPr sz="1700">
                <a:latin typeface="Menlo"/>
                <a:ea typeface="Menlo"/>
                <a:cs typeface="Menlo"/>
                <a:sym typeface="Menlo"/>
              </a:defRPr>
            </a:pPr>
          </a:p>
          <a:p>
            <a:pPr algn="l" defTabSz="457200">
              <a:tabLst>
                <a:tab pos="330200" algn="l"/>
              </a:tabLst>
              <a:defRPr sz="1700">
                <a:latin typeface="Menlo"/>
                <a:ea typeface="Menlo"/>
                <a:cs typeface="Menlo"/>
                <a:sym typeface="Menlo"/>
              </a:defRPr>
            </a:pPr>
            <a:r>
              <a:t>console.log(</a:t>
            </a:r>
            <a:r>
              <a:rPr>
                <a:solidFill>
                  <a:srgbClr val="4F8187"/>
                </a:solidFill>
              </a:rPr>
              <a:t>searchFunc</a:t>
            </a:r>
            <a:r>
              <a:t>(</a:t>
            </a:r>
            <a:r>
              <a:rPr>
                <a:solidFill>
                  <a:srgbClr val="272AD8"/>
                </a:solidFill>
              </a:rPr>
              <a:t>10</a:t>
            </a:r>
            <a:r>
              <a:t>));</a:t>
            </a:r>
          </a:p>
        </p:txBody>
      </p:sp>
      <p:sp>
        <p:nvSpPr>
          <p:cNvPr id="154" name="Shape 154"/>
          <p:cNvSpPr/>
          <p:nvPr/>
        </p:nvSpPr>
        <p:spPr>
          <a:xfrm>
            <a:off x="7653632" y="4600275"/>
            <a:ext cx="2039836" cy="1"/>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5" name="Shape 155"/>
          <p:cNvSpPr/>
          <p:nvPr/>
        </p:nvSpPr>
        <p:spPr>
          <a:xfrm>
            <a:off x="7948618" y="6076950"/>
            <a:ext cx="3114664" cy="30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300"/>
            </a:lvl1pPr>
          </a:lstStyle>
          <a:p>
            <a:pPr>
              <a:defRPr sz="3600"/>
            </a:pPr>
            <a:r>
              <a:rPr sz="1300"/>
              <a:t>Lambda function - passed as arguments</a:t>
            </a:r>
          </a:p>
        </p:txBody>
      </p:sp>
      <p:sp>
        <p:nvSpPr>
          <p:cNvPr id="156" name="Shape 156"/>
          <p:cNvSpPr/>
          <p:nvPr/>
        </p:nvSpPr>
        <p:spPr>
          <a:xfrm flipV="1">
            <a:off x="3457644" y="6453038"/>
            <a:ext cx="4414471" cy="754857"/>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57" name="Shape 157"/>
          <p:cNvSpPr/>
          <p:nvPr/>
        </p:nvSpPr>
        <p:spPr>
          <a:xfrm>
            <a:off x="9844932" y="4165600"/>
            <a:ext cx="203983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sz="1300"/>
              <a:t>Custom criteria function.</a:t>
            </a:r>
            <a:r>
              <a:t> </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952500" y="444500"/>
            <a:ext cx="11099800" cy="1724373"/>
          </a:xfrm>
          <a:prstGeom prst="rect">
            <a:avLst/>
          </a:prstGeom>
        </p:spPr>
        <p:txBody>
          <a:bodyPr/>
          <a:lstStyle/>
          <a:p>
            <a:pPr/>
            <a:r>
              <a:t>Modules</a:t>
            </a:r>
          </a:p>
        </p:txBody>
      </p:sp>
      <p:sp>
        <p:nvSpPr>
          <p:cNvPr id="160" name="Shape 160"/>
          <p:cNvSpPr/>
          <p:nvPr/>
        </p:nvSpPr>
        <p:spPr>
          <a:xfrm>
            <a:off x="2610802" y="2133599"/>
            <a:ext cx="622236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p>
          <a:p>
            <a:pPr marL="555625" indent="-555625" algn="l">
              <a:buSzPct val="75000"/>
              <a:buChar char="-"/>
              <a:defRPr sz="2500"/>
            </a:pPr>
            <a:r>
              <a:t>Avoid polluting the global namespace.</a:t>
            </a:r>
          </a:p>
          <a:p>
            <a:pPr marL="555625" indent="-555625" algn="l">
              <a:buSzPct val="75000"/>
              <a:buChar char="-"/>
              <a:defRPr sz="2500"/>
            </a:pPr>
            <a:r>
              <a:t>Help in abstraction.</a:t>
            </a:r>
          </a:p>
          <a:p>
            <a:pPr marL="555625" indent="-555625" algn="l">
              <a:buSzPct val="75000"/>
              <a:buChar char="-"/>
              <a:defRPr sz="2500"/>
            </a:pPr>
            <a:r>
              <a:t>Present objects as interfaces.</a:t>
            </a:r>
          </a:p>
          <a:p>
            <a:pPr marL="555625" indent="-555625" algn="l">
              <a:buSzPct val="75000"/>
              <a:buChar char="-"/>
              <a:defRPr sz="2500"/>
            </a:pPr>
            <a:r>
              <a:t>Reuse</a:t>
            </a:r>
          </a:p>
        </p:txBody>
      </p:sp>
      <p:sp>
        <p:nvSpPr>
          <p:cNvPr id="161" name="Shape 161"/>
          <p:cNvSpPr/>
          <p:nvPr/>
        </p:nvSpPr>
        <p:spPr>
          <a:xfrm>
            <a:off x="1187450" y="5435599"/>
            <a:ext cx="5619453" cy="307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30200" algn="l"/>
              </a:tabLst>
              <a:defRPr sz="1500">
                <a:latin typeface="Menlo"/>
                <a:ea typeface="Menlo"/>
                <a:cs typeface="Menlo"/>
                <a:sym typeface="Menlo"/>
              </a:defRPr>
            </a:pPr>
            <a:r>
              <a:rPr>
                <a:solidFill>
                  <a:srgbClr val="BB2CA2"/>
                </a:solidFill>
              </a:rPr>
              <a:t>var</a:t>
            </a:r>
            <a:r>
              <a:t> computationalModule = (function(){</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var</a:t>
            </a:r>
            <a:r>
              <a:t> factor = </a:t>
            </a:r>
            <a:r>
              <a:rPr>
                <a:solidFill>
                  <a:srgbClr val="272AD8"/>
                </a:solidFill>
              </a:rPr>
              <a:t>10</a:t>
            </a:r>
            <a:r>
              <a:t>;</a:t>
            </a:r>
          </a:p>
          <a:p>
            <a:pPr algn="l" defTabSz="457200">
              <a:tabLst>
                <a:tab pos="330200" algn="l"/>
              </a:tabLst>
              <a:defRPr sz="1500">
                <a:latin typeface="Menlo"/>
                <a:ea typeface="Menlo"/>
                <a:cs typeface="Menlo"/>
                <a:sym typeface="Menlo"/>
              </a:defRPr>
            </a:pPr>
            <a:r>
              <a:t>    </a:t>
            </a:r>
            <a:r>
              <a:rPr>
                <a:solidFill>
                  <a:srgbClr val="BB2CA2"/>
                </a:solidFill>
              </a:rPr>
              <a:t>var</a:t>
            </a:r>
            <a:r>
              <a:t> compute = function(a,b){</a:t>
            </a:r>
          </a:p>
          <a:p>
            <a:pPr algn="l" defTabSz="457200">
              <a:tabLst>
                <a:tab pos="330200" algn="l"/>
              </a:tabLst>
              <a:defRPr sz="1500">
                <a:latin typeface="Menlo"/>
                <a:ea typeface="Menlo"/>
                <a:cs typeface="Menlo"/>
                <a:sym typeface="Menlo"/>
              </a:defRPr>
            </a:pPr>
            <a:r>
              <a:t>        </a:t>
            </a:r>
            <a:r>
              <a:rPr>
                <a:solidFill>
                  <a:srgbClr val="BB2CA2"/>
                </a:solidFill>
              </a:rPr>
              <a:t>return</a:t>
            </a:r>
            <a:r>
              <a:t> factor*(a+b);</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return</a:t>
            </a:r>
            <a:r>
              <a:t> Object.freeze({</a:t>
            </a:r>
          </a:p>
          <a:p>
            <a:pPr algn="l" defTabSz="457200">
              <a:tabLst>
                <a:tab pos="330200" algn="l"/>
              </a:tabLst>
              <a:defRPr sz="1500">
                <a:solidFill>
                  <a:srgbClr val="D12F1B"/>
                </a:solidFill>
                <a:latin typeface="Menlo"/>
                <a:ea typeface="Menlo"/>
                <a:cs typeface="Menlo"/>
                <a:sym typeface="Menlo"/>
              </a:defRPr>
            </a:pPr>
            <a:r>
              <a:rPr>
                <a:solidFill>
                  <a:srgbClr val="000000"/>
                </a:solidFill>
              </a:rPr>
              <a:t>        </a:t>
            </a:r>
            <a:r>
              <a:t>"compute"</a:t>
            </a:r>
            <a:r>
              <a:rPr>
                <a:solidFill>
                  <a:srgbClr val="000000"/>
                </a:solidFill>
              </a:rPr>
              <a:t>:compute</a:t>
            </a:r>
            <a:endParaRPr>
              <a:solidFill>
                <a:srgbClr val="000000"/>
              </a:solidFill>
            </a:endParaRP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p>
          <a:p>
            <a:pPr algn="l" defTabSz="457200">
              <a:tabLst>
                <a:tab pos="330200" algn="l"/>
              </a:tabLst>
              <a:defRPr sz="1500">
                <a:solidFill>
                  <a:srgbClr val="4F8187"/>
                </a:solidFill>
                <a:latin typeface="Menlo"/>
                <a:ea typeface="Menlo"/>
                <a:cs typeface="Menlo"/>
                <a:sym typeface="Menlo"/>
              </a:defRPr>
            </a:pPr>
            <a:r>
              <a:rPr>
                <a:solidFill>
                  <a:srgbClr val="000000"/>
                </a:solidFill>
              </a:rPr>
              <a:t>console.log(</a:t>
            </a:r>
            <a:r>
              <a:t>computationalModule</a:t>
            </a:r>
            <a:r>
              <a:rPr>
                <a:solidFill>
                  <a:srgbClr val="000000"/>
                </a:solidFill>
              </a:rPr>
              <a:t>.compute(</a:t>
            </a:r>
            <a:r>
              <a:rPr>
                <a:solidFill>
                  <a:srgbClr val="272AD8"/>
                </a:solidFill>
              </a:rPr>
              <a:t>10</a:t>
            </a:r>
            <a:r>
              <a:rPr>
                <a:solidFill>
                  <a:srgbClr val="000000"/>
                </a:solidFill>
              </a:rPr>
              <a:t>,</a:t>
            </a:r>
            <a:r>
              <a:rPr>
                <a:solidFill>
                  <a:srgbClr val="272AD8"/>
                </a:solidFill>
              </a:rPr>
              <a:t>20</a:t>
            </a:r>
            <a:r>
              <a:rPr>
                <a:solidFill>
                  <a:srgbClr val="000000"/>
                </a:solidFill>
              </a:rPr>
              <a:t>));</a:t>
            </a:r>
          </a:p>
        </p:txBody>
      </p:sp>
      <p:sp>
        <p:nvSpPr>
          <p:cNvPr id="162" name="Shape 162"/>
          <p:cNvSpPr/>
          <p:nvPr/>
        </p:nvSpPr>
        <p:spPr>
          <a:xfrm flipV="1">
            <a:off x="4845538" y="5181599"/>
            <a:ext cx="1754469" cy="272225"/>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63" name="Shape 163"/>
          <p:cNvSpPr/>
          <p:nvPr/>
        </p:nvSpPr>
        <p:spPr>
          <a:xfrm>
            <a:off x="6614318" y="4953000"/>
            <a:ext cx="4652964"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500"/>
            </a:pPr>
            <a:r>
              <a:t>creates a namespace named </a:t>
            </a:r>
            <a:r>
              <a:rPr i="1"/>
              <a:t>“computationalModule”</a:t>
            </a:r>
          </a:p>
        </p:txBody>
      </p:sp>
      <p:sp>
        <p:nvSpPr>
          <p:cNvPr id="164" name="Shape 164"/>
          <p:cNvSpPr/>
          <p:nvPr/>
        </p:nvSpPr>
        <p:spPr>
          <a:xfrm flipV="1">
            <a:off x="3893145" y="5850971"/>
            <a:ext cx="3241626" cy="268075"/>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65" name="Shape 165"/>
          <p:cNvSpPr/>
          <p:nvPr/>
        </p:nvSpPr>
        <p:spPr>
          <a:xfrm>
            <a:off x="7315327" y="5588000"/>
            <a:ext cx="425424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1500"/>
            </a:pPr>
            <a:r>
              <a:t>bound to the computationalModule namespace </a:t>
            </a:r>
          </a:p>
          <a:p>
            <a:pPr algn="l">
              <a:defRPr sz="1500"/>
            </a:pPr>
            <a:r>
              <a:t>and not to the global namespace</a:t>
            </a:r>
          </a:p>
        </p:txBody>
      </p:sp>
      <p:sp>
        <p:nvSpPr>
          <p:cNvPr id="166" name="Shape 166"/>
          <p:cNvSpPr/>
          <p:nvPr/>
        </p:nvSpPr>
        <p:spPr>
          <a:xfrm>
            <a:off x="7803991" y="7042150"/>
            <a:ext cx="2616518"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expose objects as interfaces.</a:t>
            </a:r>
          </a:p>
        </p:txBody>
      </p:sp>
      <p:sp>
        <p:nvSpPr>
          <p:cNvPr id="167" name="Shape 167"/>
          <p:cNvSpPr/>
          <p:nvPr/>
        </p:nvSpPr>
        <p:spPr>
          <a:xfrm flipV="1">
            <a:off x="4337726" y="7286476"/>
            <a:ext cx="3289549" cy="162074"/>
          </a:xfrm>
          <a:prstGeom prst="line">
            <a:avLst/>
          </a:prstGeom>
          <a:ln w="25400">
            <a:solidFill>
              <a:srgbClr val="000000"/>
            </a:solidFill>
            <a:miter lim="400000"/>
            <a:tailEnd type="triangle"/>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Promise</a:t>
            </a:r>
          </a:p>
        </p:txBody>
      </p:sp>
      <p:sp>
        <p:nvSpPr>
          <p:cNvPr id="170" name="Shape 170"/>
          <p:cNvSpPr/>
          <p:nvPr/>
        </p:nvSpPr>
        <p:spPr>
          <a:xfrm>
            <a:off x="204152" y="2076449"/>
            <a:ext cx="12596496"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500"/>
            </a:pPr>
            <a:r>
              <a:t>A Promise object is used for deferred and asynchronous computations. It represents an operation that has not completed yet but is expected in the future.</a:t>
            </a:r>
          </a:p>
          <a:p>
            <a:pPr algn="l">
              <a:defRPr sz="2500"/>
            </a:pPr>
          </a:p>
          <a:p>
            <a:pPr marL="444500" indent="-444500" algn="l">
              <a:buSzPct val="75000"/>
              <a:buChar char="-"/>
              <a:defRPr sz="2500"/>
            </a:pPr>
            <a:r>
              <a:t>use the static functions </a:t>
            </a:r>
            <a:r>
              <a:rPr i="1"/>
              <a:t>Promise.reject </a:t>
            </a:r>
            <a:r>
              <a:t>and </a:t>
            </a:r>
            <a:r>
              <a:rPr i="1"/>
              <a:t>Promise.resolve</a:t>
            </a:r>
            <a:r>
              <a:t> to reject/resolve without performing any actions. </a:t>
            </a:r>
          </a:p>
        </p:txBody>
      </p:sp>
      <p:sp>
        <p:nvSpPr>
          <p:cNvPr id="171" name="Shape 171"/>
          <p:cNvSpPr/>
          <p:nvPr/>
        </p:nvSpPr>
        <p:spPr>
          <a:xfrm>
            <a:off x="501650" y="4222750"/>
            <a:ext cx="6766360" cy="535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tabLst>
                <a:tab pos="330200" algn="l"/>
              </a:tabLst>
              <a:defRPr sz="1500">
                <a:latin typeface="Menlo"/>
                <a:ea typeface="Menlo"/>
                <a:cs typeface="Menlo"/>
                <a:sym typeface="Menlo"/>
              </a:defRPr>
            </a:pPr>
          </a:p>
          <a:p>
            <a:pPr algn="l" defTabSz="457200">
              <a:tabLst>
                <a:tab pos="330200" algn="l"/>
              </a:tabLst>
              <a:defRPr sz="1500">
                <a:latin typeface="Menlo"/>
                <a:ea typeface="Menlo"/>
                <a:cs typeface="Menlo"/>
                <a:sym typeface="Menlo"/>
              </a:defRPr>
            </a:pPr>
            <a:r>
              <a:rPr>
                <a:solidFill>
                  <a:srgbClr val="BB2CA2"/>
                </a:solidFill>
              </a:rPr>
              <a:t>var</a:t>
            </a:r>
            <a:r>
              <a:t> someService = function(params) {</a:t>
            </a:r>
          </a:p>
          <a:p>
            <a:pPr algn="l" defTabSz="457200">
              <a:tabLst>
                <a:tab pos="330200" algn="l"/>
              </a:tabLst>
              <a:defRPr sz="1500">
                <a:latin typeface="Menlo"/>
                <a:ea typeface="Menlo"/>
                <a:cs typeface="Menlo"/>
                <a:sym typeface="Menlo"/>
              </a:defRPr>
            </a:pPr>
            <a:r>
              <a:t>    </a:t>
            </a:r>
            <a:r>
              <a:rPr>
                <a:solidFill>
                  <a:srgbClr val="BB2CA2"/>
                </a:solidFill>
              </a:rPr>
              <a:t>if</a:t>
            </a:r>
            <a:r>
              <a:t> (params[</a:t>
            </a:r>
            <a:r>
              <a:rPr>
                <a:solidFill>
                  <a:srgbClr val="D12F1B"/>
                </a:solidFill>
              </a:rPr>
              <a:t>"name"</a:t>
            </a:r>
            <a:r>
              <a:t>] === </a:t>
            </a:r>
            <a:r>
              <a:rPr>
                <a:solidFill>
                  <a:srgbClr val="D12F1B"/>
                </a:solidFill>
              </a:rPr>
              <a:t>"Java"</a:t>
            </a:r>
            <a:r>
              <a:t>) {</a:t>
            </a:r>
          </a:p>
          <a:p>
            <a:pPr algn="l" defTabSz="457200">
              <a:tabLst>
                <a:tab pos="330200" algn="l"/>
              </a:tabLst>
              <a:defRPr sz="1500">
                <a:latin typeface="Menlo"/>
                <a:ea typeface="Menlo"/>
                <a:cs typeface="Menlo"/>
                <a:sym typeface="Menlo"/>
              </a:defRPr>
            </a:pPr>
            <a:r>
              <a:t>        </a:t>
            </a:r>
            <a:r>
              <a:rPr>
                <a:solidFill>
                  <a:srgbClr val="BB2CA2"/>
                </a:solidFill>
              </a:rPr>
              <a:t>return</a:t>
            </a:r>
            <a:r>
              <a:t> Promise.reject(new Error(</a:t>
            </a:r>
            <a:r>
              <a:rPr>
                <a:solidFill>
                  <a:srgbClr val="D12F1B"/>
                </a:solidFill>
              </a:rPr>
              <a:t>"Invalid Name"</a:t>
            </a:r>
            <a:r>
              <a:t>));</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r>
              <a:rPr>
                <a:solidFill>
                  <a:srgbClr val="BB2CA2"/>
                </a:solidFill>
              </a:rPr>
              <a:t>return</a:t>
            </a:r>
            <a:r>
              <a:t> new Promise(function(resolve, reject) {</a:t>
            </a:r>
          </a:p>
          <a:p>
            <a:pPr algn="l" defTabSz="457200">
              <a:tabLst>
                <a:tab pos="330200" algn="l"/>
              </a:tabLst>
              <a:defRPr sz="1500">
                <a:latin typeface="Menlo"/>
                <a:ea typeface="Menlo"/>
                <a:cs typeface="Menlo"/>
                <a:sym typeface="Menlo"/>
              </a:defRPr>
            </a:pPr>
            <a:r>
              <a:t>        </a:t>
            </a:r>
            <a:r>
              <a:rPr>
                <a:solidFill>
                  <a:srgbClr val="BB2CA2"/>
                </a:solidFill>
              </a:rPr>
              <a:t>var</a:t>
            </a:r>
            <a:r>
              <a:t> resultOfSomething = </a:t>
            </a:r>
            <a:r>
              <a:rPr>
                <a:solidFill>
                  <a:srgbClr val="272AD8"/>
                </a:solidFill>
              </a:rPr>
              <a:t>10</a:t>
            </a:r>
            <a:r>
              <a:t>;</a:t>
            </a:r>
          </a:p>
          <a:p>
            <a:pPr algn="l" defTabSz="457200">
              <a:tabLst>
                <a:tab pos="330200" algn="l"/>
              </a:tabLst>
              <a:defRPr sz="1500">
                <a:latin typeface="Menlo"/>
                <a:ea typeface="Menlo"/>
                <a:cs typeface="Menlo"/>
                <a:sym typeface="Menlo"/>
              </a:defRPr>
            </a:pPr>
            <a:r>
              <a:t>        </a:t>
            </a:r>
            <a:r>
              <a:rPr>
                <a:solidFill>
                  <a:srgbClr val="BB2CA2"/>
                </a:solidFill>
              </a:rPr>
              <a:t>if</a:t>
            </a:r>
            <a:r>
              <a:t> (resultOfSomething === </a:t>
            </a:r>
            <a:r>
              <a:rPr>
                <a:solidFill>
                  <a:srgbClr val="272AD8"/>
                </a:solidFill>
              </a:rPr>
              <a:t>10</a:t>
            </a:r>
            <a:r>
              <a:t>) {</a:t>
            </a:r>
          </a:p>
          <a:p>
            <a:pPr algn="l" defTabSz="457200">
              <a:tabLst>
                <a:tab pos="330200" algn="l"/>
              </a:tabLst>
              <a:defRPr sz="1500">
                <a:latin typeface="Menlo"/>
                <a:ea typeface="Menlo"/>
                <a:cs typeface="Menlo"/>
                <a:sym typeface="Menlo"/>
              </a:defRPr>
            </a:pPr>
            <a:r>
              <a:t>            resolve(resultOfSomething);</a:t>
            </a:r>
          </a:p>
          <a:p>
            <a:pPr algn="l" defTabSz="457200">
              <a:tabLst>
                <a:tab pos="330200" algn="l"/>
              </a:tabLst>
              <a:defRPr sz="1500">
                <a:latin typeface="Menlo"/>
                <a:ea typeface="Menlo"/>
                <a:cs typeface="Menlo"/>
                <a:sym typeface="Menlo"/>
              </a:defRPr>
            </a:pPr>
            <a:r>
              <a:t>        } </a:t>
            </a:r>
            <a:r>
              <a:rPr>
                <a:solidFill>
                  <a:srgbClr val="BB2CA2"/>
                </a:solidFill>
              </a:rPr>
              <a:t>else</a:t>
            </a:r>
            <a:r>
              <a:t> {</a:t>
            </a:r>
          </a:p>
          <a:p>
            <a:pPr algn="l" defTabSz="457200">
              <a:tabLst>
                <a:tab pos="330200" algn="l"/>
              </a:tabLst>
              <a:defRPr sz="1500">
                <a:latin typeface="Menlo"/>
                <a:ea typeface="Menlo"/>
                <a:cs typeface="Menlo"/>
                <a:sym typeface="Menlo"/>
              </a:defRPr>
            </a:pPr>
            <a:r>
              <a:t>            reject(new Error(</a:t>
            </a:r>
            <a:r>
              <a:rPr>
                <a:solidFill>
                  <a:srgbClr val="D12F1B"/>
                </a:solidFill>
              </a:rPr>
              <a:t>"Some Error"</a:t>
            </a:r>
            <a:r>
              <a:t>));</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        })</a:t>
            </a:r>
          </a:p>
          <a:p>
            <a:pPr algn="l" defTabSz="457200">
              <a:tabLst>
                <a:tab pos="330200" algn="l"/>
              </a:tabLst>
              <a:defRPr sz="1500">
                <a:latin typeface="Menlo"/>
                <a:ea typeface="Menlo"/>
                <a:cs typeface="Menlo"/>
                <a:sym typeface="Menlo"/>
              </a:defRPr>
            </a:pPr>
            <a:r>
              <a:t>}</a:t>
            </a:r>
          </a:p>
          <a:p>
            <a:pPr algn="l" defTabSz="457200">
              <a:tabLst>
                <a:tab pos="330200" algn="l"/>
              </a:tabLst>
              <a:defRPr sz="1500">
                <a:latin typeface="Menlo"/>
                <a:ea typeface="Menlo"/>
                <a:cs typeface="Menlo"/>
                <a:sym typeface="Menlo"/>
              </a:defRPr>
            </a:pPr>
          </a:p>
          <a:p>
            <a:pPr algn="l" defTabSz="457200">
              <a:tabLst>
                <a:tab pos="330200" algn="l"/>
              </a:tabLst>
              <a:defRPr sz="1500">
                <a:latin typeface="Menlo"/>
                <a:ea typeface="Menlo"/>
                <a:cs typeface="Menlo"/>
                <a:sym typeface="Menlo"/>
              </a:defRPr>
            </a:pPr>
          </a:p>
          <a:p>
            <a:pPr algn="l" defTabSz="457200">
              <a:tabLst>
                <a:tab pos="330200" algn="l"/>
              </a:tabLst>
              <a:defRPr sz="1500">
                <a:solidFill>
                  <a:srgbClr val="4F8187"/>
                </a:solidFill>
                <a:latin typeface="Menlo"/>
                <a:ea typeface="Menlo"/>
                <a:cs typeface="Menlo"/>
                <a:sym typeface="Menlo"/>
              </a:defRPr>
            </a:pPr>
            <a:r>
              <a:t>someService</a:t>
            </a:r>
            <a:r>
              <a:rPr>
                <a:solidFill>
                  <a:srgbClr val="000000"/>
                </a:solidFill>
              </a:rPr>
              <a:t>({</a:t>
            </a:r>
            <a:endParaRPr>
              <a:solidFill>
                <a:srgbClr val="000000"/>
              </a:solidFill>
            </a:endParaRPr>
          </a:p>
          <a:p>
            <a:pPr algn="l" defTabSz="457200">
              <a:tabLst>
                <a:tab pos="330200" algn="l"/>
              </a:tabLst>
              <a:defRPr sz="1500">
                <a:solidFill>
                  <a:srgbClr val="D12F1B"/>
                </a:solidFill>
                <a:latin typeface="Menlo"/>
                <a:ea typeface="Menlo"/>
                <a:cs typeface="Menlo"/>
                <a:sym typeface="Menlo"/>
              </a:defRPr>
            </a:pPr>
            <a:r>
              <a:rPr>
                <a:solidFill>
                  <a:srgbClr val="000000"/>
                </a:solidFill>
              </a:rPr>
              <a:t>    </a:t>
            </a:r>
            <a:r>
              <a:t>"name"</a:t>
            </a:r>
            <a:r>
              <a:rPr>
                <a:solidFill>
                  <a:srgbClr val="000000"/>
                </a:solidFill>
              </a:rPr>
              <a:t>: </a:t>
            </a:r>
            <a:r>
              <a:t>"Java"</a:t>
            </a:r>
            <a:endParaRPr>
              <a:solidFill>
                <a:srgbClr val="000000"/>
              </a:solidFill>
            </a:endParaRPr>
          </a:p>
          <a:p>
            <a:pPr algn="l" defTabSz="457200">
              <a:tabLst>
                <a:tab pos="330200" algn="l"/>
              </a:tabLst>
              <a:defRPr sz="1500">
                <a:latin typeface="Menlo"/>
                <a:ea typeface="Menlo"/>
                <a:cs typeface="Menlo"/>
                <a:sym typeface="Menlo"/>
              </a:defRPr>
            </a:pPr>
            <a:r>
              <a:t>}).then(function(data) {</a:t>
            </a:r>
          </a:p>
          <a:p>
            <a:pPr algn="l" defTabSz="457200">
              <a:tabLst>
                <a:tab pos="330200" algn="l"/>
              </a:tabLst>
              <a:defRPr sz="1500">
                <a:latin typeface="Menlo"/>
                <a:ea typeface="Menlo"/>
                <a:cs typeface="Menlo"/>
                <a:sym typeface="Menlo"/>
              </a:defRPr>
            </a:pPr>
            <a:r>
              <a:t>    console.log(data);</a:t>
            </a:r>
          </a:p>
          <a:p>
            <a:pPr algn="l" defTabSz="457200">
              <a:tabLst>
                <a:tab pos="330200" algn="l"/>
              </a:tabLst>
              <a:defRPr sz="1500">
                <a:latin typeface="Menlo"/>
                <a:ea typeface="Menlo"/>
                <a:cs typeface="Menlo"/>
                <a:sym typeface="Menlo"/>
              </a:defRPr>
            </a:pPr>
            <a:r>
              <a:t>    }, function(err) {</a:t>
            </a:r>
          </a:p>
          <a:p>
            <a:pPr algn="l" defTabSz="457200">
              <a:tabLst>
                <a:tab pos="330200" algn="l"/>
              </a:tabLst>
              <a:defRPr sz="1500">
                <a:latin typeface="Menlo"/>
                <a:ea typeface="Menlo"/>
                <a:cs typeface="Menlo"/>
                <a:sym typeface="Menlo"/>
              </a:defRPr>
            </a:pPr>
            <a:r>
              <a:t>        console.log(err);</a:t>
            </a:r>
          </a:p>
          <a:p>
            <a:pPr algn="l" defTabSz="457200">
              <a:tabLst>
                <a:tab pos="330200" algn="l"/>
              </a:tabLst>
              <a:defRPr sz="1500">
                <a:latin typeface="Menlo"/>
                <a:ea typeface="Menlo"/>
                <a:cs typeface="Menlo"/>
                <a:sym typeface="Menlo"/>
              </a:defRPr>
            </a:pPr>
            <a:r>
              <a:t>    });</a:t>
            </a:r>
          </a:p>
        </p:txBody>
      </p:sp>
      <p:sp>
        <p:nvSpPr>
          <p:cNvPr id="172" name="Shape 172"/>
          <p:cNvSpPr/>
          <p:nvPr/>
        </p:nvSpPr>
        <p:spPr>
          <a:xfrm flipV="1">
            <a:off x="5281661" y="4555026"/>
            <a:ext cx="2054226" cy="403382"/>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73" name="Shape 173"/>
          <p:cNvSpPr/>
          <p:nvPr/>
        </p:nvSpPr>
        <p:spPr>
          <a:xfrm flipV="1">
            <a:off x="5384188" y="5775349"/>
            <a:ext cx="2238666" cy="413007"/>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74" name="Shape 174"/>
          <p:cNvSpPr/>
          <p:nvPr/>
        </p:nvSpPr>
        <p:spPr>
          <a:xfrm flipV="1">
            <a:off x="5917550" y="6296049"/>
            <a:ext cx="2238704" cy="412552"/>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75" name="Shape 175"/>
          <p:cNvSpPr/>
          <p:nvPr/>
        </p:nvSpPr>
        <p:spPr>
          <a:xfrm flipV="1">
            <a:off x="2914649" y="7912262"/>
            <a:ext cx="5311231" cy="145889"/>
          </a:xfrm>
          <a:prstGeom prst="line">
            <a:avLst/>
          </a:prstGeom>
          <a:ln w="25400">
            <a:solidFill>
              <a:srgbClr val="000000"/>
            </a:solidFill>
            <a:miter lim="400000"/>
            <a:tailEnd type="triangle"/>
          </a:ln>
        </p:spPr>
        <p:txBody>
          <a:bodyPr lIns="50800" tIns="50800" rIns="50800" bIns="50800" anchor="ctr"/>
          <a:lstStyle/>
          <a:p>
            <a:pPr>
              <a:defRPr sz="2400"/>
            </a:pPr>
          </a:p>
        </p:txBody>
      </p:sp>
      <p:sp>
        <p:nvSpPr>
          <p:cNvPr id="176" name="Shape 176"/>
          <p:cNvSpPr/>
          <p:nvPr/>
        </p:nvSpPr>
        <p:spPr>
          <a:xfrm>
            <a:off x="7656194" y="5588000"/>
            <a:ext cx="3470911"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Resolve after the action was successful</a:t>
            </a:r>
          </a:p>
        </p:txBody>
      </p:sp>
      <p:sp>
        <p:nvSpPr>
          <p:cNvPr id="177" name="Shape 177"/>
          <p:cNvSpPr/>
          <p:nvPr/>
        </p:nvSpPr>
        <p:spPr>
          <a:xfrm>
            <a:off x="7365720" y="4037147"/>
            <a:ext cx="1969060" cy="78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500"/>
            </a:lvl1pPr>
          </a:lstStyle>
          <a:p>
            <a:pPr/>
            <a:r>
              <a:t>Reject without performing any action</a:t>
            </a:r>
          </a:p>
        </p:txBody>
      </p:sp>
      <p:sp>
        <p:nvSpPr>
          <p:cNvPr id="178" name="Shape 178"/>
          <p:cNvSpPr/>
          <p:nvPr/>
        </p:nvSpPr>
        <p:spPr>
          <a:xfrm>
            <a:off x="8270208" y="6108700"/>
            <a:ext cx="2496884"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Reject after the action failed</a:t>
            </a:r>
          </a:p>
        </p:txBody>
      </p:sp>
      <p:sp>
        <p:nvSpPr>
          <p:cNvPr id="179" name="Shape 179"/>
          <p:cNvSpPr/>
          <p:nvPr/>
        </p:nvSpPr>
        <p:spPr>
          <a:xfrm>
            <a:off x="8313547" y="7726225"/>
            <a:ext cx="1953007"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lvl1pPr>
          </a:lstStyle>
          <a:p>
            <a:pPr/>
            <a:r>
              <a:t>consume the promise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