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Sniglet" panose="020B0604020202020204" charset="0"/>
      <p:regular r:id="rId23"/>
    </p:embeddedFont>
    <p:embeddedFont>
      <p:font typeface="Walter Turncoat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427A72-A4E9-48F0-AEDF-663D24E78010}">
  <a:tblStyle styleId="{9F427A72-A4E9-48F0-AEDF-663D24E78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e75c3a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e75c3a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8e75c3a5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8e75c3a5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e75c3a5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e75c3a5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64c4a1c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564c4a1c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8e75c3a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8e75c3a5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654393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654393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654393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6543932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e75c3a5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e75c3a5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64c4a1c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64c4a1c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64c4a1cb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64c4a1cb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e75c3a5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e75c3a5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6543932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6543932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6543932c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6543932c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e75c3a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e75c3a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e75c3a5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e75c3a5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Sorts</a:t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1692125" y="2945775"/>
            <a:ext cx="5707512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0"/>
          <p:cNvGraphicFramePr/>
          <p:nvPr/>
        </p:nvGraphicFramePr>
        <p:xfrm>
          <a:off x="952475" y="1468175"/>
          <a:ext cx="51642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64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7</a:t>
                      </a:r>
                      <a:endParaRPr sz="1800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0"/>
          <p:cNvSpPr txBox="1"/>
          <p:nvPr/>
        </p:nvSpPr>
        <p:spPr>
          <a:xfrm>
            <a:off x="952525" y="470025"/>
            <a:ext cx="7239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Funcionamiento: Distribution Sort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 flipH="1">
            <a:off x="6512838" y="1483011"/>
            <a:ext cx="1011200" cy="292500"/>
            <a:chOff x="271125" y="812725"/>
            <a:chExt cx="766525" cy="221725"/>
          </a:xfrm>
        </p:grpSpPr>
        <p:sp>
          <p:nvSpPr>
            <p:cNvPr id="157" name="Google Shape;157;p20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0"/>
          <p:cNvSpPr txBox="1"/>
          <p:nvPr/>
        </p:nvSpPr>
        <p:spPr>
          <a:xfrm>
            <a:off x="7587675" y="1477675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952475" y="2425075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1" name="Google Shape;161;p20"/>
          <p:cNvGrpSpPr/>
          <p:nvPr/>
        </p:nvGrpSpPr>
        <p:grpSpPr>
          <a:xfrm flipH="1">
            <a:off x="6512838" y="2469449"/>
            <a:ext cx="1011200" cy="292500"/>
            <a:chOff x="271125" y="812725"/>
            <a:chExt cx="766525" cy="221725"/>
          </a:xfrm>
        </p:grpSpPr>
        <p:sp>
          <p:nvSpPr>
            <p:cNvPr id="162" name="Google Shape;162;p20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7587675" y="2464113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 [7]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952475" y="3907600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6" name="Google Shape;166;p20"/>
          <p:cNvGrpSpPr/>
          <p:nvPr/>
        </p:nvGrpSpPr>
        <p:grpSpPr>
          <a:xfrm flipH="1">
            <a:off x="6512838" y="3951974"/>
            <a:ext cx="1011200" cy="292500"/>
            <a:chOff x="271125" y="812725"/>
            <a:chExt cx="766525" cy="221725"/>
          </a:xfrm>
        </p:grpSpPr>
        <p:sp>
          <p:nvSpPr>
            <p:cNvPr id="167" name="Google Shape;167;p20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20"/>
          <p:cNvSpPr txBox="1"/>
          <p:nvPr/>
        </p:nvSpPr>
        <p:spPr>
          <a:xfrm>
            <a:off x="7587675" y="3907713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3524550" y="4519875"/>
            <a:ext cx="209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PARTE II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59500" y="1995700"/>
            <a:ext cx="525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crea un nuevo arreglo del mismo tamaño que A.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835200" y="2812060"/>
            <a:ext cx="53988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colocan los elementos de A en C según el elemento de B (</a:t>
            </a: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que se encuentre en la posición de respaldo que sea igual al elemento de A</a:t>
            </a: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 - 1, Después de asignar un número siempre se le va a restar uno al elemento de B con el que se trabajó</a:t>
            </a: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859500" y="1107225"/>
            <a:ext cx="525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suma b[i] con b[i-1] desde i=1 hasta que termina el arreglo.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Google Shape;149;p19">
            <a:extLst>
              <a:ext uri="{FF2B5EF4-FFF2-40B4-BE49-F238E27FC236}">
                <a16:creationId xmlns:a16="http://schemas.microsoft.com/office/drawing/2014/main" id="{FEB2D812-E2A5-48D6-80B9-4903D6A08B64}"/>
              </a:ext>
            </a:extLst>
          </p:cNvPr>
          <p:cNvSpPr txBox="1"/>
          <p:nvPr/>
        </p:nvSpPr>
        <p:spPr>
          <a:xfrm>
            <a:off x="1057557" y="1591645"/>
            <a:ext cx="525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lt2"/>
                </a:solidFill>
                <a:latin typeface="Sniglet"/>
                <a:ea typeface="Sniglet"/>
                <a:cs typeface="Sniglet"/>
                <a:sym typeface="Sniglet"/>
              </a:rPr>
              <a:t>        1               2               3               4               5               6               7               8 </a:t>
            </a:r>
            <a:endParaRPr dirty="0">
              <a:solidFill>
                <a:schemeClr val="lt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-6000" y="20540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Sort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835275" y="1730550"/>
            <a:ext cx="3579600" cy="3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Es mucho más eficiente que muchos algoritmos al tener una gran cantidad de números a ordenar y un rango pequeño.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Se pueden ordenar números negativos.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Es frecuentemente utilizado como una sub-rutina frente a otro ordenamiento como radix sort.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729075" y="1730550"/>
            <a:ext cx="3579600" cy="3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Si el rango de número a utilizar es muy grande, no es eficiente.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No se puede utilizar con cadenas de texto o caracteres.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Es muy ineficiente y más complicado con números decimales ya que se tendría que trabajar con matrices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2356457" y="1062812"/>
            <a:ext cx="537242" cy="529181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6250257" y="1062812"/>
            <a:ext cx="537248" cy="529181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0" y="-25"/>
            <a:ext cx="9143917" cy="514356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82643" y="273116"/>
            <a:ext cx="8378400" cy="38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distribution_sort(estudiante arreglo[],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n){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A4C2F4"/>
                </a:solidFill>
                <a:latin typeface="Courier"/>
                <a:ea typeface="Courier"/>
                <a:cs typeface="Courier"/>
                <a:sym typeface="Courier"/>
              </a:rPr>
              <a:t>clock_t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tiempo = clock();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estudiante arreglonuevo[n];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 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mayor=arreglo[0].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menor=arreglo[0].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rango=0;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  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i=0;i&lt;n;i++){</a:t>
            </a:r>
            <a:endParaRPr sz="10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if(arreglo[i].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&gt;mayor){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mayor=arreglo[i].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else if(arreglo[i].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&lt;menor){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menor=arreglo[i].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rango=mayor-menor+1;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arregloaux[rango];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i=0;i&lt;rango;i++){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arregloaux[i]=0;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 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i=0;i&lt;n;i++){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arregloaux[arreglo[i].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-menor]++;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27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0" y="-25"/>
            <a:ext cx="9143917" cy="514356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382643" y="273116"/>
            <a:ext cx="8378400" cy="38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i=1;i&lt;rango;i++){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arregloaux[i]+=arregloaux[i-1];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i=0;i&lt;n;i++){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arreglonuevo[arregloaux[arreglo[i].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-menor]-1].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arreglonuevo[arregloaux[arreglo[i].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-menor]-1].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arreglonuevo[arregloaux[arreglo[i].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-menor]-1].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arreglonuevo[arregloaux[arreglo[i].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-menor]-1].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arreglonuevo[arregloaux[arreglo[i].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-menor]-1].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arregloaux[arreglo[i].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-menor]--;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tiempo=clock()-tiempo;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cout&lt;&lt;</a:t>
            </a:r>
            <a:r>
              <a:rPr lang="en" sz="10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"Tiempo: "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&lt;&lt;(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)tiempo/</a:t>
            </a:r>
            <a:r>
              <a:rPr lang="en" sz="1000">
                <a:solidFill>
                  <a:srgbClr val="A4C2F4"/>
                </a:solidFill>
                <a:latin typeface="Courier"/>
                <a:ea typeface="Courier"/>
                <a:cs typeface="Courier"/>
                <a:sym typeface="Courier"/>
              </a:rPr>
              <a:t>CLOCKS_PER_SEC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&lt;&lt;endl&lt;&lt;endl;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mostrar(arreglonuevo,n);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49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685800" y="26968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3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Odd-Even Transposition Sort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685800" y="385662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Es un algoritmo de ordenamiento el cual posee complejidad O(n</a:t>
            </a:r>
            <a:r>
              <a:rPr lang="en" baseline="30000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) en donde n es el  número de elementos introducidos en el arreglo.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895925" y="208250"/>
            <a:ext cx="7239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Funcionamiento: Odd-Even Transportation sort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208" name="Google Shape;208;p25"/>
          <p:cNvGraphicFramePr/>
          <p:nvPr/>
        </p:nvGraphicFramePr>
        <p:xfrm>
          <a:off x="2578850" y="4016438"/>
          <a:ext cx="38731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64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" name="Google Shape;209;p25"/>
          <p:cNvSpPr txBox="1"/>
          <p:nvPr/>
        </p:nvSpPr>
        <p:spPr>
          <a:xfrm>
            <a:off x="3524550" y="4519875"/>
            <a:ext cx="209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PARTE I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872600" y="2150800"/>
            <a:ext cx="53988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repetirá un ciclo hasta que el arreglo se encuentre ordenado este consta de: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Fases impares: en estas se compara el elemento de posición impar, con el elemento de posición par ubicado a la derecha.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Fases pares: en estas se compara el elemento de posición par, con el elemento de posición impar </a:t>
            </a:r>
            <a:r>
              <a:rPr lang="en" dirty="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ubicado a la derecha 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aphicFrame>
        <p:nvGraphicFramePr>
          <p:cNvPr id="212" name="Google Shape;212;p25"/>
          <p:cNvGraphicFramePr/>
          <p:nvPr/>
        </p:nvGraphicFramePr>
        <p:xfrm>
          <a:off x="2578850" y="1344288"/>
          <a:ext cx="38731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64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149;p19">
            <a:extLst>
              <a:ext uri="{FF2B5EF4-FFF2-40B4-BE49-F238E27FC236}">
                <a16:creationId xmlns:a16="http://schemas.microsoft.com/office/drawing/2014/main" id="{F9CDC507-208A-454F-9D76-C1C1EEAAEA35}"/>
              </a:ext>
            </a:extLst>
          </p:cNvPr>
          <p:cNvSpPr txBox="1"/>
          <p:nvPr/>
        </p:nvSpPr>
        <p:spPr>
          <a:xfrm>
            <a:off x="2666878" y="4138875"/>
            <a:ext cx="41592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lt2"/>
                </a:solidFill>
                <a:latin typeface="Sniglet"/>
                <a:ea typeface="Sniglet"/>
                <a:cs typeface="Sniglet"/>
                <a:sym typeface="Sniglet"/>
              </a:rPr>
              <a:t>        1               2               3               4               5               6</a:t>
            </a:r>
            <a:endParaRPr dirty="0">
              <a:solidFill>
                <a:schemeClr val="lt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26"/>
          <p:cNvGraphicFramePr/>
          <p:nvPr/>
        </p:nvGraphicFramePr>
        <p:xfrm>
          <a:off x="2489700" y="1106225"/>
          <a:ext cx="44265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2        10</a:t>
                      </a:r>
                      <a:endParaRPr sz="1800" u="sng">
                        <a:solidFill>
                          <a:srgbClr val="FF00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1         4</a:t>
                      </a:r>
                      <a:endParaRPr sz="1800" u="sng">
                        <a:solidFill>
                          <a:srgbClr val="00FF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5       6</a:t>
                      </a:r>
                      <a:endParaRPr sz="1800" u="sng">
                        <a:solidFill>
                          <a:srgbClr val="FF00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8" name="Google Shape;218;p26"/>
          <p:cNvGrpSpPr/>
          <p:nvPr/>
        </p:nvGrpSpPr>
        <p:grpSpPr>
          <a:xfrm rot="10800000" flipH="1">
            <a:off x="1312738" y="1150486"/>
            <a:ext cx="1011200" cy="292500"/>
            <a:chOff x="271125" y="812725"/>
            <a:chExt cx="766525" cy="221725"/>
          </a:xfrm>
        </p:grpSpPr>
        <p:sp>
          <p:nvSpPr>
            <p:cNvPr id="219" name="Google Shape;219;p2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26"/>
          <p:cNvSpPr txBox="1"/>
          <p:nvPr/>
        </p:nvSpPr>
        <p:spPr>
          <a:xfrm>
            <a:off x="168375" y="1061975"/>
            <a:ext cx="1182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Fase impar</a:t>
            </a:r>
            <a:endParaRPr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524550" y="4519875"/>
            <a:ext cx="209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PARTE II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2489700" y="444600"/>
          <a:ext cx="44265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p26"/>
          <p:cNvSpPr txBox="1"/>
          <p:nvPr/>
        </p:nvSpPr>
        <p:spPr>
          <a:xfrm>
            <a:off x="299650" y="444588"/>
            <a:ext cx="1182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Original</a:t>
            </a:r>
            <a:endParaRPr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 rot="10800000" flipH="1">
            <a:off x="1351263" y="527899"/>
            <a:ext cx="1011200" cy="292500"/>
            <a:chOff x="271125" y="812725"/>
            <a:chExt cx="766525" cy="221725"/>
          </a:xfrm>
        </p:grpSpPr>
        <p:sp>
          <p:nvSpPr>
            <p:cNvPr id="226" name="Google Shape;226;p2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6"/>
          <p:cNvSpPr txBox="1"/>
          <p:nvPr/>
        </p:nvSpPr>
        <p:spPr>
          <a:xfrm>
            <a:off x="339975" y="1767850"/>
            <a:ext cx="1011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Fase par</a:t>
            </a:r>
            <a:endParaRPr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229" name="Google Shape;229;p26"/>
          <p:cNvGraphicFramePr/>
          <p:nvPr/>
        </p:nvGraphicFramePr>
        <p:xfrm>
          <a:off x="2489700" y="1767850"/>
          <a:ext cx="44265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10</a:t>
                      </a:r>
                      <a:endParaRPr sz="1800">
                        <a:solidFill>
                          <a:srgbClr val="FF00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r>
                        <a:rPr lang="en" sz="1800" u="sng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00FF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Google Shape;230;p26"/>
          <p:cNvGraphicFramePr/>
          <p:nvPr/>
        </p:nvGraphicFramePr>
        <p:xfrm>
          <a:off x="2489700" y="2390800"/>
          <a:ext cx="44265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r>
                        <a:rPr lang="en" sz="1800" u="sng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10</a:t>
                      </a:r>
                      <a:endParaRPr sz="1800">
                        <a:solidFill>
                          <a:srgbClr val="00FF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00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1" name="Google Shape;231;p26"/>
          <p:cNvGrpSpPr/>
          <p:nvPr/>
        </p:nvGrpSpPr>
        <p:grpSpPr>
          <a:xfrm rot="10800000" flipH="1">
            <a:off x="1312738" y="1881711"/>
            <a:ext cx="1011200" cy="292500"/>
            <a:chOff x="271125" y="812725"/>
            <a:chExt cx="766525" cy="221725"/>
          </a:xfrm>
        </p:grpSpPr>
        <p:sp>
          <p:nvSpPr>
            <p:cNvPr id="232" name="Google Shape;232;p2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6"/>
          <p:cNvSpPr txBox="1"/>
          <p:nvPr/>
        </p:nvSpPr>
        <p:spPr>
          <a:xfrm>
            <a:off x="129850" y="2429475"/>
            <a:ext cx="1182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Fase impar</a:t>
            </a:r>
            <a:endParaRPr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 rot="10800000" flipH="1">
            <a:off x="1351263" y="2473736"/>
            <a:ext cx="1011200" cy="292500"/>
            <a:chOff x="271125" y="812725"/>
            <a:chExt cx="766525" cy="221725"/>
          </a:xfrm>
        </p:grpSpPr>
        <p:sp>
          <p:nvSpPr>
            <p:cNvPr id="236" name="Google Shape;236;p2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38" name="Google Shape;238;p26"/>
          <p:cNvGraphicFramePr/>
          <p:nvPr/>
        </p:nvGraphicFramePr>
        <p:xfrm>
          <a:off x="2489700" y="3013750"/>
          <a:ext cx="44265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00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r>
                        <a:rPr lang="en" sz="1800" u="sng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10</a:t>
                      </a:r>
                      <a:endParaRPr sz="1800">
                        <a:solidFill>
                          <a:srgbClr val="00FF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9" name="Google Shape;239;p26"/>
          <p:cNvGraphicFramePr/>
          <p:nvPr/>
        </p:nvGraphicFramePr>
        <p:xfrm>
          <a:off x="2489700" y="3675363"/>
          <a:ext cx="44265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r>
                        <a:rPr lang="en" sz="1800" u="sng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00FF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00FF00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r>
                        <a:rPr lang="en" sz="1800" u="sng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      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Google Shape;240;p26"/>
          <p:cNvSpPr txBox="1"/>
          <p:nvPr/>
        </p:nvSpPr>
        <p:spPr>
          <a:xfrm>
            <a:off x="168375" y="3714413"/>
            <a:ext cx="1182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Fase impar</a:t>
            </a:r>
            <a:endParaRPr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41" name="Google Shape;241;p26"/>
          <p:cNvGrpSpPr/>
          <p:nvPr/>
        </p:nvGrpSpPr>
        <p:grpSpPr>
          <a:xfrm rot="10800000" flipH="1">
            <a:off x="1312738" y="3758674"/>
            <a:ext cx="1011200" cy="292500"/>
            <a:chOff x="271125" y="812725"/>
            <a:chExt cx="766525" cy="221725"/>
          </a:xfrm>
        </p:grpSpPr>
        <p:sp>
          <p:nvSpPr>
            <p:cNvPr id="242" name="Google Shape;242;p2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6"/>
          <p:cNvSpPr txBox="1"/>
          <p:nvPr/>
        </p:nvSpPr>
        <p:spPr>
          <a:xfrm>
            <a:off x="254175" y="3071950"/>
            <a:ext cx="1011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Fase par</a:t>
            </a:r>
            <a:endParaRPr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245" name="Google Shape;245;p26"/>
          <p:cNvGrpSpPr/>
          <p:nvPr/>
        </p:nvGrpSpPr>
        <p:grpSpPr>
          <a:xfrm rot="10800000" flipH="1">
            <a:off x="1351263" y="3116211"/>
            <a:ext cx="1011200" cy="292500"/>
            <a:chOff x="271125" y="812725"/>
            <a:chExt cx="766525" cy="221725"/>
          </a:xfrm>
        </p:grpSpPr>
        <p:sp>
          <p:nvSpPr>
            <p:cNvPr id="246" name="Google Shape;246;p2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6"/>
          <p:cNvSpPr txBox="1"/>
          <p:nvPr/>
        </p:nvSpPr>
        <p:spPr>
          <a:xfrm>
            <a:off x="7229850" y="3758663"/>
            <a:ext cx="1182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¡Ordenado!</a:t>
            </a:r>
            <a:endParaRPr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-6000" y="20540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Odd-Even Transposition Sort</a:t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835275" y="1730550"/>
            <a:ext cx="3579600" cy="3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Pseudocódigo fácil de entender y codificar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Funciona con strings (palabras)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Fácil de implementar debido a familiaridad (se parece al ordenamiento de burbuja)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729075" y="1730550"/>
            <a:ext cx="3579600" cy="3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Ineficiente si se quiere ordenar por ejemplo de mayor a menor, y el menor está al principio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Ineficiente si se quiere ordenar por ejemplo de menor a mayor, y el mayor está al principio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Muy ineficiente con una gran cantidad de números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356457" y="1062812"/>
            <a:ext cx="537242" cy="529181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6250257" y="1062812"/>
            <a:ext cx="537248" cy="529181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/>
          <p:nvPr/>
        </p:nvSpPr>
        <p:spPr>
          <a:xfrm>
            <a:off x="0" y="-25"/>
            <a:ext cx="9143917" cy="514356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382643" y="273116"/>
            <a:ext cx="8378400" cy="38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odd_even_sort(estudiante arreglo[],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n){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A4C2F4"/>
                </a:solidFill>
                <a:latin typeface="Courier"/>
                <a:ea typeface="Courier"/>
                <a:cs typeface="Courier"/>
                <a:sym typeface="Courier"/>
              </a:rPr>
              <a:t>clock_t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tiempo = clock();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bool ordenado=false;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while(!ordenado){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ordenado=true;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i=0;i&lt;n-1; i=i+2){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if(arreglo[i].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&gt;arreglo[i+1].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.swap(arreglo[i+1].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"/>
              <a:buAutoNum type="arabicPeriod" startAt="96"/>
            </a:pP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.swap(arreglo[i+1].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"/>
              <a:buAutoNum type="arabicPeriod" startAt="96"/>
            </a:pP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.swap(arreglo[i+1].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"/>
              <a:buAutoNum type="arabicPeriod" startAt="96"/>
            </a:pP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swap(arreglo[i].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"/>
              <a:buAutoNum type="arabicPeriod" startAt="96"/>
            </a:pP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swap(arreglo[i].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"/>
              <a:buAutoNum type="arabicPeriod" startAt="96"/>
            </a:pPr>
            <a:r>
              <a:rPr lang="en" sz="1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ordenado=false;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96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/>
          <p:nvPr/>
        </p:nvSpPr>
        <p:spPr>
          <a:xfrm>
            <a:off x="0" y="-25"/>
            <a:ext cx="9143917" cy="514356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82755" y="264441"/>
            <a:ext cx="8378400" cy="38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 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i=1;i&lt;n-1; i=i+2){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if(arreglo[i].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&gt;arreglo[i+1].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.swap(arreglo[i+1].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.swap(arreglo[i+1].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.swap(arreglo[i+1].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swap(arreglo[i].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,arreglo[i+1].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swap(arreglo[i].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,arreglo[i+1].</a:t>
            </a:r>
            <a:r>
              <a:rPr lang="en" sz="1000">
                <a:solidFill>
                  <a:srgbClr val="6AA84F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ordenado=false;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tiempo=clock()-tiempo;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cout&lt;&lt;</a:t>
            </a:r>
            <a:r>
              <a:rPr lang="en" sz="10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"Tiempo: "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&lt;&lt;(</a:t>
            </a: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)tiempo/</a:t>
            </a:r>
            <a:r>
              <a:rPr lang="en" sz="1000">
                <a:solidFill>
                  <a:srgbClr val="A4C2F4"/>
                </a:solidFill>
                <a:latin typeface="Courier"/>
                <a:ea typeface="Courier"/>
                <a:cs typeface="Courier"/>
                <a:sym typeface="Courier"/>
              </a:rPr>
              <a:t>CLOCKS_PER_SEC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&lt;&lt;endl&lt;&lt;endl;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mostrar(arreglo,n);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11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}  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algoritmo de ordenamiento el cual posee complejidad O(n</a:t>
            </a:r>
            <a:r>
              <a:rPr lang="en" baseline="30000"/>
              <a:t>2</a:t>
            </a:r>
            <a:r>
              <a:rPr lang="en"/>
              <a:t>) en donde n es el  número de elementos introducidos en el arreglo.</a:t>
            </a:r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ctrTitle" idx="4294967295"/>
          </p:nvPr>
        </p:nvSpPr>
        <p:spPr>
          <a:xfrm>
            <a:off x="1843500" y="2291288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Gracias!</a:t>
            </a:r>
            <a:endParaRPr sz="4800"/>
          </a:p>
        </p:txBody>
      </p:sp>
      <p:sp>
        <p:nvSpPr>
          <p:cNvPr id="275" name="Google Shape;275;p30"/>
          <p:cNvSpPr/>
          <p:nvPr/>
        </p:nvSpPr>
        <p:spPr>
          <a:xfrm>
            <a:off x="4228274" y="1692413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3820402" y="314051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3"/>
          <p:cNvGraphicFramePr/>
          <p:nvPr/>
        </p:nvGraphicFramePr>
        <p:xfrm>
          <a:off x="952475" y="1399725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61;p13"/>
          <p:cNvSpPr txBox="1"/>
          <p:nvPr/>
        </p:nvSpPr>
        <p:spPr>
          <a:xfrm>
            <a:off x="952525" y="470025"/>
            <a:ext cx="7239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Funcionamiento: Counting Sort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 flipH="1">
            <a:off x="6512838" y="1483011"/>
            <a:ext cx="1011200" cy="292500"/>
            <a:chOff x="271125" y="812725"/>
            <a:chExt cx="766525" cy="221725"/>
          </a:xfrm>
        </p:grpSpPr>
        <p:sp>
          <p:nvSpPr>
            <p:cNvPr id="63" name="Google Shape;63;p1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3"/>
          <p:cNvSpPr txBox="1"/>
          <p:nvPr/>
        </p:nvSpPr>
        <p:spPr>
          <a:xfrm>
            <a:off x="7587675" y="1477675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 [7]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66" name="Google Shape;66;p13"/>
          <p:cNvGraphicFramePr/>
          <p:nvPr/>
        </p:nvGraphicFramePr>
        <p:xfrm>
          <a:off x="952475" y="2425075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Google Shape;67;p13"/>
          <p:cNvGrpSpPr/>
          <p:nvPr/>
        </p:nvGrpSpPr>
        <p:grpSpPr>
          <a:xfrm flipH="1">
            <a:off x="6512838" y="2469449"/>
            <a:ext cx="1011200" cy="292500"/>
            <a:chOff x="271125" y="812725"/>
            <a:chExt cx="766525" cy="221725"/>
          </a:xfrm>
        </p:grpSpPr>
        <p:sp>
          <p:nvSpPr>
            <p:cNvPr id="68" name="Google Shape;68;p1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3"/>
          <p:cNvSpPr txBox="1"/>
          <p:nvPr/>
        </p:nvSpPr>
        <p:spPr>
          <a:xfrm>
            <a:off x="7587675" y="2464113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 [7]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71" name="Google Shape;71;p13"/>
          <p:cNvGraphicFramePr/>
          <p:nvPr/>
        </p:nvGraphicFramePr>
        <p:xfrm>
          <a:off x="952475" y="4060800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2" name="Google Shape;72;p13"/>
          <p:cNvGrpSpPr/>
          <p:nvPr/>
        </p:nvGrpSpPr>
        <p:grpSpPr>
          <a:xfrm flipH="1">
            <a:off x="6512838" y="4105174"/>
            <a:ext cx="1011200" cy="292500"/>
            <a:chOff x="271125" y="812725"/>
            <a:chExt cx="766525" cy="221725"/>
          </a:xfrm>
        </p:grpSpPr>
        <p:sp>
          <p:nvSpPr>
            <p:cNvPr id="73" name="Google Shape;73;p1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3"/>
          <p:cNvSpPr txBox="1"/>
          <p:nvPr/>
        </p:nvSpPr>
        <p:spPr>
          <a:xfrm>
            <a:off x="7587675" y="4060913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524550" y="4519875"/>
            <a:ext cx="209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PARTE I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859500" y="1995700"/>
            <a:ext cx="525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crea un nuevo arreglo del mismo tamaño.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835200" y="3174538"/>
            <a:ext cx="5398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cuenta los números menores a A[i] y se colocan en B[i], en caso exista un  elemento de A[i] o más que se repitan se contarán también pero  sólo los que se encuentran en una posición mayor.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4"/>
          <p:cNvGraphicFramePr/>
          <p:nvPr/>
        </p:nvGraphicFramePr>
        <p:xfrm>
          <a:off x="998950" y="1906913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4"/>
          <p:cNvSpPr txBox="1"/>
          <p:nvPr/>
        </p:nvSpPr>
        <p:spPr>
          <a:xfrm>
            <a:off x="952525" y="470025"/>
            <a:ext cx="7239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Funcionamiento: Counting Sort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 flipH="1">
            <a:off x="6559313" y="1990199"/>
            <a:ext cx="1011200" cy="292500"/>
            <a:chOff x="271125" y="812725"/>
            <a:chExt cx="766525" cy="221725"/>
          </a:xfrm>
        </p:grpSpPr>
        <p:sp>
          <p:nvSpPr>
            <p:cNvPr id="86" name="Google Shape;86;p1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4"/>
          <p:cNvSpPr txBox="1"/>
          <p:nvPr/>
        </p:nvSpPr>
        <p:spPr>
          <a:xfrm>
            <a:off x="7634150" y="1984863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 [7]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89" name="Google Shape;89;p14"/>
          <p:cNvGraphicFramePr/>
          <p:nvPr/>
        </p:nvGraphicFramePr>
        <p:xfrm>
          <a:off x="998950" y="3482150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0" name="Google Shape;90;p14"/>
          <p:cNvGrpSpPr/>
          <p:nvPr/>
        </p:nvGrpSpPr>
        <p:grpSpPr>
          <a:xfrm flipH="1">
            <a:off x="6559313" y="3526524"/>
            <a:ext cx="1011200" cy="292500"/>
            <a:chOff x="271125" y="812725"/>
            <a:chExt cx="766525" cy="221725"/>
          </a:xfrm>
        </p:grpSpPr>
        <p:sp>
          <p:nvSpPr>
            <p:cNvPr id="91" name="Google Shape;91;p1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7634150" y="3521188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524550" y="4519875"/>
            <a:ext cx="209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PARTE II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06000" y="2639013"/>
            <a:ext cx="5257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colocan los elementos de A en C según b[i] de la siguiente manera c[b[i]] = a[i], haciendo que el arreglo quede ordenado.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06000" y="1437213"/>
            <a:ext cx="525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crea un nuevo arreglo del mismo tamaño.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-6000" y="20540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35275" y="1730550"/>
            <a:ext cx="3579600" cy="3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Se pueden ordenar cadenas de texto y caracteres con este algoritmo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Se pueden utilizar números negativos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Fácil de codificar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729075" y="1730550"/>
            <a:ext cx="3579600" cy="3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Confuso de entender cómo funciona el posicionamiento.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Ineficiente para ordenar grandes cantidades de datos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niglet"/>
              <a:buAutoNum type="romanUcPeriod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 está muy bien documentado en internet.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356457" y="1062812"/>
            <a:ext cx="537242" cy="529181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250257" y="1062812"/>
            <a:ext cx="537248" cy="529181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-25"/>
            <a:ext cx="9143917" cy="514356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82643" y="273116"/>
            <a:ext cx="8378400" cy="38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count_sort(estudiante arreglo[],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n){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A4C2F4"/>
                </a:solidFill>
                <a:latin typeface="Courier"/>
                <a:ea typeface="Courier"/>
                <a:cs typeface="Courier"/>
                <a:sym typeface="Courier"/>
              </a:rPr>
              <a:t>clock_t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tiempo = clock();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aux=0;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b[n];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estudiante c[n];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(int i=0;i&lt;n;i++){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(int j=0;j&lt;n;j++){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(arreglo[j].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and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i!=j){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aux++;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	  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else if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(arreglo[j].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==arreglo[i].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and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i&lt;j){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        aux++;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	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b[i]=aux;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aux=0;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65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-25"/>
            <a:ext cx="9143917" cy="514356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82643" y="273116"/>
            <a:ext cx="8378400" cy="386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i=0;i&lt;n;i++){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c[b[i]].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numlista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c[b[i]].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nombre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c[b[i]].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apellido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c[b[i]].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carne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    c[b[i]].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=arreglo[i].</a:t>
            </a:r>
            <a:r>
              <a:rPr lang="en" sz="10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calificacion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tiempo=clock()-tiempo;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cout&lt;&lt;</a:t>
            </a:r>
            <a:r>
              <a:rPr lang="en" sz="10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"Tiempo: "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&lt;&lt;(</a:t>
            </a:r>
            <a:r>
              <a:rPr lang="en" sz="1000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)tiempo/</a:t>
            </a:r>
            <a:r>
              <a:rPr lang="en" sz="1000">
                <a:solidFill>
                  <a:srgbClr val="A4C2F4"/>
                </a:solidFill>
                <a:latin typeface="Courier"/>
                <a:ea typeface="Courier"/>
                <a:cs typeface="Courier"/>
                <a:sym typeface="Courier"/>
              </a:rPr>
              <a:t>CLOCKS_PER_SEC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&lt;&lt;endl&lt;&lt;endl;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  mostrar(c,n);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Font typeface="Courier"/>
              <a:buAutoNum type="arabicPeriod" startAt="182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Sort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 un algoritmo de ordenamiento el cual posee complejidad </a:t>
            </a:r>
            <a:r>
              <a:rPr lang="en"/>
              <a:t>O(n+k), en donde n es el  número de elementos introducidos en el arreglo y k es el rango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9"/>
          <p:cNvGraphicFramePr/>
          <p:nvPr/>
        </p:nvGraphicFramePr>
        <p:xfrm>
          <a:off x="952475" y="1399725"/>
          <a:ext cx="516425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7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Google Shape;130;p19"/>
          <p:cNvSpPr txBox="1"/>
          <p:nvPr/>
        </p:nvSpPr>
        <p:spPr>
          <a:xfrm>
            <a:off x="952525" y="470025"/>
            <a:ext cx="7239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Funcionamiento: Distribution Sort</a:t>
            </a:r>
            <a:endParaRPr sz="3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 flipH="1">
            <a:off x="6512838" y="1483011"/>
            <a:ext cx="1011200" cy="292500"/>
            <a:chOff x="271125" y="812725"/>
            <a:chExt cx="766525" cy="221725"/>
          </a:xfrm>
        </p:grpSpPr>
        <p:sp>
          <p:nvSpPr>
            <p:cNvPr id="132" name="Google Shape;132;p1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9"/>
          <p:cNvSpPr txBox="1"/>
          <p:nvPr/>
        </p:nvSpPr>
        <p:spPr>
          <a:xfrm>
            <a:off x="7587675" y="1477675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 [7]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952475" y="2425075"/>
          <a:ext cx="51642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64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6" name="Google Shape;136;p19"/>
          <p:cNvGrpSpPr/>
          <p:nvPr/>
        </p:nvGrpSpPr>
        <p:grpSpPr>
          <a:xfrm flipH="1">
            <a:off x="6512838" y="2469449"/>
            <a:ext cx="1011200" cy="292500"/>
            <a:chOff x="271125" y="812725"/>
            <a:chExt cx="766525" cy="221725"/>
          </a:xfrm>
        </p:grpSpPr>
        <p:sp>
          <p:nvSpPr>
            <p:cNvPr id="137" name="Google Shape;137;p1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/>
          <p:nvPr/>
        </p:nvSpPr>
        <p:spPr>
          <a:xfrm>
            <a:off x="7587675" y="2464113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 [8]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952475" y="4007075"/>
          <a:ext cx="5164200" cy="457170"/>
        </p:xfrm>
        <a:graphic>
          <a:graphicData uri="http://schemas.openxmlformats.org/drawingml/2006/table">
            <a:tbl>
              <a:tblPr>
                <a:noFill/>
                <a:tableStyleId>{9F427A72-A4E9-48F0-AEDF-663D24E78010}</a:tableStyleId>
              </a:tblPr>
              <a:tblGrid>
                <a:gridCol w="64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1" name="Google Shape;141;p19"/>
          <p:cNvGrpSpPr/>
          <p:nvPr/>
        </p:nvGrpSpPr>
        <p:grpSpPr>
          <a:xfrm flipH="1">
            <a:off x="6512838" y="4051449"/>
            <a:ext cx="1011200" cy="292500"/>
            <a:chOff x="271125" y="812725"/>
            <a:chExt cx="766525" cy="221725"/>
          </a:xfrm>
        </p:grpSpPr>
        <p:sp>
          <p:nvSpPr>
            <p:cNvPr id="142" name="Google Shape;142;p1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9"/>
          <p:cNvSpPr txBox="1"/>
          <p:nvPr/>
        </p:nvSpPr>
        <p:spPr>
          <a:xfrm>
            <a:off x="7587675" y="4007188"/>
            <a:ext cx="122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524550" y="4519875"/>
            <a:ext cx="209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PARTE I</a:t>
            </a:r>
            <a:endParaRPr sz="18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859500" y="1995700"/>
            <a:ext cx="525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crea un nuevo arreglo de tamaño: rango(mayor - menor)+1.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835200" y="2938876"/>
            <a:ext cx="53988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 cada b[i] de B se le asigna una posición de respaldo, estas posiciones van a ir desde el menor hasta el mayor número. Se almacena en b[i] el número de veces que se encuentra esta posición de respaldo en A como elemento.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076925" y="2557875"/>
            <a:ext cx="525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lt2"/>
                </a:solidFill>
                <a:latin typeface="Sniglet"/>
                <a:ea typeface="Sniglet"/>
                <a:cs typeface="Sniglet"/>
                <a:sym typeface="Sniglet"/>
              </a:rPr>
              <a:t>        1               2               3               4               5               6               7               8 </a:t>
            </a:r>
            <a:endParaRPr dirty="0">
              <a:solidFill>
                <a:schemeClr val="lt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Google Shape;149;p19">
            <a:extLst>
              <a:ext uri="{FF2B5EF4-FFF2-40B4-BE49-F238E27FC236}">
                <a16:creationId xmlns:a16="http://schemas.microsoft.com/office/drawing/2014/main" id="{AFC99344-A896-4DBD-86FC-2A11481B978C}"/>
              </a:ext>
            </a:extLst>
          </p:cNvPr>
          <p:cNvSpPr txBox="1"/>
          <p:nvPr/>
        </p:nvSpPr>
        <p:spPr>
          <a:xfrm>
            <a:off x="1076925" y="4133466"/>
            <a:ext cx="525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lt2"/>
                </a:solidFill>
                <a:latin typeface="Sniglet"/>
                <a:ea typeface="Sniglet"/>
                <a:cs typeface="Sniglet"/>
                <a:sym typeface="Sniglet"/>
              </a:rPr>
              <a:t>        1               2               3               4               5               6               7               8 </a:t>
            </a:r>
            <a:endParaRPr dirty="0">
              <a:solidFill>
                <a:schemeClr val="lt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Microsoft Office PowerPoint</Application>
  <PresentationFormat>Presentación en pantalla (16:9)</PresentationFormat>
  <Paragraphs>275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Walter Turncoat</vt:lpstr>
      <vt:lpstr>Sniglet</vt:lpstr>
      <vt:lpstr>Arial</vt:lpstr>
      <vt:lpstr>Courier</vt:lpstr>
      <vt:lpstr>Ursula template</vt:lpstr>
      <vt:lpstr>Exchange Sorts</vt:lpstr>
      <vt:lpstr>1  Counting Sort</vt:lpstr>
      <vt:lpstr>Presentación de PowerPoint</vt:lpstr>
      <vt:lpstr>Presentación de PowerPoint</vt:lpstr>
      <vt:lpstr>Counting Sort</vt:lpstr>
      <vt:lpstr>Presentación de PowerPoint</vt:lpstr>
      <vt:lpstr>Presentación de PowerPoint</vt:lpstr>
      <vt:lpstr>2  Distribution Sort</vt:lpstr>
      <vt:lpstr>Presentación de PowerPoint</vt:lpstr>
      <vt:lpstr>Presentación de PowerPoint</vt:lpstr>
      <vt:lpstr>Distribution Sort</vt:lpstr>
      <vt:lpstr>Presentación de PowerPoint</vt:lpstr>
      <vt:lpstr>Presentación de PowerPoint</vt:lpstr>
      <vt:lpstr>3  Odd-Even Transposition Sort</vt:lpstr>
      <vt:lpstr>Presentación de PowerPoint</vt:lpstr>
      <vt:lpstr>Presentación de PowerPoint</vt:lpstr>
      <vt:lpstr>Odd-Even Transposition Sort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Sorts</dc:title>
  <cp:lastModifiedBy>Roxana Batarse  de G</cp:lastModifiedBy>
  <cp:revision>1</cp:revision>
  <dcterms:modified xsi:type="dcterms:W3CDTF">2019-11-23T01:41:19Z</dcterms:modified>
</cp:coreProperties>
</file>