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307" r:id="rId4"/>
    <p:sldId id="306" r:id="rId5"/>
    <p:sldId id="305" r:id="rId6"/>
    <p:sldId id="304" r:id="rId7"/>
    <p:sldId id="303" r:id="rId8"/>
    <p:sldId id="302" r:id="rId9"/>
    <p:sldId id="300" r:id="rId10"/>
    <p:sldId id="283" r:id="rId11"/>
    <p:sldId id="263" r:id="rId12"/>
    <p:sldId id="286" r:id="rId13"/>
    <p:sldId id="268" r:id="rId14"/>
    <p:sldId id="270" r:id="rId15"/>
    <p:sldId id="271" r:id="rId16"/>
    <p:sldId id="273" r:id="rId17"/>
    <p:sldId id="282" r:id="rId18"/>
    <p:sldId id="259" r:id="rId19"/>
    <p:sldId id="289" r:id="rId20"/>
    <p:sldId id="290" r:id="rId21"/>
    <p:sldId id="260" r:id="rId22"/>
    <p:sldId id="264" r:id="rId23"/>
    <p:sldId id="291" r:id="rId24"/>
    <p:sldId id="265" r:id="rId25"/>
    <p:sldId id="277" r:id="rId26"/>
    <p:sldId id="278" r:id="rId27"/>
    <p:sldId id="279" r:id="rId28"/>
    <p:sldId id="280" r:id="rId29"/>
    <p:sldId id="284" r:id="rId30"/>
    <p:sldId id="261" r:id="rId31"/>
    <p:sldId id="281"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80" d="100"/>
          <a:sy n="80" d="100"/>
        </p:scale>
        <p:origin x="-1086"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C53FC6B-161B-4BD5-BB2F-0B5ADEA15ECD}" type="datetimeFigureOut">
              <a:rPr lang="en-US" smtClean="0"/>
              <a:pPr/>
              <a:t>6/29/2021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60BA3C0-CDEE-4112-A3B5-6A7446E8F8F8}"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C53FC6B-161B-4BD5-BB2F-0B5ADEA15ECD}" type="datetimeFigureOut">
              <a:rPr lang="en-US" smtClean="0"/>
              <a:pPr/>
              <a:t>6/29/2021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60BA3C0-CDEE-4112-A3B5-6A7446E8F8F8}"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C53FC6B-161B-4BD5-BB2F-0B5ADEA15ECD}" type="datetimeFigureOut">
              <a:rPr lang="en-US" smtClean="0"/>
              <a:pPr/>
              <a:t>6/29/2021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60BA3C0-CDEE-4112-A3B5-6A7446E8F8F8}"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C53FC6B-161B-4BD5-BB2F-0B5ADEA15ECD}" type="datetimeFigureOut">
              <a:rPr lang="en-US" smtClean="0"/>
              <a:pPr/>
              <a:t>6/29/2021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60BA3C0-CDEE-4112-A3B5-6A7446E8F8F8}"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53FC6B-161B-4BD5-BB2F-0B5ADEA15ECD}" type="datetimeFigureOut">
              <a:rPr lang="en-US" smtClean="0"/>
              <a:pPr/>
              <a:t>6/29/2021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60BA3C0-CDEE-4112-A3B5-6A7446E8F8F8}"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C53FC6B-161B-4BD5-BB2F-0B5ADEA15ECD}" type="datetimeFigureOut">
              <a:rPr lang="en-US" smtClean="0"/>
              <a:pPr/>
              <a:t>6/29/2021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60BA3C0-CDEE-4112-A3B5-6A7446E8F8F8}"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C53FC6B-161B-4BD5-BB2F-0B5ADEA15ECD}" type="datetimeFigureOut">
              <a:rPr lang="en-US" smtClean="0"/>
              <a:pPr/>
              <a:t>6/29/2021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60BA3C0-CDEE-4112-A3B5-6A7446E8F8F8}"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C53FC6B-161B-4BD5-BB2F-0B5ADEA15ECD}" type="datetimeFigureOut">
              <a:rPr lang="en-US" smtClean="0"/>
              <a:pPr/>
              <a:t>6/29/2021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60BA3C0-CDEE-4112-A3B5-6A7446E8F8F8}"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53FC6B-161B-4BD5-BB2F-0B5ADEA15ECD}" type="datetimeFigureOut">
              <a:rPr lang="en-US" smtClean="0"/>
              <a:pPr/>
              <a:t>6/29/2021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60BA3C0-CDEE-4112-A3B5-6A7446E8F8F8}"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C53FC6B-161B-4BD5-BB2F-0B5ADEA15ECD}" type="datetimeFigureOut">
              <a:rPr lang="en-US" smtClean="0"/>
              <a:pPr/>
              <a:t>6/29/2021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60BA3C0-CDEE-4112-A3B5-6A7446E8F8F8}"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C53FC6B-161B-4BD5-BB2F-0B5ADEA15ECD}" type="datetimeFigureOut">
              <a:rPr lang="en-US" smtClean="0"/>
              <a:pPr/>
              <a:t>6/29/2021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60BA3C0-CDEE-4112-A3B5-6A7446E8F8F8}"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53FC6B-161B-4BD5-BB2F-0B5ADEA15ECD}" type="datetimeFigureOut">
              <a:rPr lang="en-US" smtClean="0"/>
              <a:pPr/>
              <a:t>6/29/2021</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0BA3C0-CDEE-4112-A3B5-6A7446E8F8F8}"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381000"/>
            <a:ext cx="7772400" cy="2971800"/>
          </a:xfrm>
        </p:spPr>
        <p:txBody>
          <a:bodyPr>
            <a:noAutofit/>
          </a:bodyPr>
          <a:lstStyle/>
          <a:p>
            <a:r>
              <a:rPr lang="en-US" sz="4800" b="1" dirty="0" smtClean="0">
                <a:latin typeface="Times New Roman" pitchFamily="18" charset="0"/>
                <a:cs typeface="Times New Roman" pitchFamily="18" charset="0"/>
              </a:rPr>
              <a:t>Plant Disease Detection using Convolutional </a:t>
            </a:r>
            <a:r>
              <a:rPr lang="en-US" sz="4800" b="1" dirty="0">
                <a:latin typeface="Times New Roman" pitchFamily="18" charset="0"/>
                <a:cs typeface="Times New Roman" pitchFamily="18" charset="0"/>
              </a:rPr>
              <a:t>N</a:t>
            </a:r>
            <a:r>
              <a:rPr lang="en-US" sz="4800" b="1" dirty="0" smtClean="0">
                <a:latin typeface="Times New Roman" pitchFamily="18" charset="0"/>
                <a:cs typeface="Times New Roman" pitchFamily="18" charset="0"/>
              </a:rPr>
              <a:t>eural Networks</a:t>
            </a:r>
            <a:endParaRPr lang="en-US" sz="4800" b="1" dirty="0">
              <a:latin typeface="Times New Roman" pitchFamily="18" charset="0"/>
              <a:cs typeface="Times New Roman" pitchFamily="18" charset="0"/>
            </a:endParaRPr>
          </a:p>
        </p:txBody>
      </p:sp>
      <p:sp>
        <p:nvSpPr>
          <p:cNvPr id="3" name="Subtitle 2"/>
          <p:cNvSpPr>
            <a:spLocks noGrp="1"/>
          </p:cNvSpPr>
          <p:nvPr>
            <p:ph type="subTitle" idx="1"/>
          </p:nvPr>
        </p:nvSpPr>
        <p:spPr>
          <a:xfrm>
            <a:off x="0" y="3200400"/>
            <a:ext cx="9144000" cy="3810000"/>
          </a:xfrm>
        </p:spPr>
        <p:txBody>
          <a:bodyPr>
            <a:normAutofit fontScale="70000" lnSpcReduction="20000"/>
          </a:bodyPr>
          <a:lstStyle/>
          <a:p>
            <a:pPr algn="r"/>
            <a:r>
              <a:rPr lang="en-US" b="1" dirty="0" smtClean="0">
                <a:solidFill>
                  <a:schemeClr val="tx1"/>
                </a:solidFill>
              </a:rPr>
              <a:t>BATCH NO:3                                        </a:t>
            </a:r>
          </a:p>
          <a:p>
            <a:pPr algn="r"/>
            <a:r>
              <a:rPr lang="en-US" b="1" dirty="0" smtClean="0">
                <a:solidFill>
                  <a:schemeClr val="tx1"/>
                </a:solidFill>
              </a:rPr>
              <a:t>ROHINI </a:t>
            </a:r>
            <a:r>
              <a:rPr lang="en-US" b="1" dirty="0" smtClean="0">
                <a:solidFill>
                  <a:schemeClr val="tx1"/>
                </a:solidFill>
              </a:rPr>
              <a:t>S (211417104226)</a:t>
            </a:r>
          </a:p>
          <a:p>
            <a:pPr algn="r"/>
            <a:r>
              <a:rPr lang="en-US" b="1" dirty="0" smtClean="0">
                <a:solidFill>
                  <a:schemeClr val="tx1"/>
                </a:solidFill>
              </a:rPr>
              <a:t>                          PADMASHREE M (211417104176)</a:t>
            </a:r>
          </a:p>
          <a:p>
            <a:pPr algn="l"/>
            <a:endParaRPr lang="en-US" sz="3500" b="1" dirty="0" smtClean="0">
              <a:solidFill>
                <a:schemeClr val="tx1"/>
              </a:solidFill>
            </a:endParaRPr>
          </a:p>
          <a:p>
            <a:pPr algn="l"/>
            <a:r>
              <a:rPr lang="en-US" sz="3500" b="1" dirty="0" smtClean="0">
                <a:solidFill>
                  <a:schemeClr val="tx1"/>
                </a:solidFill>
              </a:rPr>
              <a:t>PROJECT GUIDE</a:t>
            </a:r>
          </a:p>
          <a:p>
            <a:pPr algn="l"/>
            <a:r>
              <a:rPr lang="en-US" sz="2600" b="1" dirty="0">
                <a:solidFill>
                  <a:srgbClr val="0070C0"/>
                </a:solidFill>
              </a:rPr>
              <a:t>S.T.SANTHANALAKSHMI M.Tech(IT</a:t>
            </a:r>
            <a:r>
              <a:rPr lang="en-US" sz="2600" b="1" dirty="0" smtClean="0">
                <a:solidFill>
                  <a:srgbClr val="0070C0"/>
                </a:solidFill>
              </a:rPr>
              <a:t>).</a:t>
            </a:r>
          </a:p>
          <a:p>
            <a:pPr algn="l"/>
            <a:r>
              <a:rPr lang="en-US" sz="2600" b="1" dirty="0" smtClean="0">
                <a:solidFill>
                  <a:srgbClr val="0070C0"/>
                </a:solidFill>
              </a:rPr>
              <a:t>ASSISTANT </a:t>
            </a:r>
            <a:r>
              <a:rPr lang="en-US" sz="2600" b="1" dirty="0">
                <a:solidFill>
                  <a:srgbClr val="0070C0"/>
                </a:solidFill>
              </a:rPr>
              <a:t>PROFESSOR (GRADE I</a:t>
            </a:r>
            <a:r>
              <a:rPr lang="en-US" sz="2600" b="1" dirty="0" smtClean="0">
                <a:solidFill>
                  <a:srgbClr val="0070C0"/>
                </a:solidFill>
              </a:rPr>
              <a:t>)</a:t>
            </a:r>
          </a:p>
          <a:p>
            <a:pPr algn="l"/>
            <a:r>
              <a:rPr lang="en-US" sz="2600" b="1" dirty="0" smtClean="0">
                <a:solidFill>
                  <a:srgbClr val="0070C0"/>
                </a:solidFill>
              </a:rPr>
              <a:t>DEPARTMENT OF CSE</a:t>
            </a:r>
            <a:endParaRPr lang="en-US" sz="2600" b="1" dirty="0" smtClean="0">
              <a:solidFill>
                <a:srgbClr val="0070C0"/>
              </a:solidFill>
            </a:endParaRPr>
          </a:p>
          <a:p>
            <a:endParaRPr lang="en-US" b="1" dirty="0" smtClean="0">
              <a:solidFill>
                <a:schemeClr val="tx1"/>
              </a:solidFill>
            </a:endParaRPr>
          </a:p>
          <a:p>
            <a:endParaRPr lang="en-US" b="1" dirty="0">
              <a:solidFill>
                <a:schemeClr val="tx1"/>
              </a:solidFill>
            </a:endParaRPr>
          </a:p>
          <a:p>
            <a:pPr algn="r"/>
            <a:r>
              <a:rPr lang="en-US" b="1" dirty="0" smtClean="0">
                <a:solidFill>
                  <a:schemeClr val="tx1"/>
                </a:solidFill>
              </a:rPr>
              <a:t>                                       </a:t>
            </a:r>
            <a:r>
              <a:rPr lang="en-US" sz="3000" b="1" dirty="0" smtClean="0">
                <a:solidFill>
                  <a:srgbClr val="002060"/>
                </a:solidFill>
              </a:rPr>
              <a:t>DOMAIN : DEEP LEARNING</a:t>
            </a:r>
            <a:endParaRPr lang="en-US" sz="3000" b="1" dirty="0">
              <a:solidFill>
                <a:srgbClr val="00206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8229600" cy="1143000"/>
          </a:xfrm>
        </p:spPr>
        <p:txBody>
          <a:bodyPr/>
          <a:lstStyle/>
          <a:p>
            <a:r>
              <a:rPr lang="en-US" b="1" dirty="0"/>
              <a:t>SYSTEM CONFIGURATION</a:t>
            </a:r>
            <a:endParaRPr lang="en-IN" b="1" dirty="0"/>
          </a:p>
        </p:txBody>
      </p:sp>
      <p:sp>
        <p:nvSpPr>
          <p:cNvPr id="3" name="Content Placeholder 2"/>
          <p:cNvSpPr>
            <a:spLocks noGrp="1"/>
          </p:cNvSpPr>
          <p:nvPr>
            <p:ph idx="1"/>
          </p:nvPr>
        </p:nvSpPr>
        <p:spPr>
          <a:xfrm>
            <a:off x="457200" y="990600"/>
            <a:ext cx="8229600" cy="6324600"/>
          </a:xfrm>
        </p:spPr>
        <p:txBody>
          <a:bodyPr/>
          <a:lstStyle/>
          <a:p>
            <a:pPr marL="0" indent="0">
              <a:buNone/>
            </a:pPr>
            <a:r>
              <a:rPr lang="en-US" b="1" u="sng" dirty="0" smtClean="0">
                <a:cs typeface="Times New Roman" panose="02020603050405020304" pitchFamily="18" charset="0"/>
              </a:rPr>
              <a:t>HARDWARE  </a:t>
            </a:r>
            <a:r>
              <a:rPr lang="en-US" b="1" u="sng" dirty="0">
                <a:cs typeface="Times New Roman" panose="02020603050405020304" pitchFamily="18" charset="0"/>
              </a:rPr>
              <a:t>SYSTEM </a:t>
            </a:r>
            <a:r>
              <a:rPr lang="en-US" b="1" u="sng" dirty="0" smtClean="0">
                <a:cs typeface="Times New Roman" panose="02020603050405020304" pitchFamily="18" charset="0"/>
              </a:rPr>
              <a:t>CONFIGURATION</a:t>
            </a:r>
          </a:p>
          <a:p>
            <a:pPr>
              <a:buClrTx/>
              <a:buFont typeface="Wingdings" pitchFamily="2" charset="2"/>
              <a:buChar char="§"/>
            </a:pPr>
            <a:r>
              <a:rPr lang="en-US" sz="2000" dirty="0">
                <a:cs typeface="Times New Roman" panose="02020603050405020304" pitchFamily="18" charset="0"/>
              </a:rPr>
              <a:t>Processor - Intel Core </a:t>
            </a:r>
            <a:r>
              <a:rPr lang="en-US" sz="2000" dirty="0" smtClean="0">
                <a:cs typeface="Times New Roman" panose="02020603050405020304" pitchFamily="18" charset="0"/>
              </a:rPr>
              <a:t>i3</a:t>
            </a:r>
            <a:endParaRPr lang="en-US" sz="2000" dirty="0">
              <a:cs typeface="Times New Roman" panose="02020603050405020304" pitchFamily="18" charset="0"/>
            </a:endParaRPr>
          </a:p>
          <a:p>
            <a:pPr>
              <a:buClrTx/>
              <a:buFont typeface="Wingdings" pitchFamily="2" charset="2"/>
              <a:buChar char="§"/>
            </a:pPr>
            <a:r>
              <a:rPr lang="en-US" sz="2000" dirty="0">
                <a:cs typeface="Times New Roman" panose="02020603050405020304" pitchFamily="18" charset="0"/>
              </a:rPr>
              <a:t>RAM - 4 GB</a:t>
            </a:r>
          </a:p>
          <a:p>
            <a:pPr>
              <a:buClrTx/>
              <a:buFont typeface="Wingdings" pitchFamily="2" charset="2"/>
              <a:buChar char="§"/>
            </a:pPr>
            <a:r>
              <a:rPr lang="en-US" sz="2000" dirty="0">
                <a:cs typeface="Times New Roman" panose="02020603050405020304" pitchFamily="18" charset="0"/>
              </a:rPr>
              <a:t>Hard Disk - 500 GB</a:t>
            </a:r>
          </a:p>
          <a:p>
            <a:pPr marL="0" indent="0">
              <a:buNone/>
            </a:pPr>
            <a:endParaRPr lang="en-US" b="1" u="sng" dirty="0" smtClean="0">
              <a:cs typeface="Times New Roman" panose="02020603050405020304" pitchFamily="18" charset="0"/>
            </a:endParaRPr>
          </a:p>
          <a:p>
            <a:pPr marL="0" indent="0">
              <a:buNone/>
            </a:pPr>
            <a:r>
              <a:rPr lang="en-US" b="1" u="sng" dirty="0" smtClean="0">
                <a:cs typeface="Times New Roman" panose="02020603050405020304" pitchFamily="18" charset="0"/>
              </a:rPr>
              <a:t>SOFTWARE  </a:t>
            </a:r>
            <a:r>
              <a:rPr lang="en-US" b="1" u="sng" dirty="0">
                <a:cs typeface="Times New Roman" panose="02020603050405020304" pitchFamily="18" charset="0"/>
              </a:rPr>
              <a:t>SYSTEM </a:t>
            </a:r>
            <a:r>
              <a:rPr lang="en-US" b="1" u="sng" dirty="0" smtClean="0">
                <a:cs typeface="Times New Roman" panose="02020603050405020304" pitchFamily="18" charset="0"/>
              </a:rPr>
              <a:t>CONFIGURATION</a:t>
            </a:r>
          </a:p>
          <a:p>
            <a:pPr>
              <a:buClrTx/>
              <a:buFont typeface="Wingdings" pitchFamily="2" charset="2"/>
              <a:buChar char="§"/>
            </a:pPr>
            <a:r>
              <a:rPr lang="en-US" sz="2000" dirty="0">
                <a:cs typeface="Times New Roman" panose="02020603050405020304" pitchFamily="18" charset="0"/>
              </a:rPr>
              <a:t>Operating System - Windows 7/8/10</a:t>
            </a:r>
          </a:p>
          <a:p>
            <a:pPr>
              <a:buClrTx/>
              <a:buFont typeface="Wingdings" pitchFamily="2" charset="2"/>
              <a:buChar char="§"/>
            </a:pPr>
            <a:r>
              <a:rPr lang="en-US" sz="2000" dirty="0">
                <a:cs typeface="Times New Roman" panose="02020603050405020304" pitchFamily="18" charset="0"/>
              </a:rPr>
              <a:t>Programming Language : </a:t>
            </a:r>
            <a:r>
              <a:rPr lang="en-US" sz="2000" dirty="0" smtClean="0">
                <a:cs typeface="Times New Roman" panose="02020603050405020304" pitchFamily="18" charset="0"/>
              </a:rPr>
              <a:t>Python </a:t>
            </a:r>
            <a:endParaRPr lang="en-US" sz="2000" dirty="0">
              <a:cs typeface="Times New Roman" panose="02020603050405020304" pitchFamily="18" charset="0"/>
            </a:endParaRPr>
          </a:p>
          <a:p>
            <a:pPr marL="0" indent="0">
              <a:buNone/>
            </a:pPr>
            <a:endParaRPr lang="en-US" sz="2000" b="1" u="sng" dirty="0">
              <a:cs typeface="Times New Roman" panose="02020603050405020304" pitchFamily="18" charset="0"/>
            </a:endParaRPr>
          </a:p>
          <a:p>
            <a:pPr marL="0" indent="0">
              <a:buNone/>
            </a:pPr>
            <a:endParaRPr lang="en-US" b="1" u="sng" dirty="0" smtClean="0">
              <a:cs typeface="Times New Roman" panose="02020603050405020304" pitchFamily="18" charset="0"/>
            </a:endParaRPr>
          </a:p>
          <a:p>
            <a:endParaRPr lang="en-US" u="sng" dirty="0">
              <a:cs typeface="Times New Roman" panose="02020603050405020304" pitchFamily="18" charset="0"/>
            </a:endParaRPr>
          </a:p>
          <a:p>
            <a:endParaRPr lang="en-IN" dirty="0"/>
          </a:p>
        </p:txBody>
      </p:sp>
    </p:spTree>
    <p:extLst>
      <p:ext uri="{BB962C8B-B14F-4D97-AF65-F5344CB8AC3E}">
        <p14:creationId xmlns:p14="http://schemas.microsoft.com/office/powerpoint/2010/main" val="23055046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Architecture Diagram</a:t>
            </a:r>
            <a:endParaRPr lang="en-US" b="1" dirty="0"/>
          </a:p>
        </p:txBody>
      </p:sp>
      <p:sp>
        <p:nvSpPr>
          <p:cNvPr id="4" name="Content Placeholder 3"/>
          <p:cNvSpPr>
            <a:spLocks noGrp="1"/>
          </p:cNvSpPr>
          <p:nvPr>
            <p:ph idx="1"/>
          </p:nvPr>
        </p:nvSpPr>
        <p:spPr/>
        <p:txBody>
          <a:bodyPr/>
          <a:lstStyle/>
          <a:p>
            <a:endParaRPr lang="en-US" dirty="0"/>
          </a:p>
        </p:txBody>
      </p:sp>
      <p:pic>
        <p:nvPicPr>
          <p:cNvPr id="3" name="Picture 2"/>
          <p:cNvPicPr>
            <a:picLocks noChangeAspect="1" noChangeArrowheads="1"/>
          </p:cNvPicPr>
          <p:nvPr/>
        </p:nvPicPr>
        <p:blipFill>
          <a:blip r:embed="rId2"/>
          <a:srcRect/>
          <a:stretch>
            <a:fillRect/>
          </a:stretch>
        </p:blipFill>
        <p:spPr bwMode="auto">
          <a:xfrm>
            <a:off x="1423988" y="1981200"/>
            <a:ext cx="6296025" cy="40005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1143000"/>
          </a:xfrm>
        </p:spPr>
        <p:txBody>
          <a:bodyPr/>
          <a:lstStyle/>
          <a:p>
            <a:r>
              <a:rPr lang="en-US" b="1" dirty="0" smtClean="0"/>
              <a:t>USECASE DIAGRAM</a:t>
            </a:r>
            <a:endParaRPr lang="en-IN" b="1" dirty="0"/>
          </a:p>
        </p:txBody>
      </p:sp>
      <p:sp>
        <p:nvSpPr>
          <p:cNvPr id="3" name="Content Placeholder 2"/>
          <p:cNvSpPr>
            <a:spLocks noGrp="1"/>
          </p:cNvSpPr>
          <p:nvPr>
            <p:ph idx="1"/>
          </p:nvPr>
        </p:nvSpPr>
        <p:spPr>
          <a:xfrm>
            <a:off x="0" y="1143000"/>
            <a:ext cx="9144000" cy="5715000"/>
          </a:xfrm>
        </p:spPr>
        <p:txBody>
          <a:bodyPr/>
          <a:lstStyle/>
          <a:p>
            <a:pPr marL="0" indent="0">
              <a:buNone/>
            </a:pPr>
            <a:endParaRPr lang="en-US" dirty="0" smtClean="0"/>
          </a:p>
          <a:p>
            <a:pPr marL="0" indent="0">
              <a:buNone/>
            </a:pPr>
            <a:endParaRPr lang="en-US" dirty="0"/>
          </a:p>
          <a:p>
            <a:pPr marL="0" indent="0">
              <a:buNone/>
            </a:pPr>
            <a:endParaRPr lang="en-US" dirty="0" smtClean="0"/>
          </a:p>
          <a:p>
            <a:pPr marL="0" indent="0">
              <a:buNone/>
            </a:pPr>
            <a:r>
              <a:rPr lang="en-US" dirty="0" smtClean="0"/>
              <a:t>           </a:t>
            </a:r>
            <a:r>
              <a:rPr lang="en-US" sz="2000" b="1" dirty="0" smtClean="0"/>
              <a:t>USER</a:t>
            </a:r>
            <a:endParaRPr lang="en-US" sz="2000" b="1" dirty="0"/>
          </a:p>
        </p:txBody>
      </p:sp>
      <p:sp>
        <p:nvSpPr>
          <p:cNvPr id="4" name="Flowchart: Connector 3"/>
          <p:cNvSpPr/>
          <p:nvPr/>
        </p:nvSpPr>
        <p:spPr>
          <a:xfrm>
            <a:off x="1157845" y="1604158"/>
            <a:ext cx="457200" cy="457200"/>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5" name="Straight Connector 4"/>
          <p:cNvCxnSpPr>
            <a:stCxn id="4" idx="4"/>
          </p:cNvCxnSpPr>
          <p:nvPr/>
        </p:nvCxnSpPr>
        <p:spPr>
          <a:xfrm>
            <a:off x="1386445" y="2061358"/>
            <a:ext cx="0" cy="306779"/>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H="1">
            <a:off x="1184565" y="2376549"/>
            <a:ext cx="201880" cy="580901"/>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386445" y="2362199"/>
            <a:ext cx="228600" cy="595251"/>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157845" y="2179618"/>
            <a:ext cx="45720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4953000" y="1299352"/>
            <a:ext cx="3162795" cy="53340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Input or image</a:t>
            </a:r>
            <a:endParaRPr lang="en-IN" dirty="0"/>
          </a:p>
        </p:txBody>
      </p:sp>
      <p:sp>
        <p:nvSpPr>
          <p:cNvPr id="10" name="Oval 9"/>
          <p:cNvSpPr/>
          <p:nvPr/>
        </p:nvSpPr>
        <p:spPr>
          <a:xfrm>
            <a:off x="4953000" y="1981200"/>
            <a:ext cx="3124200" cy="533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Vein segmentation</a:t>
            </a:r>
            <a:endParaRPr lang="en-IN" dirty="0"/>
          </a:p>
        </p:txBody>
      </p:sp>
      <p:sp>
        <p:nvSpPr>
          <p:cNvPr id="11" name="Oval 10"/>
          <p:cNvSpPr/>
          <p:nvPr/>
        </p:nvSpPr>
        <p:spPr>
          <a:xfrm>
            <a:off x="4946073" y="2819400"/>
            <a:ext cx="3124200" cy="533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Central plate extraction</a:t>
            </a:r>
            <a:endParaRPr lang="en-IN" dirty="0"/>
          </a:p>
        </p:txBody>
      </p:sp>
      <p:sp>
        <p:nvSpPr>
          <p:cNvPr id="12" name="Oval 11"/>
          <p:cNvSpPr/>
          <p:nvPr/>
        </p:nvSpPr>
        <p:spPr>
          <a:xfrm>
            <a:off x="4946073" y="3581400"/>
            <a:ext cx="3207327" cy="51954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CNN Model</a:t>
            </a:r>
            <a:endParaRPr lang="en-IN" dirty="0"/>
          </a:p>
        </p:txBody>
      </p:sp>
      <p:sp>
        <p:nvSpPr>
          <p:cNvPr id="13" name="Oval 12"/>
          <p:cNvSpPr/>
          <p:nvPr/>
        </p:nvSpPr>
        <p:spPr>
          <a:xfrm>
            <a:off x="4946073" y="4419600"/>
            <a:ext cx="3290454"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Comparing the image</a:t>
            </a:r>
            <a:endParaRPr lang="en-IN" dirty="0"/>
          </a:p>
        </p:txBody>
      </p:sp>
      <p:sp>
        <p:nvSpPr>
          <p:cNvPr id="14" name="Oval 13"/>
          <p:cNvSpPr/>
          <p:nvPr/>
        </p:nvSpPr>
        <p:spPr>
          <a:xfrm>
            <a:off x="4953000" y="5180610"/>
            <a:ext cx="3315195" cy="533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Revert  plate extraction</a:t>
            </a:r>
            <a:endParaRPr lang="en-IN" dirty="0"/>
          </a:p>
        </p:txBody>
      </p:sp>
      <p:sp>
        <p:nvSpPr>
          <p:cNvPr id="15" name="Oval 14"/>
          <p:cNvSpPr/>
          <p:nvPr/>
        </p:nvSpPr>
        <p:spPr>
          <a:xfrm>
            <a:off x="4946073" y="6096000"/>
            <a:ext cx="3283527"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Identify the plant</a:t>
            </a:r>
            <a:endParaRPr lang="en-IN" dirty="0"/>
          </a:p>
        </p:txBody>
      </p:sp>
      <p:cxnSp>
        <p:nvCxnSpPr>
          <p:cNvPr id="17" name="Straight Arrow Connector 16"/>
          <p:cNvCxnSpPr/>
          <p:nvPr/>
        </p:nvCxnSpPr>
        <p:spPr>
          <a:xfrm flipV="1">
            <a:off x="1615045" y="1566054"/>
            <a:ext cx="3331028" cy="6135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endCxn id="15" idx="2"/>
          </p:cNvCxnSpPr>
          <p:nvPr/>
        </p:nvCxnSpPr>
        <p:spPr>
          <a:xfrm>
            <a:off x="1615045" y="2179618"/>
            <a:ext cx="3331028" cy="414498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1615045" y="2179618"/>
            <a:ext cx="3331028" cy="3512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1615045" y="2197182"/>
            <a:ext cx="3331028" cy="32501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1615045" y="2179618"/>
            <a:ext cx="3490355" cy="7778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1615045" y="2179618"/>
            <a:ext cx="3337955" cy="16426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endCxn id="13" idx="2"/>
          </p:cNvCxnSpPr>
          <p:nvPr/>
        </p:nvCxnSpPr>
        <p:spPr>
          <a:xfrm>
            <a:off x="1615045" y="2197182"/>
            <a:ext cx="3331028" cy="24510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56101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00638"/>
          </a:xfrm>
        </p:spPr>
        <p:txBody>
          <a:bodyPr>
            <a:normAutofit/>
          </a:bodyPr>
          <a:lstStyle/>
          <a:p>
            <a:r>
              <a:rPr lang="en-US" b="1" dirty="0" smtClean="0"/>
              <a:t>Flow diagram</a:t>
            </a:r>
            <a:endParaRPr lang="en-US" b="1" dirty="0"/>
          </a:p>
        </p:txBody>
      </p:sp>
      <p:pic>
        <p:nvPicPr>
          <p:cNvPr id="4" name="Picture 2" descr="C:\Users\Zimr04\Documents\Untitled.jpg"/>
          <p:cNvPicPr>
            <a:picLocks noChangeAspect="1" noChangeArrowheads="1"/>
          </p:cNvPicPr>
          <p:nvPr/>
        </p:nvPicPr>
        <p:blipFill>
          <a:blip r:embed="rId2"/>
          <a:stretch>
            <a:fillRect/>
          </a:stretch>
        </p:blipFill>
        <p:spPr bwMode="auto">
          <a:xfrm>
            <a:off x="1295400" y="648238"/>
            <a:ext cx="6096000" cy="5752562"/>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Activity Diagram</a:t>
            </a:r>
            <a:endParaRPr lang="en-US" b="1" dirty="0"/>
          </a:p>
        </p:txBody>
      </p:sp>
      <p:pic>
        <p:nvPicPr>
          <p:cNvPr id="1026" name="Picture 2"/>
          <p:cNvPicPr>
            <a:picLocks noGrp="1" noChangeAspect="1" noChangeArrowheads="1"/>
          </p:cNvPicPr>
          <p:nvPr>
            <p:ph idx="1"/>
          </p:nvPr>
        </p:nvPicPr>
        <p:blipFill>
          <a:blip r:embed="rId2"/>
          <a:srcRect/>
          <a:stretch>
            <a:fillRect/>
          </a:stretch>
        </p:blipFill>
        <p:spPr bwMode="auto">
          <a:xfrm>
            <a:off x="3124200" y="1447800"/>
            <a:ext cx="2488750" cy="4724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Sequence Diagram</a:t>
            </a:r>
            <a:endParaRPr lang="en-US" b="1" dirty="0"/>
          </a:p>
        </p:txBody>
      </p:sp>
      <p:pic>
        <p:nvPicPr>
          <p:cNvPr id="4" name="Picture 2"/>
          <p:cNvPicPr>
            <a:picLocks noGrp="1" noChangeAspect="1" noChangeArrowheads="1"/>
          </p:cNvPicPr>
          <p:nvPr>
            <p:ph idx="1"/>
          </p:nvPr>
        </p:nvPicPr>
        <p:blipFill>
          <a:blip r:embed="rId2"/>
          <a:srcRect/>
          <a:stretch>
            <a:fillRect/>
          </a:stretch>
        </p:blipFill>
        <p:spPr bwMode="auto">
          <a:xfrm>
            <a:off x="457200" y="1900067"/>
            <a:ext cx="8229600" cy="392622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81200" y="457200"/>
            <a:ext cx="6324600" cy="1446550"/>
          </a:xfrm>
          <a:prstGeom prst="rect">
            <a:avLst/>
          </a:prstGeom>
          <a:noFill/>
        </p:spPr>
        <p:txBody>
          <a:bodyPr wrap="square" rtlCol="0">
            <a:spAutoFit/>
          </a:bodyPr>
          <a:lstStyle/>
          <a:p>
            <a:pPr algn="ctr"/>
            <a:r>
              <a:rPr lang="en-US" sz="4400" b="1" dirty="0" smtClean="0"/>
              <a:t>COLLABORATION DIAGRAM</a:t>
            </a:r>
            <a:endParaRPr lang="en-US" sz="4400" b="1" dirty="0"/>
          </a:p>
        </p:txBody>
      </p:sp>
      <p:pic>
        <p:nvPicPr>
          <p:cNvPr id="4098" name="Picture 2"/>
          <p:cNvPicPr>
            <a:picLocks noChangeAspect="1" noChangeArrowheads="1"/>
          </p:cNvPicPr>
          <p:nvPr/>
        </p:nvPicPr>
        <p:blipFill>
          <a:blip r:embed="rId2"/>
          <a:srcRect/>
          <a:stretch>
            <a:fillRect/>
          </a:stretch>
        </p:blipFill>
        <p:spPr bwMode="auto">
          <a:xfrm>
            <a:off x="1447800" y="2362200"/>
            <a:ext cx="7008813" cy="29432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MODULES</a:t>
            </a:r>
            <a:endParaRPr lang="en-IN" b="1" dirty="0"/>
          </a:p>
        </p:txBody>
      </p:sp>
      <p:sp>
        <p:nvSpPr>
          <p:cNvPr id="3" name="Content Placeholder 2"/>
          <p:cNvSpPr>
            <a:spLocks noGrp="1"/>
          </p:cNvSpPr>
          <p:nvPr>
            <p:ph idx="1"/>
          </p:nvPr>
        </p:nvSpPr>
        <p:spPr/>
        <p:txBody>
          <a:bodyPr/>
          <a:lstStyle/>
          <a:p>
            <a:r>
              <a:rPr lang="en-US" sz="2000" dirty="0" smtClean="0"/>
              <a:t>Image Acquisition</a:t>
            </a:r>
          </a:p>
          <a:p>
            <a:endParaRPr lang="en-US" sz="2000" dirty="0" smtClean="0"/>
          </a:p>
          <a:p>
            <a:r>
              <a:rPr lang="en-US" sz="2000" dirty="0" smtClean="0"/>
              <a:t>Image Preprocessing</a:t>
            </a:r>
          </a:p>
          <a:p>
            <a:endParaRPr lang="en-US" sz="2000" dirty="0" smtClean="0"/>
          </a:p>
          <a:p>
            <a:r>
              <a:rPr lang="en-US" sz="2000" dirty="0" smtClean="0"/>
              <a:t>Image Segmentation</a:t>
            </a:r>
          </a:p>
          <a:p>
            <a:endParaRPr lang="en-US" sz="2000" dirty="0" smtClean="0"/>
          </a:p>
          <a:p>
            <a:r>
              <a:rPr lang="en-US" sz="2000" dirty="0" smtClean="0"/>
              <a:t>Feature Extraction</a:t>
            </a:r>
          </a:p>
          <a:p>
            <a:endParaRPr lang="en-US" dirty="0" smtClean="0"/>
          </a:p>
          <a:p>
            <a:endParaRPr lang="en-US" dirty="0" smtClean="0"/>
          </a:p>
          <a:p>
            <a:endParaRPr lang="en-IN" dirty="0"/>
          </a:p>
        </p:txBody>
      </p:sp>
    </p:spTree>
    <p:extLst>
      <p:ext uri="{BB962C8B-B14F-4D97-AF65-F5344CB8AC3E}">
        <p14:creationId xmlns:p14="http://schemas.microsoft.com/office/powerpoint/2010/main" val="172779882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935162"/>
          </a:xfrm>
        </p:spPr>
        <p:txBody>
          <a:bodyPr>
            <a:normAutofit fontScale="90000"/>
          </a:bodyPr>
          <a:lstStyle/>
          <a:p>
            <a:pPr algn="l"/>
            <a:r>
              <a:rPr lang="en-US" b="1" dirty="0" smtClean="0"/>
              <a:t>               </a:t>
            </a:r>
            <a:r>
              <a:rPr lang="en-US" sz="4900" b="1" dirty="0" smtClean="0"/>
              <a:t>MODULES DESCRIPTION</a:t>
            </a:r>
            <a:r>
              <a:rPr lang="en-US" b="1" dirty="0">
                <a:solidFill>
                  <a:srgbClr val="002060"/>
                </a:solidFill>
              </a:rPr>
              <a:t/>
            </a:r>
            <a:br>
              <a:rPr lang="en-US" b="1" dirty="0">
                <a:solidFill>
                  <a:srgbClr val="002060"/>
                </a:solidFill>
              </a:rPr>
            </a:br>
            <a:r>
              <a:rPr lang="en-US" b="1" dirty="0" smtClean="0">
                <a:solidFill>
                  <a:srgbClr val="002060"/>
                </a:solidFill>
              </a:rPr>
              <a:t/>
            </a:r>
            <a:br>
              <a:rPr lang="en-US" b="1" dirty="0" smtClean="0">
                <a:solidFill>
                  <a:srgbClr val="002060"/>
                </a:solidFill>
              </a:rPr>
            </a:br>
            <a:r>
              <a:rPr lang="en-US" sz="4000" b="1" dirty="0" smtClean="0">
                <a:solidFill>
                  <a:srgbClr val="002060"/>
                </a:solidFill>
              </a:rPr>
              <a:t>Image Acquisition</a:t>
            </a:r>
            <a:endParaRPr lang="en-US" sz="4000" b="1" dirty="0">
              <a:solidFill>
                <a:srgbClr val="002060"/>
              </a:solidFill>
            </a:endParaRPr>
          </a:p>
        </p:txBody>
      </p:sp>
      <p:sp>
        <p:nvSpPr>
          <p:cNvPr id="3" name="Content Placeholder 2"/>
          <p:cNvSpPr>
            <a:spLocks noGrp="1"/>
          </p:cNvSpPr>
          <p:nvPr>
            <p:ph idx="1"/>
          </p:nvPr>
        </p:nvSpPr>
        <p:spPr>
          <a:xfrm>
            <a:off x="685800" y="2209800"/>
            <a:ext cx="8229600" cy="4525963"/>
          </a:xfrm>
        </p:spPr>
        <p:txBody>
          <a:bodyPr>
            <a:normAutofit/>
          </a:bodyPr>
          <a:lstStyle/>
          <a:p>
            <a:pPr algn="just"/>
            <a:r>
              <a:rPr lang="en-US" sz="2000" dirty="0" smtClean="0">
                <a:latin typeface="Times New Roman" pitchFamily="18" charset="0"/>
                <a:cs typeface="Times New Roman" pitchFamily="18" charset="0"/>
              </a:rPr>
              <a:t>The initial process is to collect the data from the public repository. </a:t>
            </a:r>
          </a:p>
          <a:p>
            <a:pPr algn="just"/>
            <a:r>
              <a:rPr lang="en-US" sz="2000" dirty="0" smtClean="0">
                <a:latin typeface="Times New Roman" pitchFamily="18" charset="0"/>
                <a:cs typeface="Times New Roman" pitchFamily="18" charset="0"/>
              </a:rPr>
              <a:t>It takes the image as input for further processing. </a:t>
            </a:r>
          </a:p>
          <a:p>
            <a:pPr algn="just"/>
            <a:r>
              <a:rPr lang="en-US" sz="2000" dirty="0">
                <a:latin typeface="Times New Roman" pitchFamily="18" charset="0"/>
                <a:cs typeface="Times New Roman" pitchFamily="18" charset="0"/>
              </a:rPr>
              <a:t>P</a:t>
            </a:r>
            <a:r>
              <a:rPr lang="en-US" sz="2000" dirty="0" smtClean="0">
                <a:latin typeface="Times New Roman" pitchFamily="18" charset="0"/>
                <a:cs typeface="Times New Roman" pitchFamily="18" charset="0"/>
              </a:rPr>
              <a:t>opular image domains are take  so  that any formats can be given as input to the process ( .bmp, .jpg, .gif ).</a:t>
            </a:r>
          </a:p>
          <a:p>
            <a:pPr algn="just"/>
            <a:r>
              <a:rPr lang="en-US" sz="2000" dirty="0" smtClean="0">
                <a:latin typeface="Times New Roman" pitchFamily="18" charset="0"/>
                <a:cs typeface="Times New Roman" pitchFamily="18" charset="0"/>
              </a:rPr>
              <a:t>The main goal is to detect and recognize the class disease in the image. </a:t>
            </a:r>
          </a:p>
          <a:p>
            <a:pPr algn="just"/>
            <a:r>
              <a:rPr lang="en-US" sz="2000" dirty="0" smtClean="0">
                <a:latin typeface="Times New Roman" pitchFamily="18" charset="0"/>
                <a:cs typeface="Times New Roman" pitchFamily="18" charset="0"/>
              </a:rPr>
              <a:t>To adapt it with different feature extractors that detect diseases in the image.</a:t>
            </a:r>
          </a:p>
          <a:p>
            <a:pPr algn="just"/>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Sample Images</a:t>
            </a:r>
            <a:endParaRPr lang="en-US" b="1" dirty="0"/>
          </a:p>
        </p:txBody>
      </p:sp>
      <p:sp>
        <p:nvSpPr>
          <p:cNvPr id="3" name="Content Placeholder 2"/>
          <p:cNvSpPr>
            <a:spLocks noGrp="1"/>
          </p:cNvSpPr>
          <p:nvPr>
            <p:ph idx="1"/>
          </p:nvPr>
        </p:nvSpPr>
        <p:spPr/>
        <p:txBody>
          <a:bodyPr>
            <a:normAutofit fontScale="77500" lnSpcReduction="20000"/>
          </a:bodyPr>
          <a:lstStyle/>
          <a:p>
            <a:endParaRPr lang="en-US" dirty="0" smtClean="0"/>
          </a:p>
          <a:p>
            <a:pPr>
              <a:buNone/>
            </a:pPr>
            <a:r>
              <a:rPr lang="en-US" sz="2900" dirty="0" smtClean="0">
                <a:latin typeface="Times New Roman" pitchFamily="18" charset="0"/>
                <a:cs typeface="Times New Roman" pitchFamily="18" charset="0"/>
              </a:rPr>
              <a:t>Diseases of different plants database: </a:t>
            </a:r>
          </a:p>
          <a:p>
            <a:pPr>
              <a:buNone/>
            </a:pPr>
            <a:r>
              <a:rPr lang="en-US" sz="2900" dirty="0" smtClean="0">
                <a:latin typeface="Times New Roman" pitchFamily="18" charset="0"/>
                <a:cs typeface="Times New Roman" pitchFamily="18" charset="0"/>
              </a:rPr>
              <a:t>• Apple black spot </a:t>
            </a:r>
          </a:p>
          <a:p>
            <a:pPr>
              <a:buNone/>
            </a:pPr>
            <a:r>
              <a:rPr lang="en-US" sz="2900" dirty="0" smtClean="0">
                <a:latin typeface="Times New Roman" pitchFamily="18" charset="0"/>
                <a:cs typeface="Times New Roman" pitchFamily="18" charset="0"/>
              </a:rPr>
              <a:t>• Apple broad leaf spot </a:t>
            </a:r>
          </a:p>
          <a:p>
            <a:pPr>
              <a:buNone/>
            </a:pPr>
            <a:r>
              <a:rPr lang="en-US" sz="2900" dirty="0" smtClean="0">
                <a:latin typeface="Times New Roman" pitchFamily="18" charset="0"/>
                <a:cs typeface="Times New Roman" pitchFamily="18" charset="0"/>
              </a:rPr>
              <a:t>• Apple needle leaf spot </a:t>
            </a:r>
          </a:p>
          <a:p>
            <a:pPr>
              <a:buNone/>
            </a:pPr>
            <a:r>
              <a:rPr lang="en-US" sz="2900" dirty="0" smtClean="0">
                <a:latin typeface="Times New Roman" pitchFamily="18" charset="0"/>
                <a:cs typeface="Times New Roman" pitchFamily="18" charset="0"/>
              </a:rPr>
              <a:t>• Apple normal </a:t>
            </a:r>
          </a:p>
          <a:p>
            <a:pPr>
              <a:buNone/>
            </a:pPr>
            <a:r>
              <a:rPr lang="en-US" sz="2900" dirty="0" smtClean="0">
                <a:latin typeface="Times New Roman" pitchFamily="18" charset="0"/>
                <a:cs typeface="Times New Roman" pitchFamily="18" charset="0"/>
              </a:rPr>
              <a:t>• Bell paper normal </a:t>
            </a:r>
          </a:p>
          <a:p>
            <a:pPr>
              <a:buNone/>
            </a:pPr>
            <a:r>
              <a:rPr lang="en-US" sz="2900" dirty="0" smtClean="0">
                <a:latin typeface="Times New Roman" pitchFamily="18" charset="0"/>
                <a:cs typeface="Times New Roman" pitchFamily="18" charset="0"/>
              </a:rPr>
              <a:t>• Blueberry normal </a:t>
            </a:r>
          </a:p>
          <a:p>
            <a:pPr>
              <a:buNone/>
            </a:pPr>
            <a:r>
              <a:rPr lang="en-US" sz="2900" dirty="0" smtClean="0">
                <a:latin typeface="Times New Roman" pitchFamily="18" charset="0"/>
                <a:cs typeface="Times New Roman" pitchFamily="18" charset="0"/>
              </a:rPr>
              <a:t>• Cherry normal </a:t>
            </a:r>
          </a:p>
          <a:p>
            <a:pPr>
              <a:buNone/>
            </a:pPr>
            <a:r>
              <a:rPr lang="en-US" sz="2900" dirty="0" smtClean="0">
                <a:latin typeface="Times New Roman" pitchFamily="18" charset="0"/>
                <a:cs typeface="Times New Roman" pitchFamily="18" charset="0"/>
              </a:rPr>
              <a:t>• Cherry powder normal </a:t>
            </a:r>
          </a:p>
          <a:p>
            <a:pPr>
              <a:buNone/>
            </a:pPr>
            <a:r>
              <a:rPr lang="en-US" sz="2900" dirty="0" smtClean="0">
                <a:latin typeface="Times New Roman" pitchFamily="18" charset="0"/>
                <a:cs typeface="Times New Roman" pitchFamily="18" charset="0"/>
              </a:rPr>
              <a:t>• Corn blight </a:t>
            </a:r>
          </a:p>
          <a:p>
            <a:pPr>
              <a:buNone/>
            </a:pPr>
            <a:r>
              <a:rPr lang="en-US" sz="2900" dirty="0" smtClean="0">
                <a:latin typeface="Times New Roman" pitchFamily="18" charset="0"/>
                <a:cs typeface="Times New Roman" pitchFamily="18" charset="0"/>
              </a:rPr>
              <a:t>• Corn rust</a:t>
            </a:r>
            <a:endParaRPr lang="en-US" sz="2900" dirty="0">
              <a:latin typeface="Times New Roman" pitchFamily="18" charset="0"/>
              <a:cs typeface="Times New Roman" pitchFamily="18" charset="0"/>
            </a:endParaRPr>
          </a:p>
        </p:txBody>
      </p:sp>
      <p:pic>
        <p:nvPicPr>
          <p:cNvPr id="3074" name="Picture 2" descr="C:\Users\Zimro Marketing\Music\download.jpg"/>
          <p:cNvPicPr>
            <a:picLocks noChangeAspect="1" noChangeArrowheads="1"/>
          </p:cNvPicPr>
          <p:nvPr/>
        </p:nvPicPr>
        <p:blipFill>
          <a:blip r:embed="rId2"/>
          <a:srcRect/>
          <a:stretch>
            <a:fillRect/>
          </a:stretch>
        </p:blipFill>
        <p:spPr bwMode="auto">
          <a:xfrm>
            <a:off x="5638800" y="2971800"/>
            <a:ext cx="2305050" cy="1981200"/>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b="1" dirty="0" smtClean="0"/>
              <a:t>Introduction</a:t>
            </a:r>
            <a:endParaRPr lang="en-US" b="1" dirty="0"/>
          </a:p>
        </p:txBody>
      </p:sp>
      <p:sp>
        <p:nvSpPr>
          <p:cNvPr id="3" name="Content Placeholder 2"/>
          <p:cNvSpPr>
            <a:spLocks noGrp="1"/>
          </p:cNvSpPr>
          <p:nvPr>
            <p:ph idx="1"/>
          </p:nvPr>
        </p:nvSpPr>
        <p:spPr>
          <a:xfrm>
            <a:off x="457200" y="762000"/>
            <a:ext cx="8229600" cy="6096000"/>
          </a:xfrm>
        </p:spPr>
        <p:txBody>
          <a:bodyPr>
            <a:noAutofit/>
          </a:bodyPr>
          <a:lstStyle/>
          <a:p>
            <a:pPr algn="just">
              <a:buFont typeface="Wingdings" pitchFamily="2" charset="2"/>
              <a:buChar char="§"/>
            </a:pPr>
            <a:r>
              <a:rPr lang="en-US" sz="2000" dirty="0" smtClean="0">
                <a:latin typeface="Times New Roman" pitchFamily="18" charset="0"/>
                <a:cs typeface="Times New Roman" pitchFamily="18" charset="0"/>
              </a:rPr>
              <a:t>Crop cultivation plays an essential role in the agricultural field. Presently, the loss of food is mainly due to infected crops, which reflexively reduces the production rate. To identify the plant diseases at an untimely phase is not yet explored. </a:t>
            </a:r>
          </a:p>
          <a:p>
            <a:pPr marL="0" indent="0" algn="just">
              <a:buNone/>
            </a:pPr>
            <a:endParaRPr lang="en-US" sz="2000" dirty="0" smtClean="0">
              <a:latin typeface="Times New Roman" pitchFamily="18" charset="0"/>
              <a:cs typeface="Times New Roman" pitchFamily="18" charset="0"/>
            </a:endParaRPr>
          </a:p>
          <a:p>
            <a:pPr algn="just">
              <a:buFont typeface="Wingdings" pitchFamily="2" charset="2"/>
              <a:buChar char="§"/>
            </a:pPr>
            <a:r>
              <a:rPr lang="en-US" sz="2000" dirty="0" smtClean="0">
                <a:latin typeface="Times New Roman" pitchFamily="18" charset="0"/>
                <a:cs typeface="Times New Roman" pitchFamily="18" charset="0"/>
              </a:rPr>
              <a:t>The main challenge is to reduce the usage of pesticides in the agricultural field and to increase the quality and quantity of the production rate. Proposed system explore the leaf disease prediction at an untimely action. </a:t>
            </a:r>
          </a:p>
          <a:p>
            <a:pPr marL="0" indent="0" algn="just">
              <a:buNone/>
            </a:pPr>
            <a:r>
              <a:rPr lang="en-US" sz="2000" dirty="0" smtClean="0">
                <a:latin typeface="Times New Roman" pitchFamily="18" charset="0"/>
                <a:cs typeface="Times New Roman" pitchFamily="18" charset="0"/>
              </a:rPr>
              <a:t> </a:t>
            </a:r>
          </a:p>
          <a:p>
            <a:pPr algn="just">
              <a:buFont typeface="Wingdings" pitchFamily="2" charset="2"/>
              <a:buChar char="§"/>
            </a:pPr>
            <a:r>
              <a:rPr lang="en-US" sz="2000" dirty="0" smtClean="0">
                <a:latin typeface="Times New Roman" pitchFamily="18" charset="0"/>
                <a:cs typeface="Times New Roman" pitchFamily="18" charset="0"/>
              </a:rPr>
              <a:t>The enhanced CNN algorithm   to predict the infected area of the leaves. A color based segmentation model is defined to segment the infected region and placing it to its relevant classes. </a:t>
            </a:r>
          </a:p>
          <a:p>
            <a:pPr marL="0" indent="0" algn="just">
              <a:buNone/>
            </a:pPr>
            <a:endParaRPr lang="en-US" sz="2000" dirty="0" smtClean="0">
              <a:latin typeface="Times New Roman" pitchFamily="18" charset="0"/>
              <a:cs typeface="Times New Roman" pitchFamily="18" charset="0"/>
            </a:endParaRPr>
          </a:p>
          <a:p>
            <a:pPr algn="just">
              <a:buFont typeface="Wingdings" pitchFamily="2" charset="2"/>
              <a:buChar char="§"/>
            </a:pPr>
            <a:r>
              <a:rPr lang="en-US" sz="2000" dirty="0" smtClean="0">
                <a:latin typeface="Times New Roman" pitchFamily="18" charset="0"/>
                <a:cs typeface="Times New Roman" pitchFamily="18" charset="0"/>
              </a:rPr>
              <a:t>Experimental analyses were done on samples images in terms of time complexity and the area of infected region. Plant diseases can be detected by image processing technique. Disease detection involves steps like image acquisition, image pre-processing, image segmentation, feature extraction and classification. </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Dataset Link</a:t>
            </a:r>
            <a:endParaRPr lang="en-US" b="1" dirty="0"/>
          </a:p>
        </p:txBody>
      </p:sp>
      <p:sp>
        <p:nvSpPr>
          <p:cNvPr id="5" name="Content Placeholder 4"/>
          <p:cNvSpPr>
            <a:spLocks noGrp="1"/>
          </p:cNvSpPr>
          <p:nvPr>
            <p:ph idx="1"/>
          </p:nvPr>
        </p:nvSpPr>
        <p:spPr/>
        <p:txBody>
          <a:bodyPr>
            <a:normAutofit/>
          </a:bodyPr>
          <a:lstStyle/>
          <a:p>
            <a:r>
              <a:rPr lang="en-US" sz="2000" dirty="0" smtClean="0"/>
              <a:t>https://www.kaggle.com/vipoooool/new-plant-diseases-dataset</a:t>
            </a:r>
            <a:endParaRPr lang="en-US" sz="20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solidFill>
                  <a:srgbClr val="002060"/>
                </a:solidFill>
              </a:rPr>
              <a:t>Image Preprocessing</a:t>
            </a:r>
            <a:endParaRPr lang="en-US" b="1" dirty="0">
              <a:solidFill>
                <a:srgbClr val="002060"/>
              </a:solidFill>
            </a:endParaRPr>
          </a:p>
        </p:txBody>
      </p:sp>
      <p:sp>
        <p:nvSpPr>
          <p:cNvPr id="3" name="Content Placeholder 2"/>
          <p:cNvSpPr>
            <a:spLocks noGrp="1"/>
          </p:cNvSpPr>
          <p:nvPr>
            <p:ph idx="1"/>
          </p:nvPr>
        </p:nvSpPr>
        <p:spPr/>
        <p:txBody>
          <a:bodyPr>
            <a:normAutofit/>
          </a:bodyPr>
          <a:lstStyle/>
          <a:p>
            <a:pPr algn="just"/>
            <a:r>
              <a:rPr lang="en-US" sz="2000" dirty="0" smtClean="0">
                <a:latin typeface="Tamils new roman"/>
              </a:rPr>
              <a:t>As the images are acquired from the real field it may contain dust, spores and water spots as noise.</a:t>
            </a:r>
          </a:p>
          <a:p>
            <a:pPr algn="just"/>
            <a:r>
              <a:rPr lang="en-US" sz="2000" dirty="0" smtClean="0">
                <a:latin typeface="Tamils new roman"/>
              </a:rPr>
              <a:t>The purpose of data preprocessing is to eliminate the noise in the image, so as to adjust the pixel values.</a:t>
            </a:r>
          </a:p>
          <a:p>
            <a:pPr algn="just"/>
            <a:r>
              <a:rPr lang="en-US" sz="2000" dirty="0" smtClean="0">
                <a:latin typeface="Tamils new roman"/>
              </a:rPr>
              <a:t>It enhances the quality of the image.</a:t>
            </a:r>
          </a:p>
          <a:p>
            <a:pPr algn="just"/>
            <a:endParaRPr lang="en-US" sz="2000" dirty="0" smtClean="0">
              <a:latin typeface="Tamils new roman"/>
            </a:endParaRPr>
          </a:p>
          <a:p>
            <a:pPr algn="just"/>
            <a:endParaRPr lang="en-US" sz="2000" dirty="0">
              <a:latin typeface="Tamils new roman"/>
            </a:endParaRPr>
          </a:p>
        </p:txBody>
      </p:sp>
      <p:pic>
        <p:nvPicPr>
          <p:cNvPr id="4099" name="Picture 3"/>
          <p:cNvPicPr>
            <a:picLocks noChangeAspect="1" noChangeArrowheads="1"/>
          </p:cNvPicPr>
          <p:nvPr/>
        </p:nvPicPr>
        <p:blipFill>
          <a:blip r:embed="rId2"/>
          <a:srcRect/>
          <a:stretch>
            <a:fillRect/>
          </a:stretch>
        </p:blipFill>
        <p:spPr bwMode="auto">
          <a:xfrm>
            <a:off x="2514600" y="3810000"/>
            <a:ext cx="3419475" cy="23812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solidFill>
                  <a:srgbClr val="002060"/>
                </a:solidFill>
              </a:rPr>
              <a:t>Image segmentation</a:t>
            </a:r>
            <a:endParaRPr lang="en-US" b="1" dirty="0">
              <a:solidFill>
                <a:srgbClr val="002060"/>
              </a:solidFill>
            </a:endParaRPr>
          </a:p>
        </p:txBody>
      </p:sp>
      <p:sp>
        <p:nvSpPr>
          <p:cNvPr id="3" name="Content Placeholder 2"/>
          <p:cNvSpPr>
            <a:spLocks noGrp="1"/>
          </p:cNvSpPr>
          <p:nvPr>
            <p:ph idx="1"/>
          </p:nvPr>
        </p:nvSpPr>
        <p:spPr/>
        <p:txBody>
          <a:bodyPr/>
          <a:lstStyle/>
          <a:p>
            <a:pPr algn="just"/>
            <a:r>
              <a:rPr lang="en-US" sz="2000" dirty="0" smtClean="0">
                <a:latin typeface="Tamils new roman"/>
              </a:rPr>
              <a:t>Image segmentation is the third step in the proposed method.</a:t>
            </a:r>
          </a:p>
          <a:p>
            <a:pPr algn="just"/>
            <a:r>
              <a:rPr lang="en-US" sz="2000" dirty="0" smtClean="0">
                <a:latin typeface="Tamils new roman"/>
              </a:rPr>
              <a:t>The segmented images are clustered into different sectors using Otsu classifier and k-mean clustering algorithm. </a:t>
            </a:r>
          </a:p>
          <a:p>
            <a:pPr algn="just"/>
            <a:r>
              <a:rPr lang="en-US" sz="2000" dirty="0" smtClean="0">
                <a:latin typeface="Tamils new roman"/>
              </a:rPr>
              <a:t>Before clustering the images, the RGB color model is transformed into Lab color model. </a:t>
            </a:r>
          </a:p>
          <a:p>
            <a:pPr algn="just"/>
            <a:r>
              <a:rPr lang="en-US" sz="2000" dirty="0" smtClean="0">
                <a:latin typeface="Tamils new roman"/>
              </a:rPr>
              <a:t>The advent of Lab color model is to easily cluster the segmented images</a:t>
            </a:r>
            <a:r>
              <a:rPr lang="en-US" dirty="0" smtClean="0"/>
              <a:t>. </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Segmented Image</a:t>
            </a:r>
            <a:endParaRPr lang="en-US" b="1" dirty="0"/>
          </a:p>
        </p:txBody>
      </p:sp>
      <p:pic>
        <p:nvPicPr>
          <p:cNvPr id="4" name="Picture 2" descr="C:\Users\Zimro Marketing\Music\00075aa8-d81a-4184-8541-b692b78d398a___FREC_Scab 3335_final_masked.jpg"/>
          <p:cNvPicPr>
            <a:picLocks noGrp="1" noChangeAspect="1" noChangeArrowheads="1"/>
          </p:cNvPicPr>
          <p:nvPr>
            <p:ph idx="1"/>
          </p:nvPr>
        </p:nvPicPr>
        <p:blipFill>
          <a:blip r:embed="rId2"/>
          <a:srcRect/>
          <a:stretch>
            <a:fillRect/>
          </a:stretch>
        </p:blipFill>
        <p:spPr bwMode="auto">
          <a:xfrm>
            <a:off x="3352800" y="2643981"/>
            <a:ext cx="2438400" cy="2438400"/>
          </a:xfrm>
          <a:prstGeom prst="rect">
            <a:avLst/>
          </a:prstGeom>
          <a:noFill/>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pPr algn="l"/>
            <a:r>
              <a:rPr lang="en-US" b="1" dirty="0" smtClean="0">
                <a:solidFill>
                  <a:srgbClr val="002060"/>
                </a:solidFill>
              </a:rPr>
              <a:t>Feature extraction</a:t>
            </a:r>
            <a:endParaRPr lang="en-US" b="1" dirty="0">
              <a:solidFill>
                <a:srgbClr val="002060"/>
              </a:solidFill>
            </a:endParaRPr>
          </a:p>
        </p:txBody>
      </p:sp>
      <p:sp>
        <p:nvSpPr>
          <p:cNvPr id="3" name="Content Placeholder 2"/>
          <p:cNvSpPr>
            <a:spLocks noGrp="1"/>
          </p:cNvSpPr>
          <p:nvPr>
            <p:ph idx="1"/>
          </p:nvPr>
        </p:nvSpPr>
        <p:spPr>
          <a:xfrm>
            <a:off x="457200" y="1219200"/>
            <a:ext cx="8229600" cy="4525963"/>
          </a:xfrm>
        </p:spPr>
        <p:txBody>
          <a:bodyPr>
            <a:noAutofit/>
          </a:bodyPr>
          <a:lstStyle/>
          <a:p>
            <a:pPr algn="just"/>
            <a:r>
              <a:rPr lang="en-US" sz="2000" dirty="0" smtClean="0">
                <a:latin typeface="Times New Roman" pitchFamily="18" charset="0"/>
                <a:cs typeface="Times New Roman" pitchFamily="18" charset="0"/>
              </a:rPr>
              <a:t>Feature extraction is the important part to gracefully predict the infected region. </a:t>
            </a:r>
          </a:p>
          <a:p>
            <a:pPr algn="just"/>
            <a:r>
              <a:rPr lang="en-US" sz="2000" dirty="0" smtClean="0">
                <a:latin typeface="Times New Roman" pitchFamily="18" charset="0"/>
                <a:cs typeface="Times New Roman" pitchFamily="18" charset="0"/>
              </a:rPr>
              <a:t>Here shape and textural feature extraction is done.</a:t>
            </a:r>
          </a:p>
          <a:p>
            <a:pPr algn="just"/>
            <a:r>
              <a:rPr lang="en-US" sz="2000" dirty="0" smtClean="0">
                <a:latin typeface="Times New Roman" pitchFamily="18" charset="0"/>
                <a:cs typeface="Times New Roman" pitchFamily="18" charset="0"/>
              </a:rPr>
              <a:t>The shape oriented feature extraction like Area, Color axis length, eccentricity, solidity and perimeter are calculated. </a:t>
            </a:r>
          </a:p>
          <a:p>
            <a:pPr algn="just"/>
            <a:r>
              <a:rPr lang="en-US" sz="2000" dirty="0" smtClean="0">
                <a:latin typeface="Times New Roman" pitchFamily="18" charset="0"/>
                <a:cs typeface="Times New Roman" pitchFamily="18" charset="0"/>
              </a:rPr>
              <a:t>Similarly the texture oriented feature extraction like contrast, correlation, energy, homogeneity and mean is captured and processed to determine the health of each plant.</a:t>
            </a:r>
          </a:p>
          <a:p>
            <a:pPr algn="just"/>
            <a:r>
              <a:rPr lang="en-US" sz="2000" dirty="0" smtClean="0">
                <a:latin typeface="Times New Roman" pitchFamily="18" charset="0"/>
                <a:cs typeface="Times New Roman" pitchFamily="18" charset="0"/>
              </a:rPr>
              <a:t>There are some conditions that should be taken into consideration when choosing a Feature Extractor, such as the type of layers, as a higher number of parameters increases the complexity of the system and directly influences the speed, and results of the system.</a:t>
            </a:r>
          </a:p>
          <a:p>
            <a:pPr algn="just"/>
            <a:r>
              <a:rPr lang="en-US" sz="2000" dirty="0" smtClean="0">
                <a:latin typeface="Times New Roman" pitchFamily="18" charset="0"/>
                <a:cs typeface="Times New Roman" pitchFamily="18" charset="0"/>
              </a:rPr>
              <a:t>Although each network has been designed with specific characteristics, all share the same goal, which is to increase accuracy while reducing computational complexity. </a:t>
            </a:r>
          </a:p>
          <a:p>
            <a:pPr algn="just"/>
            <a:r>
              <a:rPr lang="en-US" sz="2000" dirty="0" smtClean="0">
                <a:latin typeface="Times New Roman" pitchFamily="18" charset="0"/>
                <a:cs typeface="Times New Roman" pitchFamily="18" charset="0"/>
              </a:rPr>
              <a:t>In this system each object detector to be merged with some of the feature extractor.</a:t>
            </a:r>
          </a:p>
          <a:p>
            <a:pPr algn="just"/>
            <a:endParaRPr lang="en-US" sz="1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SCREENSHOTS</a:t>
            </a:r>
            <a:endParaRPr lang="en-IN" b="1" dirty="0"/>
          </a:p>
        </p:txBody>
      </p:sp>
      <p:sp>
        <p:nvSpPr>
          <p:cNvPr id="3" name="Content Placeholder 2"/>
          <p:cNvSpPr>
            <a:spLocks noGrp="1"/>
          </p:cNvSpPr>
          <p:nvPr>
            <p:ph idx="1"/>
          </p:nvPr>
        </p:nvSpPr>
        <p:spPr/>
        <p:txBody>
          <a:bodyPr/>
          <a:lstStyle/>
          <a:p>
            <a:r>
              <a:rPr lang="en-US" dirty="0">
                <a:ea typeface="Calibri"/>
                <a:cs typeface="Times New Roman"/>
              </a:rPr>
              <a:t> </a:t>
            </a:r>
            <a:endParaRPr lang="en-IN" dirty="0">
              <a:ea typeface="Calibri"/>
              <a:cs typeface="Times New Roman"/>
            </a:endParaRPr>
          </a:p>
          <a:p>
            <a:endParaRPr lang="en-IN"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600200"/>
            <a:ext cx="8077200"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8079959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endParaRPr lang="en-IN"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1981200"/>
            <a:ext cx="5935663" cy="3459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4628617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endParaRPr lang="en-IN"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0750" y="1905000"/>
            <a:ext cx="4762500"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5533845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endParaRPr lang="en-IN"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3912" y="1676400"/>
            <a:ext cx="4838700"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6634548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229600" cy="1143000"/>
          </a:xfrm>
        </p:spPr>
        <p:txBody>
          <a:bodyPr/>
          <a:lstStyle/>
          <a:p>
            <a:r>
              <a:rPr lang="en-US" b="1" dirty="0" smtClean="0"/>
              <a:t>Conclusion</a:t>
            </a:r>
            <a:endParaRPr lang="en-US" b="1" dirty="0"/>
          </a:p>
        </p:txBody>
      </p:sp>
      <p:sp>
        <p:nvSpPr>
          <p:cNvPr id="3" name="Content Placeholder 2"/>
          <p:cNvSpPr>
            <a:spLocks noGrp="1"/>
          </p:cNvSpPr>
          <p:nvPr>
            <p:ph idx="1"/>
          </p:nvPr>
        </p:nvSpPr>
        <p:spPr>
          <a:xfrm>
            <a:off x="0" y="914400"/>
            <a:ext cx="9144000" cy="5867400"/>
          </a:xfrm>
        </p:spPr>
        <p:txBody>
          <a:bodyPr>
            <a:normAutofit/>
          </a:bodyPr>
          <a:lstStyle/>
          <a:p>
            <a:pPr>
              <a:buFont typeface="Wingdings" pitchFamily="2" charset="2"/>
              <a:buChar char="§"/>
            </a:pPr>
            <a:r>
              <a:rPr lang="en-US" sz="2000" dirty="0" smtClean="0"/>
              <a:t> </a:t>
            </a:r>
            <a:r>
              <a:rPr lang="en-US" sz="2000" dirty="0" smtClean="0"/>
              <a:t>15</a:t>
            </a:r>
            <a:r>
              <a:rPr lang="en-US" sz="2000" dirty="0" smtClean="0"/>
              <a:t>Categories </a:t>
            </a:r>
            <a:r>
              <a:rPr lang="en-US" sz="2000" dirty="0" smtClean="0"/>
              <a:t>of plant diseases were studied.</a:t>
            </a:r>
          </a:p>
          <a:p>
            <a:pPr>
              <a:buFont typeface="Wingdings" pitchFamily="2" charset="2"/>
              <a:buChar char="§"/>
            </a:pPr>
            <a:endParaRPr lang="en-US" sz="2000" dirty="0" smtClean="0"/>
          </a:p>
          <a:p>
            <a:pPr>
              <a:buFont typeface="Wingdings" pitchFamily="2" charset="2"/>
              <a:buChar char="§"/>
            </a:pPr>
            <a:r>
              <a:rPr lang="en-US" sz="2000" dirty="0" smtClean="0"/>
              <a:t>The VGG 16 model is constructed </a:t>
            </a:r>
            <a:r>
              <a:rPr lang="en-US" sz="2000" dirty="0"/>
              <a:t>by using deep learning theory and </a:t>
            </a:r>
            <a:r>
              <a:rPr lang="en-US" sz="2000" dirty="0" smtClean="0"/>
              <a:t>convolution neural </a:t>
            </a:r>
            <a:r>
              <a:rPr lang="en-US" sz="2000" dirty="0"/>
              <a:t>network technology. </a:t>
            </a:r>
            <a:endParaRPr lang="en-US" sz="2000" dirty="0" smtClean="0"/>
          </a:p>
          <a:p>
            <a:pPr>
              <a:buFont typeface="Wingdings" pitchFamily="2" charset="2"/>
              <a:buChar char="§"/>
            </a:pPr>
            <a:endParaRPr lang="en-US" sz="2000" dirty="0" smtClean="0"/>
          </a:p>
          <a:p>
            <a:pPr>
              <a:buFont typeface="Wingdings" pitchFamily="2" charset="2"/>
              <a:buChar char="§"/>
            </a:pPr>
            <a:r>
              <a:rPr lang="en-US" sz="2000" dirty="0" smtClean="0"/>
              <a:t>Experiments </a:t>
            </a:r>
            <a:r>
              <a:rPr lang="en-US" sz="2000" dirty="0"/>
              <a:t>show that the model</a:t>
            </a:r>
            <a:br>
              <a:rPr lang="en-US" sz="2000" dirty="0"/>
            </a:br>
            <a:r>
              <a:rPr lang="en-US" sz="2000" dirty="0"/>
              <a:t>can effectively identify the data set, and the overall recognition accuracy is as high </a:t>
            </a:r>
            <a:r>
              <a:rPr lang="en-US" sz="2000" dirty="0" smtClean="0"/>
              <a:t>as 95%. </a:t>
            </a:r>
          </a:p>
          <a:p>
            <a:pPr>
              <a:buFont typeface="Wingdings" pitchFamily="2" charset="2"/>
              <a:buChar char="§"/>
            </a:pPr>
            <a:endParaRPr lang="en-US" sz="2000" dirty="0" smtClean="0"/>
          </a:p>
          <a:p>
            <a:pPr>
              <a:buFont typeface="Wingdings" pitchFamily="2" charset="2"/>
              <a:buChar char="§"/>
            </a:pPr>
            <a:r>
              <a:rPr lang="en-US" sz="2000" dirty="0"/>
              <a:t>I</a:t>
            </a:r>
            <a:r>
              <a:rPr lang="en-US" sz="2000" dirty="0" smtClean="0"/>
              <a:t>t </a:t>
            </a:r>
            <a:r>
              <a:rPr lang="en-US" sz="2000" dirty="0"/>
              <a:t>can </a:t>
            </a:r>
            <a:r>
              <a:rPr lang="en-US" sz="2000" dirty="0" smtClean="0"/>
              <a:t>be  effectively </a:t>
            </a:r>
            <a:r>
              <a:rPr lang="en-US" sz="2000" dirty="0"/>
              <a:t>applied to the identification and detection of </a:t>
            </a:r>
            <a:r>
              <a:rPr lang="en-US" sz="2000" dirty="0" smtClean="0"/>
              <a:t>plant diseases</a:t>
            </a:r>
            <a:endParaRPr lang="en-US" sz="2000" dirty="0"/>
          </a:p>
        </p:txBody>
      </p:sp>
    </p:spTree>
    <p:extLst>
      <p:ext uri="{BB962C8B-B14F-4D97-AF65-F5344CB8AC3E}">
        <p14:creationId xmlns:p14="http://schemas.microsoft.com/office/powerpoint/2010/main" val="22133061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527740218"/>
              </p:ext>
            </p:extLst>
          </p:nvPr>
        </p:nvGraphicFramePr>
        <p:xfrm>
          <a:off x="228600" y="1295401"/>
          <a:ext cx="8610599" cy="4952999"/>
        </p:xfrm>
        <a:graphic>
          <a:graphicData uri="http://schemas.openxmlformats.org/drawingml/2006/table">
            <a:tbl>
              <a:tblPr firstRow="1" bandRow="1">
                <a:tableStyleId>{5C22544A-7EE6-4342-B048-85BDC9FD1C3A}</a:tableStyleId>
              </a:tblPr>
              <a:tblGrid>
                <a:gridCol w="598998"/>
                <a:gridCol w="973372"/>
                <a:gridCol w="748748"/>
                <a:gridCol w="3294490"/>
                <a:gridCol w="2994991"/>
              </a:tblGrid>
              <a:tr h="685799">
                <a:tc>
                  <a:txBody>
                    <a:bodyPr/>
                    <a:lstStyle/>
                    <a:p>
                      <a:r>
                        <a:rPr lang="en-US" dirty="0" smtClean="0"/>
                        <a:t>S.NO</a:t>
                      </a:r>
                      <a:endParaRPr lang="en-US" dirty="0"/>
                    </a:p>
                  </a:txBody>
                  <a:tcPr/>
                </a:tc>
                <a:tc>
                  <a:txBody>
                    <a:bodyPr/>
                    <a:lstStyle/>
                    <a:p>
                      <a:r>
                        <a:rPr lang="en-IN" baseline="0" dirty="0" smtClean="0"/>
                        <a:t>  </a:t>
                      </a:r>
                    </a:p>
                    <a:p>
                      <a:r>
                        <a:rPr lang="en-IN" baseline="0" dirty="0" smtClean="0"/>
                        <a:t> </a:t>
                      </a:r>
                      <a:r>
                        <a:rPr lang="en-US" dirty="0" smtClean="0"/>
                        <a:t>TITLE</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AUTHOR</a:t>
                      </a:r>
                      <a:endParaRPr lang="en-IN" dirty="0" smtClean="0"/>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DESCRIPTION</a:t>
                      </a:r>
                      <a:endParaRPr lang="en-IN" dirty="0" smtClean="0"/>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OUTCOME</a:t>
                      </a:r>
                      <a:endParaRPr lang="en-IN" dirty="0" smtClean="0"/>
                    </a:p>
                    <a:p>
                      <a:endParaRPr lang="en-US" dirty="0"/>
                    </a:p>
                  </a:txBody>
                  <a:tcPr/>
                </a:tc>
              </a:tr>
              <a:tr h="4038599">
                <a:tc>
                  <a:txBody>
                    <a:bodyPr/>
                    <a:lstStyle/>
                    <a:p>
                      <a:r>
                        <a:rPr lang="en-US" dirty="0" smtClean="0"/>
                        <a:t>1</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Times New Roman" pitchFamily="18" charset="0"/>
                          <a:cs typeface="Times New Roman" pitchFamily="18" charset="0"/>
                        </a:rPr>
                        <a:t>A Framework for Detection and Classification of Plant Leaf and Stem Diseases</a:t>
                      </a:r>
                    </a:p>
                    <a:p>
                      <a:endParaRPr lang="en-US" sz="16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Times New Roman" pitchFamily="18" charset="0"/>
                          <a:cs typeface="Times New Roman" pitchFamily="18" charset="0"/>
                        </a:rPr>
                        <a:t>D.A. </a:t>
                      </a:r>
                      <a:r>
                        <a:rPr lang="en-US" sz="1600" dirty="0" err="1" smtClean="0">
                          <a:latin typeface="Times New Roman" pitchFamily="18" charset="0"/>
                          <a:cs typeface="Times New Roman" pitchFamily="18" charset="0"/>
                        </a:rPr>
                        <a:t>Bashish</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et.a</a:t>
                      </a:r>
                      <a:endParaRPr lang="en-US" sz="1600" dirty="0" smtClean="0">
                        <a:latin typeface="Times New Roman" pitchFamily="18" charset="0"/>
                        <a:cs typeface="Times New Roman" pitchFamily="18" charset="0"/>
                      </a:endParaRP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Times New Roman" pitchFamily="18" charset="0"/>
                          <a:cs typeface="Times New Roman" pitchFamily="18" charset="0"/>
                        </a:rPr>
                        <a:t>The k-means clustering gives greater efficiency when applied on large datasets hence it was used for segmentation in this paper. The color histogram of two images has been compared using sum of squared distances. Morphology is useful for boundary extraction or the shape vector. CCV is used for comparing images having spatial information. In this work, SVM is used for classification</a:t>
                      </a:r>
                    </a:p>
                    <a:p>
                      <a:endParaRPr lang="en-IN"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Times New Roman" pitchFamily="18" charset="0"/>
                          <a:cs typeface="Times New Roman" pitchFamily="18" charset="0"/>
                        </a:rPr>
                        <a:t>The overall system disease detection and classification accuracy was found to be around 93%. Whereas, the best overall average accuracy of 99.66% was achieved using HS color features in BPNN. The following texture oriented features were found, angular moment, mean intensity level, variance, correlation, product moment, contrast and entropy</a:t>
                      </a:r>
                    </a:p>
                  </a:txBody>
                  <a:tcPr/>
                </a:tc>
              </a:tr>
            </a:tbl>
          </a:graphicData>
        </a:graphic>
      </p:graphicFrame>
      <p:sp>
        <p:nvSpPr>
          <p:cNvPr id="3" name="Rectangle 2"/>
          <p:cNvSpPr/>
          <p:nvPr/>
        </p:nvSpPr>
        <p:spPr>
          <a:xfrm>
            <a:off x="2514599" y="845542"/>
            <a:ext cx="4038599" cy="461665"/>
          </a:xfrm>
          <a:prstGeom prst="rect">
            <a:avLst/>
          </a:prstGeom>
        </p:spPr>
        <p:txBody>
          <a:bodyPr wrap="square">
            <a:spAutoFit/>
          </a:bodyPr>
          <a:lstStyle/>
          <a:p>
            <a:r>
              <a:rPr lang="en-US" sz="2400" b="1" dirty="0" smtClean="0">
                <a:latin typeface="Times New Roman" pitchFamily="18" charset="0"/>
                <a:cs typeface="Times New Roman" pitchFamily="18" charset="0"/>
              </a:rPr>
              <a:t>             </a:t>
            </a:r>
            <a:endParaRPr lang="en-US" sz="2400" dirty="0">
              <a:latin typeface="Times New Roman" pitchFamily="18" charset="0"/>
              <a:cs typeface="Times New Roman" pitchFamily="18" charset="0"/>
            </a:endParaRPr>
          </a:p>
        </p:txBody>
      </p:sp>
      <p:sp>
        <p:nvSpPr>
          <p:cNvPr id="4" name="Rectangle 3"/>
          <p:cNvSpPr/>
          <p:nvPr/>
        </p:nvSpPr>
        <p:spPr>
          <a:xfrm>
            <a:off x="2209798" y="514023"/>
            <a:ext cx="4343400" cy="707886"/>
          </a:xfrm>
          <a:prstGeom prst="rect">
            <a:avLst/>
          </a:prstGeom>
        </p:spPr>
        <p:txBody>
          <a:bodyPr wrap="square">
            <a:spAutoFit/>
          </a:bodyPr>
          <a:lstStyle/>
          <a:p>
            <a:r>
              <a:rPr lang="en-US" sz="4000" b="1" dirty="0" smtClean="0"/>
              <a:t>    Literature </a:t>
            </a:r>
            <a:r>
              <a:rPr lang="en-US" sz="4000" b="1" dirty="0"/>
              <a:t>Survey</a:t>
            </a:r>
            <a:endParaRPr lang="en-US" sz="4000" dirty="0"/>
          </a:p>
        </p:txBody>
      </p:sp>
    </p:spTree>
    <p:extLst>
      <p:ext uri="{BB962C8B-B14F-4D97-AF65-F5344CB8AC3E}">
        <p14:creationId xmlns:p14="http://schemas.microsoft.com/office/powerpoint/2010/main" val="37931348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1143000"/>
          </a:xfrm>
        </p:spPr>
        <p:txBody>
          <a:bodyPr/>
          <a:lstStyle/>
          <a:p>
            <a:r>
              <a:rPr lang="en-US" b="1" dirty="0" smtClean="0"/>
              <a:t>References</a:t>
            </a:r>
            <a:endParaRPr lang="en-US" b="1" dirty="0"/>
          </a:p>
        </p:txBody>
      </p:sp>
      <p:sp>
        <p:nvSpPr>
          <p:cNvPr id="3" name="Content Placeholder 2"/>
          <p:cNvSpPr>
            <a:spLocks noGrp="1"/>
          </p:cNvSpPr>
          <p:nvPr>
            <p:ph idx="1"/>
          </p:nvPr>
        </p:nvSpPr>
        <p:spPr>
          <a:xfrm>
            <a:off x="457200" y="838200"/>
            <a:ext cx="8229600" cy="6019800"/>
          </a:xfrm>
        </p:spPr>
        <p:txBody>
          <a:bodyPr>
            <a:normAutofit fontScale="40000" lnSpcReduction="20000"/>
          </a:bodyPr>
          <a:lstStyle/>
          <a:p>
            <a:r>
              <a:rPr lang="en-US" dirty="0" smtClean="0">
                <a:latin typeface="Times New Roman" pitchFamily="18" charset="0"/>
                <a:cs typeface="Times New Roman" pitchFamily="18" charset="0"/>
              </a:rPr>
              <a:t>[1] K. Padmavathi, and K. Thangadurai, “Implementation of RGB and Gray scale images in plant leaves disease detection –comparative study,” Indian J. of Sci. and Tech., vol. 9, pp. 1- 6,Feb. 2016. </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a:t>
            </a:r>
            <a:r>
              <a:rPr lang="en-US" dirty="0">
                <a:latin typeface="Times New Roman" pitchFamily="18" charset="0"/>
                <a:cs typeface="Times New Roman" pitchFamily="18" charset="0"/>
              </a:rPr>
              <a:t>2</a:t>
            </a:r>
            <a:r>
              <a:rPr lang="en-US" dirty="0" smtClean="0">
                <a:latin typeface="Times New Roman" pitchFamily="18" charset="0"/>
                <a:cs typeface="Times New Roman" pitchFamily="18" charset="0"/>
              </a:rPr>
              <a:t>] Kiran R. Gavhale, and U. Gawande, “An Overview of the Research on Plant Leaves International Journal of Pure and Applied Mathematics Special Issue 882         Disease detection using Image Processing Techniques</a:t>
            </a:r>
          </a:p>
          <a:p>
            <a:pPr marL="0" indent="0">
              <a:buNone/>
            </a:pPr>
            <a:r>
              <a:rPr lang="en-US" dirty="0" smtClean="0">
                <a:latin typeface="Times New Roman" pitchFamily="18" charset="0"/>
                <a:cs typeface="Times New Roman" pitchFamily="18" charset="0"/>
              </a:rPr>
              <a:t> </a:t>
            </a:r>
          </a:p>
          <a:p>
            <a:r>
              <a:rPr lang="en-US" dirty="0" smtClean="0">
                <a:latin typeface="Times New Roman" pitchFamily="18" charset="0"/>
                <a:cs typeface="Times New Roman" pitchFamily="18" charset="0"/>
              </a:rPr>
              <a:t>[</a:t>
            </a:r>
            <a:r>
              <a:rPr lang="en-US" dirty="0">
                <a:latin typeface="Times New Roman" pitchFamily="18" charset="0"/>
                <a:cs typeface="Times New Roman" pitchFamily="18" charset="0"/>
              </a:rPr>
              <a:t>3</a:t>
            </a:r>
            <a:r>
              <a:rPr lang="en-US" dirty="0" smtClean="0">
                <a:latin typeface="Times New Roman" pitchFamily="18" charset="0"/>
                <a:cs typeface="Times New Roman" pitchFamily="18" charset="0"/>
              </a:rPr>
              <a:t>] Y. Q. Xia, Y. Li, and C. Li, “Intelligent Diagnose System of Wheat Diseases Based on Android Phone,” J. of Infor. &amp; Compu. Sci., vol. 12, pp. 6845-6852, Dec. 2015. </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a:t>
            </a:r>
            <a:r>
              <a:rPr lang="en-US" dirty="0">
                <a:latin typeface="Times New Roman" pitchFamily="18" charset="0"/>
                <a:cs typeface="Times New Roman" pitchFamily="18" charset="0"/>
              </a:rPr>
              <a:t>4</a:t>
            </a:r>
            <a:r>
              <a:rPr lang="en-US" dirty="0" smtClean="0">
                <a:latin typeface="Times New Roman" pitchFamily="18" charset="0"/>
                <a:cs typeface="Times New Roman" pitchFamily="18" charset="0"/>
              </a:rPr>
              <a:t>] Wenjiang Huang, Qingsong Guan, JuhuaLuo, Jingcheng Zhang, Jinling Zhao, Dong Liang, Linsheng Huang, and Dongyan Zhang, “New Optimized Spectral Indices for Identifying and Monitoring Winter Wheat Diseases”, IEEE journal of selected topics in applied earth observation and remote sensing,Vol. 7, No. 6, June 2014 </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a:t>
            </a:r>
            <a:r>
              <a:rPr lang="en-US" dirty="0">
                <a:latin typeface="Times New Roman" pitchFamily="18" charset="0"/>
                <a:cs typeface="Times New Roman" pitchFamily="18" charset="0"/>
              </a:rPr>
              <a:t>5</a:t>
            </a:r>
            <a:r>
              <a:rPr lang="en-US" dirty="0" smtClean="0">
                <a:latin typeface="Times New Roman" pitchFamily="18" charset="0"/>
                <a:cs typeface="Times New Roman" pitchFamily="18" charset="0"/>
              </a:rPr>
              <a:t>] Monica Jhuria, Ashwani Kumar, and RushikeshBorse, “Image Processing For Smart Farming: Detection Of Disease And Fruit Grading”, Proceedings of the 2013 IEEE Second International Conference on Image Information Processing (ICIIP-2013)</a:t>
            </a:r>
          </a:p>
          <a:p>
            <a:pPr marL="0" indent="0">
              <a:buNone/>
            </a:pPr>
            <a:r>
              <a:rPr lang="en-US" dirty="0" smtClean="0">
                <a:latin typeface="Times New Roman" pitchFamily="18" charset="0"/>
                <a:cs typeface="Times New Roman" pitchFamily="18" charset="0"/>
              </a:rPr>
              <a:t> </a:t>
            </a:r>
          </a:p>
          <a:p>
            <a:r>
              <a:rPr lang="en-US" dirty="0" smtClean="0">
                <a:latin typeface="Times New Roman" pitchFamily="18" charset="0"/>
                <a:cs typeface="Times New Roman" pitchFamily="18" charset="0"/>
              </a:rPr>
              <a:t>[</a:t>
            </a:r>
            <a:r>
              <a:rPr lang="en-US" dirty="0">
                <a:latin typeface="Times New Roman" pitchFamily="18" charset="0"/>
                <a:cs typeface="Times New Roman" pitchFamily="18" charset="0"/>
              </a:rPr>
              <a:t>6</a:t>
            </a:r>
            <a:r>
              <a:rPr lang="en-US" dirty="0" smtClean="0">
                <a:latin typeface="Times New Roman" pitchFamily="18" charset="0"/>
                <a:cs typeface="Times New Roman" pitchFamily="18" charset="0"/>
              </a:rPr>
              <a:t>] Zulkifli Bin Husin, Abdul Hallis Bin Abdul Aziz, Ali Yeon Bin MdShakaffRohaniBinti S Mohamed Farook, “Feasibility Study on Plant Chili Disease Detection Using Image Processing Techniques”, 2012 Third International Conference on Intelligent Systems Modelling and Simulation.</a:t>
            </a:r>
          </a:p>
          <a:p>
            <a:pPr marL="0" indent="0">
              <a:buNone/>
            </a:pPr>
            <a:r>
              <a:rPr lang="en-US" dirty="0" smtClean="0">
                <a:latin typeface="Times New Roman" pitchFamily="18" charset="0"/>
                <a:cs typeface="Times New Roman" pitchFamily="18" charset="0"/>
              </a:rPr>
              <a:t> </a:t>
            </a:r>
          </a:p>
          <a:p>
            <a:r>
              <a:rPr lang="en-US" dirty="0" smtClean="0">
                <a:latin typeface="Times New Roman" pitchFamily="18" charset="0"/>
                <a:cs typeface="Times New Roman" pitchFamily="18" charset="0"/>
              </a:rPr>
              <a:t>[</a:t>
            </a:r>
            <a:r>
              <a:rPr lang="en-US" dirty="0">
                <a:latin typeface="Times New Roman" pitchFamily="18" charset="0"/>
                <a:cs typeface="Times New Roman" pitchFamily="18" charset="0"/>
              </a:rPr>
              <a:t>7</a:t>
            </a:r>
            <a:r>
              <a:rPr lang="en-US" dirty="0" smtClean="0">
                <a:latin typeface="Times New Roman" pitchFamily="18" charset="0"/>
                <a:cs typeface="Times New Roman" pitchFamily="18" charset="0"/>
              </a:rPr>
              <a:t>] Mrunalini R. Badnakhe, Prashant R. Deshmukh, “Infected Leaf Analysis and Comparison by Otsu Threshold and k-Means Clustering”, International Journal of Advanced Research in Computer Science and Software Engineering, Volume 2, Issue 3, March 2012. </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a:t>
            </a:r>
            <a:r>
              <a:rPr lang="en-US" dirty="0">
                <a:latin typeface="Times New Roman" pitchFamily="18" charset="0"/>
                <a:cs typeface="Times New Roman" pitchFamily="18" charset="0"/>
              </a:rPr>
              <a:t>8</a:t>
            </a:r>
            <a:r>
              <a:rPr lang="en-US" dirty="0" smtClean="0">
                <a:latin typeface="Times New Roman" pitchFamily="18" charset="0"/>
                <a:cs typeface="Times New Roman" pitchFamily="18" charset="0"/>
              </a:rPr>
              <a:t>] H. Al-Hiary, S. Bani-Ahmad, M. Reyalat, M. Braik and Z. ALRahamneh, “Fast and Accurate Detection and Classification of Plant Diseases”, International Journal of Computer Applications (0975 – 8887)Volume 17– No.1, March 2011</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a:xfrm>
            <a:off x="2133600" y="2438400"/>
            <a:ext cx="8229600" cy="4525963"/>
          </a:xfrm>
        </p:spPr>
        <p:txBody>
          <a:bodyPr>
            <a:normAutofit/>
          </a:bodyPr>
          <a:lstStyle/>
          <a:p>
            <a:pPr marL="0" indent="0">
              <a:buNone/>
            </a:pPr>
            <a:r>
              <a:rPr lang="en-US" sz="6600" b="1" dirty="0" smtClean="0"/>
              <a:t>THANK YOU</a:t>
            </a:r>
            <a:endParaRPr lang="en-IN" sz="6600" b="1" dirty="0"/>
          </a:p>
        </p:txBody>
      </p:sp>
    </p:spTree>
    <p:extLst>
      <p:ext uri="{BB962C8B-B14F-4D97-AF65-F5344CB8AC3E}">
        <p14:creationId xmlns:p14="http://schemas.microsoft.com/office/powerpoint/2010/main" val="13945066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18700179"/>
              </p:ext>
            </p:extLst>
          </p:nvPr>
        </p:nvGraphicFramePr>
        <p:xfrm>
          <a:off x="228600" y="533400"/>
          <a:ext cx="8763000" cy="5791201"/>
        </p:xfrm>
        <a:graphic>
          <a:graphicData uri="http://schemas.openxmlformats.org/drawingml/2006/table">
            <a:tbl>
              <a:tblPr firstRow="1" bandRow="1">
                <a:tableStyleId>{5C22544A-7EE6-4342-B048-85BDC9FD1C3A}</a:tableStyleId>
              </a:tblPr>
              <a:tblGrid>
                <a:gridCol w="609600"/>
                <a:gridCol w="990600"/>
                <a:gridCol w="762000"/>
                <a:gridCol w="3352800"/>
                <a:gridCol w="3048000"/>
              </a:tblGrid>
              <a:tr h="88392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S.NO</a:t>
                      </a:r>
                      <a:endParaRPr lang="en-IN" dirty="0" smtClean="0"/>
                    </a:p>
                    <a:p>
                      <a:endParaRPr lang="en-US" dirty="0" smtClean="0"/>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TITLE</a:t>
                      </a:r>
                      <a:endParaRPr lang="en-IN" dirty="0" smtClean="0"/>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AUTHOR</a:t>
                      </a:r>
                      <a:endParaRPr lang="en-IN" dirty="0" smtClean="0"/>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DESCRIPTION</a:t>
                      </a:r>
                      <a:endParaRPr lang="en-IN" dirty="0" smtClean="0"/>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OUTCOME</a:t>
                      </a:r>
                      <a:endParaRPr lang="en-IN" dirty="0" smtClean="0"/>
                    </a:p>
                    <a:p>
                      <a:endParaRPr lang="en-US" dirty="0"/>
                    </a:p>
                  </a:txBody>
                  <a:tcPr/>
                </a:tc>
              </a:tr>
              <a:tr h="4602481">
                <a:tc>
                  <a:txBody>
                    <a:bodyPr/>
                    <a:lstStyle/>
                    <a:p>
                      <a:r>
                        <a:rPr lang="en-US" dirty="0" smtClean="0"/>
                        <a:t>2</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Smart Farming: Pomegranate Disease Detection Using Image Processing</a:t>
                      </a:r>
                    </a:p>
                    <a:p>
                      <a:endParaRPr lang="en-US" sz="16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err="1" smtClean="0">
                          <a:latin typeface="Times New Roman" pitchFamily="18" charset="0"/>
                          <a:cs typeface="Times New Roman" pitchFamily="18" charset="0"/>
                        </a:rPr>
                        <a:t>M.Bhange</a:t>
                      </a:r>
                      <a:r>
                        <a:rPr lang="en-US" sz="1600" dirty="0" smtClean="0">
                          <a:latin typeface="Times New Roman" pitchFamily="18" charset="0"/>
                          <a:cs typeface="Times New Roman" pitchFamily="18" charset="0"/>
                        </a:rPr>
                        <a:t> et.al</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The k-means clustering gives greater efficiency when applied on large datasets hence it was used for segmentation in this paper. The color histogram of two images has been compared using sum of squared distances. Morphology is useful for boundary extraction or the shape vector. CCV is used for comparing images having spatial information. In this work, SVM is used for classification</a:t>
                      </a:r>
                    </a:p>
                    <a:p>
                      <a:endParaRPr lang="en-IN" sz="1600" dirty="0" smtClean="0"/>
                    </a:p>
                    <a:p>
                      <a:endParaRPr lang="en-US" dirty="0"/>
                    </a:p>
                  </a:txBody>
                  <a:tcPr/>
                </a:tc>
                <a:tc>
                  <a:txBody>
                    <a:bodyPr/>
                    <a:lstStyle/>
                    <a:p>
                      <a:r>
                        <a:rPr lang="en-US" sz="1600" dirty="0" smtClean="0"/>
                        <a:t>Using SVM, the authors were able to achieve 82% overall system accuracy. The training time of Support vector machine is slow but they are highly accurate. As a result, three feature vectors were obtained i.e., one for color histogram, morphology and CCV each.</a:t>
                      </a:r>
                      <a:endParaRPr lang="en-IN" sz="1600" dirty="0"/>
                    </a:p>
                  </a:txBody>
                  <a:tcPr/>
                </a:tc>
              </a:tr>
            </a:tbl>
          </a:graphicData>
        </a:graphic>
      </p:graphicFrame>
    </p:spTree>
    <p:extLst>
      <p:ext uri="{BB962C8B-B14F-4D97-AF65-F5344CB8AC3E}">
        <p14:creationId xmlns:p14="http://schemas.microsoft.com/office/powerpoint/2010/main" val="40076397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168270400"/>
              </p:ext>
            </p:extLst>
          </p:nvPr>
        </p:nvGraphicFramePr>
        <p:xfrm>
          <a:off x="228600" y="457200"/>
          <a:ext cx="8763000" cy="6191991"/>
        </p:xfrm>
        <a:graphic>
          <a:graphicData uri="http://schemas.openxmlformats.org/drawingml/2006/table">
            <a:tbl>
              <a:tblPr firstRow="1" bandRow="1">
                <a:tableStyleId>{5C22544A-7EE6-4342-B048-85BDC9FD1C3A}</a:tableStyleId>
              </a:tblPr>
              <a:tblGrid>
                <a:gridCol w="609600"/>
                <a:gridCol w="990600"/>
                <a:gridCol w="762000"/>
                <a:gridCol w="3352800"/>
                <a:gridCol w="3048000"/>
              </a:tblGrid>
              <a:tr h="116892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S.NO</a:t>
                      </a:r>
                      <a:endParaRPr lang="en-IN" dirty="0" smtClean="0"/>
                    </a:p>
                    <a:p>
                      <a:endParaRPr lang="en-US" dirty="0" smtClean="0"/>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TITLE</a:t>
                      </a:r>
                      <a:endParaRPr lang="en-IN" dirty="0" smtClean="0"/>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AUTHOR</a:t>
                      </a:r>
                      <a:endParaRPr lang="en-IN" dirty="0" smtClean="0"/>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DESCRIPTION</a:t>
                      </a:r>
                      <a:endParaRPr lang="en-IN" dirty="0" smtClean="0"/>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OUTCOME</a:t>
                      </a:r>
                      <a:endParaRPr lang="en-IN" dirty="0" smtClean="0"/>
                    </a:p>
                    <a:p>
                      <a:endParaRPr lang="en-US" dirty="0"/>
                    </a:p>
                  </a:txBody>
                  <a:tcPr/>
                </a:tc>
              </a:tr>
              <a:tr h="5003271">
                <a:tc>
                  <a:txBody>
                    <a:bodyPr/>
                    <a:lstStyle/>
                    <a:p>
                      <a:r>
                        <a:rPr lang="en-US" dirty="0" smtClean="0"/>
                        <a:t>3</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Detection of Plant Leaf Diseases Using Image Segmentation and Soft Computing Techniques</a:t>
                      </a:r>
                    </a:p>
                    <a:p>
                      <a:endParaRPr lang="en-US" sz="16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V. Singh et.al</a:t>
                      </a:r>
                    </a:p>
                    <a:p>
                      <a:endParaRPr lang="en-IN" sz="1600" dirty="0" smtClean="0"/>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For performing clustering, the search capability of genetic algorithm has been used, to separate unlabeled points of N-dimension into K clusters. In CCM methodology, both texture and color of an image have been considered. The minimum distance criterion was used in two methods i.e. one with </a:t>
                      </a:r>
                      <a:r>
                        <a:rPr lang="en-US" sz="1600" dirty="0" err="1" smtClean="0"/>
                        <a:t>kmeans</a:t>
                      </a:r>
                      <a:r>
                        <a:rPr lang="en-US" sz="1600" dirty="0" smtClean="0"/>
                        <a:t> clustering and the other with Genetic algorithm.</a:t>
                      </a:r>
                    </a:p>
                    <a:p>
                      <a:endParaRPr lang="en-IN" sz="1600" dirty="0" smtClean="0"/>
                    </a:p>
                    <a:p>
                      <a:endParaRPr lang="en-IN" sz="1600" dirty="0" smtClean="0"/>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Texture features included Local homogeneity, contrast, cluster shade, energy and cluster prominence which are computed for the H image. The minimum distance criterion with k-mean clustering gave an accuracy of 86.54% and with SVM the accuracy was 95.71%. Using Genetic Algorithm along with the minimum distance criterion increased the accuracy to 93.63%.</a:t>
                      </a:r>
                    </a:p>
                    <a:p>
                      <a:endParaRPr lang="en-IN" sz="1600" dirty="0" smtClean="0"/>
                    </a:p>
                    <a:p>
                      <a:endParaRPr lang="en-IN" sz="1600" dirty="0"/>
                    </a:p>
                  </a:txBody>
                  <a:tcPr/>
                </a:tc>
              </a:tr>
            </a:tbl>
          </a:graphicData>
        </a:graphic>
      </p:graphicFrame>
    </p:spTree>
    <p:extLst>
      <p:ext uri="{BB962C8B-B14F-4D97-AF65-F5344CB8AC3E}">
        <p14:creationId xmlns:p14="http://schemas.microsoft.com/office/powerpoint/2010/main" val="25020378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171007888"/>
              </p:ext>
            </p:extLst>
          </p:nvPr>
        </p:nvGraphicFramePr>
        <p:xfrm>
          <a:off x="152400" y="381000"/>
          <a:ext cx="8763000" cy="5943600"/>
        </p:xfrm>
        <a:graphic>
          <a:graphicData uri="http://schemas.openxmlformats.org/drawingml/2006/table">
            <a:tbl>
              <a:tblPr firstRow="1" bandRow="1">
                <a:tableStyleId>{5C22544A-7EE6-4342-B048-85BDC9FD1C3A}</a:tableStyleId>
              </a:tblPr>
              <a:tblGrid>
                <a:gridCol w="609600"/>
                <a:gridCol w="990600"/>
                <a:gridCol w="762000"/>
                <a:gridCol w="3429000"/>
                <a:gridCol w="2971800"/>
              </a:tblGrid>
              <a:tr h="9144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S.NO</a:t>
                      </a:r>
                      <a:endParaRPr lang="en-IN" dirty="0" smtClean="0"/>
                    </a:p>
                    <a:p>
                      <a:endParaRPr lang="en-US" dirty="0" smtClean="0"/>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TITLE</a:t>
                      </a:r>
                      <a:endParaRPr lang="en-IN" dirty="0" smtClean="0"/>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AUTHOR</a:t>
                      </a:r>
                      <a:endParaRPr lang="en-IN" dirty="0" smtClean="0"/>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DESCRIPTION</a:t>
                      </a:r>
                      <a:endParaRPr lang="en-IN" dirty="0" smtClean="0"/>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OUTCOME</a:t>
                      </a:r>
                      <a:endParaRPr lang="en-IN" dirty="0" smtClean="0"/>
                    </a:p>
                    <a:p>
                      <a:endParaRPr lang="en-US" dirty="0"/>
                    </a:p>
                  </a:txBody>
                  <a:tcPr/>
                </a:tc>
              </a:tr>
              <a:tr h="4754880">
                <a:tc>
                  <a:txBody>
                    <a:bodyPr/>
                    <a:lstStyle/>
                    <a:p>
                      <a:r>
                        <a:rPr lang="en-US" sz="1600" dirty="0" smtClean="0">
                          <a:latin typeface="Times New Roman" pitchFamily="18" charset="0"/>
                          <a:cs typeface="Times New Roman" pitchFamily="18" charset="0"/>
                        </a:rPr>
                        <a:t>4</a:t>
                      </a:r>
                      <a:endParaRPr lang="en-US" sz="16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Identification of plant disease infection using soft-computing: Application to modern botany</a:t>
                      </a:r>
                    </a:p>
                    <a:p>
                      <a:endParaRPr lang="en-US" sz="16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err="1" smtClean="0"/>
                        <a:t>E.Kiani</a:t>
                      </a:r>
                      <a:r>
                        <a:rPr lang="en-US" sz="1600" dirty="0" smtClean="0"/>
                        <a:t> et.al</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The algorithm has five inputs and two outputs. Two of the inputs refer to the iron deficiency and the remaining refers to fungal infection. The outputs refer to the two diseases if the leaf is diseased.</a:t>
                      </a:r>
                      <a:endParaRPr lang="en-IN" sz="1600" dirty="0" smtClean="0"/>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The authors of this work were able to achieve an overall system accuracy of 96% using the proposed algorithm.</a:t>
                      </a:r>
                    </a:p>
                    <a:p>
                      <a:endParaRPr lang="en-IN" sz="1600" dirty="0"/>
                    </a:p>
                  </a:txBody>
                  <a:tcPr/>
                </a:tc>
              </a:tr>
            </a:tbl>
          </a:graphicData>
        </a:graphic>
      </p:graphicFrame>
    </p:spTree>
    <p:extLst>
      <p:ext uri="{BB962C8B-B14F-4D97-AF65-F5344CB8AC3E}">
        <p14:creationId xmlns:p14="http://schemas.microsoft.com/office/powerpoint/2010/main" val="31775884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644332808"/>
              </p:ext>
            </p:extLst>
          </p:nvPr>
        </p:nvGraphicFramePr>
        <p:xfrm>
          <a:off x="228600" y="609600"/>
          <a:ext cx="8534400" cy="5710035"/>
        </p:xfrm>
        <a:graphic>
          <a:graphicData uri="http://schemas.openxmlformats.org/drawingml/2006/table">
            <a:tbl>
              <a:tblPr firstRow="1" bandRow="1">
                <a:tableStyleId>{5C22544A-7EE6-4342-B048-85BDC9FD1C3A}</a:tableStyleId>
              </a:tblPr>
              <a:tblGrid>
                <a:gridCol w="609600"/>
                <a:gridCol w="990600"/>
                <a:gridCol w="685800"/>
                <a:gridCol w="3352800"/>
                <a:gridCol w="2895600"/>
              </a:tblGrid>
              <a:tr h="111748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S.NO</a:t>
                      </a:r>
                      <a:endParaRPr lang="en-IN" dirty="0" smtClean="0"/>
                    </a:p>
                    <a:p>
                      <a:endParaRPr lang="en-US" dirty="0" smtClean="0"/>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TITLE</a:t>
                      </a:r>
                      <a:endParaRPr lang="en-IN" dirty="0" smtClean="0"/>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AUTHOR</a:t>
                      </a:r>
                      <a:endParaRPr lang="en-IN" dirty="0" smtClean="0"/>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DESCRIPTION</a:t>
                      </a:r>
                      <a:endParaRPr lang="en-IN" dirty="0" smtClean="0"/>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OUTCOME</a:t>
                      </a:r>
                      <a:endParaRPr lang="en-IN" dirty="0" smtClean="0"/>
                    </a:p>
                    <a:p>
                      <a:endParaRPr lang="en-US" dirty="0"/>
                    </a:p>
                  </a:txBody>
                  <a:tcPr/>
                </a:tc>
              </a:tr>
              <a:tr h="4521315">
                <a:tc>
                  <a:txBody>
                    <a:bodyPr/>
                    <a:lstStyle/>
                    <a:p>
                      <a:r>
                        <a:rPr lang="en-US" sz="1600" dirty="0" smtClean="0">
                          <a:latin typeface="Times New Roman" pitchFamily="18" charset="0"/>
                          <a:cs typeface="Times New Roman" pitchFamily="18" charset="0"/>
                        </a:rPr>
                        <a:t>5</a:t>
                      </a:r>
                      <a:endParaRPr lang="en-US" sz="16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Symptom based automated</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detection of</a:t>
                      </a:r>
                      <a:r>
                        <a:rPr lang="en-US" sz="1600" baseline="0" dirty="0" smtClean="0"/>
                        <a:t> </a:t>
                      </a:r>
                      <a:r>
                        <a:rPr lang="en-US" sz="1600" dirty="0" smtClean="0"/>
                        <a:t>citrus diseases using color histogram and textural descriptors</a:t>
                      </a:r>
                    </a:p>
                    <a:p>
                      <a:endParaRPr lang="en-IN" sz="1600" dirty="0" smtClean="0"/>
                    </a:p>
                    <a:p>
                      <a:endParaRPr lang="en-US" sz="16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H. Ali et.al</a:t>
                      </a:r>
                    </a:p>
                    <a:p>
                      <a:endParaRPr lang="en-IN" sz="1600" dirty="0" smtClean="0"/>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The delta E color difference based algorithm calculates the distance between two colors. LBP (local binary patterns), RGB histogram and HSV histogram features are used for feature extraction.</a:t>
                      </a:r>
                    </a:p>
                    <a:p>
                      <a:endParaRPr lang="en-IN" sz="1600" dirty="0" smtClean="0"/>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In RGB histogram, we get the rotation invariance. In HSV histogram as feature, we get the illumination invariance caused due to different lightning conditions</a:t>
                      </a:r>
                    </a:p>
                    <a:p>
                      <a:endParaRPr lang="en-IN" sz="1600" dirty="0"/>
                    </a:p>
                  </a:txBody>
                  <a:tcPr/>
                </a:tc>
              </a:tr>
            </a:tbl>
          </a:graphicData>
        </a:graphic>
      </p:graphicFrame>
    </p:spTree>
    <p:extLst>
      <p:ext uri="{BB962C8B-B14F-4D97-AF65-F5344CB8AC3E}">
        <p14:creationId xmlns:p14="http://schemas.microsoft.com/office/powerpoint/2010/main" val="38662088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07269588"/>
              </p:ext>
            </p:extLst>
          </p:nvPr>
        </p:nvGraphicFramePr>
        <p:xfrm>
          <a:off x="228600" y="380999"/>
          <a:ext cx="8763001" cy="5776782"/>
        </p:xfrm>
        <a:graphic>
          <a:graphicData uri="http://schemas.openxmlformats.org/drawingml/2006/table">
            <a:tbl>
              <a:tblPr firstRow="1" bandRow="1">
                <a:tableStyleId>{5C22544A-7EE6-4342-B048-85BDC9FD1C3A}</a:tableStyleId>
              </a:tblPr>
              <a:tblGrid>
                <a:gridCol w="736387"/>
                <a:gridCol w="957303"/>
                <a:gridCol w="736387"/>
                <a:gridCol w="3387378"/>
                <a:gridCol w="2945546"/>
              </a:tblGrid>
              <a:tr h="6858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S.NO</a:t>
                      </a:r>
                      <a:endParaRPr lang="en-IN" dirty="0" smtClean="0"/>
                    </a:p>
                    <a:p>
                      <a:endParaRPr lang="en-US" dirty="0" smtClean="0"/>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TITLE</a:t>
                      </a:r>
                      <a:endParaRPr lang="en-IN" dirty="0" smtClean="0"/>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AUTHOR</a:t>
                      </a:r>
                      <a:endParaRPr lang="en-IN" dirty="0" smtClean="0"/>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DESCRIPTION</a:t>
                      </a:r>
                      <a:endParaRPr lang="en-IN" dirty="0" smtClean="0"/>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OUTCOME</a:t>
                      </a:r>
                      <a:endParaRPr lang="en-IN" dirty="0" smtClean="0"/>
                    </a:p>
                    <a:p>
                      <a:endParaRPr lang="en-US" dirty="0"/>
                    </a:p>
                  </a:txBody>
                  <a:tcPr/>
                </a:tc>
              </a:tr>
              <a:tr h="4862382">
                <a:tc>
                  <a:txBody>
                    <a:bodyPr/>
                    <a:lstStyle/>
                    <a:p>
                      <a:r>
                        <a:rPr lang="en-US" dirty="0" smtClean="0"/>
                        <a:t>6</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Plant Disease Detection and its Solution using Image Classification</a:t>
                      </a:r>
                    </a:p>
                    <a:p>
                      <a:endParaRPr lang="en-US" sz="16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G. </a:t>
                      </a:r>
                      <a:r>
                        <a:rPr lang="en-US" sz="1600" dirty="0" err="1" smtClean="0"/>
                        <a:t>Saradhambal</a:t>
                      </a:r>
                      <a:r>
                        <a:rPr lang="en-US" sz="1600" dirty="0" smtClean="0"/>
                        <a:t>, et.al</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The Otsu’s algorithm assumes image to contain two classes of pixels i.e. it forms bimodal histogram with the foreground and background pixels. For feature extraction, shape and texture oriented features were used. </a:t>
                      </a:r>
                    </a:p>
                    <a:p>
                      <a:endParaRPr lang="en-IN" sz="1600" dirty="0" smtClean="0"/>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The shape oriented features used were area, color axis length, eccentricity, solidity and perimeter whereas, contrast, correlation, energy, homogeneity and mean were the texture oriented feature</a:t>
                      </a:r>
                    </a:p>
                    <a:p>
                      <a:r>
                        <a:rPr lang="en-US" sz="1600" dirty="0" smtClean="0"/>
                        <a:t>.</a:t>
                      </a:r>
                      <a:endParaRPr lang="en-IN" sz="1600" dirty="0"/>
                    </a:p>
                  </a:txBody>
                  <a:tcPr/>
                </a:tc>
              </a:tr>
            </a:tbl>
          </a:graphicData>
        </a:graphic>
      </p:graphicFrame>
    </p:spTree>
    <p:extLst>
      <p:ext uri="{BB962C8B-B14F-4D97-AF65-F5344CB8AC3E}">
        <p14:creationId xmlns:p14="http://schemas.microsoft.com/office/powerpoint/2010/main" val="8023983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Existing System</a:t>
            </a:r>
            <a:endParaRPr lang="en-IN" dirty="0"/>
          </a:p>
        </p:txBody>
      </p:sp>
      <p:sp>
        <p:nvSpPr>
          <p:cNvPr id="3" name="Content Placeholder 2"/>
          <p:cNvSpPr>
            <a:spLocks noGrp="1"/>
          </p:cNvSpPr>
          <p:nvPr>
            <p:ph idx="1"/>
          </p:nvPr>
        </p:nvSpPr>
        <p:spPr/>
        <p:txBody>
          <a:bodyPr>
            <a:normAutofit/>
          </a:bodyPr>
          <a:lstStyle/>
          <a:p>
            <a:r>
              <a:rPr lang="en-US" sz="2000" dirty="0">
                <a:latin typeface="Times New Roman" pitchFamily="18" charset="0"/>
                <a:cs typeface="Times New Roman" pitchFamily="18" charset="0"/>
              </a:rPr>
              <a:t>The existing system can only identify the type of diseases which affects the leaf. Its not efficient. Result  will be provided  within fraction of seconds and guided throughout the project.</a:t>
            </a:r>
          </a:p>
          <a:p>
            <a:r>
              <a:rPr lang="en-US" sz="2000" dirty="0" smtClean="0">
                <a:latin typeface="Times New Roman" pitchFamily="18" charset="0"/>
                <a:cs typeface="Times New Roman" pitchFamily="18" charset="0"/>
              </a:rPr>
              <a:t>Samples </a:t>
            </a:r>
            <a:r>
              <a:rPr lang="en-US" sz="2000" dirty="0">
                <a:latin typeface="Times New Roman" pitchFamily="18" charset="0"/>
                <a:cs typeface="Times New Roman" pitchFamily="18" charset="0"/>
              </a:rPr>
              <a:t>of 1000 images are collected that comprised of different plant diseases like Alternaria Alternata, Anthracnose, Bacterial Blight, Cercospora leaf spot and Healthy Leaves. Different number of images is collected for each disease that was classified into dataset  and input images.</a:t>
            </a:r>
          </a:p>
          <a:p>
            <a:pPr marL="0" indent="0" algn="just">
              <a:buNone/>
            </a:pPr>
            <a:r>
              <a:rPr lang="en-US" sz="2000" b="1" dirty="0">
                <a:latin typeface="Times New Roman" pitchFamily="18" charset="0"/>
                <a:cs typeface="Times New Roman" pitchFamily="18" charset="0"/>
              </a:rPr>
              <a:t> </a:t>
            </a:r>
            <a:r>
              <a:rPr lang="en-US" sz="2000" b="1" dirty="0" smtClean="0">
                <a:latin typeface="Times New Roman" pitchFamily="18" charset="0"/>
                <a:cs typeface="Times New Roman" pitchFamily="18" charset="0"/>
              </a:rPr>
              <a:t>                                    </a:t>
            </a:r>
            <a:r>
              <a:rPr lang="en-US" sz="4400" b="1" dirty="0" smtClean="0">
                <a:latin typeface="Times New Roman" pitchFamily="18" charset="0"/>
                <a:cs typeface="Times New Roman" pitchFamily="18" charset="0"/>
              </a:rPr>
              <a:t>Proposed System</a:t>
            </a:r>
          </a:p>
          <a:p>
            <a:pPr algn="just">
              <a:buFont typeface="Wingdings" pitchFamily="2" charset="2"/>
              <a:buChar char="§"/>
            </a:pPr>
            <a:r>
              <a:rPr lang="en-US" sz="2000" dirty="0">
                <a:latin typeface="Times New Roman" pitchFamily="18" charset="0"/>
                <a:cs typeface="Times New Roman" pitchFamily="18" charset="0"/>
              </a:rPr>
              <a:t>Plant diseases are detected  and the solutions to recover from the leaf diseases will be provided. The affected part of the leaf are shown  by image processing technique</a:t>
            </a:r>
          </a:p>
          <a:p>
            <a:pPr marL="0" indent="0" algn="just">
              <a:buNone/>
            </a:pPr>
            <a:endParaRPr lang="en-US" sz="2000" dirty="0">
              <a:latin typeface="Times New Roman" pitchFamily="18" charset="0"/>
              <a:cs typeface="Times New Roman" pitchFamily="18" charset="0"/>
            </a:endParaRPr>
          </a:p>
          <a:p>
            <a:endParaRPr lang="en-IN" dirty="0"/>
          </a:p>
        </p:txBody>
      </p:sp>
    </p:spTree>
    <p:extLst>
      <p:ext uri="{BB962C8B-B14F-4D97-AF65-F5344CB8AC3E}">
        <p14:creationId xmlns:p14="http://schemas.microsoft.com/office/powerpoint/2010/main" val="17241044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431</TotalTime>
  <Words>1596</Words>
  <Application>Microsoft Office PowerPoint</Application>
  <PresentationFormat>On-screen Show (4:3)</PresentationFormat>
  <Paragraphs>194</Paragraphs>
  <Slides>31</Slides>
  <Notes>0</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Office Theme</vt:lpstr>
      <vt:lpstr>Plant Disease Detection using Convolutional Neural Networks</vt:lpstr>
      <vt:lpstr>Introduction</vt:lpstr>
      <vt:lpstr>PowerPoint Presentation</vt:lpstr>
      <vt:lpstr>PowerPoint Presentation</vt:lpstr>
      <vt:lpstr>PowerPoint Presentation</vt:lpstr>
      <vt:lpstr>PowerPoint Presentation</vt:lpstr>
      <vt:lpstr>PowerPoint Presentation</vt:lpstr>
      <vt:lpstr>PowerPoint Presentation</vt:lpstr>
      <vt:lpstr>Existing System</vt:lpstr>
      <vt:lpstr>SYSTEM CONFIGURATION</vt:lpstr>
      <vt:lpstr>Architecture Diagram</vt:lpstr>
      <vt:lpstr>USECASE DIAGRAM</vt:lpstr>
      <vt:lpstr>Flow diagram</vt:lpstr>
      <vt:lpstr>Activity Diagram</vt:lpstr>
      <vt:lpstr>Sequence Diagram</vt:lpstr>
      <vt:lpstr>PowerPoint Presentation</vt:lpstr>
      <vt:lpstr>MODULES</vt:lpstr>
      <vt:lpstr>               MODULES DESCRIPTION  Image Acquisition</vt:lpstr>
      <vt:lpstr>Sample Images</vt:lpstr>
      <vt:lpstr>Dataset Link</vt:lpstr>
      <vt:lpstr>Image Preprocessing</vt:lpstr>
      <vt:lpstr>Image segmentation</vt:lpstr>
      <vt:lpstr>Segmented Image</vt:lpstr>
      <vt:lpstr>Feature extraction</vt:lpstr>
      <vt:lpstr>SCREENSHOTS</vt:lpstr>
      <vt:lpstr>PowerPoint Presentation</vt:lpstr>
      <vt:lpstr>PowerPoint Presentation</vt:lpstr>
      <vt:lpstr>PowerPoint Presentation</vt:lpstr>
      <vt:lpstr>Conclusion</vt:lpstr>
      <vt:lpstr>References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Leaf Detection using Convolutional Neural Networks</dc:title>
  <dc:creator>Zimr04</dc:creator>
  <cp:lastModifiedBy>USER</cp:lastModifiedBy>
  <cp:revision>68</cp:revision>
  <dcterms:created xsi:type="dcterms:W3CDTF">2020-01-07T09:14:16Z</dcterms:created>
  <dcterms:modified xsi:type="dcterms:W3CDTF">2021-06-29T13:13:35Z</dcterms:modified>
</cp:coreProperties>
</file>