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309" r:id="rId4"/>
    <p:sldId id="257" r:id="rId5"/>
    <p:sldId id="283" r:id="rId6"/>
    <p:sldId id="285" r:id="rId7"/>
    <p:sldId id="286" r:id="rId8"/>
    <p:sldId id="287" r:id="rId9"/>
    <p:sldId id="289" r:id="rId10"/>
    <p:sldId id="339" r:id="rId11"/>
    <p:sldId id="292" r:id="rId12"/>
    <p:sldId id="300" r:id="rId13"/>
    <p:sldId id="294" r:id="rId14"/>
    <p:sldId id="258" r:id="rId15"/>
    <p:sldId id="332" r:id="rId16"/>
    <p:sldId id="334" r:id="rId17"/>
    <p:sldId id="335" r:id="rId18"/>
    <p:sldId id="336" r:id="rId19"/>
    <p:sldId id="337" r:id="rId20"/>
    <p:sldId id="338" r:id="rId21"/>
    <p:sldId id="280" r:id="rId22"/>
    <p:sldId id="341" r:id="rId23"/>
    <p:sldId id="342" r:id="rId24"/>
    <p:sldId id="343" r:id="rId25"/>
    <p:sldId id="344" r:id="rId26"/>
    <p:sldId id="345" r:id="rId27"/>
    <p:sldId id="333" r:id="rId28"/>
    <p:sldId id="297" r:id="rId29"/>
    <p:sldId id="301" r:id="rId30"/>
    <p:sldId id="302" r:id="rId31"/>
    <p:sldId id="303" r:id="rId32"/>
    <p:sldId id="326" r:id="rId33"/>
    <p:sldId id="304" r:id="rId34"/>
    <p:sldId id="356" r:id="rId35"/>
    <p:sldId id="307" r:id="rId36"/>
    <p:sldId id="299" r:id="rId37"/>
    <p:sldId id="327" r:id="rId38"/>
    <p:sldId id="346" r:id="rId39"/>
    <p:sldId id="310" r:id="rId40"/>
    <p:sldId id="320" r:id="rId41"/>
    <p:sldId id="259" r:id="rId42"/>
    <p:sldId id="314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15" r:id="rId51"/>
    <p:sldId id="316" r:id="rId52"/>
    <p:sldId id="354" r:id="rId53"/>
    <p:sldId id="308" r:id="rId54"/>
    <p:sldId id="318" r:id="rId55"/>
    <p:sldId id="355" r:id="rId56"/>
    <p:sldId id="305" r:id="rId57"/>
    <p:sldId id="306" r:id="rId58"/>
    <p:sldId id="321" r:id="rId59"/>
    <p:sldId id="322" r:id="rId60"/>
    <p:sldId id="312" r:id="rId61"/>
    <p:sldId id="324" r:id="rId62"/>
    <p:sldId id="325" r:id="rId63"/>
    <p:sldId id="329" r:id="rId64"/>
    <p:sldId id="330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Reference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69" y="1686296"/>
            <a:ext cx="6854645" cy="43691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338060" y="1741854"/>
            <a:ext cx="4656018" cy="780366"/>
            <a:chOff x="7338060" y="1741854"/>
            <a:chExt cx="4656018" cy="780366"/>
          </a:xfrm>
        </p:grpSpPr>
        <p:sp>
          <p:nvSpPr>
            <p:cNvPr id="5" name="Oval 4"/>
            <p:cNvSpPr/>
            <p:nvPr/>
          </p:nvSpPr>
          <p:spPr>
            <a:xfrm>
              <a:off x="7338060" y="2263140"/>
              <a:ext cx="1310640" cy="259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6"/>
            </p:cNvCxnSpPr>
            <p:nvPr/>
          </p:nvCxnSpPr>
          <p:spPr>
            <a:xfrm flipV="1">
              <a:off x="8648700" y="2065020"/>
              <a:ext cx="777240" cy="32766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425940" y="1741854"/>
              <a:ext cx="256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 Support SDK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9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Activity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build.gradle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Set target SDK version</a:t>
            </a:r>
          </a:p>
          <a:p>
            <a:pPr lvl="1"/>
            <a:r>
              <a:rPr lang="en-US" dirty="0"/>
              <a:t>Set minimum SDK version</a:t>
            </a:r>
          </a:p>
          <a:p>
            <a:pPr lvl="1"/>
            <a:r>
              <a:rPr lang="en-US" dirty="0"/>
              <a:t>Define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5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onCreate()  </a:t>
            </a:r>
            <a:r>
              <a:rPr lang="en-US" dirty="0"/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F4A5-9664-41BD-8FCE-D77B9F0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D5158-09EF-4590-93E1-68E59B3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Initialize </a:t>
            </a:r>
            <a:r>
              <a:rPr lang="en-US" dirty="0"/>
              <a:t>variables (non-view)</a:t>
            </a:r>
          </a:p>
          <a:p>
            <a:pPr lvl="1"/>
            <a:r>
              <a:rPr lang="en-US" dirty="0"/>
              <a:t>Assign Activity layout </a:t>
            </a:r>
          </a:p>
        </p:txBody>
      </p:sp>
    </p:spTree>
    <p:extLst>
      <p:ext uri="{BB962C8B-B14F-4D97-AF65-F5344CB8AC3E}">
        <p14:creationId xmlns:p14="http://schemas.microsoft.com/office/powerpoint/2010/main" val="12305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onResume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28D8C-70E2-453E-86D6-07C0E276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FC9F3-9443-4188-B583-79F8E3F8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Register services </a:t>
            </a:r>
          </a:p>
        </p:txBody>
      </p:sp>
    </p:spTree>
    <p:extLst>
      <p:ext uri="{BB962C8B-B14F-4D97-AF65-F5344CB8AC3E}">
        <p14:creationId xmlns:p14="http://schemas.microsoft.com/office/powerpoint/2010/main" val="14150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7" y="1473057"/>
            <a:ext cx="3501989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82" y="246193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onCreate()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started, but not 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3682" y="3318044"/>
            <a:ext cx="54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onStart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visible, but not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3682" y="4164746"/>
            <a:ext cx="60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3" y="2344278"/>
            <a:ext cx="2041433" cy="23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33498" y="1949838"/>
            <a:ext cx="1023938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Blue Skies App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Fragment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Http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01" y="1840673"/>
            <a:ext cx="2318910" cy="3996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2EB54-61C5-4F88-9B57-EA1ACC2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onResume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6D488D-1FC6-41B9-BEB2-042DB25F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Continue a service or action  (ex. Stock market ticker)</a:t>
            </a:r>
          </a:p>
        </p:txBody>
      </p:sp>
    </p:spTree>
    <p:extLst>
      <p:ext uri="{BB962C8B-B14F-4D97-AF65-F5344CB8AC3E}">
        <p14:creationId xmlns:p14="http://schemas.microsoft.com/office/powerpoint/2010/main" val="24669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background, visible/partial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Pause service(s) or actions</a:t>
            </a:r>
          </a:p>
          <a:p>
            <a:pPr lvl="1"/>
            <a:r>
              <a:rPr lang="en-US" dirty="0"/>
              <a:t>Save data to a persistent storage</a:t>
            </a:r>
          </a:p>
        </p:txBody>
      </p:sp>
      <p:pic>
        <p:nvPicPr>
          <p:cNvPr id="4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9" y="1497537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onStop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Unregister Service(s)</a:t>
            </a:r>
          </a:p>
        </p:txBody>
      </p:sp>
    </p:spTree>
    <p:extLst>
      <p:ext uri="{BB962C8B-B14F-4D97-AF65-F5344CB8AC3E}">
        <p14:creationId xmlns:p14="http://schemas.microsoft.com/office/powerpoint/2010/main" val="2425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" y="1500457"/>
            <a:ext cx="3501989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2096" y="2313238"/>
            <a:ext cx="64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onPause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moving to the background and stopping user interaction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8971" y="3144422"/>
            <a:ext cx="62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onStop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moved to the background and not visible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8971" y="3886526"/>
            <a:ext cx="62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moved to the background and flagged to be destroyed by the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90" y="2193953"/>
            <a:ext cx="1907164" cy="22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79500" y="3811979"/>
            <a:ext cx="1225550" cy="172522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anything else</a:t>
            </a:r>
          </a:p>
        </p:txBody>
      </p:sp>
    </p:spTree>
    <p:extLst>
      <p:ext uri="{BB962C8B-B14F-4D97-AF65-F5344CB8AC3E}">
        <p14:creationId xmlns:p14="http://schemas.microsoft.com/office/powerpoint/2010/main" val="4189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D42FD-F515-4A38-AEC3-4676608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Relationships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8821" y="2204852"/>
            <a:ext cx="5508171" cy="558141"/>
            <a:chOff x="2588821" y="2204852"/>
            <a:chExt cx="5508171" cy="558141"/>
          </a:xfrm>
        </p:grpSpPr>
        <p:sp>
          <p:nvSpPr>
            <p:cNvPr id="4" name="Rounded Rectangle 3"/>
            <p:cNvSpPr/>
            <p:nvPr/>
          </p:nvSpPr>
          <p:spPr>
            <a:xfrm>
              <a:off x="2588821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onCreate</a:t>
              </a:r>
              <a:r>
                <a:rPr lang="en-US" dirty="0"/>
                <a:t>()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30686" y="2204852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onDestroy</a:t>
              </a:r>
              <a:r>
                <a:rPr lang="en-US" dirty="0"/>
                <a:t>()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4655127" y="2483923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88821" y="3152898"/>
            <a:ext cx="5508171" cy="558141"/>
            <a:chOff x="2588821" y="3152898"/>
            <a:chExt cx="5508171" cy="558141"/>
          </a:xfrm>
        </p:grpSpPr>
        <p:sp>
          <p:nvSpPr>
            <p:cNvPr id="6" name="Rounded Rectangle 5"/>
            <p:cNvSpPr/>
            <p:nvPr/>
          </p:nvSpPr>
          <p:spPr>
            <a:xfrm>
              <a:off x="2588821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onStart</a:t>
              </a:r>
              <a:r>
                <a:rPr lang="en-US" dirty="0"/>
                <a:t>()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30686" y="315289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onStop</a:t>
              </a:r>
              <a:r>
                <a:rPr lang="en-US" dirty="0"/>
                <a:t>()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7" idx="1"/>
            </p:cNvCxnSpPr>
            <p:nvPr/>
          </p:nvCxnSpPr>
          <p:spPr>
            <a:xfrm>
              <a:off x="4655127" y="343196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88821" y="4243448"/>
            <a:ext cx="5508171" cy="558141"/>
            <a:chOff x="2588821" y="4243448"/>
            <a:chExt cx="5508171" cy="558141"/>
          </a:xfrm>
        </p:grpSpPr>
        <p:sp>
          <p:nvSpPr>
            <p:cNvPr id="8" name="Rounded Rectangle 7"/>
            <p:cNvSpPr/>
            <p:nvPr/>
          </p:nvSpPr>
          <p:spPr>
            <a:xfrm>
              <a:off x="2588821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onResume</a:t>
              </a:r>
              <a:r>
                <a:rPr lang="en-US" dirty="0"/>
                <a:t>()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30686" y="4243448"/>
              <a:ext cx="2066306" cy="55814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onPause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Connector 16"/>
            <p:cNvCxnSpPr>
              <a:stCxn id="8" idx="3"/>
              <a:endCxn id="9" idx="1"/>
            </p:cNvCxnSpPr>
            <p:nvPr/>
          </p:nvCxnSpPr>
          <p:spPr>
            <a:xfrm>
              <a:off x="4655127" y="4522519"/>
              <a:ext cx="137555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MainActivity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Keep lifecycle methods in order</a:t>
            </a:r>
          </a:p>
          <a:p>
            <a:pPr lvl="1"/>
            <a:r>
              <a:rPr lang="en-US" dirty="0"/>
              <a:t>Place other methods (helpers) below the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387" lvl="2" indent="0">
              <a:buNone/>
            </a:pPr>
            <a:r>
              <a:rPr lang="en-US" dirty="0"/>
              <a:t>XML Layout holds </a:t>
            </a:r>
            <a:r>
              <a:rPr lang="en-US" dirty="0" err="1"/>
              <a:t>ViewGroups</a:t>
            </a:r>
            <a:r>
              <a:rPr lang="en-US" dirty="0"/>
              <a:t> (layouts) and </a:t>
            </a:r>
            <a:r>
              <a:rPr lang="en-US" dirty="0" smtClean="0"/>
              <a:t>Views </a:t>
            </a:r>
            <a:r>
              <a:rPr lang="en-US" dirty="0"/>
              <a:t>(widgets)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 (View)</a:t>
            </a:r>
          </a:p>
        </p:txBody>
      </p:sp>
    </p:spTree>
    <p:extLst>
      <p:ext uri="{BB962C8B-B14F-4D97-AF65-F5344CB8AC3E}">
        <p14:creationId xmlns:p14="http://schemas.microsoft.com/office/powerpoint/2010/main" val="1351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mobile SDK </a:t>
            </a:r>
          </a:p>
          <a:p>
            <a:r>
              <a:rPr lang="en-US" dirty="0"/>
              <a:t>Support Java and </a:t>
            </a:r>
            <a:r>
              <a:rPr lang="en-US" dirty="0" err="1"/>
              <a:t>Kotlin</a:t>
            </a:r>
            <a:r>
              <a:rPr lang="en-US" dirty="0"/>
              <a:t> 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9893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9" y="2030247"/>
            <a:ext cx="5848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20" y="3030620"/>
            <a:ext cx="397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directory</a:t>
            </a:r>
          </a:p>
        </p:txBody>
      </p:sp>
    </p:spTree>
    <p:extLst>
      <p:ext uri="{BB962C8B-B14F-4D97-AF65-F5344CB8AC3E}">
        <p14:creationId xmlns:p14="http://schemas.microsoft.com/office/powerpoint/2010/main" val="1789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" y="2042556"/>
            <a:ext cx="5343945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layout XML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11" y="2042555"/>
            <a:ext cx="5754168" cy="34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4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main_layout.xml</a:t>
            </a:r>
          </a:p>
        </p:txBody>
      </p:sp>
    </p:spTree>
    <p:extLst>
      <p:ext uri="{BB962C8B-B14F-4D97-AF65-F5344CB8AC3E}">
        <p14:creationId xmlns:p14="http://schemas.microsoft.com/office/powerpoint/2010/main" val="38162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layouts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Frame </a:t>
            </a:r>
          </a:p>
          <a:p>
            <a:pPr lvl="1"/>
            <a:r>
              <a:rPr lang="en-US" dirty="0"/>
              <a:t>Constraint</a:t>
            </a:r>
          </a:p>
          <a:p>
            <a:pPr marL="304793" lvl="1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sz="4400" dirty="0"/>
              <a:t>Layouts </a:t>
            </a:r>
          </a:p>
        </p:txBody>
      </p:sp>
    </p:spTree>
    <p:extLst>
      <p:ext uri="{BB962C8B-B14F-4D97-AF65-F5344CB8AC3E}">
        <p14:creationId xmlns:p14="http://schemas.microsoft.com/office/powerpoint/2010/main" val="262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85E40-6436-4544-A371-9E25D85E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D70E3-FAA3-4504-B8DC-9110DE32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Link Activity to Layout </a:t>
            </a:r>
          </a:p>
        </p:txBody>
      </p:sp>
    </p:spTree>
    <p:extLst>
      <p:ext uri="{BB962C8B-B14F-4D97-AF65-F5344CB8AC3E}">
        <p14:creationId xmlns:p14="http://schemas.microsoft.com/office/powerpoint/2010/main" val="31176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Android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MainActivity</a:t>
            </a:r>
            <a:r>
              <a:rPr lang="en-US" dirty="0"/>
              <a:t> to AndroidManifest.xml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manifest file</a:t>
            </a:r>
            <a:r>
              <a:rPr lang="en-US" dirty="0"/>
              <a:t> provides essential information about your app to the Android system, which the system must have before it can run any of the app's code. (i.e. activities, services, content provider…)</a:t>
            </a:r>
          </a:p>
        </p:txBody>
      </p:sp>
    </p:spTree>
    <p:extLst>
      <p:ext uri="{BB962C8B-B14F-4D97-AF65-F5344CB8AC3E}">
        <p14:creationId xmlns:p14="http://schemas.microsoft.com/office/powerpoint/2010/main" val="1089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Adding </a:t>
            </a:r>
            <a:r>
              <a:rPr lang="en-US" dirty="0" err="1"/>
              <a:t>MainActivity</a:t>
            </a:r>
            <a:r>
              <a:rPr lang="en-US" dirty="0"/>
              <a:t> to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54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51" y="1202599"/>
            <a:ext cx="2740292" cy="48716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8223"/>
            <a:ext cx="12192000" cy="25279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Fragments</a:t>
            </a:r>
          </a:p>
        </p:txBody>
      </p:sp>
      <p:pic>
        <p:nvPicPr>
          <p:cNvPr id="4" name="Picture 2" descr="Image result for pulling out 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08" y="1341912"/>
            <a:ext cx="3751407" cy="35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Reusing View and Logic</a:t>
            </a:r>
          </a:p>
          <a:p>
            <a:pPr lvl="2"/>
            <a:r>
              <a:rPr lang="en-US" dirty="0"/>
              <a:t>Single responsibility </a:t>
            </a:r>
          </a:p>
          <a:p>
            <a:pPr lvl="2"/>
            <a:r>
              <a:rPr lang="en-US" dirty="0"/>
              <a:t>Phone and tablet layouts</a:t>
            </a:r>
          </a:p>
          <a:p>
            <a:pPr lvl="2"/>
            <a:r>
              <a:rPr lang="en-US" dirty="0"/>
              <a:t>Screen orientation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9" y="1494972"/>
            <a:ext cx="2001720" cy="34494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122" name="Picture 2" descr="Frag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6" y="1209107"/>
            <a:ext cx="6971705" cy="40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View and Layout logic</a:t>
            </a:r>
          </a:p>
          <a:p>
            <a:pPr lvl="2"/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Network request </a:t>
            </a:r>
          </a:p>
          <a:p>
            <a:pPr lvl="2"/>
            <a:r>
              <a:rPr lang="en-US" dirty="0"/>
              <a:t>Interacting with a persistence storage</a:t>
            </a:r>
          </a:p>
        </p:txBody>
      </p:sp>
      <p:pic>
        <p:nvPicPr>
          <p:cNvPr id="2050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" y="2694623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" y="3218498"/>
            <a:ext cx="36036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onAttach</a:t>
            </a:r>
            <a:r>
              <a:rPr lang="en-US" b="1" dirty="0"/>
              <a:t>() </a:t>
            </a:r>
            <a:r>
              <a:rPr lang="en-US" dirty="0"/>
              <a:t>connected to an activity, but not started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onAttach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Save parent activity context for:</a:t>
            </a:r>
          </a:p>
          <a:p>
            <a:pPr lvl="2"/>
            <a:r>
              <a:rPr lang="en-US" dirty="0"/>
              <a:t>Callbacks to parent activity</a:t>
            </a:r>
          </a:p>
          <a:p>
            <a:pPr lvl="2"/>
            <a:r>
              <a:rPr lang="en-US" dirty="0"/>
              <a:t>Content provider (database)</a:t>
            </a:r>
          </a:p>
          <a:p>
            <a:pPr lvl="2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922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started, but </a:t>
            </a:r>
            <a:r>
              <a:rPr lang="en-US" u="sng" dirty="0"/>
              <a:t>view</a:t>
            </a:r>
            <a:r>
              <a:rPr lang="en-US" dirty="0"/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dirty="0"/>
              <a:t>Initialize non-view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149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onCreateView</a:t>
            </a:r>
            <a:r>
              <a:rPr lang="en-US" b="1" dirty="0"/>
              <a:t>() </a:t>
            </a:r>
            <a:r>
              <a:rPr lang="en-US" dirty="0"/>
              <a:t>started, view object  being created, but not visible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onActivityCreated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started, view object instantiated by parent Activity, but not visible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onCreateView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Inflate fragment view with layout</a:t>
            </a:r>
          </a:p>
          <a:p>
            <a:pPr lvl="1"/>
            <a:r>
              <a:rPr lang="en-US" dirty="0"/>
              <a:t>Initialize view attributes</a:t>
            </a:r>
          </a:p>
        </p:txBody>
      </p:sp>
    </p:spTree>
    <p:extLst>
      <p:ext uri="{BB962C8B-B14F-4D97-AF65-F5344CB8AC3E}">
        <p14:creationId xmlns:p14="http://schemas.microsoft.com/office/powerpoint/2010/main" val="543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8145" y="1983179"/>
            <a:ext cx="914400" cy="106877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9" y="2076450"/>
            <a:ext cx="1752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621" y="2195737"/>
            <a:ext cx="65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onAttach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connected to an activity, but not started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621" y="2875312"/>
            <a:ext cx="5997039" cy="3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but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object has not been created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21" y="3556062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onCreateView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started, view object  being created, but not visible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621" y="4135219"/>
            <a:ext cx="6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onActivityCreated</a:t>
            </a:r>
            <a:r>
              <a:rPr lang="en-US" b="1" dirty="0"/>
              <a:t>() </a:t>
            </a:r>
            <a:r>
              <a:rPr lang="en-US" dirty="0"/>
              <a:t>started, view object instantiated by parent Activity, but not visible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onActivityCreated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lvl="1" indent="0">
              <a:buNone/>
            </a:pPr>
            <a:r>
              <a:rPr lang="en-US" dirty="0"/>
              <a:t>Perform callbacks by referencing context </a:t>
            </a:r>
          </a:p>
        </p:txBody>
      </p:sp>
    </p:spTree>
    <p:extLst>
      <p:ext uri="{BB962C8B-B14F-4D97-AF65-F5344CB8AC3E}">
        <p14:creationId xmlns:p14="http://schemas.microsoft.com/office/powerpoint/2010/main" val="32232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Project Pane</a:t>
            </a:r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9910" y="3048296"/>
            <a:ext cx="1178410" cy="18437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63952"/>
            <a:ext cx="1703120" cy="32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502" y="219595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</a:t>
            </a:r>
            <a:r>
              <a:rPr lang="en-US" b="1" dirty="0"/>
              <a:t>() </a:t>
            </a:r>
            <a:r>
              <a:rPr lang="en-US" dirty="0"/>
              <a:t>visible, but not ready for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0502" y="2804255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onResume</a:t>
            </a:r>
            <a:r>
              <a:rPr lang="en-US" b="1" dirty="0"/>
              <a:t>() </a:t>
            </a:r>
            <a:r>
              <a:rPr lang="en-US" dirty="0"/>
              <a:t>moved to the foreground and ready for interaction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502" y="4210084"/>
            <a:ext cx="75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onPause</a:t>
            </a:r>
            <a:r>
              <a:rPr lang="en-US" b="1" dirty="0"/>
              <a:t>() </a:t>
            </a:r>
            <a:r>
              <a:rPr lang="en-US" dirty="0"/>
              <a:t>moving to the background and stopping user interaction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0502" y="4828400"/>
            <a:ext cx="75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onStop</a:t>
            </a:r>
            <a:r>
              <a:rPr lang="en-US" b="1" dirty="0"/>
              <a:t>() </a:t>
            </a:r>
            <a:r>
              <a:rPr lang="en-US" dirty="0"/>
              <a:t>moved to the background and not visible</a:t>
            </a:r>
          </a:p>
        </p:txBody>
      </p:sp>
    </p:spTree>
    <p:extLst>
      <p:ext uri="{BB962C8B-B14F-4D97-AF65-F5344CB8AC3E}">
        <p14:creationId xmlns:p14="http://schemas.microsoft.com/office/powerpoint/2010/main" val="3718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US" sz="2800" dirty="0"/>
          </a:p>
        </p:txBody>
      </p:sp>
      <p:pic>
        <p:nvPicPr>
          <p:cNvPr id="2054" name="Picture 6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0" y="1650670"/>
            <a:ext cx="1655354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" y="4861560"/>
            <a:ext cx="906780" cy="853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64" y="2093408"/>
            <a:ext cx="1928752" cy="247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9184" y="2541319"/>
            <a:ext cx="7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onDestroyView</a:t>
            </a:r>
            <a:r>
              <a:rPr lang="en-US" b="1" dirty="0"/>
              <a:t>() </a:t>
            </a:r>
            <a:r>
              <a:rPr lang="en-US" dirty="0"/>
              <a:t>not visible and </a:t>
            </a:r>
            <a:r>
              <a:rPr lang="en-US" u="sng" dirty="0"/>
              <a:t>view detached from fragment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459184" y="3296738"/>
            <a:ext cx="7635834" cy="3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flagged for deletion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9184" y="3959822"/>
            <a:ext cx="65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onDetach</a:t>
            </a:r>
            <a:r>
              <a:rPr lang="en-US" b="1" dirty="0"/>
              <a:t>() </a:t>
            </a:r>
            <a:r>
              <a:rPr lang="en-US" dirty="0"/>
              <a:t>detached from parent Activity</a:t>
            </a:r>
          </a:p>
        </p:txBody>
      </p:sp>
      <p:pic>
        <p:nvPicPr>
          <p:cNvPr id="1026" name="Picture 2" descr="C:\Users\brian.batchelor\AppData\Local\Microsoft\Windows\INetCache\IE\T13KQPTQ\large-Pin-0-11351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3" y="2093408"/>
            <a:ext cx="36036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setRetainInstance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1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setRetainInstance</a:t>
            </a:r>
            <a:r>
              <a:rPr lang="en-US" b="1" dirty="0"/>
              <a:t> (</a:t>
            </a:r>
            <a:r>
              <a:rPr lang="en-US" b="1" dirty="0" err="1"/>
              <a:t>boolean</a:t>
            </a:r>
            <a:r>
              <a:rPr lang="en-US" b="1" dirty="0"/>
              <a:t> retain) - </a:t>
            </a:r>
          </a:p>
          <a:p>
            <a:pPr marL="380991" lvl="1" indent="0">
              <a:buNone/>
            </a:pPr>
            <a:r>
              <a:rPr lang="en-US" dirty="0"/>
              <a:t>Control whether a fragment instance is retained across Activity re-creation (such as from a configuration change)</a:t>
            </a:r>
          </a:p>
        </p:txBody>
      </p:sp>
    </p:spTree>
    <p:extLst>
      <p:ext uri="{BB962C8B-B14F-4D97-AF65-F5344CB8AC3E}">
        <p14:creationId xmlns:p14="http://schemas.microsoft.com/office/powerpoint/2010/main" val="2186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920842" cy="1143000"/>
          </a:xfrm>
        </p:spPr>
        <p:txBody>
          <a:bodyPr/>
          <a:lstStyle/>
          <a:p>
            <a:r>
              <a:rPr lang="en-US" dirty="0"/>
              <a:t>Creating Fragment XML Layout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" y="1732860"/>
            <a:ext cx="52768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9F10F5-FFE5-4B46-8CFE-EB24150C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08" y="1732860"/>
            <a:ext cx="5948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Layout Code</a:t>
            </a:r>
          </a:p>
        </p:txBody>
      </p:sp>
    </p:spTree>
    <p:extLst>
      <p:ext uri="{BB962C8B-B14F-4D97-AF65-F5344CB8AC3E}">
        <p14:creationId xmlns:p14="http://schemas.microsoft.com/office/powerpoint/2010/main" val="1180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  <a:p>
            <a:pPr lvl="1"/>
            <a:r>
              <a:rPr lang="en-US" dirty="0"/>
              <a:t>Reference string from strings.xml</a:t>
            </a:r>
          </a:p>
        </p:txBody>
      </p:sp>
    </p:spTree>
    <p:extLst>
      <p:ext uri="{BB962C8B-B14F-4D97-AF65-F5344CB8AC3E}">
        <p14:creationId xmlns:p14="http://schemas.microsoft.com/office/powerpoint/2010/main" val="19946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Groups and View dimensions</a:t>
            </a:r>
          </a:p>
          <a:p>
            <a:r>
              <a:rPr lang="en-US" dirty="0"/>
              <a:t>Scale according to screen density, not screen resolution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20249" cy="1143000"/>
          </a:xfrm>
        </p:spPr>
        <p:txBody>
          <a:bodyPr/>
          <a:lstStyle/>
          <a:p>
            <a:r>
              <a:rPr lang="en-US" sz="4400" dirty="0"/>
              <a:t>Density Independent Pixel (</a:t>
            </a:r>
            <a:r>
              <a:rPr lang="en-US" sz="4400" dirty="0" err="1"/>
              <a:t>dp</a:t>
            </a:r>
            <a:r>
              <a:rPr lang="en-US" sz="44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8486" y="4231637"/>
            <a:ext cx="2499360" cy="1660099"/>
            <a:chOff x="3078486" y="4231637"/>
            <a:chExt cx="2499360" cy="1660099"/>
          </a:xfrm>
        </p:grpSpPr>
        <p:pic>
          <p:nvPicPr>
            <p:cNvPr id="2052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044" y="4231637"/>
              <a:ext cx="650245" cy="650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078486" y="5060739"/>
              <a:ext cx="2499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 resolution screen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9037" y="2880355"/>
            <a:ext cx="2489203" cy="3076359"/>
            <a:chOff x="6289037" y="2880355"/>
            <a:chExt cx="2489203" cy="3076359"/>
          </a:xfrm>
        </p:grpSpPr>
        <p:pic>
          <p:nvPicPr>
            <p:cNvPr id="7" name="Picture 4" descr="C:\Users\brian.batchelor\AppData\Local\Microsoft\Windows\INetCache\IE\1AOFG5IR\home-icon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37" y="2880355"/>
              <a:ext cx="2489203" cy="248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6520" y="5125717"/>
              <a:ext cx="233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Low resolution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7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633361" cy="4525963"/>
          </a:xfrm>
        </p:spPr>
        <p:txBody>
          <a:bodyPr/>
          <a:lstStyle/>
          <a:p>
            <a:pPr lvl="1"/>
            <a:r>
              <a:rPr lang="en-US" dirty="0"/>
              <a:t>Controlling text size</a:t>
            </a:r>
          </a:p>
          <a:p>
            <a:pPr lvl="1"/>
            <a:r>
              <a:rPr lang="en-US" dirty="0"/>
              <a:t>Scale according to screen density, not screen size</a:t>
            </a:r>
          </a:p>
          <a:p>
            <a:pPr lvl="1"/>
            <a:r>
              <a:rPr lang="en-US" dirty="0"/>
              <a:t>Also, scales according settings font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Scale 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31" y="1852549"/>
            <a:ext cx="2013982" cy="35804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to fragment XML layout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019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Show Fragment Code</a:t>
            </a:r>
          </a:p>
        </p:txBody>
      </p:sp>
    </p:spTree>
    <p:extLst>
      <p:ext uri="{BB962C8B-B14F-4D97-AF65-F5344CB8AC3E}">
        <p14:creationId xmlns:p14="http://schemas.microsoft.com/office/powerpoint/2010/main" val="1228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Logcat and Monitoring pane</a:t>
            </a:r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Reference Fragment in Activity</a:t>
            </a:r>
          </a:p>
        </p:txBody>
      </p:sp>
    </p:spTree>
    <p:extLst>
      <p:ext uri="{BB962C8B-B14F-4D97-AF65-F5344CB8AC3E}">
        <p14:creationId xmlns:p14="http://schemas.microsoft.com/office/powerpoint/2010/main" val="1212573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384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Layout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7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Fragments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dirty="0"/>
              <a:t>Passing arguments to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/>
              <a:t>Run and Debug</a:t>
            </a:r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30" y="1407882"/>
            <a:ext cx="4455037" cy="47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534045"/>
            <a:ext cx="4601277" cy="45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99" y="15748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2" y="1400175"/>
            <a:ext cx="3979999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4736</TotalTime>
  <Words>960</Words>
  <Application>Microsoft Office PowerPoint</Application>
  <PresentationFormat>Custom</PresentationFormat>
  <Paragraphs>208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FS Powerpoint Template with Line 16 9</vt:lpstr>
      <vt:lpstr>Android Development</vt:lpstr>
      <vt:lpstr>Goals</vt:lpstr>
      <vt:lpstr>What is Android</vt:lpstr>
      <vt:lpstr>Android Studio </vt:lpstr>
      <vt:lpstr>Project Pane</vt:lpstr>
      <vt:lpstr>Logcat and Monitoring pane</vt:lpstr>
      <vt:lpstr>Run and Debug</vt:lpstr>
      <vt:lpstr>New Project</vt:lpstr>
      <vt:lpstr>New Project (cont)</vt:lpstr>
      <vt:lpstr>Android Reference</vt:lpstr>
      <vt:lpstr>Add Activity</vt:lpstr>
      <vt:lpstr>Exploring build.gradle file</vt:lpstr>
      <vt:lpstr>PowerPoint Presentation</vt:lpstr>
      <vt:lpstr>Activity https://developer.android.com/guide/components/activities/index.html</vt:lpstr>
      <vt:lpstr>Activity Lifecycle</vt:lpstr>
      <vt:lpstr>Inside onCreate()</vt:lpstr>
      <vt:lpstr>Activity Lifecycle</vt:lpstr>
      <vt:lpstr>Inside onStart()</vt:lpstr>
      <vt:lpstr>Activity Lifecycle</vt:lpstr>
      <vt:lpstr>Inside onResume()</vt:lpstr>
      <vt:lpstr>Activity Lifecycle</vt:lpstr>
      <vt:lpstr>Inside onPause()</vt:lpstr>
      <vt:lpstr>Activity Lifecycle</vt:lpstr>
      <vt:lpstr>Inside onStop()</vt:lpstr>
      <vt:lpstr>Activity Lifecycle</vt:lpstr>
      <vt:lpstr>Inside onDestroy()</vt:lpstr>
      <vt:lpstr>Cycle Relationships</vt:lpstr>
      <vt:lpstr>Creating MainActivity </vt:lpstr>
      <vt:lpstr>XML Layout (View)</vt:lpstr>
      <vt:lpstr>Creating Layout directory</vt:lpstr>
      <vt:lpstr>Creating layout XML</vt:lpstr>
      <vt:lpstr>PowerPoint Presentation</vt:lpstr>
      <vt:lpstr>Layouts </vt:lpstr>
      <vt:lpstr>Flat Layout </vt:lpstr>
      <vt:lpstr>PowerPoint Presentation</vt:lpstr>
      <vt:lpstr>Editing Android Manifest</vt:lpstr>
      <vt:lpstr>PowerPoint Presentation</vt:lpstr>
      <vt:lpstr>PowerPoint Presentation</vt:lpstr>
      <vt:lpstr>PowerPoint Presentation</vt:lpstr>
      <vt:lpstr>Why Fragments?</vt:lpstr>
      <vt:lpstr>Fragment Responsibilities</vt:lpstr>
      <vt:lpstr>Fragment Lifecycle</vt:lpstr>
      <vt:lpstr>Inside onAttach()</vt:lpstr>
      <vt:lpstr>Fragment Lifecycle</vt:lpstr>
      <vt:lpstr>Inside onCreate()</vt:lpstr>
      <vt:lpstr>Fragment Lifecycle</vt:lpstr>
      <vt:lpstr>Inside onCreateView()</vt:lpstr>
      <vt:lpstr>Fragment Lifecycle</vt:lpstr>
      <vt:lpstr>Inside onActivityCreated()</vt:lpstr>
      <vt:lpstr>Fragment Lifecycle</vt:lpstr>
      <vt:lpstr>Fragment Lifecycle</vt:lpstr>
      <vt:lpstr>setRetainInstance</vt:lpstr>
      <vt:lpstr>Creating Fragment XML Layout</vt:lpstr>
      <vt:lpstr>PowerPoint Presentation</vt:lpstr>
      <vt:lpstr>Text Strings </vt:lpstr>
      <vt:lpstr>Density Independent Pixel (dp)</vt:lpstr>
      <vt:lpstr>Scale Independent Pixel (sp)</vt:lpstr>
      <vt:lpstr>Fragment Code</vt:lpstr>
      <vt:lpstr>PowerPoint Presentation</vt:lpstr>
      <vt:lpstr>Final Step </vt:lpstr>
      <vt:lpstr>PowerPoint Presentation</vt:lpstr>
      <vt:lpstr>Landscape Layout </vt:lpstr>
      <vt:lpstr>Fragment callbacks</vt:lpstr>
      <vt:lpstr>Dynamic Fragments </vt:lpstr>
      <vt:lpstr>Passing arguments to Fragments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162</cp:revision>
  <dcterms:created xsi:type="dcterms:W3CDTF">2017-04-27T10:14:16Z</dcterms:created>
  <dcterms:modified xsi:type="dcterms:W3CDTF">2017-06-20T16:00:40Z</dcterms:modified>
</cp:coreProperties>
</file>