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309" r:id="rId4"/>
    <p:sldId id="257" r:id="rId5"/>
    <p:sldId id="287" r:id="rId6"/>
    <p:sldId id="289" r:id="rId7"/>
    <p:sldId id="290" r:id="rId8"/>
    <p:sldId id="292" r:id="rId9"/>
    <p:sldId id="283" r:id="rId10"/>
    <p:sldId id="285" r:id="rId11"/>
    <p:sldId id="286" r:id="rId12"/>
    <p:sldId id="294" r:id="rId13"/>
    <p:sldId id="258" r:id="rId14"/>
    <p:sldId id="332" r:id="rId15"/>
    <p:sldId id="280" r:id="rId16"/>
    <p:sldId id="300" r:id="rId17"/>
    <p:sldId id="297" r:id="rId18"/>
    <p:sldId id="301" r:id="rId19"/>
    <p:sldId id="302" r:id="rId20"/>
    <p:sldId id="303" r:id="rId21"/>
    <p:sldId id="326" r:id="rId22"/>
    <p:sldId id="304" r:id="rId23"/>
    <p:sldId id="307" r:id="rId24"/>
    <p:sldId id="299" r:id="rId25"/>
    <p:sldId id="327" r:id="rId26"/>
    <p:sldId id="310" r:id="rId27"/>
    <p:sldId id="320" r:id="rId28"/>
    <p:sldId id="259" r:id="rId29"/>
    <p:sldId id="314" r:id="rId30"/>
    <p:sldId id="315" r:id="rId31"/>
    <p:sldId id="316" r:id="rId32"/>
    <p:sldId id="308" r:id="rId33"/>
    <p:sldId id="318" r:id="rId34"/>
    <p:sldId id="305" r:id="rId35"/>
    <p:sldId id="306" r:id="rId36"/>
    <p:sldId id="321" r:id="rId37"/>
    <p:sldId id="322" r:id="rId38"/>
    <p:sldId id="323" r:id="rId39"/>
    <p:sldId id="312" r:id="rId40"/>
    <p:sldId id="324" r:id="rId41"/>
    <p:sldId id="325" r:id="rId42"/>
    <p:sldId id="329" r:id="rId43"/>
    <p:sldId id="330" r:id="rId44"/>
    <p:sldId id="33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282" y="-8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7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1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5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8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3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57325"/>
            <a:ext cx="5994400" cy="47148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457325"/>
            <a:ext cx="6197600" cy="47148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0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35113"/>
            <a:ext cx="59965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174875"/>
            <a:ext cx="59965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4400" y="1535113"/>
            <a:ext cx="619760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4400" y="2174875"/>
            <a:ext cx="619760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9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2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8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5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MATTHEW.WILSON\AppData\Local\Temp\wzb6a1\FS-SlideBacks-2010\FS-SlideBack-HD-Top-wLog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00201"/>
            <a:ext cx="12192000" cy="4525963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2FAA-919F-4BF2-9DC6-6D7D1753D0B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5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spcBef>
          <a:spcPct val="0"/>
        </a:spcBef>
        <a:buNone/>
        <a:defRPr sz="4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170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447764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developer.android.com/guide/components/activities/inde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android.com/studio/index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Studio, Activities &amp; Fragments</a:t>
            </a:r>
          </a:p>
        </p:txBody>
      </p:sp>
    </p:spTree>
    <p:extLst>
      <p:ext uri="{BB962C8B-B14F-4D97-AF65-F5344CB8AC3E}">
        <p14:creationId xmlns:p14="http://schemas.microsoft.com/office/powerpoint/2010/main" val="399117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93800" y="1488699"/>
            <a:ext cx="3118256" cy="2332180"/>
            <a:chOff x="3879547" y="1323599"/>
            <a:chExt cx="3118256" cy="2332180"/>
          </a:xfrm>
        </p:grpSpPr>
        <p:pic>
          <p:nvPicPr>
            <p:cNvPr id="4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9290" y="1323599"/>
              <a:ext cx="3108513" cy="2332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879547" y="2870200"/>
              <a:ext cx="3118256" cy="78391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3909779"/>
            <a:ext cx="8697913" cy="213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dirty="0" smtClean="0"/>
              <a:t>Monitoring and Logcat 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4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3543" y="1488699"/>
            <a:ext cx="3108513" cy="2332180"/>
            <a:chOff x="3889290" y="1323599"/>
            <a:chExt cx="3108513" cy="233218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9290" y="1323599"/>
              <a:ext cx="3108513" cy="2332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4674091" y="1413668"/>
              <a:ext cx="390525" cy="9525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16856"/>
            <a:ext cx="2774374" cy="63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dirty="0" smtClean="0"/>
              <a:t>Run and Debug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05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8000" dirty="0" smtClean="0"/>
              <a:t>Activity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56578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122722" cy="1143000"/>
          </a:xfrm>
        </p:spPr>
        <p:txBody>
          <a:bodyPr/>
          <a:lstStyle/>
          <a:p>
            <a:r>
              <a:rPr lang="en-US" b="1" dirty="0"/>
              <a:t>Activity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2"/>
              </a:rPr>
              <a:t>https://developer.android.com/guide/components/activities/index.html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582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Fundamental building blocks </a:t>
            </a:r>
          </a:p>
          <a:p>
            <a:r>
              <a:rPr lang="en-US" dirty="0"/>
              <a:t>Entry point for user's interaction </a:t>
            </a:r>
          </a:p>
          <a:p>
            <a:r>
              <a:rPr lang="en-US" dirty="0"/>
              <a:t>Provides navigates within an app</a:t>
            </a:r>
          </a:p>
          <a:p>
            <a:r>
              <a:rPr lang="en-US" dirty="0"/>
              <a:t>Communication between other activities</a:t>
            </a:r>
          </a:p>
          <a:p>
            <a:r>
              <a:rPr lang="en-US" dirty="0"/>
              <a:t>Communication between child fragments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62546" y="4585347"/>
            <a:ext cx="8609610" cy="1515416"/>
            <a:chOff x="1662546" y="4585347"/>
            <a:chExt cx="8609610" cy="1515416"/>
          </a:xfrm>
        </p:grpSpPr>
        <p:sp>
          <p:nvSpPr>
            <p:cNvPr id="4" name="TextBox 3"/>
            <p:cNvSpPr txBox="1"/>
            <p:nvPr/>
          </p:nvSpPr>
          <p:spPr>
            <a:xfrm>
              <a:off x="1662546" y="4585347"/>
              <a:ext cx="86096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No Creation or  Modification of Views </a:t>
              </a: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2051" name="Picture 3" descr="C:\Users\brian.batchelor\AppData\Local\Microsoft\Windows\INetCache\IE\J4PF38A8\stock-vector-vector-clip-art-illustration-of-smartoon-gesturing-a-stop-sign-as-it-stands-in-a-not-allowed-31370068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9784" y="5296394"/>
              <a:ext cx="720509" cy="80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390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Lifecycle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77" y="1473057"/>
            <a:ext cx="3501989" cy="4525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3682" y="2461934"/>
            <a:ext cx="54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onCreate()  </a:t>
            </a:r>
            <a:r>
              <a:rPr lang="en-US" dirty="0"/>
              <a:t>started, but not visible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3682" y="3318044"/>
            <a:ext cx="54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onStart</a:t>
            </a:r>
            <a:r>
              <a:rPr lang="en-US" b="1" dirty="0"/>
              <a:t>() </a:t>
            </a:r>
            <a:r>
              <a:rPr lang="en-US" dirty="0"/>
              <a:t>visible, but not ready for interaction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3682" y="4164746"/>
            <a:ext cx="6027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onResume</a:t>
            </a:r>
            <a:r>
              <a:rPr lang="en-US" b="1" dirty="0"/>
              <a:t>() </a:t>
            </a:r>
            <a:r>
              <a:rPr lang="en-US" dirty="0" smtClean="0"/>
              <a:t>moved to the foreground and ready </a:t>
            </a:r>
            <a:r>
              <a:rPr lang="en-US" dirty="0"/>
              <a:t>for interaction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503" y="2344278"/>
            <a:ext cx="2041433" cy="231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33498" y="1949838"/>
            <a:ext cx="1023938" cy="106877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2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Lifecycle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8" y="1500457"/>
            <a:ext cx="3501989" cy="45259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42096" y="2313238"/>
            <a:ext cx="645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onPause</a:t>
            </a:r>
            <a:r>
              <a:rPr lang="en-US" b="1" dirty="0"/>
              <a:t>() </a:t>
            </a:r>
            <a:r>
              <a:rPr lang="en-US" dirty="0"/>
              <a:t>moving to the </a:t>
            </a:r>
            <a:r>
              <a:rPr lang="en-US" dirty="0" smtClean="0"/>
              <a:t>background and stopping </a:t>
            </a:r>
            <a:r>
              <a:rPr lang="en-US" dirty="0"/>
              <a:t>user interaction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8971" y="3144422"/>
            <a:ext cx="620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onStop</a:t>
            </a:r>
            <a:r>
              <a:rPr lang="en-US" b="1" dirty="0"/>
              <a:t>() </a:t>
            </a:r>
            <a:r>
              <a:rPr lang="en-US" dirty="0"/>
              <a:t>moved to the background </a:t>
            </a:r>
            <a:r>
              <a:rPr lang="en-US" dirty="0" smtClean="0"/>
              <a:t>and </a:t>
            </a:r>
            <a:r>
              <a:rPr lang="en-US" dirty="0"/>
              <a:t>not visible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48971" y="3886526"/>
            <a:ext cx="6209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onDestroy</a:t>
            </a:r>
            <a:r>
              <a:rPr lang="en-US" b="1" dirty="0"/>
              <a:t>() </a:t>
            </a:r>
            <a:r>
              <a:rPr lang="en-US" dirty="0"/>
              <a:t>moved to the </a:t>
            </a:r>
            <a:r>
              <a:rPr lang="en-US" dirty="0" smtClean="0"/>
              <a:t>background and </a:t>
            </a:r>
            <a:r>
              <a:rPr lang="en-US" dirty="0" smtClean="0"/>
              <a:t>flagged to be destroyed by the system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490" y="2193953"/>
            <a:ext cx="1907164" cy="228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079500" y="3811979"/>
            <a:ext cx="1225550" cy="172522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brian.batchelor\AppData\Local\Microsoft\Windows\INetCache\IE\T13KQPTQ\large-Pin-0-11351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469" y="1932015"/>
            <a:ext cx="360363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29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</a:t>
            </a:r>
            <a:r>
              <a:rPr lang="en-US" dirty="0" err="1"/>
              <a:t>build.gradle</a:t>
            </a:r>
            <a:r>
              <a:rPr lang="en-US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/>
              <a:t>target SDK version</a:t>
            </a:r>
          </a:p>
          <a:p>
            <a:r>
              <a:rPr lang="en-US" dirty="0" smtClean="0"/>
              <a:t>Set minimum SDK version</a:t>
            </a:r>
          </a:p>
          <a:p>
            <a:r>
              <a:rPr lang="en-US" dirty="0" smtClean="0"/>
              <a:t>Define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5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MainActivity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</a:p>
          <a:p>
            <a:pPr lvl="1"/>
            <a:r>
              <a:rPr lang="en-US" dirty="0" smtClean="0"/>
              <a:t>Keep lifecycle methods in order</a:t>
            </a:r>
          </a:p>
          <a:p>
            <a:pPr lvl="1"/>
            <a:r>
              <a:rPr lang="en-US" dirty="0" smtClean="0"/>
              <a:t>Place other methods (helpers) below the lifecycle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6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XML Layout</a:t>
            </a:r>
          </a:p>
          <a:p>
            <a:pPr lvl="1"/>
            <a:r>
              <a:rPr lang="en-US" dirty="0" smtClean="0"/>
              <a:t>XML Layout holds </a:t>
            </a:r>
            <a:r>
              <a:rPr lang="en-US" dirty="0" err="1" smtClean="0"/>
              <a:t>ViewGroups</a:t>
            </a:r>
            <a:r>
              <a:rPr lang="en-US" dirty="0"/>
              <a:t> </a:t>
            </a:r>
            <a:r>
              <a:rPr lang="en-US" dirty="0" smtClean="0"/>
              <a:t>(layouts) and View (widgets)</a:t>
            </a:r>
          </a:p>
          <a:p>
            <a:pPr lvl="1"/>
            <a:r>
              <a:rPr lang="en-US" dirty="0" smtClean="0"/>
              <a:t>Best practices</a:t>
            </a:r>
          </a:p>
          <a:p>
            <a:pPr lvl="2"/>
            <a:r>
              <a:rPr lang="en-US" dirty="0" smtClean="0"/>
              <a:t>Layout naming convention </a:t>
            </a:r>
          </a:p>
          <a:p>
            <a:pPr lvl="3"/>
            <a:r>
              <a:rPr lang="en-US" dirty="0" smtClean="0"/>
              <a:t>MainActivity.java  =&gt; main_activity.xml 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2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49" y="2030247"/>
            <a:ext cx="584835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620" y="3030620"/>
            <a:ext cx="39719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Layout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9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</a:t>
            </a:r>
            <a:r>
              <a:rPr lang="en-US" dirty="0" smtClean="0"/>
              <a:t>Blue Skies App</a:t>
            </a:r>
          </a:p>
          <a:p>
            <a:pPr lvl="1"/>
            <a:r>
              <a:rPr lang="en-US" dirty="0" smtClean="0"/>
              <a:t>Activity </a:t>
            </a:r>
          </a:p>
          <a:p>
            <a:pPr lvl="1"/>
            <a:r>
              <a:rPr lang="en-US" dirty="0" smtClean="0"/>
              <a:t>Fragment</a:t>
            </a:r>
          </a:p>
          <a:p>
            <a:pPr lvl="1"/>
            <a:r>
              <a:rPr lang="en-US" dirty="0" smtClean="0"/>
              <a:t>Layout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Http communication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501" y="1840673"/>
            <a:ext cx="2318910" cy="39960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5027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42" y="2042556"/>
            <a:ext cx="5343945" cy="345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layout XML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811" y="2042555"/>
            <a:ext cx="5754168" cy="345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4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Show main_layout.xml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2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Types of layouts</a:t>
            </a:r>
          </a:p>
          <a:p>
            <a:pPr lvl="1"/>
            <a:r>
              <a:rPr lang="en-US" dirty="0" smtClean="0"/>
              <a:t>Linear </a:t>
            </a:r>
          </a:p>
          <a:p>
            <a:pPr lvl="1"/>
            <a:r>
              <a:rPr lang="en-US" dirty="0" smtClean="0"/>
              <a:t>Relative</a:t>
            </a:r>
          </a:p>
          <a:p>
            <a:pPr lvl="1"/>
            <a:r>
              <a:rPr lang="en-US" dirty="0" smtClean="0"/>
              <a:t>Frame </a:t>
            </a:r>
          </a:p>
          <a:p>
            <a:pPr lvl="1"/>
            <a:r>
              <a:rPr lang="en-US" dirty="0" smtClean="0"/>
              <a:t>Constraint</a:t>
            </a:r>
          </a:p>
          <a:p>
            <a:r>
              <a:rPr lang="en-US" dirty="0" smtClean="0"/>
              <a:t> Best Practices</a:t>
            </a:r>
          </a:p>
          <a:p>
            <a:pPr lvl="1"/>
            <a:r>
              <a:rPr lang="en-US" dirty="0" smtClean="0"/>
              <a:t>Attempt to keep the layout flat by avoiding nest layouts</a:t>
            </a:r>
          </a:p>
          <a:p>
            <a:pPr lvl="1"/>
            <a:endParaRPr lang="en-US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sz="4400" dirty="0" smtClean="0"/>
              <a:t>Layouts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209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Live Example: Link Activity to Layout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9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Android 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MainActivity</a:t>
            </a:r>
            <a:r>
              <a:rPr lang="en-US" dirty="0" smtClean="0"/>
              <a:t> to AndroidManifest.xml</a:t>
            </a:r>
          </a:p>
          <a:p>
            <a:pPr lvl="2"/>
            <a:r>
              <a:rPr lang="en-US" dirty="0"/>
              <a:t>The </a:t>
            </a:r>
            <a:r>
              <a:rPr lang="en-US" b="1" dirty="0"/>
              <a:t>manifest file</a:t>
            </a:r>
            <a:r>
              <a:rPr lang="en-US" dirty="0"/>
              <a:t> provides essential information about your app to the Android system, which the system must have before it </a:t>
            </a:r>
            <a:r>
              <a:rPr lang="en-US" dirty="0" smtClean="0"/>
              <a:t>can </a:t>
            </a:r>
            <a:r>
              <a:rPr lang="en-US" dirty="0"/>
              <a:t>run any of the app's code</a:t>
            </a:r>
            <a:r>
              <a:rPr lang="en-US" dirty="0" smtClean="0"/>
              <a:t>. (i.e. activities,</a:t>
            </a:r>
            <a:r>
              <a:rPr lang="en-US" dirty="0"/>
              <a:t> </a:t>
            </a:r>
            <a:r>
              <a:rPr lang="en-US" dirty="0" smtClean="0"/>
              <a:t>services, content provider…)</a:t>
            </a:r>
          </a:p>
        </p:txBody>
      </p:sp>
    </p:spTree>
    <p:extLst>
      <p:ext uri="{BB962C8B-B14F-4D97-AF65-F5344CB8AC3E}">
        <p14:creationId xmlns:p14="http://schemas.microsoft.com/office/powerpoint/2010/main" val="108982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Live Example: Adding </a:t>
            </a:r>
            <a:r>
              <a:rPr lang="en-US" dirty="0" err="1" smtClean="0"/>
              <a:t>MainActivity</a:t>
            </a:r>
            <a:r>
              <a:rPr lang="en-US" dirty="0" smtClean="0"/>
              <a:t> to manifest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4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98223"/>
            <a:ext cx="12192000" cy="252794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Fragments</a:t>
            </a:r>
            <a:endParaRPr lang="en-US" b="1" dirty="0"/>
          </a:p>
        </p:txBody>
      </p:sp>
      <p:pic>
        <p:nvPicPr>
          <p:cNvPr id="4" name="Picture 2" descr="Image result for pulling out hai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308" y="1341912"/>
            <a:ext cx="3751407" cy="350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6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Fragments?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smtClean="0"/>
              <a:t>Reusing View and Logic</a:t>
            </a:r>
          </a:p>
          <a:p>
            <a:pPr lvl="2"/>
            <a:r>
              <a:rPr lang="en-US" dirty="0" smtClean="0"/>
              <a:t>Single responsibility </a:t>
            </a:r>
          </a:p>
          <a:p>
            <a:pPr lvl="2"/>
            <a:r>
              <a:rPr lang="en-US" dirty="0" smtClean="0"/>
              <a:t>Phone and tablet layouts</a:t>
            </a:r>
          </a:p>
          <a:p>
            <a:pPr lvl="2"/>
            <a:r>
              <a:rPr lang="en-US" dirty="0" smtClean="0"/>
              <a:t>Screen orientation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139" y="1494972"/>
            <a:ext cx="2001720" cy="34494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122" name="Picture 2" descr="Fragm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006" y="1209107"/>
            <a:ext cx="6971705" cy="402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13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098971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Fragment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View and Layout logic</a:t>
            </a:r>
          </a:p>
          <a:p>
            <a:pPr lvl="2"/>
            <a:r>
              <a:rPr lang="en-US" dirty="0"/>
              <a:t>Event handling (i.e. </a:t>
            </a:r>
            <a:r>
              <a:rPr lang="en-US" dirty="0" err="1"/>
              <a:t>onClick</a:t>
            </a:r>
            <a:r>
              <a:rPr lang="en-US" dirty="0"/>
              <a:t>())</a:t>
            </a:r>
          </a:p>
          <a:p>
            <a:pPr lvl="2"/>
            <a:r>
              <a:rPr lang="en-US" dirty="0"/>
              <a:t>Network request </a:t>
            </a:r>
          </a:p>
          <a:p>
            <a:pPr lvl="2"/>
            <a:r>
              <a:rPr lang="en-US" dirty="0"/>
              <a:t>Interacting with a persistence storage</a:t>
            </a:r>
          </a:p>
        </p:txBody>
      </p:sp>
      <p:pic>
        <p:nvPicPr>
          <p:cNvPr id="2050" name="Picture 2" descr="C:\Users\brian.batchelor\AppData\Local\Microsoft\Windows\INetCache\IE\T13KQPTQ\large-Pin-0-11351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19" y="2694623"/>
            <a:ext cx="360363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brian.batchelor\AppData\Local\Microsoft\Windows\INetCache\IE\T13KQPTQ\large-Pin-0-11351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87" y="3218498"/>
            <a:ext cx="360363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33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</a:t>
            </a:r>
            <a:r>
              <a:rPr lang="en-US" dirty="0" smtClean="0"/>
              <a:t>Lifecycle</a:t>
            </a:r>
            <a:endParaRPr lang="en-US" sz="2800" dirty="0"/>
          </a:p>
        </p:txBody>
      </p:sp>
      <p:pic>
        <p:nvPicPr>
          <p:cNvPr id="2054" name="Picture 6" descr="https://developer.android.com/images/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0" y="1650670"/>
            <a:ext cx="1655354" cy="44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8145" y="1983179"/>
            <a:ext cx="914400" cy="106877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749" y="2076450"/>
            <a:ext cx="17526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17621" y="2195737"/>
            <a:ext cx="651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onAttach</a:t>
            </a:r>
            <a:r>
              <a:rPr lang="en-US" b="1" dirty="0" smtClean="0"/>
              <a:t>() </a:t>
            </a:r>
            <a:r>
              <a:rPr lang="en-US" dirty="0" smtClean="0"/>
              <a:t>connected to an activity, but not started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417621" y="2875312"/>
            <a:ext cx="5997039" cy="377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onCreate</a:t>
            </a:r>
            <a:r>
              <a:rPr lang="en-US" b="1" dirty="0" smtClean="0"/>
              <a:t>() </a:t>
            </a:r>
            <a:r>
              <a:rPr lang="en-US" dirty="0" smtClean="0"/>
              <a:t>started, </a:t>
            </a:r>
            <a:r>
              <a:rPr lang="en-US" dirty="0"/>
              <a:t>but </a:t>
            </a:r>
            <a:r>
              <a:rPr lang="en-US" u="sng" dirty="0"/>
              <a:t>view</a:t>
            </a:r>
            <a:r>
              <a:rPr lang="en-US" dirty="0"/>
              <a:t> </a:t>
            </a:r>
            <a:r>
              <a:rPr lang="en-US" dirty="0" smtClean="0"/>
              <a:t>object has not been created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7621" y="3556062"/>
            <a:ext cx="757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onCreateView</a:t>
            </a:r>
            <a:r>
              <a:rPr lang="en-US" b="1" dirty="0" smtClean="0"/>
              <a:t>() </a:t>
            </a:r>
            <a:r>
              <a:rPr lang="en-US" dirty="0" smtClean="0"/>
              <a:t>started, view object  being created, but not visible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17621" y="4135219"/>
            <a:ext cx="69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onActivityCreated</a:t>
            </a:r>
            <a:r>
              <a:rPr lang="en-US" b="1" dirty="0" smtClean="0"/>
              <a:t>() </a:t>
            </a:r>
            <a:r>
              <a:rPr lang="en-US" dirty="0" smtClean="0"/>
              <a:t>started, view object instantiated by parent Activity, but not visible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4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mobile SDK </a:t>
            </a:r>
          </a:p>
          <a:p>
            <a:r>
              <a:rPr lang="en-US" dirty="0" smtClean="0"/>
              <a:t>Written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3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</a:t>
            </a:r>
            <a:r>
              <a:rPr lang="en-US" dirty="0" smtClean="0"/>
              <a:t>Lifecycle</a:t>
            </a:r>
            <a:endParaRPr lang="en-US" sz="2800" dirty="0"/>
          </a:p>
        </p:txBody>
      </p:sp>
      <p:pic>
        <p:nvPicPr>
          <p:cNvPr id="2054" name="Picture 6" descr="https://developer.android.com/images/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0" y="1650670"/>
            <a:ext cx="1655354" cy="44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19910" y="3048296"/>
            <a:ext cx="1178410" cy="184374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264" y="2063952"/>
            <a:ext cx="1703120" cy="3217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20502" y="2195956"/>
            <a:ext cx="622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onStart</a:t>
            </a:r>
            <a:r>
              <a:rPr lang="en-US" b="1" dirty="0"/>
              <a:t>() </a:t>
            </a:r>
            <a:r>
              <a:rPr lang="en-US" dirty="0"/>
              <a:t>visible, but not ready for interaction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20502" y="2804255"/>
            <a:ext cx="622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onResume</a:t>
            </a:r>
            <a:r>
              <a:rPr lang="en-US" b="1" dirty="0"/>
              <a:t>() </a:t>
            </a:r>
            <a:r>
              <a:rPr lang="en-US" dirty="0" smtClean="0"/>
              <a:t>moved to the foreground and ready </a:t>
            </a:r>
            <a:r>
              <a:rPr lang="en-US" dirty="0"/>
              <a:t>for interaction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20502" y="4210084"/>
            <a:ext cx="7573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onPause</a:t>
            </a:r>
            <a:r>
              <a:rPr lang="en-US" b="1" dirty="0"/>
              <a:t>() </a:t>
            </a:r>
            <a:r>
              <a:rPr lang="en-US" dirty="0"/>
              <a:t>moving to the </a:t>
            </a:r>
            <a:r>
              <a:rPr lang="en-US" dirty="0" smtClean="0"/>
              <a:t>background and stopping </a:t>
            </a:r>
            <a:r>
              <a:rPr lang="en-US" dirty="0"/>
              <a:t>user interaction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20502" y="4828400"/>
            <a:ext cx="757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onStop</a:t>
            </a:r>
            <a:r>
              <a:rPr lang="en-US" b="1" dirty="0"/>
              <a:t>() </a:t>
            </a:r>
            <a:r>
              <a:rPr lang="en-US" dirty="0"/>
              <a:t>moved to the background </a:t>
            </a:r>
            <a:r>
              <a:rPr lang="en-US" dirty="0" smtClean="0"/>
              <a:t>and </a:t>
            </a:r>
            <a:r>
              <a:rPr lang="en-US" dirty="0"/>
              <a:t>not visible</a:t>
            </a:r>
          </a:p>
        </p:txBody>
      </p:sp>
    </p:spTree>
    <p:extLst>
      <p:ext uri="{BB962C8B-B14F-4D97-AF65-F5344CB8AC3E}">
        <p14:creationId xmlns:p14="http://schemas.microsoft.com/office/powerpoint/2010/main" val="371899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</a:t>
            </a:r>
            <a:r>
              <a:rPr lang="en-US" dirty="0" smtClean="0"/>
              <a:t>Lifecycle</a:t>
            </a:r>
            <a:endParaRPr lang="en-US" sz="2800" dirty="0"/>
          </a:p>
        </p:txBody>
      </p:sp>
      <p:pic>
        <p:nvPicPr>
          <p:cNvPr id="2054" name="Picture 6" descr="https://developer.android.com/images/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0" y="1650670"/>
            <a:ext cx="1655354" cy="44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6280" y="4861560"/>
            <a:ext cx="906780" cy="85344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264" y="2093408"/>
            <a:ext cx="1928752" cy="2477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59184" y="2541319"/>
            <a:ext cx="755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onDestroyView</a:t>
            </a:r>
            <a:r>
              <a:rPr lang="en-US" b="1" dirty="0" smtClean="0"/>
              <a:t>() </a:t>
            </a:r>
            <a:r>
              <a:rPr lang="en-US" dirty="0" smtClean="0"/>
              <a:t>not visible and </a:t>
            </a:r>
            <a:r>
              <a:rPr lang="en-US" u="sng" dirty="0" smtClean="0"/>
              <a:t>view detached from fragment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459184" y="3296738"/>
            <a:ext cx="7635834" cy="37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onDestroy</a:t>
            </a:r>
            <a:r>
              <a:rPr lang="en-US" b="1" dirty="0" smtClean="0"/>
              <a:t>() </a:t>
            </a:r>
            <a:r>
              <a:rPr lang="en-US" dirty="0" smtClean="0"/>
              <a:t>flagged for deletion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59184" y="3959822"/>
            <a:ext cx="654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onDetach</a:t>
            </a:r>
            <a:r>
              <a:rPr lang="en-US" b="1" dirty="0" smtClean="0"/>
              <a:t>() </a:t>
            </a:r>
            <a:r>
              <a:rPr lang="en-US" dirty="0" smtClean="0"/>
              <a:t>detached from parent Activity</a:t>
            </a:r>
            <a:endParaRPr lang="en-US" dirty="0"/>
          </a:p>
        </p:txBody>
      </p:sp>
      <p:pic>
        <p:nvPicPr>
          <p:cNvPr id="1026" name="Picture 2" descr="C:\Users\brian.batchelor\AppData\Local\Microsoft\Windows\INetCache\IE\T13KQPTQ\large-Pin-0-11351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463" y="2093408"/>
            <a:ext cx="360362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920842" cy="1143000"/>
          </a:xfrm>
        </p:spPr>
        <p:txBody>
          <a:bodyPr/>
          <a:lstStyle/>
          <a:p>
            <a:r>
              <a:rPr lang="en-US" dirty="0" smtClean="0"/>
              <a:t>Creating </a:t>
            </a:r>
            <a:r>
              <a:rPr lang="en-US" dirty="0" smtClean="0"/>
              <a:t>Fragment XML Layout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19" y="1732860"/>
            <a:ext cx="527685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283" y="1757546"/>
            <a:ext cx="5844294" cy="3509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49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Show Fragment Layout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1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Groups and View dimensions</a:t>
            </a:r>
          </a:p>
          <a:p>
            <a:r>
              <a:rPr lang="en-US" dirty="0" smtClean="0"/>
              <a:t>Scale according to screen density, not screen size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" y="457200"/>
            <a:ext cx="9120249" cy="1143000"/>
          </a:xfrm>
        </p:spPr>
        <p:txBody>
          <a:bodyPr/>
          <a:lstStyle/>
          <a:p>
            <a:r>
              <a:rPr lang="en-US" sz="4400" dirty="0" smtClean="0"/>
              <a:t>Density Independent Pixel (</a:t>
            </a:r>
            <a:r>
              <a:rPr lang="en-US" sz="4400" dirty="0" err="1" smtClean="0"/>
              <a:t>dp</a:t>
            </a:r>
            <a:r>
              <a:rPr lang="en-US" sz="4400" dirty="0" smtClean="0"/>
              <a:t>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4771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8633361" cy="4525963"/>
          </a:xfrm>
        </p:spPr>
        <p:txBody>
          <a:bodyPr/>
          <a:lstStyle/>
          <a:p>
            <a:pPr lvl="1"/>
            <a:r>
              <a:rPr lang="en-US" dirty="0" smtClean="0"/>
              <a:t>Controlling text size</a:t>
            </a:r>
          </a:p>
          <a:p>
            <a:pPr lvl="1"/>
            <a:r>
              <a:rPr lang="en-US" dirty="0" smtClean="0"/>
              <a:t>Scale </a:t>
            </a:r>
            <a:r>
              <a:rPr lang="en-US" dirty="0"/>
              <a:t>according to screen density, not screen </a:t>
            </a:r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Also, scales according settings font settings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dirty="0"/>
              <a:t>Scale Independent Pixel 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431" y="1852549"/>
            <a:ext cx="2013982" cy="358041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2296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 to fragment XML </a:t>
            </a:r>
            <a:r>
              <a:rPr lang="en-US" dirty="0" smtClean="0"/>
              <a:t>layout</a:t>
            </a:r>
          </a:p>
          <a:p>
            <a:pPr lvl="1"/>
            <a:r>
              <a:rPr lang="en-US" dirty="0" err="1" smtClean="0"/>
              <a:t>onClick</a:t>
            </a:r>
            <a:r>
              <a:rPr lang="en-US" dirty="0" smtClean="0"/>
              <a:t>()</a:t>
            </a: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192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Show Fragment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31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Live Example Fragment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78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Fragment to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7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De facto standard for Android development </a:t>
            </a:r>
          </a:p>
          <a:p>
            <a:r>
              <a:rPr lang="en-US" dirty="0"/>
              <a:t>Built on the IntelliJ</a:t>
            </a:r>
          </a:p>
          <a:p>
            <a:r>
              <a:rPr lang="en-US" dirty="0"/>
              <a:t>Some features</a:t>
            </a:r>
          </a:p>
          <a:p>
            <a:pPr lvl="1"/>
            <a:r>
              <a:rPr lang="en-US" dirty="0"/>
              <a:t>Layout Editor</a:t>
            </a:r>
          </a:p>
          <a:p>
            <a:pPr lvl="1"/>
            <a:r>
              <a:rPr lang="en-US" dirty="0"/>
              <a:t>Built in emulator </a:t>
            </a:r>
          </a:p>
          <a:p>
            <a:pPr lvl="1"/>
            <a:r>
              <a:rPr lang="en-US" dirty="0" err="1"/>
              <a:t>Gradle</a:t>
            </a:r>
            <a:r>
              <a:rPr lang="en-US" dirty="0"/>
              <a:t> integration</a:t>
            </a:r>
          </a:p>
          <a:p>
            <a:pPr lvl="1"/>
            <a:r>
              <a:rPr lang="en-US" dirty="0"/>
              <a:t>Instant Run (Hot swap)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 algn="ctr">
              <a:buNone/>
            </a:pPr>
            <a:r>
              <a:rPr lang="en-US" dirty="0">
                <a:hlinkClick r:id="rId2"/>
              </a:rPr>
              <a:t>https://developer.android.com/studio/index.html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2017038"/>
            <a:ext cx="4171950" cy="320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24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Extra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95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Landscape Layout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53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0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Fragments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4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/>
          <a:lstStyle/>
          <a:p>
            <a:r>
              <a:rPr lang="en-US" dirty="0" smtClean="0"/>
              <a:t>Passing arguments to 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6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Project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30" y="1407882"/>
            <a:ext cx="4455037" cy="470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257" y="1534045"/>
            <a:ext cx="4601277" cy="4584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85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Project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99" y="1574800"/>
            <a:ext cx="670387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2" y="1400175"/>
            <a:ext cx="3979999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7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Live Example: Android Developer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Activit</a:t>
            </a:r>
            <a:r>
              <a:rPr lang="en-US" dirty="0"/>
              <a:t>y</a:t>
            </a:r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20" y="1600200"/>
            <a:ext cx="704475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9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398" y="1630680"/>
            <a:ext cx="1615442" cy="281178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70014" y="1526734"/>
            <a:ext cx="6300789" cy="4558639"/>
            <a:chOff x="723900" y="1081199"/>
            <a:chExt cx="6448425" cy="478046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" y="1081199"/>
              <a:ext cx="2497010" cy="4780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0975" y="1134539"/>
              <a:ext cx="3181350" cy="244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4000500" y="1303020"/>
              <a:ext cx="754380" cy="146304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dirty="0" smtClean="0"/>
              <a:t>Project 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36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 Powerpoint Template with Line 16 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FS Powerpoint Template with Line 16 9</Template>
  <TotalTime>3988</TotalTime>
  <Words>553</Words>
  <Application>Microsoft Office PowerPoint</Application>
  <PresentationFormat>Custom</PresentationFormat>
  <Paragraphs>141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FS Powerpoint Template with Line 16 9</vt:lpstr>
      <vt:lpstr>Android Development</vt:lpstr>
      <vt:lpstr>Goals</vt:lpstr>
      <vt:lpstr>What is Android</vt:lpstr>
      <vt:lpstr>Android Studio </vt:lpstr>
      <vt:lpstr>New Project</vt:lpstr>
      <vt:lpstr>New Project (cont)</vt:lpstr>
      <vt:lpstr>PowerPoint Presentation</vt:lpstr>
      <vt:lpstr>Add Activity</vt:lpstr>
      <vt:lpstr>Project Pane</vt:lpstr>
      <vt:lpstr>Monitoring and Logcat pane</vt:lpstr>
      <vt:lpstr>Run and Debug</vt:lpstr>
      <vt:lpstr>PowerPoint Presentation</vt:lpstr>
      <vt:lpstr>Activity https://developer.android.com/guide/components/activities/index.html</vt:lpstr>
      <vt:lpstr>Activity Lifecycle</vt:lpstr>
      <vt:lpstr>Activity Lifecycle</vt:lpstr>
      <vt:lpstr>Exploring build.gradle file</vt:lpstr>
      <vt:lpstr>Creating MainActivity </vt:lpstr>
      <vt:lpstr>XML Layout</vt:lpstr>
      <vt:lpstr>Creating Layout directory</vt:lpstr>
      <vt:lpstr>Creating layout XML</vt:lpstr>
      <vt:lpstr>PowerPoint Presentation</vt:lpstr>
      <vt:lpstr>Layouts </vt:lpstr>
      <vt:lpstr>PowerPoint Presentation</vt:lpstr>
      <vt:lpstr>Editing Android Manifest</vt:lpstr>
      <vt:lpstr>PowerPoint Presentation</vt:lpstr>
      <vt:lpstr>PowerPoint Presentation</vt:lpstr>
      <vt:lpstr>Why Fragments?</vt:lpstr>
      <vt:lpstr>Fragment Responsibilities</vt:lpstr>
      <vt:lpstr>Fragment Lifecycle</vt:lpstr>
      <vt:lpstr>Fragment Lifecycle</vt:lpstr>
      <vt:lpstr>Fragment Lifecycle</vt:lpstr>
      <vt:lpstr>Creating Fragment XML Layout</vt:lpstr>
      <vt:lpstr>PowerPoint Presentation</vt:lpstr>
      <vt:lpstr>Density Independent Pixel (dp)</vt:lpstr>
      <vt:lpstr>Scale Independent Pixel (sp)</vt:lpstr>
      <vt:lpstr>Fragment Code</vt:lpstr>
      <vt:lpstr>PowerPoint Presentation</vt:lpstr>
      <vt:lpstr>PowerPoint Presentation</vt:lpstr>
      <vt:lpstr>Adding Fragment to Activity</vt:lpstr>
      <vt:lpstr>PowerPoint Presentation</vt:lpstr>
      <vt:lpstr>Landscape Layout </vt:lpstr>
      <vt:lpstr>Fragment callbacks</vt:lpstr>
      <vt:lpstr>Dynamic Fragments </vt:lpstr>
      <vt:lpstr>Passing arguments to Fragments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BK Batchelor</dc:creator>
  <cp:lastModifiedBy>Brian Batchelor</cp:lastModifiedBy>
  <cp:revision>132</cp:revision>
  <dcterms:created xsi:type="dcterms:W3CDTF">2017-04-27T10:14:16Z</dcterms:created>
  <dcterms:modified xsi:type="dcterms:W3CDTF">2017-06-16T21:12:41Z</dcterms:modified>
</cp:coreProperties>
</file>