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339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41" r:id="rId23"/>
    <p:sldId id="342" r:id="rId24"/>
    <p:sldId id="343" r:id="rId25"/>
    <p:sldId id="344" r:id="rId26"/>
    <p:sldId id="345" r:id="rId27"/>
    <p:sldId id="333" r:id="rId28"/>
    <p:sldId id="297" r:id="rId29"/>
    <p:sldId id="301" r:id="rId30"/>
    <p:sldId id="302" r:id="rId31"/>
    <p:sldId id="303" r:id="rId32"/>
    <p:sldId id="326" r:id="rId33"/>
    <p:sldId id="304" r:id="rId34"/>
    <p:sldId id="356" r:id="rId35"/>
    <p:sldId id="307" r:id="rId36"/>
    <p:sldId id="299" r:id="rId37"/>
    <p:sldId id="327" r:id="rId38"/>
    <p:sldId id="346" r:id="rId39"/>
    <p:sldId id="310" r:id="rId40"/>
    <p:sldId id="320" r:id="rId41"/>
    <p:sldId id="259" r:id="rId42"/>
    <p:sldId id="314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15" r:id="rId51"/>
    <p:sldId id="316" r:id="rId52"/>
    <p:sldId id="354" r:id="rId53"/>
    <p:sldId id="308" r:id="rId54"/>
    <p:sldId id="318" r:id="rId55"/>
    <p:sldId id="355" r:id="rId56"/>
    <p:sldId id="305" r:id="rId57"/>
    <p:sldId id="306" r:id="rId58"/>
    <p:sldId id="321" r:id="rId59"/>
    <p:sldId id="322" r:id="rId60"/>
    <p:sldId id="312" r:id="rId61"/>
    <p:sldId id="32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Reference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69" y="1686296"/>
            <a:ext cx="6854645" cy="43691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338060" y="1741854"/>
            <a:ext cx="4656018" cy="780366"/>
            <a:chOff x="7338060" y="1741854"/>
            <a:chExt cx="4656018" cy="780366"/>
          </a:xfrm>
        </p:grpSpPr>
        <p:sp>
          <p:nvSpPr>
            <p:cNvPr id="5" name="Oval 4"/>
            <p:cNvSpPr/>
            <p:nvPr/>
          </p:nvSpPr>
          <p:spPr>
            <a:xfrm>
              <a:off x="7338060" y="2263140"/>
              <a:ext cx="1310640" cy="259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6"/>
            </p:cNvCxnSpPr>
            <p:nvPr/>
          </p:nvCxnSpPr>
          <p:spPr>
            <a:xfrm flipV="1">
              <a:off x="8648700" y="2065020"/>
              <a:ext cx="777240" cy="32766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425940" y="1741854"/>
              <a:ext cx="256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 Support SDK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/>
              <a:t>Set minimum SDK version</a:t>
            </a:r>
          </a:p>
          <a:p>
            <a:pPr lvl="1"/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Initialize variables (non-view)</a:t>
            </a:r>
          </a:p>
          <a:p>
            <a:pPr lvl="1"/>
            <a:r>
              <a:rPr lang="en-US" dirty="0"/>
              <a:t>Assign Activity layout </a:t>
            </a:r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Register services </a:t>
            </a:r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Continue a service or action  (ex. Stock market ticker)</a:t>
            </a:r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background, visible/partial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Pause service(s) or actions</a:t>
            </a:r>
          </a:p>
          <a:p>
            <a:pPr lvl="1"/>
            <a:r>
              <a:rPr lang="en-US" dirty="0"/>
              <a:t>Save data to a persistent storage</a:t>
            </a:r>
          </a:p>
        </p:txBody>
      </p:sp>
      <p:pic>
        <p:nvPicPr>
          <p:cNvPr id="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497537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6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Unregister Service(s)</a:t>
            </a:r>
          </a:p>
        </p:txBody>
      </p:sp>
    </p:spTree>
    <p:extLst>
      <p:ext uri="{BB962C8B-B14F-4D97-AF65-F5344CB8AC3E}">
        <p14:creationId xmlns:p14="http://schemas.microsoft.com/office/powerpoint/2010/main" val="242508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anything else</a:t>
            </a:r>
          </a:p>
        </p:txBody>
      </p:sp>
    </p:spTree>
    <p:extLst>
      <p:ext uri="{BB962C8B-B14F-4D97-AF65-F5344CB8AC3E}">
        <p14:creationId xmlns:p14="http://schemas.microsoft.com/office/powerpoint/2010/main" val="418987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8821" y="2204852"/>
            <a:ext cx="5508171" cy="558141"/>
            <a:chOff x="2588821" y="2204852"/>
            <a:chExt cx="5508171" cy="558141"/>
          </a:xfrm>
        </p:grpSpPr>
        <p:sp>
          <p:nvSpPr>
            <p:cNvPr id="4" name="Rounded Rectangle 3"/>
            <p:cNvSpPr/>
            <p:nvPr/>
          </p:nvSpPr>
          <p:spPr>
            <a:xfrm>
              <a:off x="2588821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onCreate</a:t>
              </a:r>
              <a:r>
                <a:rPr lang="en-US" dirty="0"/>
                <a:t>()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30686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onDestroy</a:t>
              </a:r>
              <a:r>
                <a:rPr lang="en-US" dirty="0"/>
                <a:t>()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4655127" y="2483923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88821" y="3152898"/>
            <a:ext cx="5508171" cy="558141"/>
            <a:chOff x="2588821" y="3152898"/>
            <a:chExt cx="5508171" cy="558141"/>
          </a:xfrm>
        </p:grpSpPr>
        <p:sp>
          <p:nvSpPr>
            <p:cNvPr id="6" name="Rounded Rectangle 5"/>
            <p:cNvSpPr/>
            <p:nvPr/>
          </p:nvSpPr>
          <p:spPr>
            <a:xfrm>
              <a:off x="2588821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onStart</a:t>
              </a:r>
              <a:r>
                <a:rPr lang="en-US" dirty="0"/>
                <a:t>()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30686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onStop</a:t>
              </a:r>
              <a:r>
                <a:rPr lang="en-US" dirty="0"/>
                <a:t>()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>
              <a:off x="4655127" y="343196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88821" y="4243448"/>
            <a:ext cx="5508171" cy="558141"/>
            <a:chOff x="2588821" y="4243448"/>
            <a:chExt cx="5508171" cy="558141"/>
          </a:xfrm>
        </p:grpSpPr>
        <p:sp>
          <p:nvSpPr>
            <p:cNvPr id="8" name="Rounded Rectangle 7"/>
            <p:cNvSpPr/>
            <p:nvPr/>
          </p:nvSpPr>
          <p:spPr>
            <a:xfrm>
              <a:off x="2588821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onResume</a:t>
              </a:r>
              <a:r>
                <a:rPr lang="en-US" dirty="0"/>
                <a:t>()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686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onPause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Connector 16"/>
            <p:cNvCxnSpPr>
              <a:stCxn id="8" idx="3"/>
              <a:endCxn id="9" idx="1"/>
            </p:cNvCxnSpPr>
            <p:nvPr/>
          </p:nvCxnSpPr>
          <p:spPr>
            <a:xfrm>
              <a:off x="4655127" y="452251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387" lvl="2" indent="0">
              <a:buNone/>
            </a:pPr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Views (widgets)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 (View)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/>
              <a:t>Support Java and </a:t>
            </a:r>
            <a:r>
              <a:rPr lang="en-US" dirty="0" err="1"/>
              <a:t>Kotlin</a:t>
            </a:r>
            <a:r>
              <a:rPr lang="en-US" dirty="0"/>
              <a:t> 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pPr marL="304793" lvl="1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85E40-6436-4544-A371-9E25D85E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Layout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347CDD4-E303-43F0-AB40-C6563C4F1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734" y="1972602"/>
            <a:ext cx="9437615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&lt;FrameLayout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&lt;/FrameLayout&gt;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:\Users\brian.batchelor\AppData\Local\Microsoft\Windows\INetCache\IE\GT1NZ5PW\600px-No_sig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36320"/>
            <a:ext cx="4907280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9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1" y="1202599"/>
            <a:ext cx="2740292" cy="48716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onAttach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Save parent activity context for:</a:t>
            </a:r>
          </a:p>
          <a:p>
            <a:pPr lvl="2"/>
            <a:r>
              <a:rPr lang="en-US" dirty="0"/>
              <a:t>Callbacks to parent activity</a:t>
            </a:r>
          </a:p>
          <a:p>
            <a:pPr lvl="2"/>
            <a:r>
              <a:rPr lang="en-US" dirty="0"/>
              <a:t>Content provider (database)</a:t>
            </a:r>
          </a:p>
          <a:p>
            <a:pPr lvl="2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922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Initialize non-view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149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onCreateView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Inflate fragment view with layout</a:t>
            </a:r>
          </a:p>
          <a:p>
            <a:pPr lvl="1"/>
            <a:r>
              <a:rPr lang="en-US" dirty="0"/>
              <a:t>Initialize 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543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onActivityCreated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Perform callbacks by referencing context </a:t>
            </a:r>
          </a:p>
        </p:txBody>
      </p:sp>
    </p:spTree>
    <p:extLst>
      <p:ext uri="{BB962C8B-B14F-4D97-AF65-F5344CB8AC3E}">
        <p14:creationId xmlns:p14="http://schemas.microsoft.com/office/powerpoint/2010/main" val="3223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setRetainInstance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setRetainInstance</a:t>
            </a:r>
            <a:r>
              <a:rPr lang="en-US" b="1" dirty="0"/>
              <a:t> (</a:t>
            </a:r>
            <a:r>
              <a:rPr lang="en-US" b="1" dirty="0" err="1"/>
              <a:t>boolean</a:t>
            </a:r>
            <a:r>
              <a:rPr lang="en-US" b="1" dirty="0"/>
              <a:t> retain) - </a:t>
            </a:r>
          </a:p>
          <a:p>
            <a:pPr marL="380991" lvl="1" indent="0">
              <a:buNone/>
            </a:pPr>
            <a:r>
              <a:rPr lang="en-US" dirty="0"/>
              <a:t>Control whether a fragment instance is retained across Activity re-creation (such as from a configuration change)</a:t>
            </a:r>
          </a:p>
        </p:txBody>
      </p:sp>
    </p:spTree>
    <p:extLst>
      <p:ext uri="{BB962C8B-B14F-4D97-AF65-F5344CB8AC3E}">
        <p14:creationId xmlns:p14="http://schemas.microsoft.com/office/powerpoint/2010/main" val="2186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9F10F5-FFE5-4B46-8CFE-EB24150C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8" y="1732860"/>
            <a:ext cx="5948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Reference string from strings.xml</a:t>
            </a:r>
          </a:p>
        </p:txBody>
      </p:sp>
    </p:spTree>
    <p:extLst>
      <p:ext uri="{BB962C8B-B14F-4D97-AF65-F5344CB8AC3E}">
        <p14:creationId xmlns:p14="http://schemas.microsoft.com/office/powerpoint/2010/main" val="19946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Groups and View dimensions</a:t>
            </a:r>
          </a:p>
          <a:p>
            <a:r>
              <a:rPr lang="en-US" dirty="0"/>
              <a:t>Scale according to screen density, not screen resolution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8486" y="4231637"/>
            <a:ext cx="2499360" cy="1660099"/>
            <a:chOff x="3078486" y="4231637"/>
            <a:chExt cx="2499360" cy="1660099"/>
          </a:xfrm>
        </p:grpSpPr>
        <p:pic>
          <p:nvPicPr>
            <p:cNvPr id="2052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044" y="4231637"/>
              <a:ext cx="650245" cy="65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78486" y="5060739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 resolution screen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9037" y="2880355"/>
            <a:ext cx="2489203" cy="3076359"/>
            <a:chOff x="6289037" y="2880355"/>
            <a:chExt cx="2489203" cy="3076359"/>
          </a:xfrm>
        </p:grpSpPr>
        <p:pic>
          <p:nvPicPr>
            <p:cNvPr id="7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37" y="2880355"/>
              <a:ext cx="2489203" cy="248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6520" y="5125717"/>
              <a:ext cx="233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Low resolution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Logcat and Monitoring pane</a:t>
            </a:r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Reference Fragment in Activity</a:t>
            </a:r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4876</TotalTime>
  <Words>952</Words>
  <Application>Microsoft Office PowerPoint</Application>
  <PresentationFormat>Custom</PresentationFormat>
  <Paragraphs>205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Logcat and Monitoring pane</vt:lpstr>
      <vt:lpstr>Run and Debug</vt:lpstr>
      <vt:lpstr>New Project</vt:lpstr>
      <vt:lpstr>New Project (cont)</vt:lpstr>
      <vt:lpstr>Android Reference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Inside onCreate()</vt:lpstr>
      <vt:lpstr>Activity Lifecycle</vt:lpstr>
      <vt:lpstr>Inside onStart()</vt:lpstr>
      <vt:lpstr>Activity Lifecycle</vt:lpstr>
      <vt:lpstr>Inside onResume()</vt:lpstr>
      <vt:lpstr>Activity Lifecycle</vt:lpstr>
      <vt:lpstr>Inside onPause()</vt:lpstr>
      <vt:lpstr>Activity Lifecycle</vt:lpstr>
      <vt:lpstr>Inside onStop()</vt:lpstr>
      <vt:lpstr>Activity Lifecycle</vt:lpstr>
      <vt:lpstr>Inside onDestroy()</vt:lpstr>
      <vt:lpstr>Cycle Relationships</vt:lpstr>
      <vt:lpstr>Creating MainActivity </vt:lpstr>
      <vt:lpstr>XML Layout (View)</vt:lpstr>
      <vt:lpstr>Creating Layout directory</vt:lpstr>
      <vt:lpstr>Creating layout XML</vt:lpstr>
      <vt:lpstr>PowerPoint Presentation</vt:lpstr>
      <vt:lpstr>Layouts </vt:lpstr>
      <vt:lpstr>Flat Layout </vt:lpstr>
      <vt:lpstr>PowerPoint Presentation</vt:lpstr>
      <vt:lpstr>Editing Android Manifest</vt:lpstr>
      <vt:lpstr>PowerPoint Presentation</vt:lpstr>
      <vt:lpstr>PowerPoint Presentation</vt:lpstr>
      <vt:lpstr>PowerPoint Presentation</vt:lpstr>
      <vt:lpstr>Why Fragments?</vt:lpstr>
      <vt:lpstr>Fragment Responsibilities</vt:lpstr>
      <vt:lpstr>Fragment Lifecycle</vt:lpstr>
      <vt:lpstr>Inside onAttach()</vt:lpstr>
      <vt:lpstr>Fragment Lifecycle</vt:lpstr>
      <vt:lpstr>Inside onCreate()</vt:lpstr>
      <vt:lpstr>Fragment Lifecycle</vt:lpstr>
      <vt:lpstr>Inside onCreateView()</vt:lpstr>
      <vt:lpstr>Fragment Lifecycle</vt:lpstr>
      <vt:lpstr>Inside onActivityCreated()</vt:lpstr>
      <vt:lpstr>Fragment Lifecycle</vt:lpstr>
      <vt:lpstr>Fragment Lifecycle</vt:lpstr>
      <vt:lpstr>setRetainInstance</vt:lpstr>
      <vt:lpstr>Creating Fragment XML Layout</vt:lpstr>
      <vt:lpstr>PowerPoint Presentation</vt:lpstr>
      <vt:lpstr>Text Strings </vt:lpstr>
      <vt:lpstr>Density Independent Pixel (dp)</vt:lpstr>
      <vt:lpstr>Scale Independent Pixel (sp)</vt:lpstr>
      <vt:lpstr>Fragment Code</vt:lpstr>
      <vt:lpstr>PowerPoint Presentation</vt:lpstr>
      <vt:lpstr>Final Step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165</cp:revision>
  <dcterms:created xsi:type="dcterms:W3CDTF">2017-04-27T10:14:16Z</dcterms:created>
  <dcterms:modified xsi:type="dcterms:W3CDTF">2017-06-21T14:17:58Z</dcterms:modified>
</cp:coreProperties>
</file>