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0" r:id="rId3"/>
    <p:sldId id="309" r:id="rId4"/>
    <p:sldId id="257" r:id="rId5"/>
    <p:sldId id="287" r:id="rId6"/>
    <p:sldId id="288" r:id="rId7"/>
    <p:sldId id="289" r:id="rId8"/>
    <p:sldId id="291" r:id="rId9"/>
    <p:sldId id="290" r:id="rId10"/>
    <p:sldId id="292" r:id="rId11"/>
    <p:sldId id="293" r:id="rId12"/>
    <p:sldId id="283" r:id="rId13"/>
    <p:sldId id="285" r:id="rId14"/>
    <p:sldId id="286" r:id="rId15"/>
    <p:sldId id="294" r:id="rId16"/>
    <p:sldId id="258" r:id="rId17"/>
    <p:sldId id="280" r:id="rId18"/>
    <p:sldId id="296" r:id="rId19"/>
    <p:sldId id="295" r:id="rId20"/>
    <p:sldId id="298" r:id="rId21"/>
    <p:sldId id="300" r:id="rId22"/>
    <p:sldId id="297" r:id="rId23"/>
    <p:sldId id="301" r:id="rId24"/>
    <p:sldId id="302" r:id="rId25"/>
    <p:sldId id="303" r:id="rId26"/>
    <p:sldId id="304" r:id="rId27"/>
    <p:sldId id="307" r:id="rId28"/>
    <p:sldId id="308" r:id="rId29"/>
    <p:sldId id="305" r:id="rId30"/>
    <p:sldId id="306" r:id="rId31"/>
    <p:sldId id="299" r:id="rId32"/>
    <p:sldId id="259" r:id="rId33"/>
    <p:sldId id="268" r:id="rId34"/>
    <p:sldId id="277" r:id="rId35"/>
    <p:sldId id="276" r:id="rId36"/>
    <p:sldId id="279" r:id="rId37"/>
    <p:sldId id="282" r:id="rId38"/>
    <p:sldId id="281" r:id="rId39"/>
    <p:sldId id="267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-84" y="-6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7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14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5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7112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8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3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9"/>
            <a:ext cx="7112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457325"/>
            <a:ext cx="5994400" cy="47148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457325"/>
            <a:ext cx="6197600" cy="47148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09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9"/>
            <a:ext cx="7112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535113"/>
            <a:ext cx="59965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174875"/>
            <a:ext cx="59965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4400" y="1535113"/>
            <a:ext cx="619760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4400" y="2174875"/>
            <a:ext cx="619760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9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20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Competition Sensitive. Do Not Disclose.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8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Competition Sensitive. Do Not Disclose.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20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585" indent="0">
              <a:buNone/>
              <a:defRPr sz="3700"/>
            </a:lvl2pPr>
            <a:lvl3pPr marL="1219170" indent="0">
              <a:buNone/>
              <a:defRPr sz="3200"/>
            </a:lvl3pPr>
            <a:lvl4pPr marL="1828754" indent="0">
              <a:buNone/>
              <a:defRPr sz="2700"/>
            </a:lvl4pPr>
            <a:lvl5pPr marL="2438339" indent="0">
              <a:buNone/>
              <a:defRPr sz="2700"/>
            </a:lvl5pPr>
            <a:lvl6pPr marL="3047924" indent="0">
              <a:buNone/>
              <a:defRPr sz="2700"/>
            </a:lvl6pPr>
            <a:lvl7pPr marL="3657509" indent="0">
              <a:buNone/>
              <a:defRPr sz="2700"/>
            </a:lvl7pPr>
            <a:lvl8pPr marL="4267093" indent="0">
              <a:buNone/>
              <a:defRPr sz="2700"/>
            </a:lvl8pPr>
            <a:lvl9pPr marL="4876678" indent="0">
              <a:buNone/>
              <a:defRPr sz="27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Competition Sensitive. Do Not Disclose.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53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MATTHEW.WILSON\AppData\Local\Temp\wzb6a1\FS-SlideBacks-2010\FS-SlideBack-HD-Top-wLogo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4639"/>
            <a:ext cx="7112000" cy="114300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600201"/>
            <a:ext cx="12192000" cy="4525963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2FAA-919F-4BF2-9DC6-6D7D1753D0B1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5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19170" rtl="0" eaLnBrk="1" latinLnBrk="0" hangingPunct="1">
        <a:spcBef>
          <a:spcPct val="0"/>
        </a:spcBef>
        <a:buNone/>
        <a:defRPr sz="4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219170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1447764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s://developer.android.com/guide/components/activities/index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peakerdeck.com/kristinmars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peakerdeck.com/kristinmars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eveloper.android.com/studio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Android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Android Studio, Activities &amp; Fragments</a:t>
            </a:r>
          </a:p>
        </p:txBody>
      </p:sp>
    </p:spTree>
    <p:extLst>
      <p:ext uri="{BB962C8B-B14F-4D97-AF65-F5344CB8AC3E}">
        <p14:creationId xmlns:p14="http://schemas.microsoft.com/office/powerpoint/2010/main" val="399117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Activit</a:t>
            </a:r>
            <a:r>
              <a:rPr lang="en-US" dirty="0"/>
              <a:t>y</a:t>
            </a:r>
          </a:p>
        </p:txBody>
      </p:sp>
      <p:pic>
        <p:nvPicPr>
          <p:cNvPr id="717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620" y="1600200"/>
            <a:ext cx="704475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69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284" y="1600200"/>
            <a:ext cx="588743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960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14398" y="1630680"/>
            <a:ext cx="1615442" cy="281178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70014" y="1526734"/>
            <a:ext cx="6300789" cy="4558639"/>
            <a:chOff x="723900" y="1081199"/>
            <a:chExt cx="6448425" cy="4780460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900" y="1081199"/>
              <a:ext cx="2497010" cy="4780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0975" y="1134539"/>
              <a:ext cx="3181350" cy="244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4000500" y="1303020"/>
              <a:ext cx="754380" cy="146304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7112000" cy="1143000"/>
          </a:xfrm>
        </p:spPr>
        <p:txBody>
          <a:bodyPr/>
          <a:lstStyle/>
          <a:p>
            <a:r>
              <a:rPr lang="en-US" dirty="0" smtClean="0"/>
              <a:t>Project Pane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36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93800" y="1488699"/>
            <a:ext cx="3118256" cy="2332180"/>
            <a:chOff x="3879547" y="1323599"/>
            <a:chExt cx="3118256" cy="2332180"/>
          </a:xfrm>
        </p:grpSpPr>
        <p:pic>
          <p:nvPicPr>
            <p:cNvPr id="4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9290" y="1323599"/>
              <a:ext cx="3108513" cy="2332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3879547" y="2870200"/>
              <a:ext cx="3118256" cy="78391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3909779"/>
            <a:ext cx="8697913" cy="2138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7112000" cy="1143000"/>
          </a:xfrm>
        </p:spPr>
        <p:txBody>
          <a:bodyPr/>
          <a:lstStyle/>
          <a:p>
            <a:r>
              <a:rPr lang="en-US" dirty="0" smtClean="0"/>
              <a:t>Monitoring and Logcat pane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44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03543" y="1488699"/>
            <a:ext cx="3108513" cy="2332180"/>
            <a:chOff x="3889290" y="1323599"/>
            <a:chExt cx="3108513" cy="2332180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9290" y="1323599"/>
              <a:ext cx="3108513" cy="2332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4674091" y="1413668"/>
              <a:ext cx="390525" cy="95251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516856"/>
            <a:ext cx="2774374" cy="635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7112000" cy="1143000"/>
          </a:xfrm>
        </p:spPr>
        <p:txBody>
          <a:bodyPr/>
          <a:lstStyle/>
          <a:p>
            <a:r>
              <a:rPr lang="en-US" dirty="0" smtClean="0"/>
              <a:t>Run and Debug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05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8000" dirty="0" smtClean="0"/>
              <a:t>Activity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56578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122722" cy="1143000"/>
          </a:xfrm>
        </p:spPr>
        <p:txBody>
          <a:bodyPr/>
          <a:lstStyle/>
          <a:p>
            <a:r>
              <a:rPr lang="en-US" b="1" dirty="0"/>
              <a:t>Activity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>
                <a:hlinkClick r:id="rId2"/>
              </a:rPr>
              <a:t>https://developer.android.com/guide/components/activities/index.html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5825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Fundamental building blocks </a:t>
            </a:r>
          </a:p>
          <a:p>
            <a:r>
              <a:rPr lang="en-US" dirty="0"/>
              <a:t>Entry point for user's interaction </a:t>
            </a:r>
          </a:p>
          <a:p>
            <a:r>
              <a:rPr lang="en-US" dirty="0"/>
              <a:t>Provides navigates within an app</a:t>
            </a:r>
          </a:p>
          <a:p>
            <a:r>
              <a:rPr lang="en-US" dirty="0"/>
              <a:t>Communication between other activities</a:t>
            </a:r>
          </a:p>
          <a:p>
            <a:r>
              <a:rPr lang="en-US" dirty="0"/>
              <a:t>Communication between child fragments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662546" y="4585347"/>
            <a:ext cx="8609610" cy="1515416"/>
            <a:chOff x="1662546" y="4585347"/>
            <a:chExt cx="8609610" cy="1515416"/>
          </a:xfrm>
        </p:grpSpPr>
        <p:sp>
          <p:nvSpPr>
            <p:cNvPr id="4" name="TextBox 3"/>
            <p:cNvSpPr txBox="1"/>
            <p:nvPr/>
          </p:nvSpPr>
          <p:spPr>
            <a:xfrm>
              <a:off x="1662546" y="4585347"/>
              <a:ext cx="86096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</a:rPr>
                <a:t>No Creation or  Modification of Views </a:t>
              </a:r>
            </a:p>
            <a:p>
              <a:endParaRPr lang="en-US" dirty="0">
                <a:solidFill>
                  <a:srgbClr val="FF0000"/>
                </a:solidFill>
              </a:endParaRPr>
            </a:p>
          </p:txBody>
        </p:sp>
        <p:pic>
          <p:nvPicPr>
            <p:cNvPr id="2051" name="Picture 3" descr="C:\Users\brian.batchelor\AppData\Local\Microsoft\Windows\INetCache\IE\J4PF38A8\stock-vector-vector-clip-art-illustration-of-smartoon-gesturing-a-stop-sign-as-it-stands-in-a-not-allowed-31370068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9784" y="5296394"/>
              <a:ext cx="720509" cy="804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2390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Lifecycle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59" y="1514556"/>
            <a:ext cx="3501989" cy="4525963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4220502" y="1694725"/>
            <a:ext cx="6222670" cy="1205323"/>
            <a:chOff x="4386757" y="1928055"/>
            <a:chExt cx="6222670" cy="1205323"/>
          </a:xfrm>
        </p:grpSpPr>
        <p:sp>
          <p:nvSpPr>
            <p:cNvPr id="5" name="TextBox 4"/>
            <p:cNvSpPr txBox="1"/>
            <p:nvPr/>
          </p:nvSpPr>
          <p:spPr>
            <a:xfrm>
              <a:off x="4386757" y="1928055"/>
              <a:ext cx="5474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onCreate()  </a:t>
              </a:r>
              <a:r>
                <a:rPr lang="en-US" dirty="0"/>
                <a:t>started, but not visible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86757" y="2346051"/>
              <a:ext cx="6222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onStart</a:t>
              </a:r>
              <a:r>
                <a:rPr lang="en-US" b="1" dirty="0"/>
                <a:t>() </a:t>
              </a:r>
              <a:r>
                <a:rPr lang="en-US" dirty="0"/>
                <a:t>visible, but not ready for interaction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86757" y="2764046"/>
              <a:ext cx="6222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onResume</a:t>
              </a:r>
              <a:r>
                <a:rPr lang="en-US" b="1" dirty="0"/>
                <a:t>() </a:t>
              </a:r>
              <a:r>
                <a:rPr lang="en-US" dirty="0" smtClean="0"/>
                <a:t>moved to the foreground and ready </a:t>
              </a:r>
              <a:r>
                <a:rPr lang="en-US" dirty="0"/>
                <a:t>for interaction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240805" y="3763440"/>
            <a:ext cx="7573658" cy="1397688"/>
            <a:chOff x="4386757" y="4041142"/>
            <a:chExt cx="6222670" cy="1397688"/>
          </a:xfrm>
        </p:grpSpPr>
        <p:sp>
          <p:nvSpPr>
            <p:cNvPr id="9" name="TextBox 8"/>
            <p:cNvSpPr txBox="1"/>
            <p:nvPr/>
          </p:nvSpPr>
          <p:spPr>
            <a:xfrm>
              <a:off x="4386757" y="4041142"/>
              <a:ext cx="62226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onPause</a:t>
              </a:r>
              <a:r>
                <a:rPr lang="en-US" b="1" dirty="0"/>
                <a:t>() </a:t>
              </a:r>
              <a:r>
                <a:rPr lang="en-US" dirty="0"/>
                <a:t>moving to the </a:t>
              </a:r>
              <a:r>
                <a:rPr lang="en-US" dirty="0" smtClean="0"/>
                <a:t>background and stopping </a:t>
              </a:r>
              <a:r>
                <a:rPr lang="en-US" dirty="0"/>
                <a:t>user interaction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86757" y="4423869"/>
              <a:ext cx="6222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onStop</a:t>
              </a:r>
              <a:r>
                <a:rPr lang="en-US" b="1" dirty="0"/>
                <a:t>() </a:t>
              </a:r>
              <a:r>
                <a:rPr lang="en-US" dirty="0"/>
                <a:t>moved to the background </a:t>
              </a:r>
              <a:r>
                <a:rPr lang="en-US" dirty="0" smtClean="0"/>
                <a:t>and </a:t>
              </a:r>
              <a:r>
                <a:rPr lang="en-US" dirty="0"/>
                <a:t>not visible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86757" y="4792499"/>
              <a:ext cx="62226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onDestroy</a:t>
              </a:r>
              <a:r>
                <a:rPr lang="en-US" b="1" dirty="0"/>
                <a:t>() </a:t>
              </a:r>
              <a:r>
                <a:rPr lang="en-US" dirty="0"/>
                <a:t>moved to the </a:t>
              </a:r>
              <a:r>
                <a:rPr lang="en-US" dirty="0" smtClean="0"/>
                <a:t>background, not visible and flagged to be destroyed by the system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5429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relationships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3906984" y="1822860"/>
            <a:ext cx="4512623" cy="1009404"/>
            <a:chOff x="605642" y="1828799"/>
            <a:chExt cx="4512623" cy="1009404"/>
          </a:xfrm>
        </p:grpSpPr>
        <p:sp>
          <p:nvSpPr>
            <p:cNvPr id="4" name="Oval 3"/>
            <p:cNvSpPr/>
            <p:nvPr/>
          </p:nvSpPr>
          <p:spPr>
            <a:xfrm>
              <a:off x="605642" y="1828800"/>
              <a:ext cx="1555667" cy="1009403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onCreate</a:t>
              </a:r>
              <a:endParaRPr lang="en-US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2262248" y="2353660"/>
              <a:ext cx="1104405" cy="0"/>
            </a:xfrm>
            <a:prstGeom prst="straightConnector1">
              <a:avLst/>
            </a:prstGeom>
            <a:ln w="19050"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3453740" y="1828799"/>
              <a:ext cx="1664525" cy="1009403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onDestroy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806044" y="4611583"/>
            <a:ext cx="4714503" cy="1009404"/>
            <a:chOff x="605642" y="4617521"/>
            <a:chExt cx="4714503" cy="1009404"/>
          </a:xfrm>
        </p:grpSpPr>
        <p:sp>
          <p:nvSpPr>
            <p:cNvPr id="14" name="Oval 13"/>
            <p:cNvSpPr/>
            <p:nvPr/>
          </p:nvSpPr>
          <p:spPr>
            <a:xfrm>
              <a:off x="605642" y="4617522"/>
              <a:ext cx="1757548" cy="1009403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onResume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2450275" y="5122222"/>
              <a:ext cx="1104405" cy="0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3655620" y="4617521"/>
              <a:ext cx="1664525" cy="1009403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onPause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906984" y="3317172"/>
            <a:ext cx="4512623" cy="1009404"/>
            <a:chOff x="605641" y="3323111"/>
            <a:chExt cx="4512623" cy="1009404"/>
          </a:xfrm>
        </p:grpSpPr>
        <p:sp>
          <p:nvSpPr>
            <p:cNvPr id="18" name="Oval 17"/>
            <p:cNvSpPr/>
            <p:nvPr/>
          </p:nvSpPr>
          <p:spPr>
            <a:xfrm>
              <a:off x="605641" y="3323112"/>
              <a:ext cx="1555667" cy="1009403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onStart</a:t>
              </a:r>
              <a:endParaRPr lang="en-US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2262246" y="3861410"/>
              <a:ext cx="1104405" cy="0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3453739" y="3323111"/>
              <a:ext cx="1664525" cy="1009403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onStop</a:t>
              </a:r>
              <a:endParaRPr lang="en-US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791193" y="2134872"/>
            <a:ext cx="2357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Initialize variable 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91193" y="3498708"/>
            <a:ext cx="2876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Register components  (i.e. broadcast receivers) 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637814" y="3566555"/>
            <a:ext cx="290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Unregister components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91193" y="4931619"/>
            <a:ext cx="2679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Set listeners  (i.e. click or change)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637814" y="4676300"/>
            <a:ext cx="4785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Remove listeners 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637814" y="5045632"/>
            <a:ext cx="320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Save data (i.e. database)</a:t>
            </a:r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748" y="1732497"/>
            <a:ext cx="1216801" cy="109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99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Activity’s States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173" y="1614903"/>
            <a:ext cx="7769156" cy="33579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" y="1245571"/>
            <a:ext cx="352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Kristin </a:t>
            </a:r>
            <a:r>
              <a:rPr lang="en-US" dirty="0" err="1">
                <a:hlinkClick r:id="rId3"/>
              </a:rPr>
              <a:t>Marsicano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8146" y="5075259"/>
            <a:ext cx="101296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Fragmented Podcast</a:t>
            </a:r>
            <a:r>
              <a:rPr lang="en-US" sz="2800" dirty="0" smtClean="0"/>
              <a:t>: Episode 76 (Taming </a:t>
            </a:r>
            <a:r>
              <a:rPr lang="en-US" sz="2800" dirty="0"/>
              <a:t>the activity </a:t>
            </a:r>
            <a:r>
              <a:rPr lang="en-US" sz="2800" dirty="0" smtClean="0"/>
              <a:t>lifecycle)</a:t>
            </a:r>
            <a:endParaRPr lang="en-US" sz="28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3815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</a:t>
            </a:r>
            <a:r>
              <a:rPr lang="en-US" dirty="0" err="1"/>
              <a:t>BlueSkies</a:t>
            </a:r>
            <a:r>
              <a:rPr lang="en-US" dirty="0"/>
              <a:t> </a:t>
            </a:r>
            <a:r>
              <a:rPr lang="en-US" dirty="0" smtClean="0"/>
              <a:t>App</a:t>
            </a:r>
          </a:p>
          <a:p>
            <a:pPr lvl="1"/>
            <a:r>
              <a:rPr lang="en-US" dirty="0" smtClean="0"/>
              <a:t>Activity </a:t>
            </a:r>
          </a:p>
          <a:p>
            <a:pPr lvl="1"/>
            <a:r>
              <a:rPr lang="en-US" dirty="0" smtClean="0"/>
              <a:t>Fragment</a:t>
            </a:r>
          </a:p>
          <a:p>
            <a:pPr lvl="1"/>
            <a:r>
              <a:rPr lang="en-US" dirty="0" smtClean="0"/>
              <a:t>Layout</a:t>
            </a:r>
          </a:p>
          <a:p>
            <a:pPr lvl="1"/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Http communication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83" y="1389412"/>
            <a:ext cx="2813142" cy="467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27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759" y="2162731"/>
            <a:ext cx="5782482" cy="3400900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7112000" cy="1143000"/>
          </a:xfrm>
        </p:spPr>
        <p:txBody>
          <a:bodyPr/>
          <a:lstStyle/>
          <a:p>
            <a:r>
              <a:rPr lang="en-US" dirty="0" smtClean="0"/>
              <a:t>Activity’s States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" y="1245571"/>
            <a:ext cx="352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Kristin </a:t>
            </a:r>
            <a:r>
              <a:rPr lang="en-US" dirty="0" err="1">
                <a:hlinkClick r:id="rId3"/>
              </a:rPr>
              <a:t>Marsicano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 err="1" smtClean="0"/>
              <a:t>MainActivity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Exploring </a:t>
            </a:r>
            <a:r>
              <a:rPr lang="en-US" b="1" dirty="0" err="1" smtClean="0"/>
              <a:t>build.gradle</a:t>
            </a:r>
            <a:r>
              <a:rPr lang="en-US" dirty="0" smtClean="0"/>
              <a:t> file</a:t>
            </a:r>
          </a:p>
          <a:p>
            <a:pPr lvl="1"/>
            <a:r>
              <a:rPr lang="en-US" dirty="0"/>
              <a:t>Set target SDK version</a:t>
            </a:r>
          </a:p>
          <a:p>
            <a:pPr lvl="1"/>
            <a:r>
              <a:rPr lang="en-US" dirty="0" smtClean="0"/>
              <a:t>Set minimum SDK version</a:t>
            </a:r>
          </a:p>
          <a:p>
            <a:pPr lvl="1"/>
            <a:r>
              <a:rPr lang="en-US" dirty="0" smtClean="0"/>
              <a:t>Define dependencies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858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 err="1" smtClean="0"/>
              <a:t>MainActivity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</a:p>
          <a:p>
            <a:pPr lvl="1"/>
            <a:r>
              <a:rPr lang="en-US" dirty="0" smtClean="0"/>
              <a:t>Keep lifecycle methods in order</a:t>
            </a:r>
          </a:p>
          <a:p>
            <a:pPr lvl="1"/>
            <a:r>
              <a:rPr lang="en-US" dirty="0" smtClean="0"/>
              <a:t>Place other methods (helpers) below the lifecycle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96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XML layout </a:t>
            </a:r>
          </a:p>
          <a:p>
            <a:pPr lvl="1"/>
            <a:r>
              <a:rPr lang="en-US" dirty="0" smtClean="0"/>
              <a:t>Best practices</a:t>
            </a:r>
          </a:p>
          <a:p>
            <a:pPr lvl="2"/>
            <a:r>
              <a:rPr lang="en-US" dirty="0" smtClean="0"/>
              <a:t>Layout naming convention same as the activity</a:t>
            </a:r>
          </a:p>
          <a:p>
            <a:pPr lvl="3"/>
            <a:r>
              <a:rPr lang="en-US" dirty="0" smtClean="0"/>
              <a:t>MainActivity.java  =&gt; main_activity.xml 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 err="1" smtClean="0"/>
              <a:t>MainActivity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923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49" y="2030247"/>
            <a:ext cx="5848350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620" y="3030620"/>
            <a:ext cx="397192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 err="1" smtClean="0"/>
              <a:t>MainActivity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39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42" y="2042556"/>
            <a:ext cx="5343945" cy="345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 err="1" smtClean="0"/>
              <a:t>MainActivity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811" y="2042555"/>
            <a:ext cx="5754168" cy="345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147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Types of layouts</a:t>
            </a:r>
          </a:p>
          <a:p>
            <a:pPr lvl="1"/>
            <a:r>
              <a:rPr lang="en-US" dirty="0" smtClean="0"/>
              <a:t>Linear </a:t>
            </a:r>
          </a:p>
          <a:p>
            <a:pPr lvl="1"/>
            <a:r>
              <a:rPr lang="en-US" dirty="0" smtClean="0"/>
              <a:t>Relative</a:t>
            </a:r>
          </a:p>
          <a:p>
            <a:pPr lvl="1"/>
            <a:r>
              <a:rPr lang="en-US" dirty="0" smtClean="0"/>
              <a:t>Frame </a:t>
            </a:r>
          </a:p>
          <a:p>
            <a:pPr lvl="1"/>
            <a:r>
              <a:rPr lang="en-US" dirty="0" smtClean="0"/>
              <a:t>Constraint</a:t>
            </a:r>
          </a:p>
          <a:p>
            <a:r>
              <a:rPr lang="en-US" dirty="0" smtClean="0"/>
              <a:t> Best Practices</a:t>
            </a:r>
          </a:p>
          <a:p>
            <a:pPr lvl="1"/>
            <a:r>
              <a:rPr lang="en-US" dirty="0" smtClean="0"/>
              <a:t>Attempt to keep the layout flat by avoiding nest layouts</a:t>
            </a:r>
          </a:p>
          <a:p>
            <a:pPr lvl="1"/>
            <a:endParaRPr lang="en-US" dirty="0" smtClean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7112000" cy="1143000"/>
          </a:xfrm>
        </p:spPr>
        <p:txBody>
          <a:bodyPr/>
          <a:lstStyle/>
          <a:p>
            <a:r>
              <a:rPr lang="en-US" dirty="0" smtClean="0"/>
              <a:t>Creating </a:t>
            </a:r>
            <a:r>
              <a:rPr lang="en-US" dirty="0" err="1" smtClean="0"/>
              <a:t>MainActivity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Layouts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20926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err="1" smtClean="0"/>
              <a:t>MainActivity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 Activity to Layout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6910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Fragments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992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Density Independent Pixel (</a:t>
            </a:r>
            <a:r>
              <a:rPr lang="en-US" dirty="0" err="1" smtClean="0"/>
              <a:t>dp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View Groups and View dimensions</a:t>
            </a:r>
          </a:p>
          <a:p>
            <a:pPr lvl="1"/>
            <a:r>
              <a:rPr lang="en-US" dirty="0" smtClean="0"/>
              <a:t>Scale according to screen density, not screen size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7112000" cy="1143000"/>
          </a:xfrm>
        </p:spPr>
        <p:txBody>
          <a:bodyPr/>
          <a:lstStyle/>
          <a:p>
            <a:r>
              <a:rPr lang="en-US" dirty="0" smtClean="0"/>
              <a:t>Creating </a:t>
            </a:r>
            <a:r>
              <a:rPr lang="en-US" dirty="0" err="1" smtClean="0"/>
              <a:t>MainActivity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Density Independent Pixel (</a:t>
            </a:r>
            <a:r>
              <a:rPr lang="en-US" sz="3200" dirty="0" err="1" smtClean="0"/>
              <a:t>dp</a:t>
            </a:r>
            <a:r>
              <a:rPr lang="en-US" sz="3200" dirty="0" smtClean="0"/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47710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mobile SDK </a:t>
            </a:r>
          </a:p>
          <a:p>
            <a:r>
              <a:rPr lang="en-US" dirty="0" smtClean="0"/>
              <a:t>Written in Java</a:t>
            </a:r>
          </a:p>
          <a:p>
            <a:r>
              <a:rPr lang="en-US" dirty="0" smtClean="0"/>
              <a:t>Now supports </a:t>
            </a:r>
            <a:r>
              <a:rPr lang="en-US" dirty="0" err="1" smtClean="0"/>
              <a:t>Kotlin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9323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8633361" cy="4525963"/>
          </a:xfrm>
        </p:spPr>
        <p:txBody>
          <a:bodyPr/>
          <a:lstStyle/>
          <a:p>
            <a:r>
              <a:rPr lang="en-US" dirty="0" smtClean="0"/>
              <a:t>Scale Independent Pixel (</a:t>
            </a:r>
            <a:r>
              <a:rPr lang="en-US" dirty="0" err="1" smtClean="0"/>
              <a:t>sp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 text size</a:t>
            </a:r>
          </a:p>
          <a:p>
            <a:pPr lvl="1"/>
            <a:r>
              <a:rPr lang="en-US" dirty="0"/>
              <a:t>Scale according to screen density, not screen </a:t>
            </a:r>
            <a:r>
              <a:rPr lang="en-US" dirty="0" smtClean="0"/>
              <a:t>size</a:t>
            </a:r>
          </a:p>
          <a:p>
            <a:pPr lvl="1"/>
            <a:r>
              <a:rPr lang="en-US" dirty="0" smtClean="0"/>
              <a:t>Also, scales according settings font settings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7112000" cy="1143000"/>
          </a:xfrm>
        </p:spPr>
        <p:txBody>
          <a:bodyPr/>
          <a:lstStyle/>
          <a:p>
            <a:r>
              <a:rPr lang="en-US" dirty="0" smtClean="0"/>
              <a:t>Creating </a:t>
            </a:r>
            <a:r>
              <a:rPr lang="en-US" dirty="0" err="1" smtClean="0"/>
              <a:t>MainActivity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 Scale Independent Pixel (</a:t>
            </a:r>
            <a:r>
              <a:rPr lang="en-US" sz="3200" dirty="0" err="1"/>
              <a:t>s</a:t>
            </a:r>
            <a:r>
              <a:rPr lang="en-US" sz="3200" dirty="0" err="1" smtClean="0"/>
              <a:t>p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431" y="1852549"/>
            <a:ext cx="2013982" cy="3580411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229662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 err="1" smtClean="0"/>
              <a:t>MainActivity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 err="1" smtClean="0"/>
              <a:t>MainActivity</a:t>
            </a:r>
            <a:r>
              <a:rPr lang="en-US" dirty="0" smtClean="0"/>
              <a:t> to AndroidManifest.xml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manifest file</a:t>
            </a:r>
            <a:r>
              <a:rPr lang="en-US" dirty="0"/>
              <a:t> provides essential information about your app to the Android system, which the system must have before it </a:t>
            </a:r>
            <a:r>
              <a:rPr lang="en-US" dirty="0" smtClean="0"/>
              <a:t>can </a:t>
            </a:r>
            <a:r>
              <a:rPr lang="en-US" dirty="0"/>
              <a:t>run any of the app's code</a:t>
            </a:r>
            <a:r>
              <a:rPr lang="en-US" dirty="0" smtClean="0"/>
              <a:t>. (i.e. activities,</a:t>
            </a:r>
            <a:r>
              <a:rPr lang="en-US" dirty="0"/>
              <a:t> </a:t>
            </a:r>
            <a:r>
              <a:rPr lang="en-US" dirty="0" smtClean="0"/>
              <a:t>services, content provider…)</a:t>
            </a:r>
          </a:p>
        </p:txBody>
      </p:sp>
    </p:spTree>
    <p:extLst>
      <p:ext uri="{BB962C8B-B14F-4D97-AF65-F5344CB8AC3E}">
        <p14:creationId xmlns:p14="http://schemas.microsoft.com/office/powerpoint/2010/main" val="108982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098971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Fragment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and Layout logic</a:t>
            </a:r>
          </a:p>
          <a:p>
            <a:r>
              <a:rPr lang="en-US" dirty="0"/>
              <a:t>Event handling (i.e. </a:t>
            </a:r>
            <a:r>
              <a:rPr lang="en-US" dirty="0" err="1"/>
              <a:t>onClick</a:t>
            </a:r>
            <a:r>
              <a:rPr lang="en-US" dirty="0"/>
              <a:t>())</a:t>
            </a:r>
          </a:p>
          <a:p>
            <a:r>
              <a:rPr lang="en-US" dirty="0"/>
              <a:t>Network request </a:t>
            </a:r>
          </a:p>
          <a:p>
            <a:r>
              <a:rPr lang="en-US" dirty="0"/>
              <a:t>Interacting with a persistence storage</a:t>
            </a:r>
          </a:p>
        </p:txBody>
      </p:sp>
    </p:spTree>
    <p:extLst>
      <p:ext uri="{BB962C8B-B14F-4D97-AF65-F5344CB8AC3E}">
        <p14:creationId xmlns:p14="http://schemas.microsoft.com/office/powerpoint/2010/main" val="180633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600" dirty="0"/>
          </a:p>
          <a:p>
            <a:pPr marL="0" indent="0" algn="ctr">
              <a:buNone/>
            </a:pPr>
            <a:r>
              <a:rPr lang="en-US" sz="6600" dirty="0"/>
              <a:t>Detail Level </a:t>
            </a:r>
          </a:p>
        </p:txBody>
      </p:sp>
    </p:spTree>
    <p:extLst>
      <p:ext uri="{BB962C8B-B14F-4D97-AF65-F5344CB8AC3E}">
        <p14:creationId xmlns:p14="http://schemas.microsoft.com/office/powerpoint/2010/main" val="43174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Lifecycle counterparts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743200" y="2088068"/>
            <a:ext cx="2434441" cy="74814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OnCreate()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087590" y="2088068"/>
            <a:ext cx="2434441" cy="74814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OnDestroy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743200" y="3237996"/>
            <a:ext cx="2434441" cy="74814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onStart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087590" y="3237996"/>
            <a:ext cx="2434441" cy="74814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onStop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743200" y="4556156"/>
            <a:ext cx="2434441" cy="74814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onResume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087590" y="4556156"/>
            <a:ext cx="2434441" cy="74814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onPause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5557653" y="2284011"/>
            <a:ext cx="1187532" cy="3562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557653" y="3433939"/>
            <a:ext cx="1187532" cy="3562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5557653" y="4752099"/>
            <a:ext cx="1187532" cy="3562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5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Lifecycle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9645" y="1906796"/>
            <a:ext cx="622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onRestart</a:t>
            </a:r>
            <a:r>
              <a:rPr lang="en-US" b="1" dirty="0"/>
              <a:t>() </a:t>
            </a:r>
            <a:r>
              <a:rPr lang="en-US" dirty="0"/>
              <a:t>activity is </a:t>
            </a:r>
            <a:r>
              <a:rPr lang="en-US" dirty="0" err="1"/>
              <a:t>stoppd</a:t>
            </a:r>
            <a:r>
              <a:rPr lang="en-US" dirty="0"/>
              <a:t>, then started again</a:t>
            </a:r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848" y="901998"/>
            <a:ext cx="3943705" cy="50968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533064" y="1915707"/>
            <a:ext cx="922614" cy="2324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84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Hitting back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onDestroy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792227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button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Stopped</a:t>
            </a:r>
          </a:p>
        </p:txBody>
      </p:sp>
    </p:spTree>
    <p:extLst>
      <p:ext uri="{BB962C8B-B14F-4D97-AF65-F5344CB8AC3E}">
        <p14:creationId xmlns:p14="http://schemas.microsoft.com/office/powerpoint/2010/main" val="23786215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SavedInstanceState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Rotation</a:t>
            </a:r>
          </a:p>
          <a:p>
            <a:r>
              <a:rPr lang="en-US" dirty="0"/>
              <a:t>App is killed</a:t>
            </a:r>
          </a:p>
        </p:txBody>
      </p:sp>
    </p:spTree>
    <p:extLst>
      <p:ext uri="{BB962C8B-B14F-4D97-AF65-F5344CB8AC3E}">
        <p14:creationId xmlns:p14="http://schemas.microsoft.com/office/powerpoint/2010/main" val="9929135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51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Studio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De facto standard for Android development </a:t>
            </a:r>
          </a:p>
          <a:p>
            <a:r>
              <a:rPr lang="en-US" dirty="0"/>
              <a:t>Built on the IntelliJ</a:t>
            </a:r>
          </a:p>
          <a:p>
            <a:r>
              <a:rPr lang="en-US" dirty="0"/>
              <a:t>Some features</a:t>
            </a:r>
          </a:p>
          <a:p>
            <a:pPr lvl="1"/>
            <a:r>
              <a:rPr lang="en-US" dirty="0"/>
              <a:t>Layout Editor</a:t>
            </a:r>
          </a:p>
          <a:p>
            <a:pPr lvl="1"/>
            <a:r>
              <a:rPr lang="en-US" dirty="0"/>
              <a:t>Built in emulator </a:t>
            </a:r>
          </a:p>
          <a:p>
            <a:pPr lvl="1"/>
            <a:r>
              <a:rPr lang="en-US" dirty="0" err="1"/>
              <a:t>Gradle</a:t>
            </a:r>
            <a:r>
              <a:rPr lang="en-US" dirty="0"/>
              <a:t> integration</a:t>
            </a:r>
          </a:p>
          <a:p>
            <a:pPr lvl="1"/>
            <a:r>
              <a:rPr lang="en-US" dirty="0"/>
              <a:t>Instant Run (Hot swap)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 algn="ctr">
              <a:buNone/>
            </a:pPr>
            <a:r>
              <a:rPr lang="en-US" dirty="0">
                <a:hlinkClick r:id="rId2"/>
              </a:rPr>
              <a:t>https://developer.android.com/studio/index.html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0" y="2017038"/>
            <a:ext cx="4171950" cy="320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824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Project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284" y="1600200"/>
            <a:ext cx="588743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856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Project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026" y="1600200"/>
            <a:ext cx="706394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740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Project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026" y="1600200"/>
            <a:ext cx="706394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67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Versions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481" y="1255816"/>
            <a:ext cx="670387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360718" y="5771407"/>
            <a:ext cx="6044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https://developer.android.com/about/dashboards/index.html</a:t>
            </a:r>
          </a:p>
        </p:txBody>
      </p:sp>
    </p:spTree>
    <p:extLst>
      <p:ext uri="{BB962C8B-B14F-4D97-AF65-F5344CB8AC3E}">
        <p14:creationId xmlns:p14="http://schemas.microsoft.com/office/powerpoint/2010/main" val="227008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Example: </a:t>
            </a:r>
            <a:r>
              <a:rPr lang="en-US" dirty="0" smtClean="0"/>
              <a:t>Android Developer 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7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S Powerpoint Template with Line 16 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FS Powerpoint Template with Line 16 9</Template>
  <TotalTime>2522</TotalTime>
  <Words>484</Words>
  <Application>Microsoft Office PowerPoint</Application>
  <PresentationFormat>Custom</PresentationFormat>
  <Paragraphs>134</Paragraphs>
  <Slides>39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FS Powerpoint Template with Line 16 9</vt:lpstr>
      <vt:lpstr>Android Development</vt:lpstr>
      <vt:lpstr>Goals</vt:lpstr>
      <vt:lpstr>What is Android</vt:lpstr>
      <vt:lpstr>Android Studio </vt:lpstr>
      <vt:lpstr>New Project</vt:lpstr>
      <vt:lpstr>New Project (cont)</vt:lpstr>
      <vt:lpstr>New Project (cont)</vt:lpstr>
      <vt:lpstr>Android Versions</vt:lpstr>
      <vt:lpstr>PowerPoint Presentation</vt:lpstr>
      <vt:lpstr>Add Activity</vt:lpstr>
      <vt:lpstr>PowerPoint Presentation</vt:lpstr>
      <vt:lpstr>Project Pane</vt:lpstr>
      <vt:lpstr>Monitoring and Logcat pane</vt:lpstr>
      <vt:lpstr>Run and Debug</vt:lpstr>
      <vt:lpstr>PowerPoint Presentation</vt:lpstr>
      <vt:lpstr>Activity https://developer.android.com/guide/components/activities/index.html</vt:lpstr>
      <vt:lpstr>Activity Lifecycle</vt:lpstr>
      <vt:lpstr>Lifecycle relationships</vt:lpstr>
      <vt:lpstr>Activity’s States</vt:lpstr>
      <vt:lpstr>Activity’s States</vt:lpstr>
      <vt:lpstr>Creating MainActivity</vt:lpstr>
      <vt:lpstr>Creating MainActivity </vt:lpstr>
      <vt:lpstr>Creating MainActivity </vt:lpstr>
      <vt:lpstr>Creating MainActivity </vt:lpstr>
      <vt:lpstr>Creating MainActivity </vt:lpstr>
      <vt:lpstr>Creating MainActivity Layouts </vt:lpstr>
      <vt:lpstr>Creating MainActivity</vt:lpstr>
      <vt:lpstr>Creating Fragments</vt:lpstr>
      <vt:lpstr>Creating MainActivity Density Independent Pixel (dp)</vt:lpstr>
      <vt:lpstr>Creating MainActivity  Scale Independent Pixel (sp)</vt:lpstr>
      <vt:lpstr>Creating MainActivity </vt:lpstr>
      <vt:lpstr>Fragment</vt:lpstr>
      <vt:lpstr>PowerPoint Presentation</vt:lpstr>
      <vt:lpstr>Activity Lifecycle counterparts</vt:lpstr>
      <vt:lpstr>Activity Lifecycle </vt:lpstr>
      <vt:lpstr>Hitting back </vt:lpstr>
      <vt:lpstr>Home button</vt:lpstr>
      <vt:lpstr>SavedInstanceState</vt:lpstr>
      <vt:lpstr>Github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Development</dc:title>
  <dc:creator>BK Batchelor</dc:creator>
  <cp:lastModifiedBy>Brian Batchelor</cp:lastModifiedBy>
  <cp:revision>85</cp:revision>
  <dcterms:created xsi:type="dcterms:W3CDTF">2017-04-27T10:14:16Z</dcterms:created>
  <dcterms:modified xsi:type="dcterms:W3CDTF">2017-06-13T20:45:09Z</dcterms:modified>
</cp:coreProperties>
</file>