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8" r:id="rId3"/>
    <p:sldId id="262" r:id="rId4"/>
    <p:sldId id="257" r:id="rId5"/>
    <p:sldId id="259" r:id="rId6"/>
    <p:sldId id="265" r:id="rId7"/>
    <p:sldId id="266" r:id="rId8"/>
    <p:sldId id="267" r:id="rId9"/>
    <p:sldId id="268" r:id="rId10"/>
    <p:sldId id="269" r:id="rId11"/>
    <p:sldId id="270" r:id="rId12"/>
    <p:sldId id="260" r:id="rId13"/>
    <p:sldId id="263" r:id="rId14"/>
    <p:sldId id="271" r:id="rId15"/>
    <p:sldId id="26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2FAA-919F-4BF2-9DC6-6D7D1753D0B1}" type="datetimeFigureOut">
              <a:rPr lang="en-US" smtClean="0"/>
              <a:t>6/25/2017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EE6A-0166-479F-BF34-56BE89C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7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2FAA-919F-4BF2-9DC6-6D7D1753D0B1}" type="datetimeFigureOut">
              <a:rPr lang="en-US" smtClean="0"/>
              <a:t>6/25/2017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EE6A-0166-479F-BF34-56BE89C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814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2FAA-919F-4BF2-9DC6-6D7D1753D0B1}" type="datetimeFigureOut">
              <a:rPr lang="en-US" smtClean="0"/>
              <a:t>6/25/2017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EE6A-0166-479F-BF34-56BE89C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059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71120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1"/>
            <a:ext cx="121920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2FAA-919F-4BF2-9DC6-6D7D1753D0B1}" type="datetimeFigureOut">
              <a:rPr lang="en-US" smtClean="0"/>
              <a:t>6/25/2017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EE6A-0166-479F-BF34-56BE89C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984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2FAA-919F-4BF2-9DC6-6D7D1753D0B1}" type="datetimeFigureOut">
              <a:rPr lang="en-US" smtClean="0"/>
              <a:t>6/25/2017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EE6A-0166-479F-BF34-56BE89C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730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9"/>
            <a:ext cx="71120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457325"/>
            <a:ext cx="5994400" cy="4714875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4400" y="1457325"/>
            <a:ext cx="6197600" cy="4714875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2FAA-919F-4BF2-9DC6-6D7D1753D0B1}" type="datetimeFigureOut">
              <a:rPr lang="en-US" smtClean="0"/>
              <a:t>6/25/2017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EE6A-0166-479F-BF34-56BE89C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009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9"/>
            <a:ext cx="71120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535113"/>
            <a:ext cx="59965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700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00" b="1"/>
            </a:lvl4pPr>
            <a:lvl5pPr marL="2438339" indent="0">
              <a:buNone/>
              <a:defRPr sz="2100" b="1"/>
            </a:lvl5pPr>
            <a:lvl6pPr marL="3047924" indent="0">
              <a:buNone/>
              <a:defRPr sz="2100" b="1"/>
            </a:lvl6pPr>
            <a:lvl7pPr marL="3657509" indent="0">
              <a:buNone/>
              <a:defRPr sz="2100" b="1"/>
            </a:lvl7pPr>
            <a:lvl8pPr marL="4267093" indent="0">
              <a:buNone/>
              <a:defRPr sz="2100" b="1"/>
            </a:lvl8pPr>
            <a:lvl9pPr marL="4876678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0" y="2174875"/>
            <a:ext cx="5996517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4400" y="1535113"/>
            <a:ext cx="619760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700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00" b="1"/>
            </a:lvl4pPr>
            <a:lvl5pPr marL="2438339" indent="0">
              <a:buNone/>
              <a:defRPr sz="2100" b="1"/>
            </a:lvl5pPr>
            <a:lvl6pPr marL="3047924" indent="0">
              <a:buNone/>
              <a:defRPr sz="2100" b="1"/>
            </a:lvl6pPr>
            <a:lvl7pPr marL="3657509" indent="0">
              <a:buNone/>
              <a:defRPr sz="2100" b="1"/>
            </a:lvl7pPr>
            <a:lvl8pPr marL="4267093" indent="0">
              <a:buNone/>
              <a:defRPr sz="2100" b="1"/>
            </a:lvl8pPr>
            <a:lvl9pPr marL="4876678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4400" y="2174875"/>
            <a:ext cx="619760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2FAA-919F-4BF2-9DC6-6D7D1753D0B1}" type="datetimeFigureOut">
              <a:rPr lang="en-US" smtClean="0"/>
              <a:t>6/25/2017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EE6A-0166-479F-BF34-56BE89C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897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2FAA-919F-4BF2-9DC6-6D7D1753D0B1}" type="datetimeFigureOut">
              <a:rPr lang="en-US" smtClean="0"/>
              <a:t>6/25/2017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EE6A-0166-479F-BF34-56BE89C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920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2FAA-919F-4BF2-9DC6-6D7D1753D0B1}" type="datetimeFigureOut">
              <a:rPr lang="en-US" smtClean="0"/>
              <a:t>6/25/2017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Competition Sensitive. Do Not Disclose.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EE6A-0166-479F-BF34-56BE89C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484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585" indent="0">
              <a:buNone/>
              <a:defRPr sz="1600"/>
            </a:lvl2pPr>
            <a:lvl3pPr marL="1219170" indent="0">
              <a:buNone/>
              <a:defRPr sz="1300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2FAA-919F-4BF2-9DC6-6D7D1753D0B1}" type="datetimeFigureOut">
              <a:rPr lang="en-US" smtClean="0"/>
              <a:t>6/25/2017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Competition Sensitive. Do Not Disclose.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EE6A-0166-479F-BF34-56BE89C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20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585" indent="0">
              <a:buNone/>
              <a:defRPr sz="3700"/>
            </a:lvl2pPr>
            <a:lvl3pPr marL="1219170" indent="0">
              <a:buNone/>
              <a:defRPr sz="3200"/>
            </a:lvl3pPr>
            <a:lvl4pPr marL="1828754" indent="0">
              <a:buNone/>
              <a:defRPr sz="2700"/>
            </a:lvl4pPr>
            <a:lvl5pPr marL="2438339" indent="0">
              <a:buNone/>
              <a:defRPr sz="2700"/>
            </a:lvl5pPr>
            <a:lvl6pPr marL="3047924" indent="0">
              <a:buNone/>
              <a:defRPr sz="2700"/>
            </a:lvl6pPr>
            <a:lvl7pPr marL="3657509" indent="0">
              <a:buNone/>
              <a:defRPr sz="2700"/>
            </a:lvl7pPr>
            <a:lvl8pPr marL="4267093" indent="0">
              <a:buNone/>
              <a:defRPr sz="2700"/>
            </a:lvl8pPr>
            <a:lvl9pPr marL="4876678" indent="0">
              <a:buNone/>
              <a:defRPr sz="27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585" indent="0">
              <a:buNone/>
              <a:defRPr sz="1600"/>
            </a:lvl2pPr>
            <a:lvl3pPr marL="1219170" indent="0">
              <a:buNone/>
              <a:defRPr sz="1300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2FAA-919F-4BF2-9DC6-6D7D1753D0B1}" type="datetimeFigureOut">
              <a:rPr lang="en-US" smtClean="0"/>
              <a:t>6/25/2017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Competition Sensitive. Do Not Disclose.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EE6A-0166-479F-BF34-56BE89C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53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MATTHEW.WILSON\AppData\Local\Temp\wzb6a1\FS-SlideBacks-2010\FS-SlideBack-HD-Top-wLogo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4639"/>
            <a:ext cx="7112000" cy="1143000"/>
          </a:xfrm>
          <a:prstGeom prst="rect">
            <a:avLst/>
          </a:prstGeom>
        </p:spPr>
        <p:txBody>
          <a:bodyPr vert="horz" lIns="121917" tIns="60958" rIns="121917" bIns="60958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600201"/>
            <a:ext cx="12192000" cy="4525963"/>
          </a:xfrm>
          <a:prstGeom prst="rect">
            <a:avLst/>
          </a:prstGeom>
        </p:spPr>
        <p:txBody>
          <a:bodyPr vert="horz" lIns="121917" tIns="60958" rIns="121917" bIns="6095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C2FAA-919F-4BF2-9DC6-6D7D1753D0B1}" type="datetimeFigureOut">
              <a:rPr lang="en-US" smtClean="0"/>
              <a:t>6/25/2017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9EE6A-0166-479F-BF34-56BE89C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50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219170" rtl="0" eaLnBrk="1" latinLnBrk="0" hangingPunct="1">
        <a:spcBef>
          <a:spcPct val="0"/>
        </a:spcBef>
        <a:buNone/>
        <a:defRPr sz="43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1219170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1447764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Android Development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Service, Notification, Broadcast &amp; Settings</a:t>
            </a:r>
          </a:p>
        </p:txBody>
      </p:sp>
    </p:spTree>
    <p:extLst>
      <p:ext uri="{BB962C8B-B14F-4D97-AF65-F5344CB8AC3E}">
        <p14:creationId xmlns:p14="http://schemas.microsoft.com/office/powerpoint/2010/main" val="3991174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7279D-980D-4DF7-A4CF-5D6684639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Lifecycle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BFCAA9E-8A0D-4756-B208-F45FC9974D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347" y="1717142"/>
            <a:ext cx="2142857" cy="44095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6F7D2E2-470E-41D1-BA97-76C0BA03DDF7}"/>
              </a:ext>
            </a:extLst>
          </p:cNvPr>
          <p:cNvSpPr txBox="1"/>
          <p:nvPr/>
        </p:nvSpPr>
        <p:spPr>
          <a:xfrm>
            <a:off x="3993160" y="2340528"/>
            <a:ext cx="7910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>
                    <a:lumMod val="65000"/>
                  </a:schemeClr>
                </a:solidFill>
              </a:rPr>
              <a:t>onCreate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()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instance exist, but not started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6545FC-D4DE-4578-96E6-87A47314220B}"/>
              </a:ext>
            </a:extLst>
          </p:cNvPr>
          <p:cNvSpPr txBox="1"/>
          <p:nvPr/>
        </p:nvSpPr>
        <p:spPr>
          <a:xfrm>
            <a:off x="3993160" y="2821014"/>
            <a:ext cx="7155810" cy="37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>
                    <a:lumMod val="65000"/>
                  </a:schemeClr>
                </a:solidFill>
              </a:rPr>
              <a:t>onStartCommand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service started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E4ACB1-692E-418D-B5CD-B8666F49138D}"/>
              </a:ext>
            </a:extLst>
          </p:cNvPr>
          <p:cNvSpPr txBox="1"/>
          <p:nvPr/>
        </p:nvSpPr>
        <p:spPr>
          <a:xfrm>
            <a:off x="3993160" y="3309672"/>
            <a:ext cx="6249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onDestroy</a:t>
            </a:r>
            <a:r>
              <a:rPr lang="en-US" b="1" dirty="0"/>
              <a:t>() </a:t>
            </a:r>
            <a:r>
              <a:rPr lang="en-US" dirty="0"/>
              <a:t>service stopped</a:t>
            </a:r>
          </a:p>
        </p:txBody>
      </p:sp>
    </p:spTree>
    <p:extLst>
      <p:ext uri="{BB962C8B-B14F-4D97-AF65-F5344CB8AC3E}">
        <p14:creationId xmlns:p14="http://schemas.microsoft.com/office/powerpoint/2010/main" val="3003455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3C4AA-0696-42B7-BFBA-88BF68167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Inside </a:t>
            </a:r>
            <a:r>
              <a:rPr lang="en-US" dirty="0" err="1"/>
              <a:t>onDestroy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757EE-D58B-47E0-9CC6-D83D05B46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Unregister Broadcast receivers</a:t>
            </a:r>
          </a:p>
        </p:txBody>
      </p:sp>
    </p:spTree>
    <p:extLst>
      <p:ext uri="{BB962C8B-B14F-4D97-AF65-F5344CB8AC3E}">
        <p14:creationId xmlns:p14="http://schemas.microsoft.com/office/powerpoint/2010/main" val="4014315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9EDE4-7BA9-4843-B5A2-2D8038774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err="1"/>
              <a:t>WeatherService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5B7D2-3AB5-4338-8D2E-F7E8238F1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80991" lvl="1" indent="0">
              <a:buNone/>
            </a:pPr>
            <a:r>
              <a:rPr lang="en-US" sz="2200" dirty="0">
                <a:solidFill>
                  <a:srgbClr val="7030A0"/>
                </a:solidFill>
              </a:rPr>
              <a:t>public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7030A0"/>
                </a:solidFill>
              </a:rPr>
              <a:t>class</a:t>
            </a:r>
            <a:r>
              <a:rPr lang="en-US" sz="2200" dirty="0"/>
              <a:t> </a:t>
            </a:r>
            <a:r>
              <a:rPr lang="en-US" sz="2200" dirty="0" err="1"/>
              <a:t>WeatherService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0070C0"/>
                </a:solidFill>
              </a:rPr>
              <a:t>extends</a:t>
            </a:r>
            <a:r>
              <a:rPr lang="en-US" sz="2200" dirty="0"/>
              <a:t> Service {</a:t>
            </a:r>
          </a:p>
          <a:p>
            <a:pPr marL="380991" lvl="1" indent="0">
              <a:buNone/>
            </a:pPr>
            <a:r>
              <a:rPr lang="en-US" sz="2200" dirty="0">
                <a:solidFill>
                  <a:srgbClr val="FFC000"/>
                </a:solidFill>
              </a:rPr>
              <a:t>    @Override</a:t>
            </a:r>
          </a:p>
          <a:p>
            <a:pPr marL="380991" lvl="1" indent="0">
              <a:buNone/>
            </a:pPr>
            <a:r>
              <a:rPr lang="en-US" sz="2200" dirty="0"/>
              <a:t>    </a:t>
            </a:r>
            <a:r>
              <a:rPr lang="en-US" sz="2200" dirty="0">
                <a:solidFill>
                  <a:srgbClr val="7030A0"/>
                </a:solidFill>
              </a:rPr>
              <a:t>public</a:t>
            </a:r>
            <a:r>
              <a:rPr lang="en-US" sz="2200" dirty="0"/>
              <a:t> </a:t>
            </a:r>
            <a:r>
              <a:rPr lang="en-US" sz="2200" dirty="0" err="1"/>
              <a:t>IBinder</a:t>
            </a:r>
            <a:r>
              <a:rPr lang="en-US" sz="2200" dirty="0"/>
              <a:t> </a:t>
            </a:r>
            <a:r>
              <a:rPr lang="en-US" sz="2200" dirty="0" err="1"/>
              <a:t>onBind</a:t>
            </a:r>
            <a:r>
              <a:rPr lang="en-US" sz="2200" dirty="0"/>
              <a:t>(Intent intent) {</a:t>
            </a:r>
          </a:p>
          <a:p>
            <a:pPr marL="380991" lvl="1" indent="0">
              <a:buNone/>
            </a:pPr>
            <a:r>
              <a:rPr lang="en-US" sz="2200" dirty="0"/>
              <a:t>        </a:t>
            </a:r>
            <a:r>
              <a:rPr lang="en-US" sz="2200" dirty="0">
                <a:solidFill>
                  <a:srgbClr val="0070C0"/>
                </a:solidFill>
              </a:rPr>
              <a:t>return null</a:t>
            </a:r>
            <a:r>
              <a:rPr lang="en-US" sz="2200" dirty="0"/>
              <a:t>;</a:t>
            </a:r>
          </a:p>
          <a:p>
            <a:pPr marL="380991" lvl="1" indent="0">
              <a:buNone/>
            </a:pPr>
            <a:r>
              <a:rPr lang="en-US" sz="2200" dirty="0"/>
              <a:t>    }</a:t>
            </a:r>
          </a:p>
          <a:p>
            <a:pPr marL="380991" lvl="1" indent="0">
              <a:buNone/>
            </a:pPr>
            <a:r>
              <a:rPr lang="en-US" sz="2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20748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4C6BC-8CF2-4ED9-AAD5-B66E8A6EC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Service to Manifest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5BCC4-DA59-4E39-8604-419C79E47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&lt;manifest</a:t>
            </a:r>
            <a:r>
              <a:rPr lang="en-US" dirty="0"/>
              <a:t> </a:t>
            </a:r>
            <a:r>
              <a:rPr lang="en-US" dirty="0" err="1">
                <a:solidFill>
                  <a:srgbClr val="C00000"/>
                </a:solidFill>
              </a:rPr>
              <a:t>xmlns:android</a:t>
            </a:r>
            <a:r>
              <a:rPr lang="en-US" dirty="0">
                <a:solidFill>
                  <a:srgbClr val="7030A0"/>
                </a:solidFill>
              </a:rPr>
              <a:t>="http://schemas.android.com/</a:t>
            </a:r>
            <a:r>
              <a:rPr lang="en-US" dirty="0" err="1">
                <a:solidFill>
                  <a:srgbClr val="7030A0"/>
                </a:solidFill>
              </a:rPr>
              <a:t>apk</a:t>
            </a:r>
            <a:r>
              <a:rPr lang="en-US" dirty="0">
                <a:solidFill>
                  <a:srgbClr val="7030A0"/>
                </a:solidFill>
              </a:rPr>
              <a:t>/res/android"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C00000"/>
                </a:solidFill>
              </a:rPr>
              <a:t>package</a:t>
            </a:r>
            <a:r>
              <a:rPr lang="en-US" dirty="0">
                <a:solidFill>
                  <a:srgbClr val="7030A0"/>
                </a:solidFill>
              </a:rPr>
              <a:t>="</a:t>
            </a:r>
            <a:r>
              <a:rPr lang="en-US" dirty="0" err="1">
                <a:solidFill>
                  <a:srgbClr val="7030A0"/>
                </a:solidFill>
              </a:rPr>
              <a:t>com.bkbatchelor.blueskies</a:t>
            </a:r>
            <a:r>
              <a:rPr lang="en-US" dirty="0">
                <a:solidFill>
                  <a:srgbClr val="7030A0"/>
                </a:solidFill>
              </a:rPr>
              <a:t>"</a:t>
            </a:r>
            <a:r>
              <a:rPr lang="en-US" dirty="0"/>
              <a:t>&gt;</a:t>
            </a:r>
          </a:p>
          <a:p>
            <a:pPr marL="0" indent="0">
              <a:buNone/>
            </a:pPr>
            <a:endParaRPr lang="en-US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  &lt;application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>
                <a:solidFill>
                  <a:srgbClr val="C00000"/>
                </a:solidFill>
              </a:rPr>
              <a:t>android:allowBackup</a:t>
            </a:r>
            <a:r>
              <a:rPr lang="en-US" dirty="0">
                <a:solidFill>
                  <a:srgbClr val="7030A0"/>
                </a:solidFill>
              </a:rPr>
              <a:t>="true"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>
                <a:solidFill>
                  <a:srgbClr val="C00000"/>
                </a:solidFill>
              </a:rPr>
              <a:t>android:icon</a:t>
            </a:r>
            <a:r>
              <a:rPr lang="en-US" dirty="0">
                <a:solidFill>
                  <a:srgbClr val="7030A0"/>
                </a:solidFill>
              </a:rPr>
              <a:t>="@mipmap/</a:t>
            </a:r>
            <a:r>
              <a:rPr lang="en-US" dirty="0" err="1">
                <a:solidFill>
                  <a:srgbClr val="7030A0"/>
                </a:solidFill>
              </a:rPr>
              <a:t>ic_launcher</a:t>
            </a:r>
            <a:r>
              <a:rPr lang="en-US" dirty="0">
                <a:solidFill>
                  <a:srgbClr val="7030A0"/>
                </a:solidFill>
              </a:rPr>
              <a:t>"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       </a:t>
            </a:r>
            <a:r>
              <a:rPr lang="en-US" dirty="0" err="1">
                <a:solidFill>
                  <a:srgbClr val="C00000"/>
                </a:solidFill>
              </a:rPr>
              <a:t>android:label</a:t>
            </a:r>
            <a:r>
              <a:rPr lang="en-US" dirty="0">
                <a:solidFill>
                  <a:srgbClr val="7030A0"/>
                </a:solidFill>
              </a:rPr>
              <a:t>="@string/</a:t>
            </a:r>
            <a:r>
              <a:rPr lang="en-US" dirty="0" err="1">
                <a:solidFill>
                  <a:srgbClr val="7030A0"/>
                </a:solidFill>
              </a:rPr>
              <a:t>app_name</a:t>
            </a:r>
            <a:r>
              <a:rPr lang="en-US" dirty="0">
                <a:solidFill>
                  <a:srgbClr val="7030A0"/>
                </a:solidFill>
              </a:rPr>
              <a:t>"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       </a:t>
            </a:r>
            <a:r>
              <a:rPr lang="en-US" dirty="0" err="1">
                <a:solidFill>
                  <a:srgbClr val="C00000"/>
                </a:solidFill>
              </a:rPr>
              <a:t>android:roundIcon</a:t>
            </a:r>
            <a:r>
              <a:rPr lang="en-US" dirty="0">
                <a:solidFill>
                  <a:srgbClr val="7030A0"/>
                </a:solidFill>
              </a:rPr>
              <a:t>="@mipmap/</a:t>
            </a:r>
            <a:r>
              <a:rPr lang="en-US" dirty="0" err="1">
                <a:solidFill>
                  <a:srgbClr val="7030A0"/>
                </a:solidFill>
              </a:rPr>
              <a:t>ic_launcher_round</a:t>
            </a:r>
            <a:r>
              <a:rPr lang="en-US" dirty="0">
                <a:solidFill>
                  <a:srgbClr val="7030A0"/>
                </a:solidFill>
              </a:rPr>
              <a:t>"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>
                <a:solidFill>
                  <a:srgbClr val="C00000"/>
                </a:solidFill>
              </a:rPr>
              <a:t>android:supportsRtl</a:t>
            </a:r>
            <a:r>
              <a:rPr lang="en-US" dirty="0">
                <a:solidFill>
                  <a:srgbClr val="7030A0"/>
                </a:solidFill>
              </a:rPr>
              <a:t>="true"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>
                <a:solidFill>
                  <a:srgbClr val="C00000"/>
                </a:solidFill>
              </a:rPr>
              <a:t>android:theme</a:t>
            </a:r>
            <a:r>
              <a:rPr lang="en-US" dirty="0">
                <a:solidFill>
                  <a:srgbClr val="7030A0"/>
                </a:solidFill>
              </a:rPr>
              <a:t>="@style/</a:t>
            </a:r>
            <a:r>
              <a:rPr lang="en-US" dirty="0" err="1">
                <a:solidFill>
                  <a:srgbClr val="7030A0"/>
                </a:solidFill>
              </a:rPr>
              <a:t>AppTheme</a:t>
            </a:r>
            <a:r>
              <a:rPr lang="en-US" dirty="0">
                <a:solidFill>
                  <a:srgbClr val="7030A0"/>
                </a:solidFill>
              </a:rPr>
              <a:t>"&gt;</a:t>
            </a:r>
          </a:p>
          <a:p>
            <a:pPr marL="0" indent="0">
              <a:buNone/>
            </a:pPr>
            <a:r>
              <a:rPr lang="en-US" dirty="0"/>
              <a:t>       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      &lt;activity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>
                <a:solidFill>
                  <a:srgbClr val="C00000"/>
                </a:solidFill>
              </a:rPr>
              <a:t>android:name</a:t>
            </a:r>
            <a:r>
              <a:rPr lang="en-US" dirty="0">
                <a:solidFill>
                  <a:srgbClr val="7030A0"/>
                </a:solidFill>
              </a:rPr>
              <a:t>=".</a:t>
            </a:r>
            <a:r>
              <a:rPr lang="en-US" dirty="0" err="1">
                <a:solidFill>
                  <a:srgbClr val="7030A0"/>
                </a:solidFill>
              </a:rPr>
              <a:t>MainActivity</a:t>
            </a:r>
            <a:r>
              <a:rPr lang="en-US" dirty="0">
                <a:solidFill>
                  <a:srgbClr val="7030A0"/>
                </a:solidFill>
              </a:rPr>
              <a:t>"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>
                <a:solidFill>
                  <a:srgbClr val="C00000"/>
                </a:solidFill>
              </a:rPr>
              <a:t>android:label</a:t>
            </a:r>
            <a:r>
              <a:rPr lang="en-US" dirty="0">
                <a:solidFill>
                  <a:srgbClr val="7030A0"/>
                </a:solidFill>
              </a:rPr>
              <a:t>="@string/</a:t>
            </a:r>
            <a:r>
              <a:rPr lang="en-US" dirty="0" err="1">
                <a:solidFill>
                  <a:srgbClr val="7030A0"/>
                </a:solidFill>
              </a:rPr>
              <a:t>app_name</a:t>
            </a:r>
            <a:r>
              <a:rPr lang="en-US" dirty="0">
                <a:solidFill>
                  <a:srgbClr val="7030A0"/>
                </a:solidFill>
              </a:rPr>
              <a:t>"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>
                <a:solidFill>
                  <a:srgbClr val="C00000"/>
                </a:solidFill>
              </a:rPr>
              <a:t>android:theme</a:t>
            </a:r>
            <a:r>
              <a:rPr lang="en-US" dirty="0">
                <a:solidFill>
                  <a:srgbClr val="7030A0"/>
                </a:solidFill>
              </a:rPr>
              <a:t>="@style/</a:t>
            </a:r>
            <a:r>
              <a:rPr lang="en-US" dirty="0" err="1">
                <a:solidFill>
                  <a:srgbClr val="7030A0"/>
                </a:solidFill>
              </a:rPr>
              <a:t>AppTheme</a:t>
            </a:r>
            <a:r>
              <a:rPr lang="en-US" dirty="0">
                <a:solidFill>
                  <a:srgbClr val="7030A0"/>
                </a:solidFill>
              </a:rPr>
              <a:t>"&gt;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          &lt;intent-filter&gt;</a:t>
            </a:r>
          </a:p>
          <a:p>
            <a:pPr marL="0" indent="0">
              <a:buNone/>
            </a:pPr>
            <a:r>
              <a:rPr lang="en-US" dirty="0"/>
              <a:t>               </a:t>
            </a:r>
            <a:r>
              <a:rPr lang="en-US" dirty="0">
                <a:solidFill>
                  <a:srgbClr val="0070C0"/>
                </a:solidFill>
              </a:rPr>
              <a:t> &lt;action </a:t>
            </a:r>
            <a:r>
              <a:rPr lang="en-US" dirty="0" err="1">
                <a:solidFill>
                  <a:srgbClr val="C00000"/>
                </a:solidFill>
              </a:rPr>
              <a:t>android:name</a:t>
            </a:r>
            <a:r>
              <a:rPr lang="en-US" dirty="0">
                <a:solidFill>
                  <a:srgbClr val="7030A0"/>
                </a:solidFill>
              </a:rPr>
              <a:t>="</a:t>
            </a:r>
            <a:r>
              <a:rPr lang="en-US" dirty="0" err="1">
                <a:solidFill>
                  <a:srgbClr val="7030A0"/>
                </a:solidFill>
              </a:rPr>
              <a:t>android.intent.action.MAIN</a:t>
            </a:r>
            <a:r>
              <a:rPr lang="en-US" dirty="0">
                <a:solidFill>
                  <a:srgbClr val="7030A0"/>
                </a:solidFill>
              </a:rPr>
              <a:t>" </a:t>
            </a:r>
            <a:r>
              <a:rPr lang="en-US" dirty="0">
                <a:solidFill>
                  <a:srgbClr val="0070C0"/>
                </a:solidFill>
              </a:rPr>
              <a:t>/&gt;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>
                <a:solidFill>
                  <a:srgbClr val="0070C0"/>
                </a:solidFill>
              </a:rPr>
              <a:t>&lt;category </a:t>
            </a:r>
            <a:r>
              <a:rPr lang="en-US" dirty="0" err="1">
                <a:solidFill>
                  <a:srgbClr val="C00000"/>
                </a:solidFill>
              </a:rPr>
              <a:t>android:name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/&gt;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          &lt;/intent-filter&gt;</a:t>
            </a:r>
            <a:r>
              <a:rPr lang="en-US" dirty="0">
                <a:solidFill>
                  <a:srgbClr val="7030A0"/>
                </a:solidFill>
              </a:rPr>
              <a:t>="</a:t>
            </a:r>
            <a:r>
              <a:rPr lang="en-US" dirty="0" err="1">
                <a:solidFill>
                  <a:srgbClr val="7030A0"/>
                </a:solidFill>
              </a:rPr>
              <a:t>android.intent.category.LAUNCHER</a:t>
            </a:r>
            <a:r>
              <a:rPr lang="en-US" dirty="0">
                <a:solidFill>
                  <a:srgbClr val="7030A0"/>
                </a:solidFill>
              </a:rPr>
              <a:t>"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      &lt;/activity&gt;</a:t>
            </a:r>
          </a:p>
          <a:p>
            <a:pPr marL="0" indent="0">
              <a:buNone/>
            </a:pPr>
            <a:r>
              <a:rPr lang="en-US" dirty="0"/>
              <a:t>        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>
                <a:solidFill>
                  <a:srgbClr val="0070C0"/>
                </a:solidFill>
              </a:rPr>
              <a:t> &lt;service </a:t>
            </a:r>
            <a:r>
              <a:rPr lang="en-US" dirty="0" err="1">
                <a:solidFill>
                  <a:srgbClr val="C00000"/>
                </a:solidFill>
              </a:rPr>
              <a:t>android:name</a:t>
            </a:r>
            <a:r>
              <a:rPr lang="en-US" dirty="0">
                <a:solidFill>
                  <a:srgbClr val="7030A0"/>
                </a:solidFill>
              </a:rPr>
              <a:t>=".</a:t>
            </a:r>
            <a:r>
              <a:rPr lang="en-US" dirty="0" err="1">
                <a:solidFill>
                  <a:srgbClr val="7030A0"/>
                </a:solidFill>
              </a:rPr>
              <a:t>WeatherService</a:t>
            </a:r>
            <a:r>
              <a:rPr lang="en-US" dirty="0"/>
              <a:t>"</a:t>
            </a:r>
            <a:r>
              <a:rPr lang="en-US" dirty="0">
                <a:solidFill>
                  <a:srgbClr val="0070C0"/>
                </a:solidFill>
              </a:rPr>
              <a:t>/&gt;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  &lt;/application&gt;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&lt;/manifest&gt;</a:t>
            </a:r>
          </a:p>
        </p:txBody>
      </p:sp>
      <p:sp>
        <p:nvSpPr>
          <p:cNvPr id="4" name="Arrow: Left 3">
            <a:extLst>
              <a:ext uri="{FF2B5EF4-FFF2-40B4-BE49-F238E27FC236}">
                <a16:creationId xmlns:a16="http://schemas.microsoft.com/office/drawing/2014/main" id="{3C9BD402-F6F2-4A1F-8930-55022137CFE9}"/>
              </a:ext>
            </a:extLst>
          </p:cNvPr>
          <p:cNvSpPr/>
          <p:nvPr/>
        </p:nvSpPr>
        <p:spPr>
          <a:xfrm>
            <a:off x="3129094" y="5318620"/>
            <a:ext cx="1065401" cy="21811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70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B33D9-A64D-43EF-AE74-8A48B19FA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onCreate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C3B36-8A9E-461B-A8C1-3DAD6B0B8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public class </a:t>
            </a:r>
            <a:r>
              <a:rPr lang="en-US" dirty="0" err="1"/>
              <a:t>WeatherService</a:t>
            </a:r>
            <a:r>
              <a:rPr lang="en-US" dirty="0"/>
              <a:t> extends Service 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7030A0"/>
                </a:solidFill>
              </a:rPr>
              <a:t>private</a:t>
            </a:r>
            <a:r>
              <a:rPr lang="en-US" dirty="0"/>
              <a:t> Thread </a:t>
            </a:r>
            <a:r>
              <a:rPr lang="en-US" dirty="0" err="1"/>
              <a:t>weatherThread</a:t>
            </a:r>
            <a:r>
              <a:rPr lang="en-US" dirty="0"/>
              <a:t> = null;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FFC000"/>
                </a:solidFill>
              </a:rPr>
              <a:t>@Override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7030A0"/>
                </a:solidFill>
              </a:rPr>
              <a:t>public void </a:t>
            </a:r>
            <a:r>
              <a:rPr lang="en-US" dirty="0" err="1"/>
              <a:t>onCreate</a:t>
            </a:r>
            <a:r>
              <a:rPr lang="en-US" dirty="0"/>
              <a:t>() 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>
                <a:solidFill>
                  <a:srgbClr val="0070C0"/>
                </a:solidFill>
              </a:rPr>
              <a:t>super</a:t>
            </a:r>
            <a:r>
              <a:rPr lang="en-US" dirty="0" err="1"/>
              <a:t>.onCreate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weatherThread</a:t>
            </a:r>
            <a:r>
              <a:rPr lang="en-US" dirty="0"/>
              <a:t> = </a:t>
            </a:r>
            <a:r>
              <a:rPr lang="en-US" dirty="0">
                <a:solidFill>
                  <a:srgbClr val="0070C0"/>
                </a:solidFill>
              </a:rPr>
              <a:t>new</a:t>
            </a:r>
            <a:r>
              <a:rPr lang="en-US" dirty="0"/>
              <a:t> Thread(</a:t>
            </a:r>
            <a:r>
              <a:rPr lang="en-US" dirty="0">
                <a:solidFill>
                  <a:srgbClr val="0070C0"/>
                </a:solidFill>
              </a:rPr>
              <a:t>new</a:t>
            </a:r>
            <a:r>
              <a:rPr lang="en-US" dirty="0"/>
              <a:t> Runnable() {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            @Override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>
                <a:solidFill>
                  <a:srgbClr val="7030A0"/>
                </a:solidFill>
              </a:rPr>
              <a:t>public void </a:t>
            </a:r>
            <a:r>
              <a:rPr lang="en-US" dirty="0"/>
              <a:t>run() {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>
                <a:solidFill>
                  <a:srgbClr val="00B050"/>
                </a:solidFill>
              </a:rPr>
              <a:t>//Communicate with </a:t>
            </a:r>
            <a:r>
              <a:rPr lang="en-US" dirty="0" err="1">
                <a:solidFill>
                  <a:srgbClr val="00B050"/>
                </a:solidFill>
              </a:rPr>
              <a:t>OpenWeather</a:t>
            </a:r>
            <a:r>
              <a:rPr lang="en-US" dirty="0">
                <a:solidFill>
                  <a:srgbClr val="00B050"/>
                </a:solidFill>
              </a:rPr>
              <a:t> API</a:t>
            </a:r>
          </a:p>
          <a:p>
            <a:pPr marL="0" indent="0">
              <a:buNone/>
            </a:pPr>
            <a:r>
              <a:rPr lang="en-US" dirty="0"/>
              <a:t>            }</a:t>
            </a:r>
          </a:p>
          <a:p>
            <a:pPr marL="0" indent="0">
              <a:buNone/>
            </a:pPr>
            <a:r>
              <a:rPr lang="en-US" dirty="0"/>
              <a:t>        });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  ...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345137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90CAC-A7F6-4019-94CF-426A5A30B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onStartCommand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C0233-B831-4B41-AA7E-49605063A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7030A0"/>
                </a:solidFill>
              </a:rPr>
              <a:t>public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7030A0"/>
                </a:solidFill>
              </a:rPr>
              <a:t>class</a:t>
            </a:r>
            <a:r>
              <a:rPr lang="en-US" sz="2000" dirty="0"/>
              <a:t> </a:t>
            </a:r>
            <a:r>
              <a:rPr lang="en-US" sz="2000" dirty="0" err="1"/>
              <a:t>WeatherService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70C0"/>
                </a:solidFill>
              </a:rPr>
              <a:t>extends</a:t>
            </a:r>
            <a:r>
              <a:rPr lang="en-US" sz="2000" dirty="0"/>
              <a:t> Service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    </a:t>
            </a:r>
            <a:r>
              <a:rPr lang="en-US" sz="2000" dirty="0"/>
              <a:t> …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>
                <a:solidFill>
                  <a:srgbClr val="FFC000"/>
                </a:solidFill>
              </a:rPr>
              <a:t>@Override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>
                <a:solidFill>
                  <a:srgbClr val="7030A0"/>
                </a:solidFill>
              </a:rPr>
              <a:t>public</a:t>
            </a:r>
            <a:r>
              <a:rPr lang="en-US" sz="2000" dirty="0"/>
              <a:t> </a:t>
            </a:r>
            <a:r>
              <a:rPr lang="en-US" sz="2000" dirty="0" err="1">
                <a:solidFill>
                  <a:srgbClr val="7030A0"/>
                </a:solidFill>
              </a:rPr>
              <a:t>int</a:t>
            </a:r>
            <a:r>
              <a:rPr lang="en-US" sz="2000" dirty="0"/>
              <a:t> </a:t>
            </a:r>
            <a:r>
              <a:rPr lang="en-US" sz="2000" dirty="0" err="1"/>
              <a:t>onStartCommand</a:t>
            </a:r>
            <a:r>
              <a:rPr lang="en-US" sz="2000" dirty="0"/>
              <a:t>(Intent </a:t>
            </a:r>
            <a:r>
              <a:rPr lang="en-US" sz="2000" dirty="0" err="1"/>
              <a:t>intent</a:t>
            </a:r>
            <a:r>
              <a:rPr lang="en-US" sz="2000" dirty="0"/>
              <a:t>, </a:t>
            </a:r>
            <a:r>
              <a:rPr lang="en-US" sz="2000" dirty="0" err="1"/>
              <a:t>int</a:t>
            </a:r>
            <a:r>
              <a:rPr lang="en-US" sz="2000" dirty="0"/>
              <a:t> flags, 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startId</a:t>
            </a:r>
            <a:r>
              <a:rPr lang="en-US" sz="2000" dirty="0"/>
              <a:t>) {</a:t>
            </a:r>
          </a:p>
          <a:p>
            <a:pPr marL="0" indent="0">
              <a:buNone/>
            </a:pPr>
            <a:r>
              <a:rPr lang="en-US" sz="2000" dirty="0"/>
              <a:t>        </a:t>
            </a:r>
            <a:r>
              <a:rPr lang="en-US" sz="2000" dirty="0" err="1">
                <a:solidFill>
                  <a:srgbClr val="0070C0"/>
                </a:solidFill>
              </a:rPr>
              <a:t>super</a:t>
            </a:r>
            <a:r>
              <a:rPr lang="en-US" sz="2000" dirty="0" err="1"/>
              <a:t>.onStartCommand</a:t>
            </a:r>
            <a:r>
              <a:rPr lang="en-US" sz="2000" dirty="0"/>
              <a:t>(</a:t>
            </a:r>
            <a:r>
              <a:rPr lang="en-US" sz="2000" dirty="0" err="1"/>
              <a:t>intent,flags,startId</a:t>
            </a:r>
            <a:r>
              <a:rPr lang="en-US" sz="2000" dirty="0"/>
              <a:t>);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   </a:t>
            </a:r>
            <a:r>
              <a:rPr lang="en-US" sz="2000" dirty="0" err="1"/>
              <a:t>weatherThread.start</a:t>
            </a:r>
            <a:r>
              <a:rPr lang="en-US" sz="2000" dirty="0"/>
              <a:t>();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    </a:t>
            </a:r>
            <a:r>
              <a:rPr lang="en-US" sz="2000" dirty="0">
                <a:solidFill>
                  <a:srgbClr val="0070C0"/>
                </a:solidFill>
              </a:rPr>
              <a:t>return</a:t>
            </a:r>
            <a:r>
              <a:rPr lang="en-US" sz="2000" dirty="0"/>
              <a:t> START_STICKY;</a:t>
            </a:r>
          </a:p>
          <a:p>
            <a:pPr marL="0" indent="0">
              <a:buNone/>
            </a:pPr>
            <a:r>
              <a:rPr lang="en-US" sz="2000" dirty="0"/>
              <a:t>    }</a:t>
            </a:r>
          </a:p>
          <a:p>
            <a:pPr marL="0" indent="0">
              <a:buNone/>
            </a:pPr>
            <a:r>
              <a:rPr lang="en-US" sz="2000" dirty="0"/>
              <a:t>    …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59668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703A8-D08A-40C4-9D66-12F2C301B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5400" dirty="0"/>
              <a:t>Services</a:t>
            </a:r>
          </a:p>
        </p:txBody>
      </p:sp>
    </p:spTree>
    <p:extLst>
      <p:ext uri="{BB962C8B-B14F-4D97-AF65-F5344CB8AC3E}">
        <p14:creationId xmlns:p14="http://schemas.microsoft.com/office/powerpoint/2010/main" val="852064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67D90-8F6E-410E-B140-E7EF5822F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7E826-053F-4E30-BCC2-D1A5F70A1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 client-server interface that allows components to interact with the service</a:t>
            </a:r>
          </a:p>
          <a:p>
            <a:r>
              <a:rPr lang="en-US" sz="3600" dirty="0"/>
              <a:t>Runs only as long as another application component is bound to it.</a:t>
            </a:r>
          </a:p>
        </p:txBody>
      </p:sp>
    </p:spTree>
    <p:extLst>
      <p:ext uri="{BB962C8B-B14F-4D97-AF65-F5344CB8AC3E}">
        <p14:creationId xmlns:p14="http://schemas.microsoft.com/office/powerpoint/2010/main" val="108045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F6D41-FD34-48A1-99E7-E66A69FEA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Started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E508C-0569-4909-BCA7-53FA1A5D6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The service is started with the call to </a:t>
            </a:r>
            <a:r>
              <a:rPr lang="en-US" sz="3600" i="1" dirty="0" err="1"/>
              <a:t>startService</a:t>
            </a:r>
            <a:r>
              <a:rPr lang="en-US" sz="3600" i="1" dirty="0"/>
              <a:t>()</a:t>
            </a:r>
            <a:r>
              <a:rPr lang="en-US" sz="3600" dirty="0"/>
              <a:t> will usually </a:t>
            </a:r>
          </a:p>
          <a:p>
            <a:r>
              <a:rPr lang="en-US" sz="3600" dirty="0"/>
              <a:t>Runs a single operation (i.e. download file) in the background indefinitely even if the calling activity is destroyed. </a:t>
            </a:r>
          </a:p>
          <a:p>
            <a:r>
              <a:rPr lang="en-US" sz="3600" dirty="0"/>
              <a:t>Started service will not return the result to the caller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830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4D9FF-35FA-4524-8518-556DF2C86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Foreground Service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AD111-70F8-4E42-977B-F57EE75EF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Foreground service is not a candidate to be kill on low memory. </a:t>
            </a:r>
          </a:p>
          <a:p>
            <a:r>
              <a:rPr lang="en-US" sz="3600" dirty="0"/>
              <a:t>Foreground service requires a notification </a:t>
            </a:r>
          </a:p>
          <a:p>
            <a:r>
              <a:rPr lang="en-US" sz="3600" dirty="0"/>
              <a:t>To invoke a foreground service call </a:t>
            </a:r>
            <a:r>
              <a:rPr lang="en-US" sz="3600" i="1" dirty="0" err="1"/>
              <a:t>startForeground</a:t>
            </a:r>
            <a:r>
              <a:rPr lang="en-US" sz="3600" i="1" dirty="0"/>
              <a:t>()</a:t>
            </a:r>
            <a:r>
              <a:rPr lang="en-US" sz="3600" dirty="0"/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549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7279D-980D-4DF7-A4CF-5D6684639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Lifecycle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BFCAA9E-8A0D-4756-B208-F45FC9974D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347" y="1717142"/>
            <a:ext cx="2142857" cy="44095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6F7D2E2-470E-41D1-BA97-76C0BA03DDF7}"/>
              </a:ext>
            </a:extLst>
          </p:cNvPr>
          <p:cNvSpPr txBox="1"/>
          <p:nvPr/>
        </p:nvSpPr>
        <p:spPr>
          <a:xfrm>
            <a:off x="3993160" y="2340528"/>
            <a:ext cx="7910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onCreate</a:t>
            </a:r>
            <a:r>
              <a:rPr lang="en-US" b="1" dirty="0"/>
              <a:t>() </a:t>
            </a:r>
            <a:r>
              <a:rPr lang="en-US" dirty="0"/>
              <a:t>instance exist, but not started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6545FC-D4DE-4578-96E6-87A47314220B}"/>
              </a:ext>
            </a:extLst>
          </p:cNvPr>
          <p:cNvSpPr txBox="1"/>
          <p:nvPr/>
        </p:nvSpPr>
        <p:spPr>
          <a:xfrm>
            <a:off x="3993160" y="2821014"/>
            <a:ext cx="7155810" cy="37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>
                    <a:lumMod val="65000"/>
                  </a:schemeClr>
                </a:solidFill>
              </a:rPr>
              <a:t>onStartCommand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service started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E4ACB1-692E-418D-B5CD-B8666F49138D}"/>
              </a:ext>
            </a:extLst>
          </p:cNvPr>
          <p:cNvSpPr txBox="1"/>
          <p:nvPr/>
        </p:nvSpPr>
        <p:spPr>
          <a:xfrm>
            <a:off x="3993160" y="3309672"/>
            <a:ext cx="6249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>
                    <a:lumMod val="65000"/>
                  </a:schemeClr>
                </a:solidFill>
              </a:rPr>
              <a:t>onDestroy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()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service stopped</a:t>
            </a:r>
          </a:p>
        </p:txBody>
      </p:sp>
    </p:spTree>
    <p:extLst>
      <p:ext uri="{BB962C8B-B14F-4D97-AF65-F5344CB8AC3E}">
        <p14:creationId xmlns:p14="http://schemas.microsoft.com/office/powerpoint/2010/main" val="1648420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2E683-F26E-4E30-B478-70247A792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Inside </a:t>
            </a:r>
            <a:r>
              <a:rPr lang="en-US" dirty="0" err="1"/>
              <a:t>onCreate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8704B-94B0-4A63-8837-BF588A085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thread to perform work, because Services run the UI thread.</a:t>
            </a:r>
          </a:p>
          <a:p>
            <a:pPr marL="304793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401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7279D-980D-4DF7-A4CF-5D6684639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Lifecycle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BFCAA9E-8A0D-4756-B208-F45FC9974D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347" y="1717142"/>
            <a:ext cx="2142857" cy="44095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6F7D2E2-470E-41D1-BA97-76C0BA03DDF7}"/>
              </a:ext>
            </a:extLst>
          </p:cNvPr>
          <p:cNvSpPr txBox="1"/>
          <p:nvPr/>
        </p:nvSpPr>
        <p:spPr>
          <a:xfrm>
            <a:off x="3993160" y="2340528"/>
            <a:ext cx="7910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>
                    <a:lumMod val="65000"/>
                  </a:schemeClr>
                </a:solidFill>
              </a:rPr>
              <a:t>onCreate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()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instance exist, but not started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6545FC-D4DE-4578-96E6-87A47314220B}"/>
              </a:ext>
            </a:extLst>
          </p:cNvPr>
          <p:cNvSpPr txBox="1"/>
          <p:nvPr/>
        </p:nvSpPr>
        <p:spPr>
          <a:xfrm>
            <a:off x="3993160" y="2821014"/>
            <a:ext cx="7155810" cy="37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onStartCommand</a:t>
            </a:r>
            <a:r>
              <a:rPr lang="en-US" b="1" dirty="0"/>
              <a:t> </a:t>
            </a:r>
            <a:r>
              <a:rPr lang="en-US" dirty="0"/>
              <a:t> service started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E4ACB1-692E-418D-B5CD-B8666F49138D}"/>
              </a:ext>
            </a:extLst>
          </p:cNvPr>
          <p:cNvSpPr txBox="1"/>
          <p:nvPr/>
        </p:nvSpPr>
        <p:spPr>
          <a:xfrm>
            <a:off x="3993160" y="3309672"/>
            <a:ext cx="6249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>
                    <a:lumMod val="65000"/>
                  </a:schemeClr>
                </a:solidFill>
              </a:rPr>
              <a:t>onDestroy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()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service stopped</a:t>
            </a:r>
          </a:p>
        </p:txBody>
      </p:sp>
    </p:spTree>
    <p:extLst>
      <p:ext uri="{BB962C8B-B14F-4D97-AF65-F5344CB8AC3E}">
        <p14:creationId xmlns:p14="http://schemas.microsoft.com/office/powerpoint/2010/main" val="2572497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3BD79-53B3-4C5B-8E6C-8302C242D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Inside </a:t>
            </a:r>
            <a:r>
              <a:rPr lang="en-US" dirty="0" err="1"/>
              <a:t>onStartCommand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220EF-BEBD-4D3E-A2ED-205D60B35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foreground service </a:t>
            </a:r>
          </a:p>
          <a:p>
            <a:r>
              <a:rPr lang="en-US" dirty="0"/>
              <a:t>Start thread</a:t>
            </a:r>
          </a:p>
          <a:p>
            <a:r>
              <a:rPr lang="en-US" dirty="0"/>
              <a:t>Register Broadcast receivers</a:t>
            </a:r>
          </a:p>
        </p:txBody>
      </p:sp>
    </p:spTree>
    <p:extLst>
      <p:ext uri="{BB962C8B-B14F-4D97-AF65-F5344CB8AC3E}">
        <p14:creationId xmlns:p14="http://schemas.microsoft.com/office/powerpoint/2010/main" val="3526301509"/>
      </p:ext>
    </p:extLst>
  </p:cSld>
  <p:clrMapOvr>
    <a:masterClrMapping/>
  </p:clrMapOvr>
</p:sld>
</file>

<file path=ppt/theme/theme1.xml><?xml version="1.0" encoding="utf-8"?>
<a:theme xmlns:a="http://schemas.openxmlformats.org/drawingml/2006/main" name="FS Powerpoint Template with Line 16 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FS Powerpoint Template with Line 16 9</Template>
  <TotalTime>5244</TotalTime>
  <Words>484</Words>
  <Application>Microsoft Office PowerPoint</Application>
  <PresentationFormat>Widescreen</PresentationFormat>
  <Paragraphs>98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FS Powerpoint Template with Line 16 9</vt:lpstr>
      <vt:lpstr>Android Development</vt:lpstr>
      <vt:lpstr>PowerPoint Presentation</vt:lpstr>
      <vt:lpstr>Bound Service</vt:lpstr>
      <vt:lpstr>Started Service</vt:lpstr>
      <vt:lpstr>Foreground Service</vt:lpstr>
      <vt:lpstr>Service Lifecycle</vt:lpstr>
      <vt:lpstr>Inside onCreate()</vt:lpstr>
      <vt:lpstr>Service Lifecycle</vt:lpstr>
      <vt:lpstr>Inside onStartCommand()</vt:lpstr>
      <vt:lpstr>Service Lifecycle</vt:lpstr>
      <vt:lpstr>Inside onDestroy()</vt:lpstr>
      <vt:lpstr>Creating WeatherService</vt:lpstr>
      <vt:lpstr>Add Service to Manifest</vt:lpstr>
      <vt:lpstr>onCreate</vt:lpstr>
      <vt:lpstr>onStartCommand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Development</dc:title>
  <dc:creator>BK Batchelor</dc:creator>
  <cp:lastModifiedBy>BK Batchelor</cp:lastModifiedBy>
  <cp:revision>185</cp:revision>
  <dcterms:created xsi:type="dcterms:W3CDTF">2017-04-27T10:14:16Z</dcterms:created>
  <dcterms:modified xsi:type="dcterms:W3CDTF">2017-06-26T01:16:49Z</dcterms:modified>
</cp:coreProperties>
</file>