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309" r:id="rId4"/>
    <p:sldId id="257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83" r:id="rId13"/>
    <p:sldId id="285" r:id="rId14"/>
    <p:sldId id="286" r:id="rId15"/>
    <p:sldId id="294" r:id="rId16"/>
    <p:sldId id="258" r:id="rId17"/>
    <p:sldId id="280" r:id="rId18"/>
    <p:sldId id="295" r:id="rId19"/>
    <p:sldId id="296" r:id="rId20"/>
    <p:sldId id="300" r:id="rId21"/>
    <p:sldId id="297" r:id="rId22"/>
    <p:sldId id="301" r:id="rId23"/>
    <p:sldId id="302" r:id="rId24"/>
    <p:sldId id="303" r:id="rId25"/>
    <p:sldId id="304" r:id="rId26"/>
    <p:sldId id="307" r:id="rId27"/>
    <p:sldId id="299" r:id="rId28"/>
    <p:sldId id="310" r:id="rId29"/>
    <p:sldId id="259" r:id="rId30"/>
    <p:sldId id="313" r:id="rId31"/>
    <p:sldId id="314" r:id="rId32"/>
    <p:sldId id="315" r:id="rId33"/>
    <p:sldId id="316" r:id="rId34"/>
    <p:sldId id="308" r:id="rId35"/>
    <p:sldId id="305" r:id="rId36"/>
    <p:sldId id="306" r:id="rId37"/>
    <p:sldId id="311" r:id="rId38"/>
    <p:sldId id="31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3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developer.android.com/guide/components/activities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kristinmars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Activit</a:t>
            </a:r>
            <a:r>
              <a:rPr lang="en-US" dirty="0"/>
              <a:t>y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20" y="1600200"/>
            <a:ext cx="70447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84" y="1600200"/>
            <a:ext cx="58874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6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398" y="1630680"/>
            <a:ext cx="1615442" cy="28117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0014" y="1526734"/>
            <a:ext cx="6300789" cy="4558639"/>
            <a:chOff x="723900" y="1081199"/>
            <a:chExt cx="6448425" cy="47804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1081199"/>
              <a:ext cx="2497010" cy="4780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75" y="1134539"/>
              <a:ext cx="3181350" cy="244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000500" y="1303020"/>
              <a:ext cx="754380" cy="146304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Project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3800" y="1488699"/>
            <a:ext cx="3118256" cy="2332180"/>
            <a:chOff x="3879547" y="1323599"/>
            <a:chExt cx="3118256" cy="233218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9547" y="2870200"/>
              <a:ext cx="3118256" cy="7839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909779"/>
            <a:ext cx="8697913" cy="213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Monitoring and Logcat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3543" y="1488699"/>
            <a:ext cx="3108513" cy="2332180"/>
            <a:chOff x="3889290" y="1323599"/>
            <a:chExt cx="3108513" cy="233218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74091" y="1413668"/>
              <a:ext cx="390525" cy="952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16856"/>
            <a:ext cx="2774374" cy="63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Run and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Activity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657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122722" cy="1143000"/>
          </a:xfrm>
        </p:spPr>
        <p:txBody>
          <a:bodyPr/>
          <a:lstStyle/>
          <a:p>
            <a:r>
              <a:rPr lang="en-US" b="1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https://developer.android.com/guide/components/activities/index.html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8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Fundamental building blocks </a:t>
            </a:r>
          </a:p>
          <a:p>
            <a:r>
              <a:rPr lang="en-US" dirty="0"/>
              <a:t>Entry point for user's interaction </a:t>
            </a:r>
          </a:p>
          <a:p>
            <a:r>
              <a:rPr lang="en-US" dirty="0"/>
              <a:t>Provides navigates within an app</a:t>
            </a:r>
          </a:p>
          <a:p>
            <a:r>
              <a:rPr lang="en-US" dirty="0"/>
              <a:t>Communication between other activities</a:t>
            </a:r>
          </a:p>
          <a:p>
            <a:r>
              <a:rPr lang="en-US" dirty="0"/>
              <a:t>Communication between child fragments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62546" y="4585347"/>
            <a:ext cx="8609610" cy="1515416"/>
            <a:chOff x="1662546" y="4585347"/>
            <a:chExt cx="8609610" cy="1515416"/>
          </a:xfrm>
        </p:grpSpPr>
        <p:sp>
          <p:nvSpPr>
            <p:cNvPr id="4" name="TextBox 3"/>
            <p:cNvSpPr txBox="1"/>
            <p:nvPr/>
          </p:nvSpPr>
          <p:spPr>
            <a:xfrm>
              <a:off x="1662546" y="4585347"/>
              <a:ext cx="8609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No Creation or  Modification of Views 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 descr="C:\Users\brian.batchelor\AppData\Local\Microsoft\Windows\INetCache\IE\J4PF38A8\stock-vector-vector-clip-art-illustration-of-smartoon-gesturing-a-stop-sign-as-it-stands-in-a-not-allowed-31370068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84" y="5296394"/>
              <a:ext cx="720509" cy="80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9" y="1514556"/>
            <a:ext cx="3501989" cy="452596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220502" y="1694725"/>
            <a:ext cx="6222670" cy="1205323"/>
            <a:chOff x="4386757" y="1928055"/>
            <a:chExt cx="6222670" cy="1205323"/>
          </a:xfrm>
        </p:grpSpPr>
        <p:sp>
          <p:nvSpPr>
            <p:cNvPr id="5" name="TextBox 4"/>
            <p:cNvSpPr txBox="1"/>
            <p:nvPr/>
          </p:nvSpPr>
          <p:spPr>
            <a:xfrm>
              <a:off x="4386757" y="1928055"/>
              <a:ext cx="5474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onCreate()  </a:t>
              </a:r>
              <a:r>
                <a:rPr lang="en-US" dirty="0"/>
                <a:t>started, but not visible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86757" y="2346051"/>
              <a:ext cx="622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onStart</a:t>
              </a:r>
              <a:r>
                <a:rPr lang="en-US" b="1" dirty="0"/>
                <a:t>() </a:t>
              </a:r>
              <a:r>
                <a:rPr lang="en-US" dirty="0"/>
                <a:t>visible, but not ready for interaction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86757" y="2764046"/>
              <a:ext cx="622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onResume</a:t>
              </a:r>
              <a:r>
                <a:rPr lang="en-US" b="1" dirty="0"/>
                <a:t>() </a:t>
              </a:r>
              <a:r>
                <a:rPr lang="en-US" dirty="0" smtClean="0"/>
                <a:t>moved to the foreground and ready </a:t>
              </a:r>
              <a:r>
                <a:rPr lang="en-US" dirty="0"/>
                <a:t>for interaction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0805" y="3763440"/>
            <a:ext cx="7573658" cy="1397688"/>
            <a:chOff x="4386757" y="4041142"/>
            <a:chExt cx="6222670" cy="1397688"/>
          </a:xfrm>
        </p:grpSpPr>
        <p:sp>
          <p:nvSpPr>
            <p:cNvPr id="9" name="TextBox 8"/>
            <p:cNvSpPr txBox="1"/>
            <p:nvPr/>
          </p:nvSpPr>
          <p:spPr>
            <a:xfrm>
              <a:off x="4386757" y="4041142"/>
              <a:ext cx="6222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onPause</a:t>
              </a:r>
              <a:r>
                <a:rPr lang="en-US" b="1" dirty="0"/>
                <a:t>() </a:t>
              </a:r>
              <a:r>
                <a:rPr lang="en-US" dirty="0"/>
                <a:t>moving to the </a:t>
              </a:r>
              <a:r>
                <a:rPr lang="en-US" dirty="0" smtClean="0"/>
                <a:t>background and stopping </a:t>
              </a:r>
              <a:r>
                <a:rPr lang="en-US" dirty="0"/>
                <a:t>user interaction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86757" y="4423869"/>
              <a:ext cx="622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onStop</a:t>
              </a:r>
              <a:r>
                <a:rPr lang="en-US" b="1" dirty="0"/>
                <a:t>() </a:t>
              </a:r>
              <a:r>
                <a:rPr lang="en-US" dirty="0"/>
                <a:t>moved to the background </a:t>
              </a:r>
              <a:r>
                <a:rPr lang="en-US" dirty="0" smtClean="0"/>
                <a:t>and </a:t>
              </a:r>
              <a:r>
                <a:rPr lang="en-US" dirty="0"/>
                <a:t>not visible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6757" y="4792499"/>
              <a:ext cx="6222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onDestroy</a:t>
              </a:r>
              <a:r>
                <a:rPr lang="en-US" b="1" dirty="0"/>
                <a:t>() </a:t>
              </a:r>
              <a:r>
                <a:rPr lang="en-US" dirty="0"/>
                <a:t>moved to the </a:t>
              </a:r>
              <a:r>
                <a:rPr lang="en-US" dirty="0" smtClean="0"/>
                <a:t>background, not visible and flagged to be destroyed by the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42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Activity’s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" y="1686153"/>
            <a:ext cx="6429524" cy="27789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" y="124557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Kristin </a:t>
            </a:r>
            <a:r>
              <a:rPr lang="en-US" dirty="0" err="1">
                <a:hlinkClick r:id="rId3"/>
              </a:rPr>
              <a:t>Marsicano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8146" y="5075259"/>
            <a:ext cx="10129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https://news.realm.io/news/activities-in-the-wild-exploring-the-activity-lifecycle-android/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930" y="1614903"/>
            <a:ext cx="4842752" cy="284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relationships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906984" y="1822860"/>
            <a:ext cx="4512623" cy="1009404"/>
            <a:chOff x="605642" y="1828799"/>
            <a:chExt cx="4512623" cy="1009404"/>
          </a:xfrm>
        </p:grpSpPr>
        <p:sp>
          <p:nvSpPr>
            <p:cNvPr id="4" name="Oval 3"/>
            <p:cNvSpPr/>
            <p:nvPr/>
          </p:nvSpPr>
          <p:spPr>
            <a:xfrm>
              <a:off x="605642" y="1828800"/>
              <a:ext cx="1555667" cy="1009403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onCreate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53740" y="1828799"/>
              <a:ext cx="1664525" cy="1009403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onDestroy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06044" y="4801583"/>
            <a:ext cx="4714503" cy="1009404"/>
            <a:chOff x="605642" y="4617521"/>
            <a:chExt cx="4714503" cy="1009404"/>
          </a:xfrm>
        </p:grpSpPr>
        <p:sp>
          <p:nvSpPr>
            <p:cNvPr id="14" name="Oval 13"/>
            <p:cNvSpPr/>
            <p:nvPr/>
          </p:nvSpPr>
          <p:spPr>
            <a:xfrm>
              <a:off x="605642" y="4617522"/>
              <a:ext cx="1757548" cy="100940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onResume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655620" y="4617521"/>
              <a:ext cx="1664525" cy="100940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onPause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06984" y="3317172"/>
            <a:ext cx="4512623" cy="1009404"/>
            <a:chOff x="605641" y="3323111"/>
            <a:chExt cx="4512623" cy="1009404"/>
          </a:xfrm>
        </p:grpSpPr>
        <p:sp>
          <p:nvSpPr>
            <p:cNvPr id="18" name="Oval 17"/>
            <p:cNvSpPr/>
            <p:nvPr/>
          </p:nvSpPr>
          <p:spPr>
            <a:xfrm>
              <a:off x="605641" y="3323112"/>
              <a:ext cx="1555667" cy="100940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onStart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453739" y="3323111"/>
              <a:ext cx="1664525" cy="100940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onStop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91193" y="2134872"/>
            <a:ext cx="2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Initialize variable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1193" y="3498708"/>
            <a:ext cx="287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Register components  (i.e. broadcast receivers)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37814" y="3649680"/>
            <a:ext cx="290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Unregister components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1193" y="4931619"/>
            <a:ext cx="267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listeners  (i.e. click or change)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37814" y="4949425"/>
            <a:ext cx="478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listeners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637814" y="5318757"/>
            <a:ext cx="320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 data (i.e. database)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748" y="1732497"/>
            <a:ext cx="1216801" cy="109976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4537364" y="2920347"/>
            <a:ext cx="310743" cy="32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4537364" y="4384361"/>
            <a:ext cx="310743" cy="32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6200000">
            <a:off x="7523512" y="4384361"/>
            <a:ext cx="310743" cy="32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6200000">
            <a:off x="7523512" y="2920347"/>
            <a:ext cx="310743" cy="32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</a:t>
            </a:r>
            <a:r>
              <a:rPr lang="en-US" dirty="0" err="1"/>
              <a:t>BlueSkies</a:t>
            </a:r>
            <a:r>
              <a:rPr lang="en-US" dirty="0"/>
              <a:t>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Activity </a:t>
            </a:r>
          </a:p>
          <a:p>
            <a:pPr lvl="1"/>
            <a:r>
              <a:rPr lang="en-US" dirty="0" smtClean="0"/>
              <a:t>Fragment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Http communication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83" y="1389412"/>
            <a:ext cx="2813142" cy="46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build.gradle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target SDK version</a:t>
            </a:r>
          </a:p>
          <a:p>
            <a:r>
              <a:rPr lang="en-US" dirty="0" smtClean="0"/>
              <a:t>Set minimum SDK version</a:t>
            </a:r>
          </a:p>
          <a:p>
            <a:r>
              <a:rPr lang="en-US" dirty="0" smtClean="0"/>
              <a:t>Define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MainActivity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Keep lifecycle methods in order</a:t>
            </a:r>
          </a:p>
          <a:p>
            <a:pPr lvl="1"/>
            <a:r>
              <a:rPr lang="en-US" dirty="0" smtClean="0"/>
              <a:t>Place other methods (helpers) below the lifecycle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smtClean="0"/>
              <a:t>XML Layout</a:t>
            </a:r>
          </a:p>
          <a:p>
            <a:pPr lvl="1"/>
            <a:r>
              <a:rPr lang="en-US" dirty="0" smtClean="0"/>
              <a:t>XML Layout holds </a:t>
            </a:r>
            <a:r>
              <a:rPr lang="en-US" dirty="0" err="1" smtClean="0"/>
              <a:t>ViewGroups</a:t>
            </a:r>
            <a:r>
              <a:rPr lang="en-US" dirty="0"/>
              <a:t> </a:t>
            </a:r>
            <a:r>
              <a:rPr lang="en-US" dirty="0" smtClean="0"/>
              <a:t>(layouts) and View (widgets)</a:t>
            </a:r>
            <a:endParaRPr lang="en-US" dirty="0" smtClean="0"/>
          </a:p>
          <a:p>
            <a:pPr lvl="1"/>
            <a:r>
              <a:rPr lang="en-US" dirty="0" smtClean="0"/>
              <a:t>Best practices</a:t>
            </a:r>
          </a:p>
          <a:p>
            <a:pPr lvl="2"/>
            <a:r>
              <a:rPr lang="en-US" dirty="0" smtClean="0"/>
              <a:t>Layout naming convention </a:t>
            </a:r>
          </a:p>
          <a:p>
            <a:pPr lvl="3"/>
            <a:r>
              <a:rPr lang="en-US" dirty="0" smtClean="0"/>
              <a:t>MainActivity.java  =&gt; main_activity.xml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9" y="2030247"/>
            <a:ext cx="58483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20" y="3030620"/>
            <a:ext cx="3971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Layout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2" y="2042556"/>
            <a:ext cx="5343945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layout XML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811" y="2042555"/>
            <a:ext cx="5754168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4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Types of layouts</a:t>
            </a:r>
          </a:p>
          <a:p>
            <a:pPr lvl="1"/>
            <a:r>
              <a:rPr lang="en-US" dirty="0" smtClean="0"/>
              <a:t>Linear </a:t>
            </a:r>
          </a:p>
          <a:p>
            <a:pPr lvl="1"/>
            <a:r>
              <a:rPr lang="en-US" dirty="0" smtClean="0"/>
              <a:t>Relative</a:t>
            </a:r>
          </a:p>
          <a:p>
            <a:pPr lvl="1"/>
            <a:r>
              <a:rPr lang="en-US" dirty="0" smtClean="0"/>
              <a:t>Frame </a:t>
            </a:r>
          </a:p>
          <a:p>
            <a:pPr lvl="1"/>
            <a:r>
              <a:rPr lang="en-US" dirty="0" smtClean="0"/>
              <a:t>Constraint</a:t>
            </a:r>
          </a:p>
          <a:p>
            <a:r>
              <a:rPr lang="en-US" dirty="0" smtClean="0"/>
              <a:t> Best Practices</a:t>
            </a:r>
          </a:p>
          <a:p>
            <a:pPr lvl="1"/>
            <a:r>
              <a:rPr lang="en-US" dirty="0" smtClean="0"/>
              <a:t>Attempt to keep the layout flat by avoiding nest layouts</a:t>
            </a:r>
          </a:p>
          <a:p>
            <a:pPr lvl="1"/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sz="4400" dirty="0" smtClean="0"/>
              <a:t>Layouts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2092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 smtClean="0"/>
              <a:t>MainActivity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Activity to Layout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9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Android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MainActivity</a:t>
            </a:r>
            <a:r>
              <a:rPr lang="en-US" dirty="0" smtClean="0"/>
              <a:t> to AndroidManifest.xml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manifest file</a:t>
            </a:r>
            <a:r>
              <a:rPr lang="en-US" dirty="0"/>
              <a:t> provides essential information about your app to the Android system, which the system must have before it </a:t>
            </a:r>
            <a:r>
              <a:rPr lang="en-US" dirty="0" smtClean="0"/>
              <a:t>can </a:t>
            </a:r>
            <a:r>
              <a:rPr lang="en-US" dirty="0"/>
              <a:t>run any of the app's code</a:t>
            </a:r>
            <a:r>
              <a:rPr lang="en-US" dirty="0" smtClean="0"/>
              <a:t>. (i.e. activities,</a:t>
            </a:r>
            <a:r>
              <a:rPr lang="en-US" dirty="0"/>
              <a:t> </a:t>
            </a:r>
            <a:r>
              <a:rPr lang="en-US" dirty="0" smtClean="0"/>
              <a:t>services, content provider…)</a:t>
            </a:r>
          </a:p>
        </p:txBody>
      </p:sp>
    </p:spTree>
    <p:extLst>
      <p:ext uri="{BB962C8B-B14F-4D97-AF65-F5344CB8AC3E}">
        <p14:creationId xmlns:p14="http://schemas.microsoft.com/office/powerpoint/2010/main" val="10898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Fragments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769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09897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View and Layout logic</a:t>
            </a:r>
          </a:p>
          <a:p>
            <a:pPr lvl="2"/>
            <a:r>
              <a:rPr lang="en-US" dirty="0"/>
              <a:t>Event handling (i.e. </a:t>
            </a:r>
            <a:r>
              <a:rPr lang="en-US" dirty="0" err="1"/>
              <a:t>onClick</a:t>
            </a:r>
            <a:r>
              <a:rPr lang="en-US" dirty="0"/>
              <a:t>())</a:t>
            </a:r>
          </a:p>
          <a:p>
            <a:pPr lvl="2"/>
            <a:r>
              <a:rPr lang="en-US" dirty="0"/>
              <a:t>Network request </a:t>
            </a:r>
          </a:p>
          <a:p>
            <a:pPr lvl="2"/>
            <a:r>
              <a:rPr lang="en-US" dirty="0"/>
              <a:t>Interacting with a persistence storage</a:t>
            </a:r>
          </a:p>
        </p:txBody>
      </p:sp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mobile SDK </a:t>
            </a:r>
          </a:p>
          <a:p>
            <a:r>
              <a:rPr lang="en-US" dirty="0" smtClean="0"/>
              <a:t>Written in Java</a:t>
            </a:r>
          </a:p>
          <a:p>
            <a:r>
              <a:rPr lang="en-US" dirty="0" smtClean="0"/>
              <a:t>Now supports </a:t>
            </a:r>
            <a:r>
              <a:rPr lang="en-US" dirty="0" err="1" smtClean="0"/>
              <a:t>Kotlin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Lifecycle</a:t>
            </a:r>
            <a:endParaRPr lang="en-US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6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Lifecycle</a:t>
            </a:r>
            <a:br>
              <a:rPr lang="en-US" dirty="0" smtClean="0"/>
            </a:br>
            <a:r>
              <a:rPr lang="en-US" sz="2800" dirty="0" smtClean="0"/>
              <a:t>Create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54" y="2375065"/>
            <a:ext cx="2278207" cy="280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Lifecycle</a:t>
            </a:r>
            <a:br>
              <a:rPr lang="en-US" dirty="0" smtClean="0"/>
            </a:br>
            <a:r>
              <a:rPr lang="en-US" sz="2800" dirty="0" smtClean="0"/>
              <a:t>Create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9910" y="3048296"/>
            <a:ext cx="1178410" cy="184374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10" y="2173605"/>
            <a:ext cx="20955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9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Lifecycle</a:t>
            </a:r>
            <a:br>
              <a:rPr lang="en-US" dirty="0" smtClean="0"/>
            </a:br>
            <a:r>
              <a:rPr lang="en-US" sz="2800" dirty="0" smtClean="0"/>
              <a:t>Destroy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280" y="4861560"/>
            <a:ext cx="906780" cy="853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68" y="2852738"/>
            <a:ext cx="11906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Fragments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9" y="1732860"/>
            <a:ext cx="52768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83" y="1757546"/>
            <a:ext cx="5844294" cy="35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 smtClean="0"/>
              <a:t>Groups and View dimensions</a:t>
            </a:r>
          </a:p>
          <a:p>
            <a:r>
              <a:rPr lang="en-US" dirty="0" smtClean="0"/>
              <a:t>Scale according to screen density, not screen size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457200"/>
            <a:ext cx="9120249" cy="1143000"/>
          </a:xfrm>
        </p:spPr>
        <p:txBody>
          <a:bodyPr/>
          <a:lstStyle/>
          <a:p>
            <a:r>
              <a:rPr lang="en-US" sz="4400" dirty="0" smtClean="0"/>
              <a:t>Density </a:t>
            </a:r>
            <a:r>
              <a:rPr lang="en-US" sz="4400" dirty="0" smtClean="0"/>
              <a:t>Independent Pixel (</a:t>
            </a:r>
            <a:r>
              <a:rPr lang="en-US" sz="4400" dirty="0" err="1" smtClean="0"/>
              <a:t>dp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477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633361" cy="4525963"/>
          </a:xfrm>
        </p:spPr>
        <p:txBody>
          <a:bodyPr/>
          <a:lstStyle/>
          <a:p>
            <a:pPr lvl="1"/>
            <a:r>
              <a:rPr lang="en-US" dirty="0" smtClean="0"/>
              <a:t>Controlling text size</a:t>
            </a:r>
          </a:p>
          <a:p>
            <a:pPr lvl="1"/>
            <a:r>
              <a:rPr lang="en-US" dirty="0" smtClean="0"/>
              <a:t>Scale </a:t>
            </a:r>
            <a:r>
              <a:rPr lang="en-US" dirty="0"/>
              <a:t>according to screen density, not screen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Also, scales according settings font settings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Scale Independent Pixel 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31" y="1852549"/>
            <a:ext cx="2013982" cy="35804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966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Landscape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Live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9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Fragment to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Statically</a:t>
            </a:r>
            <a:r>
              <a:rPr lang="en-US" dirty="0" smtClean="0"/>
              <a:t> -- add fragment to Activity’s Layout </a:t>
            </a:r>
          </a:p>
          <a:p>
            <a:pPr lvl="1"/>
            <a:r>
              <a:rPr lang="en-US" b="1" dirty="0" smtClean="0"/>
              <a:t>Dynamically</a:t>
            </a:r>
            <a:r>
              <a:rPr lang="en-US" dirty="0" smtClean="0"/>
              <a:t> – using Java and Fragment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7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 facto standard for Android development </a:t>
            </a:r>
          </a:p>
          <a:p>
            <a:r>
              <a:rPr lang="en-US" dirty="0"/>
              <a:t>Built on the IntelliJ</a:t>
            </a:r>
          </a:p>
          <a:p>
            <a:r>
              <a:rPr lang="en-US" dirty="0"/>
              <a:t>Some features</a:t>
            </a:r>
          </a:p>
          <a:p>
            <a:pPr lvl="1"/>
            <a:r>
              <a:rPr lang="en-US" dirty="0"/>
              <a:t>Layout 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Instant 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017038"/>
            <a:ext cx="4171950" cy="320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84" y="1600200"/>
            <a:ext cx="58874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5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26" y="1600200"/>
            <a:ext cx="70639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4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26" y="1600200"/>
            <a:ext cx="70639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81" y="1255816"/>
            <a:ext cx="67038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60718" y="5771407"/>
            <a:ext cx="604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https://developer.android.com/about/dashboards/index.html</a:t>
            </a:r>
          </a:p>
        </p:txBody>
      </p:sp>
    </p:spTree>
    <p:extLst>
      <p:ext uri="{BB962C8B-B14F-4D97-AF65-F5344CB8AC3E}">
        <p14:creationId xmlns:p14="http://schemas.microsoft.com/office/powerpoint/2010/main" val="22700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Live Example</a:t>
            </a:r>
            <a:r>
              <a:rPr lang="en-US" dirty="0" smtClean="0"/>
              <a:t>: Android Developer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3077</TotalTime>
  <Words>468</Words>
  <Application>Microsoft Office PowerPoint</Application>
  <PresentationFormat>Custom</PresentationFormat>
  <Paragraphs>125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FS Powerpoint Template with Line 16 9</vt:lpstr>
      <vt:lpstr>Android Development</vt:lpstr>
      <vt:lpstr>Goals</vt:lpstr>
      <vt:lpstr>What is Android</vt:lpstr>
      <vt:lpstr>Android Studio </vt:lpstr>
      <vt:lpstr>New Project</vt:lpstr>
      <vt:lpstr>New Project (cont)</vt:lpstr>
      <vt:lpstr>New Project (cont)</vt:lpstr>
      <vt:lpstr>Android Versions</vt:lpstr>
      <vt:lpstr>PowerPoint Presentation</vt:lpstr>
      <vt:lpstr>Add Activity</vt:lpstr>
      <vt:lpstr>PowerPoint Presentation</vt:lpstr>
      <vt:lpstr>Project Pane</vt:lpstr>
      <vt:lpstr>Monitoring and Logcat pane</vt:lpstr>
      <vt:lpstr>Run and Debug</vt:lpstr>
      <vt:lpstr>PowerPoint Presentation</vt:lpstr>
      <vt:lpstr>Activity https://developer.android.com/guide/components/activities/index.html</vt:lpstr>
      <vt:lpstr>Activity Lifecycle</vt:lpstr>
      <vt:lpstr>Activity’s States</vt:lpstr>
      <vt:lpstr>Lifecycle relationships</vt:lpstr>
      <vt:lpstr>Exploring build.gradle file</vt:lpstr>
      <vt:lpstr>Creating MainActivity </vt:lpstr>
      <vt:lpstr>XML Layout</vt:lpstr>
      <vt:lpstr>Creating Layout directory</vt:lpstr>
      <vt:lpstr>Creating layout XML</vt:lpstr>
      <vt:lpstr>Layouts </vt:lpstr>
      <vt:lpstr>Creating MainActivity</vt:lpstr>
      <vt:lpstr>Editing Android Manifest</vt:lpstr>
      <vt:lpstr>PowerPoint Presentation</vt:lpstr>
      <vt:lpstr>Fragment</vt:lpstr>
      <vt:lpstr>Fragment Lifecycle</vt:lpstr>
      <vt:lpstr>Fragment Lifecycle Create</vt:lpstr>
      <vt:lpstr>Fragment Lifecycle Create</vt:lpstr>
      <vt:lpstr>Fragment Lifecycle Destroy</vt:lpstr>
      <vt:lpstr>Creating Fragments</vt:lpstr>
      <vt:lpstr>Density Independent Pixel (dp)</vt:lpstr>
      <vt:lpstr>Scale Independent Pixel (sp)</vt:lpstr>
      <vt:lpstr>Create Landscape Layout</vt:lpstr>
      <vt:lpstr>Adding Fragment to 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Brian Batchelor</cp:lastModifiedBy>
  <cp:revision>102</cp:revision>
  <dcterms:created xsi:type="dcterms:W3CDTF">2017-04-27T10:14:16Z</dcterms:created>
  <dcterms:modified xsi:type="dcterms:W3CDTF">2017-06-14T22:43:38Z</dcterms:modified>
</cp:coreProperties>
</file>