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309" r:id="rId4"/>
    <p:sldId id="257" r:id="rId5"/>
    <p:sldId id="283" r:id="rId6"/>
    <p:sldId id="285" r:id="rId7"/>
    <p:sldId id="286" r:id="rId8"/>
    <p:sldId id="287" r:id="rId9"/>
    <p:sldId id="289" r:id="rId10"/>
    <p:sldId id="339" r:id="rId11"/>
    <p:sldId id="292" r:id="rId12"/>
    <p:sldId id="300" r:id="rId13"/>
    <p:sldId id="294" r:id="rId14"/>
    <p:sldId id="258" r:id="rId15"/>
    <p:sldId id="332" r:id="rId16"/>
    <p:sldId id="334" r:id="rId17"/>
    <p:sldId id="335" r:id="rId18"/>
    <p:sldId id="336" r:id="rId19"/>
    <p:sldId id="337" r:id="rId20"/>
    <p:sldId id="338" r:id="rId21"/>
    <p:sldId id="280" r:id="rId22"/>
    <p:sldId id="341" r:id="rId23"/>
    <p:sldId id="342" r:id="rId24"/>
    <p:sldId id="343" r:id="rId25"/>
    <p:sldId id="344" r:id="rId26"/>
    <p:sldId id="345" r:id="rId27"/>
    <p:sldId id="333" r:id="rId28"/>
    <p:sldId id="297" r:id="rId29"/>
    <p:sldId id="301" r:id="rId30"/>
    <p:sldId id="302" r:id="rId31"/>
    <p:sldId id="303" r:id="rId32"/>
    <p:sldId id="326" r:id="rId33"/>
    <p:sldId id="304" r:id="rId34"/>
    <p:sldId id="307" r:id="rId35"/>
    <p:sldId id="299" r:id="rId36"/>
    <p:sldId id="327" r:id="rId37"/>
    <p:sldId id="346" r:id="rId38"/>
    <p:sldId id="310" r:id="rId39"/>
    <p:sldId id="320" r:id="rId40"/>
    <p:sldId id="259" r:id="rId41"/>
    <p:sldId id="314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15" r:id="rId50"/>
    <p:sldId id="316" r:id="rId51"/>
    <p:sldId id="354" r:id="rId52"/>
    <p:sldId id="308" r:id="rId53"/>
    <p:sldId id="318" r:id="rId54"/>
    <p:sldId id="355" r:id="rId55"/>
    <p:sldId id="305" r:id="rId56"/>
    <p:sldId id="306" r:id="rId57"/>
    <p:sldId id="321" r:id="rId58"/>
    <p:sldId id="322" r:id="rId59"/>
    <p:sldId id="323" r:id="rId60"/>
    <p:sldId id="312" r:id="rId61"/>
    <p:sldId id="324" r:id="rId62"/>
    <p:sldId id="325" r:id="rId63"/>
    <p:sldId id="329" r:id="rId64"/>
    <p:sldId id="330" r:id="rId65"/>
    <p:sldId id="33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Reference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69" y="1686296"/>
            <a:ext cx="6854645" cy="436915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338060" y="1741854"/>
            <a:ext cx="4656018" cy="780366"/>
            <a:chOff x="7338060" y="1741854"/>
            <a:chExt cx="4656018" cy="780366"/>
          </a:xfrm>
        </p:grpSpPr>
        <p:sp>
          <p:nvSpPr>
            <p:cNvPr id="5" name="Oval 4"/>
            <p:cNvSpPr/>
            <p:nvPr/>
          </p:nvSpPr>
          <p:spPr>
            <a:xfrm>
              <a:off x="7338060" y="2263140"/>
              <a:ext cx="1310640" cy="259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6"/>
            </p:cNvCxnSpPr>
            <p:nvPr/>
          </p:nvCxnSpPr>
          <p:spPr>
            <a:xfrm flipV="1">
              <a:off x="8648700" y="2065020"/>
              <a:ext cx="777240" cy="32766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425940" y="1741854"/>
              <a:ext cx="256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 Support SDK Version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09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Activity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20" y="1600200"/>
            <a:ext cx="70447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build.gradle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Set target SDK version</a:t>
            </a:r>
          </a:p>
          <a:p>
            <a:pPr lvl="1"/>
            <a:r>
              <a:rPr lang="en-US" dirty="0"/>
              <a:t>Set minimum SDK version</a:t>
            </a:r>
          </a:p>
          <a:p>
            <a:pPr lvl="1"/>
            <a:r>
              <a:rPr lang="en-US" dirty="0"/>
              <a:t>Define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758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5657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22722" cy="1143000"/>
          </a:xfrm>
        </p:spPr>
        <p:txBody>
          <a:bodyPr/>
          <a:lstStyle/>
          <a:p>
            <a:r>
              <a:rPr lang="en-US" b="1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Fundamental building blocks </a:t>
            </a:r>
          </a:p>
          <a:p>
            <a:r>
              <a:rPr lang="en-US" dirty="0"/>
              <a:t>Entry point for user's interaction </a:t>
            </a:r>
          </a:p>
          <a:p>
            <a:r>
              <a:rPr lang="en-US" dirty="0"/>
              <a:t>Provides navigates within an app</a:t>
            </a:r>
          </a:p>
          <a:p>
            <a:r>
              <a:rPr lang="en-US" dirty="0"/>
              <a:t>Communication between other activities</a:t>
            </a:r>
          </a:p>
          <a:p>
            <a:r>
              <a:rPr lang="en-US" dirty="0"/>
              <a:t>Communication between child fragments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62546" y="4585347"/>
            <a:ext cx="8609610" cy="1515416"/>
            <a:chOff x="1662546" y="4585347"/>
            <a:chExt cx="8609610" cy="1515416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585347"/>
              <a:ext cx="8609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84" y="5296394"/>
              <a:ext cx="720509" cy="80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onCreate()  </a:t>
            </a:r>
            <a:r>
              <a:rPr lang="en-US" dirty="0"/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onStart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onResume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5F4A5-9664-41BD-8FCE-D77B9F0D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8D5158-09EF-4590-93E1-68E59B31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incoming data (i.e. Intent)</a:t>
            </a:r>
          </a:p>
          <a:p>
            <a:r>
              <a:rPr lang="en-US" dirty="0" smtClean="0"/>
              <a:t>Initialize variables (non-view)</a:t>
            </a:r>
          </a:p>
          <a:p>
            <a:r>
              <a:rPr lang="en-US" dirty="0" smtClean="0"/>
              <a:t>Assign Activity layout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onCreate()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onResume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28D8C-70E2-453E-86D6-07C0E276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onStart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EFC9F3-9443-4188-B583-79F8E3F8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view objects (inside Fragment)</a:t>
            </a:r>
          </a:p>
          <a:p>
            <a:r>
              <a:rPr lang="en-US" dirty="0" smtClean="0"/>
              <a:t>Register 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onCreate()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onStart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/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Blue Skies App</a:t>
            </a:r>
          </a:p>
          <a:p>
            <a:pPr lvl="1"/>
            <a:r>
              <a:rPr lang="en-US" dirty="0"/>
              <a:t>Activity </a:t>
            </a:r>
          </a:p>
          <a:p>
            <a:pPr lvl="1"/>
            <a:r>
              <a:rPr lang="en-US" dirty="0"/>
              <a:t>Fragment</a:t>
            </a:r>
          </a:p>
          <a:p>
            <a:pPr lvl="1"/>
            <a:r>
              <a:rPr lang="en-US" dirty="0"/>
              <a:t>Layout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Http communication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01" y="1840673"/>
            <a:ext cx="2318910" cy="39960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2EB54-61C5-4F88-9B57-EA1ACC2F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onResume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6D488D-1FC6-41B9-BEB2-042DB25F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Continue a service or action  (ex. Stock market ticker)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background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onStop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not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visible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onPause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Pause service(s) or actions</a:t>
            </a:r>
          </a:p>
          <a:p>
            <a:pPr lvl="1"/>
            <a:r>
              <a:rPr lang="en-US" dirty="0" smtClean="0"/>
              <a:t>Save data to a persistent storage</a:t>
            </a:r>
          </a:p>
        </p:txBody>
      </p:sp>
      <p:pic>
        <p:nvPicPr>
          <p:cNvPr id="4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9" y="1497537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7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onPause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moving to the background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and not </a:t>
            </a:r>
            <a:r>
              <a:rPr lang="en-US" dirty="0" smtClean="0"/>
              <a:t>visible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69" y="1932015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6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onStop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Unregister Service(s)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onPause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moving to the background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onStop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moved to the background and not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visible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69" y="1932015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onDestroy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up anything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D42FD-F515-4A38-AEC3-4676608E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Relationships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88821" y="2204852"/>
            <a:ext cx="5508171" cy="558141"/>
            <a:chOff x="2588821" y="2204852"/>
            <a:chExt cx="5508171" cy="558141"/>
          </a:xfrm>
        </p:grpSpPr>
        <p:sp>
          <p:nvSpPr>
            <p:cNvPr id="4" name="Rounded Rectangle 3"/>
            <p:cNvSpPr/>
            <p:nvPr/>
          </p:nvSpPr>
          <p:spPr>
            <a:xfrm>
              <a:off x="2588821" y="2204852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</a:t>
              </a:r>
              <a:r>
                <a:rPr lang="en-US" dirty="0" err="1" smtClean="0"/>
                <a:t>nCreate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30686" y="2204852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onDestroy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4" idx="3"/>
              <a:endCxn id="5" idx="1"/>
            </p:cNvCxnSpPr>
            <p:nvPr/>
          </p:nvCxnSpPr>
          <p:spPr>
            <a:xfrm>
              <a:off x="4655127" y="2483923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88821" y="3152898"/>
            <a:ext cx="5508171" cy="558141"/>
            <a:chOff x="2588821" y="3152898"/>
            <a:chExt cx="5508171" cy="558141"/>
          </a:xfrm>
        </p:grpSpPr>
        <p:sp>
          <p:nvSpPr>
            <p:cNvPr id="6" name="Rounded Rectangle 5"/>
            <p:cNvSpPr/>
            <p:nvPr/>
          </p:nvSpPr>
          <p:spPr>
            <a:xfrm>
              <a:off x="2588821" y="315289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onStart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30686" y="315289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onStop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6" idx="3"/>
              <a:endCxn id="7" idx="1"/>
            </p:cNvCxnSpPr>
            <p:nvPr/>
          </p:nvCxnSpPr>
          <p:spPr>
            <a:xfrm>
              <a:off x="4655127" y="3431969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88821" y="4243448"/>
            <a:ext cx="5508171" cy="558141"/>
            <a:chOff x="2588821" y="4243448"/>
            <a:chExt cx="5508171" cy="558141"/>
          </a:xfrm>
        </p:grpSpPr>
        <p:sp>
          <p:nvSpPr>
            <p:cNvPr id="8" name="Rounded Rectangle 7"/>
            <p:cNvSpPr/>
            <p:nvPr/>
          </p:nvSpPr>
          <p:spPr>
            <a:xfrm>
              <a:off x="2588821" y="424344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onResume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30686" y="424344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onPause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17" name="Straight Connector 16"/>
            <p:cNvCxnSpPr>
              <a:stCxn id="8" idx="3"/>
              <a:endCxn id="9" idx="1"/>
            </p:cNvCxnSpPr>
            <p:nvPr/>
          </p:nvCxnSpPr>
          <p:spPr>
            <a:xfrm>
              <a:off x="4655127" y="4522519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56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MainActivity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Keep lifecycle methods in order</a:t>
            </a:r>
          </a:p>
          <a:p>
            <a:pPr lvl="1"/>
            <a:r>
              <a:rPr lang="en-US" dirty="0"/>
              <a:t>Place other methods (helpers) below the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23749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XML Layout</a:t>
            </a:r>
          </a:p>
          <a:p>
            <a:pPr lvl="1"/>
            <a:r>
              <a:rPr lang="en-US" dirty="0"/>
              <a:t>XML Layout holds </a:t>
            </a:r>
            <a:r>
              <a:rPr lang="en-US" dirty="0" err="1"/>
              <a:t>ViewGroups</a:t>
            </a:r>
            <a:r>
              <a:rPr lang="en-US" dirty="0"/>
              <a:t> (layouts) and View (widgets)</a:t>
            </a:r>
          </a:p>
          <a:p>
            <a:pPr lvl="1"/>
            <a:r>
              <a:rPr lang="en-US" dirty="0"/>
              <a:t>Best practices</a:t>
            </a:r>
          </a:p>
          <a:p>
            <a:pPr lvl="2"/>
            <a:r>
              <a:rPr lang="en-US" dirty="0"/>
              <a:t>Layout naming convention </a:t>
            </a:r>
          </a:p>
          <a:p>
            <a:pPr lvl="3"/>
            <a:r>
              <a:rPr lang="en-US" dirty="0"/>
              <a:t>MainActivity.java  =&gt; main_activity.xml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Layout</a:t>
            </a:r>
          </a:p>
        </p:txBody>
      </p:sp>
    </p:spTree>
    <p:extLst>
      <p:ext uri="{BB962C8B-B14F-4D97-AF65-F5344CB8AC3E}">
        <p14:creationId xmlns:p14="http://schemas.microsoft.com/office/powerpoint/2010/main" val="13519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mobile SDK </a:t>
            </a:r>
          </a:p>
          <a:p>
            <a:r>
              <a:rPr lang="en-US" dirty="0" smtClean="0"/>
              <a:t>Support Java and 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9" y="2030247"/>
            <a:ext cx="58483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20" y="3030620"/>
            <a:ext cx="3971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Layout directory</a:t>
            </a:r>
          </a:p>
        </p:txBody>
      </p:sp>
    </p:spTree>
    <p:extLst>
      <p:ext uri="{BB962C8B-B14F-4D97-AF65-F5344CB8AC3E}">
        <p14:creationId xmlns:p14="http://schemas.microsoft.com/office/powerpoint/2010/main" val="17893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2" y="2042556"/>
            <a:ext cx="5343945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layout XML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811" y="2042555"/>
            <a:ext cx="5754168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4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main_layout.xml</a:t>
            </a:r>
          </a:p>
        </p:txBody>
      </p:sp>
    </p:spTree>
    <p:extLst>
      <p:ext uri="{BB962C8B-B14F-4D97-AF65-F5344CB8AC3E}">
        <p14:creationId xmlns:p14="http://schemas.microsoft.com/office/powerpoint/2010/main" val="3816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Types of layouts</a:t>
            </a:r>
          </a:p>
          <a:p>
            <a:pPr lvl="1"/>
            <a:r>
              <a:rPr lang="en-US" dirty="0"/>
              <a:t>Linear </a:t>
            </a:r>
          </a:p>
          <a:p>
            <a:pPr lvl="1"/>
            <a:r>
              <a:rPr lang="en-US" dirty="0"/>
              <a:t>Relative</a:t>
            </a:r>
          </a:p>
          <a:p>
            <a:pPr lvl="1"/>
            <a:r>
              <a:rPr lang="en-US" dirty="0"/>
              <a:t>Frame </a:t>
            </a:r>
          </a:p>
          <a:p>
            <a:pPr lvl="1"/>
            <a:r>
              <a:rPr lang="en-US" dirty="0"/>
              <a:t>Constraint</a:t>
            </a:r>
          </a:p>
          <a:p>
            <a:r>
              <a:rPr lang="en-US" dirty="0"/>
              <a:t> Best Practices</a:t>
            </a:r>
          </a:p>
          <a:p>
            <a:pPr lvl="1"/>
            <a:r>
              <a:rPr lang="en-US" dirty="0"/>
              <a:t>Attempt to keep the layout flat by avoiding nest layouts</a:t>
            </a:r>
          </a:p>
          <a:p>
            <a:pPr lvl="1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sz="4400" dirty="0"/>
              <a:t>Layouts </a:t>
            </a:r>
          </a:p>
        </p:txBody>
      </p:sp>
    </p:spTree>
    <p:extLst>
      <p:ext uri="{BB962C8B-B14F-4D97-AF65-F5344CB8AC3E}">
        <p14:creationId xmlns:p14="http://schemas.microsoft.com/office/powerpoint/2010/main" val="2620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Example</a:t>
            </a:r>
            <a:r>
              <a:rPr lang="en-US" dirty="0"/>
              <a:t>: Link Activity to Layout </a:t>
            </a:r>
          </a:p>
        </p:txBody>
      </p:sp>
    </p:spTree>
    <p:extLst>
      <p:ext uri="{BB962C8B-B14F-4D97-AF65-F5344CB8AC3E}">
        <p14:creationId xmlns:p14="http://schemas.microsoft.com/office/powerpoint/2010/main" val="31176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Android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MainActivity</a:t>
            </a:r>
            <a:r>
              <a:rPr lang="en-US" dirty="0"/>
              <a:t> to AndroidManifest.xml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manifest file</a:t>
            </a:r>
            <a:r>
              <a:rPr lang="en-US" dirty="0"/>
              <a:t> provides essential information about your app to the Android system, which the system must have before it can run any of the app's code. (i.e. activities, services, content provider…)</a:t>
            </a:r>
          </a:p>
        </p:txBody>
      </p:sp>
    </p:spTree>
    <p:extLst>
      <p:ext uri="{BB962C8B-B14F-4D97-AF65-F5344CB8AC3E}">
        <p14:creationId xmlns:p14="http://schemas.microsoft.com/office/powerpoint/2010/main" val="10898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Live Example: Adding </a:t>
            </a:r>
            <a:r>
              <a:rPr lang="en-US" dirty="0" err="1"/>
              <a:t>MainActivity</a:t>
            </a:r>
            <a:r>
              <a:rPr lang="en-US" dirty="0"/>
              <a:t> to manifest file</a:t>
            </a:r>
          </a:p>
        </p:txBody>
      </p:sp>
    </p:spTree>
    <p:extLst>
      <p:ext uri="{BB962C8B-B14F-4D97-AF65-F5344CB8AC3E}">
        <p14:creationId xmlns:p14="http://schemas.microsoft.com/office/powerpoint/2010/main" val="9542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51" y="1202599"/>
            <a:ext cx="2740292" cy="48716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26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98223"/>
            <a:ext cx="12192000" cy="25279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Fragments</a:t>
            </a:r>
          </a:p>
        </p:txBody>
      </p:sp>
      <p:pic>
        <p:nvPicPr>
          <p:cNvPr id="4" name="Picture 2" descr="Image result for pulling out h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08" y="1341912"/>
            <a:ext cx="3751407" cy="35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Fragments?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Reusing View and Logic</a:t>
            </a:r>
          </a:p>
          <a:p>
            <a:pPr lvl="2"/>
            <a:r>
              <a:rPr lang="en-US" dirty="0"/>
              <a:t>Single responsibility </a:t>
            </a:r>
          </a:p>
          <a:p>
            <a:pPr lvl="2"/>
            <a:r>
              <a:rPr lang="en-US" dirty="0"/>
              <a:t>Phone and tablet layouts</a:t>
            </a:r>
          </a:p>
          <a:p>
            <a:pPr lvl="2"/>
            <a:r>
              <a:rPr lang="en-US" dirty="0"/>
              <a:t>Screen orientation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39" y="1494972"/>
            <a:ext cx="2001720" cy="34494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122" name="Picture 2" descr="Frag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06" y="1209107"/>
            <a:ext cx="6971705" cy="40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 facto standard for Android development </a:t>
            </a:r>
          </a:p>
          <a:p>
            <a:r>
              <a:rPr lang="en-US" dirty="0"/>
              <a:t>Built on the IntelliJ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Layout 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Instant 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017038"/>
            <a:ext cx="4171950" cy="320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98971" cy="1143000"/>
          </a:xfrm>
        </p:spPr>
        <p:txBody>
          <a:bodyPr>
            <a:normAutofit/>
          </a:bodyPr>
          <a:lstStyle/>
          <a:p>
            <a:r>
              <a:rPr lang="en-US" dirty="0"/>
              <a:t>Fragment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View and Layout logic</a:t>
            </a:r>
          </a:p>
          <a:p>
            <a:pPr lvl="2"/>
            <a:r>
              <a:rPr lang="en-US" dirty="0"/>
              <a:t>Event handling (i.e. </a:t>
            </a:r>
            <a:r>
              <a:rPr lang="en-US" dirty="0" err="1"/>
              <a:t>onClick</a:t>
            </a:r>
            <a:r>
              <a:rPr lang="en-US" dirty="0"/>
              <a:t>())</a:t>
            </a:r>
          </a:p>
          <a:p>
            <a:pPr lvl="2"/>
            <a:r>
              <a:rPr lang="en-US" dirty="0"/>
              <a:t>Network request </a:t>
            </a:r>
          </a:p>
          <a:p>
            <a:pPr lvl="2"/>
            <a:r>
              <a:rPr lang="en-US" dirty="0"/>
              <a:t>Interacting with a persistence storage</a:t>
            </a:r>
          </a:p>
        </p:txBody>
      </p:sp>
      <p:pic>
        <p:nvPicPr>
          <p:cNvPr id="2050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9" y="2694623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7" y="3218498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onAttach</a:t>
            </a:r>
            <a:r>
              <a:rPr lang="en-US" b="1" dirty="0"/>
              <a:t>() </a:t>
            </a:r>
            <a:r>
              <a:rPr lang="en-US" dirty="0"/>
              <a:t>connected to an activity, but not started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onAttach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Save parent activity context for:</a:t>
            </a:r>
          </a:p>
          <a:p>
            <a:pPr lvl="2"/>
            <a:r>
              <a:rPr lang="en-US" dirty="0" smtClean="0"/>
              <a:t>Callbacks to parent activity</a:t>
            </a:r>
          </a:p>
          <a:p>
            <a:pPr lvl="2"/>
            <a:r>
              <a:rPr lang="en-US" dirty="0" smtClean="0"/>
              <a:t>Content provider (database)</a:t>
            </a:r>
          </a:p>
          <a:p>
            <a:pPr lvl="2"/>
            <a:r>
              <a:rPr lang="en-US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922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dirty="0"/>
              <a:t>started, but </a:t>
            </a:r>
            <a:r>
              <a:rPr lang="en-US" u="sng" dirty="0"/>
              <a:t>view</a:t>
            </a:r>
            <a:r>
              <a:rPr lang="en-US" dirty="0"/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dirty="0" smtClean="0"/>
              <a:t>Initialize non-view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onCreateView</a:t>
            </a:r>
            <a:r>
              <a:rPr lang="en-US" b="1" dirty="0"/>
              <a:t>() </a:t>
            </a:r>
            <a:r>
              <a:rPr lang="en-US" dirty="0"/>
              <a:t>started, view object  being created, but not visible</a:t>
            </a:r>
            <a:r>
              <a:rPr lang="en-US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onCreateView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Inflate fragment view with layout</a:t>
            </a:r>
          </a:p>
          <a:p>
            <a:pPr lvl="1"/>
            <a:r>
              <a:rPr lang="en-US" dirty="0" smtClean="0"/>
              <a:t>Initialize view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onActivityCreated</a:t>
            </a:r>
            <a:r>
              <a:rPr lang="en-US" b="1" dirty="0"/>
              <a:t>() </a:t>
            </a:r>
            <a:r>
              <a:rPr lang="en-US" dirty="0"/>
              <a:t>started, view object instantiated by parent Activity, but not visible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9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onActivityCreated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lvl="1" indent="0">
              <a:buNone/>
            </a:pPr>
            <a:r>
              <a:rPr lang="en-US" dirty="0" smtClean="0"/>
              <a:t>Perform callbacks by used context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9910" y="3048296"/>
            <a:ext cx="1178410" cy="184374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63952"/>
            <a:ext cx="1703120" cy="321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502" y="219595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0502" y="2804255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/>
              <a:t>moved to the foreground and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0502" y="4210084"/>
            <a:ext cx="757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background and stopping user interaction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0502" y="4828400"/>
            <a:ext cx="75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and not visible</a:t>
            </a:r>
          </a:p>
        </p:txBody>
      </p:sp>
    </p:spTree>
    <p:extLst>
      <p:ext uri="{BB962C8B-B14F-4D97-AF65-F5344CB8AC3E}">
        <p14:creationId xmlns:p14="http://schemas.microsoft.com/office/powerpoint/2010/main" val="37189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398" y="1630680"/>
            <a:ext cx="1615442" cy="2811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0014" y="1526734"/>
            <a:ext cx="6300789" cy="4558639"/>
            <a:chOff x="723900" y="1081199"/>
            <a:chExt cx="6448425" cy="47804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1081199"/>
              <a:ext cx="2497010" cy="478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75" y="1134539"/>
              <a:ext cx="3181350" cy="244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000500" y="1303020"/>
              <a:ext cx="754380" cy="146304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Project Pane</a:t>
            </a:r>
          </a:p>
        </p:txBody>
      </p:sp>
    </p:spTree>
    <p:extLst>
      <p:ext uri="{BB962C8B-B14F-4D97-AF65-F5344CB8AC3E}">
        <p14:creationId xmlns:p14="http://schemas.microsoft.com/office/powerpoint/2010/main" val="34213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280" y="4861560"/>
            <a:ext cx="906780" cy="853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93408"/>
            <a:ext cx="1928752" cy="247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9184" y="2541319"/>
            <a:ext cx="75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onDestroyView</a:t>
            </a:r>
            <a:r>
              <a:rPr lang="en-US" b="1" dirty="0"/>
              <a:t>() </a:t>
            </a:r>
            <a:r>
              <a:rPr lang="en-US" dirty="0"/>
              <a:t>not visible and </a:t>
            </a:r>
            <a:r>
              <a:rPr lang="en-US" u="sng" dirty="0"/>
              <a:t>view detached from fragment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459184" y="3296738"/>
            <a:ext cx="7635834" cy="3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flagged for deletion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59184" y="3959822"/>
            <a:ext cx="654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onDetach</a:t>
            </a:r>
            <a:r>
              <a:rPr lang="en-US" b="1" dirty="0"/>
              <a:t>() </a:t>
            </a:r>
            <a:r>
              <a:rPr lang="en-US" dirty="0"/>
              <a:t>detached from parent Activity</a:t>
            </a:r>
          </a:p>
        </p:txBody>
      </p:sp>
      <p:pic>
        <p:nvPicPr>
          <p:cNvPr id="1026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63" y="2093408"/>
            <a:ext cx="360362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setRetainInstance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b="1" dirty="0" smtClean="0"/>
              <a:t>void </a:t>
            </a:r>
            <a:r>
              <a:rPr lang="en-US" b="1" dirty="0" err="1" smtClean="0"/>
              <a:t>setRetainInstance</a:t>
            </a:r>
            <a:r>
              <a:rPr lang="en-US" b="1" dirty="0" smtClean="0"/>
              <a:t> (</a:t>
            </a:r>
            <a:r>
              <a:rPr lang="en-US" b="1" dirty="0" err="1" smtClean="0"/>
              <a:t>boolean</a:t>
            </a:r>
            <a:r>
              <a:rPr lang="en-US" b="1" dirty="0" smtClean="0"/>
              <a:t> retain) - </a:t>
            </a:r>
          </a:p>
          <a:p>
            <a:pPr marL="380991" lvl="1" indent="0">
              <a:buNone/>
            </a:pPr>
            <a:r>
              <a:rPr lang="en-US" dirty="0" smtClean="0"/>
              <a:t>Control whether a fragment instance is retained across Activity re-creation (such as from a configuration change)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920842" cy="1143000"/>
          </a:xfrm>
        </p:spPr>
        <p:txBody>
          <a:bodyPr/>
          <a:lstStyle/>
          <a:p>
            <a:r>
              <a:rPr lang="en-US" dirty="0"/>
              <a:t>Creating Fragment XML Layout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" y="1732860"/>
            <a:ext cx="52768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83" y="1757546"/>
            <a:ext cx="5844294" cy="35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Fragment Layout Code</a:t>
            </a:r>
          </a:p>
        </p:txBody>
      </p:sp>
    </p:spTree>
    <p:extLst>
      <p:ext uri="{BB962C8B-B14F-4D97-AF65-F5344CB8AC3E}">
        <p14:creationId xmlns:p14="http://schemas.microsoft.com/office/powerpoint/2010/main" val="1180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</a:p>
          <a:p>
            <a:pPr lvl="1"/>
            <a:r>
              <a:rPr lang="en-US" dirty="0" smtClean="0"/>
              <a:t>Reference string from strings.xml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Groups and View </a:t>
            </a:r>
            <a:r>
              <a:rPr lang="en-US" dirty="0"/>
              <a:t>dimensions</a:t>
            </a:r>
          </a:p>
          <a:p>
            <a:r>
              <a:rPr lang="en-US" dirty="0"/>
              <a:t>Scale according to screen density, not screen </a:t>
            </a:r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457200"/>
            <a:ext cx="9120249" cy="1143000"/>
          </a:xfrm>
        </p:spPr>
        <p:txBody>
          <a:bodyPr/>
          <a:lstStyle/>
          <a:p>
            <a:r>
              <a:rPr lang="en-US" sz="4400" dirty="0"/>
              <a:t>Density Independent Pixel (</a:t>
            </a:r>
            <a:r>
              <a:rPr lang="en-US" sz="4400" dirty="0" err="1"/>
              <a:t>dp</a:t>
            </a:r>
            <a:r>
              <a:rPr lang="en-US" sz="4400" dirty="0"/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8486" y="4231637"/>
            <a:ext cx="2499360" cy="1660099"/>
            <a:chOff x="3078486" y="4231637"/>
            <a:chExt cx="2499360" cy="1660099"/>
          </a:xfrm>
        </p:grpSpPr>
        <p:pic>
          <p:nvPicPr>
            <p:cNvPr id="2052" name="Picture 4" descr="C:\Users\brian.batchelor\AppData\Local\Microsoft\Windows\INetCache\IE\1AOFG5IR\home-icon6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044" y="4231637"/>
              <a:ext cx="650245" cy="650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078486" y="5060739"/>
              <a:ext cx="2499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Hi resolution screen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89037" y="2880355"/>
            <a:ext cx="2489203" cy="3076359"/>
            <a:chOff x="6289037" y="2880355"/>
            <a:chExt cx="2489203" cy="3076359"/>
          </a:xfrm>
        </p:grpSpPr>
        <p:pic>
          <p:nvPicPr>
            <p:cNvPr id="7" name="Picture 4" descr="C:\Users\brian.batchelor\AppData\Local\Microsoft\Windows\INetCache\IE\1AOFG5IR\home-icon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037" y="2880355"/>
              <a:ext cx="2489203" cy="248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446520" y="5125717"/>
              <a:ext cx="233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Low resolution screen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77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33361" cy="4525963"/>
          </a:xfrm>
        </p:spPr>
        <p:txBody>
          <a:bodyPr/>
          <a:lstStyle/>
          <a:p>
            <a:pPr lvl="1"/>
            <a:r>
              <a:rPr lang="en-US" dirty="0"/>
              <a:t>Controlling text size</a:t>
            </a:r>
          </a:p>
          <a:p>
            <a:pPr lvl="1"/>
            <a:r>
              <a:rPr lang="en-US" dirty="0"/>
              <a:t>Scale according to screen density, not screen size</a:t>
            </a:r>
          </a:p>
          <a:p>
            <a:pPr lvl="1"/>
            <a:r>
              <a:rPr lang="en-US" dirty="0"/>
              <a:t>Also, scales according settings font settings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Scale Independent Pixel 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31" y="1852549"/>
            <a:ext cx="2013982" cy="35804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9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to fragment XML layout</a:t>
            </a:r>
          </a:p>
          <a:p>
            <a:pPr lvl="1"/>
            <a:r>
              <a:rPr lang="en-US" dirty="0" err="1"/>
              <a:t>onClick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2019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Fragment Code</a:t>
            </a:r>
          </a:p>
        </p:txBody>
      </p:sp>
    </p:spTree>
    <p:extLst>
      <p:ext uri="{BB962C8B-B14F-4D97-AF65-F5344CB8AC3E}">
        <p14:creationId xmlns:p14="http://schemas.microsoft.com/office/powerpoint/2010/main" val="12283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Live Example Fragment Code</a:t>
            </a:r>
          </a:p>
        </p:txBody>
      </p:sp>
    </p:spTree>
    <p:extLst>
      <p:ext uri="{BB962C8B-B14F-4D97-AF65-F5344CB8AC3E}">
        <p14:creationId xmlns:p14="http://schemas.microsoft.com/office/powerpoint/2010/main" val="9987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3800" y="1488699"/>
            <a:ext cx="3118256" cy="2332180"/>
            <a:chOff x="3879547" y="1323599"/>
            <a:chExt cx="3118256" cy="233218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9547" y="2870200"/>
              <a:ext cx="3118256" cy="7839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909779"/>
            <a:ext cx="8697913" cy="213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Logcat and </a:t>
            </a:r>
            <a:r>
              <a:rPr lang="en-US" dirty="0" smtClean="0"/>
              <a:t>Monitoring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Reference </a:t>
            </a:r>
            <a:r>
              <a:rPr lang="en-US" dirty="0"/>
              <a:t>Fragment </a:t>
            </a:r>
            <a:r>
              <a:rPr lang="en-US" dirty="0" smtClean="0"/>
              <a:t>in </a:t>
            </a:r>
            <a:r>
              <a:rPr lang="en-US" dirty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33849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Layout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Fragments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 dirty="0"/>
              <a:t>Passing arguments to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3543" y="1488699"/>
            <a:ext cx="3108513" cy="2332180"/>
            <a:chOff x="3889290" y="1323599"/>
            <a:chExt cx="3108513" cy="233218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74091" y="1413668"/>
              <a:ext cx="390525" cy="952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16856"/>
            <a:ext cx="2774374" cy="63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Run and Debug</a:t>
            </a:r>
          </a:p>
        </p:txBody>
      </p:sp>
    </p:spTree>
    <p:extLst>
      <p:ext uri="{BB962C8B-B14F-4D97-AF65-F5344CB8AC3E}">
        <p14:creationId xmlns:p14="http://schemas.microsoft.com/office/powerpoint/2010/main" val="28830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30" y="1407882"/>
            <a:ext cx="4455037" cy="470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1534045"/>
            <a:ext cx="4601277" cy="458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5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99" y="1574800"/>
            <a:ext cx="67038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2" y="1400175"/>
            <a:ext cx="3979999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4494</TotalTime>
  <Words>1001</Words>
  <Application>Microsoft Office PowerPoint</Application>
  <PresentationFormat>Custom</PresentationFormat>
  <Paragraphs>218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FS Powerpoint Template with Line 16 9</vt:lpstr>
      <vt:lpstr>Android Development</vt:lpstr>
      <vt:lpstr>Goals</vt:lpstr>
      <vt:lpstr>What is Android</vt:lpstr>
      <vt:lpstr>Android Studio </vt:lpstr>
      <vt:lpstr>Project Pane</vt:lpstr>
      <vt:lpstr>Logcat and Monitoring pane</vt:lpstr>
      <vt:lpstr>Run and Debug</vt:lpstr>
      <vt:lpstr>New Project</vt:lpstr>
      <vt:lpstr>New Project (cont)</vt:lpstr>
      <vt:lpstr>Android Reference</vt:lpstr>
      <vt:lpstr>Add Activity</vt:lpstr>
      <vt:lpstr>Exploring build.gradle file</vt:lpstr>
      <vt:lpstr>PowerPoint Presentation</vt:lpstr>
      <vt:lpstr>Activity https://developer.android.com/guide/components/activities/index.html</vt:lpstr>
      <vt:lpstr>Activity Lifecycle</vt:lpstr>
      <vt:lpstr>Inside onCreate()</vt:lpstr>
      <vt:lpstr>Activity Lifecycle</vt:lpstr>
      <vt:lpstr>Inside onStart()</vt:lpstr>
      <vt:lpstr>Activity Lifecycle</vt:lpstr>
      <vt:lpstr>Inside onResume()</vt:lpstr>
      <vt:lpstr>Activity Lifecycle</vt:lpstr>
      <vt:lpstr>Inside onPause()</vt:lpstr>
      <vt:lpstr>Activity Lifecycle</vt:lpstr>
      <vt:lpstr>Inside onStop()</vt:lpstr>
      <vt:lpstr>Activity Lifecycle</vt:lpstr>
      <vt:lpstr>Inside onDestroy()</vt:lpstr>
      <vt:lpstr>Cycle Relationships</vt:lpstr>
      <vt:lpstr>Creating MainActivity </vt:lpstr>
      <vt:lpstr>XML Layout</vt:lpstr>
      <vt:lpstr>Creating Layout directory</vt:lpstr>
      <vt:lpstr>Creating layout XML</vt:lpstr>
      <vt:lpstr>PowerPoint Presentation</vt:lpstr>
      <vt:lpstr>Layouts </vt:lpstr>
      <vt:lpstr>PowerPoint Presentation</vt:lpstr>
      <vt:lpstr>Editing Android Manifest</vt:lpstr>
      <vt:lpstr>PowerPoint Presentation</vt:lpstr>
      <vt:lpstr>PowerPoint Presentation</vt:lpstr>
      <vt:lpstr>PowerPoint Presentation</vt:lpstr>
      <vt:lpstr>Why Fragments?</vt:lpstr>
      <vt:lpstr>Fragment Responsibilities</vt:lpstr>
      <vt:lpstr>Fragment Lifecycle</vt:lpstr>
      <vt:lpstr>Inside onAttach()</vt:lpstr>
      <vt:lpstr>Fragment Lifecycle</vt:lpstr>
      <vt:lpstr>Inside onCreate()</vt:lpstr>
      <vt:lpstr>Fragment Lifecycle</vt:lpstr>
      <vt:lpstr>Inside onCreateView()</vt:lpstr>
      <vt:lpstr>Fragment Lifecycle</vt:lpstr>
      <vt:lpstr>Inside onActivityCreated()</vt:lpstr>
      <vt:lpstr>Fragment Lifecycle</vt:lpstr>
      <vt:lpstr>Fragment Lifecycle</vt:lpstr>
      <vt:lpstr>setRetainInstance</vt:lpstr>
      <vt:lpstr>Creating Fragment XML Layout</vt:lpstr>
      <vt:lpstr>PowerPoint Presentation</vt:lpstr>
      <vt:lpstr>Text Strings </vt:lpstr>
      <vt:lpstr>Density Independent Pixel (dp)</vt:lpstr>
      <vt:lpstr>Scale Independent Pixel (sp)</vt:lpstr>
      <vt:lpstr>Fragment Code</vt:lpstr>
      <vt:lpstr>PowerPoint Presentation</vt:lpstr>
      <vt:lpstr>PowerPoint Presentation</vt:lpstr>
      <vt:lpstr>Final Step </vt:lpstr>
      <vt:lpstr>PowerPoint Presentation</vt:lpstr>
      <vt:lpstr>Landscape Layout </vt:lpstr>
      <vt:lpstr>Fragment callbacks</vt:lpstr>
      <vt:lpstr>Dynamic Fragments </vt:lpstr>
      <vt:lpstr>Passing arguments to Fragments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155</cp:revision>
  <dcterms:created xsi:type="dcterms:W3CDTF">2017-04-27T10:14:16Z</dcterms:created>
  <dcterms:modified xsi:type="dcterms:W3CDTF">2017-06-19T21:47:04Z</dcterms:modified>
</cp:coreProperties>
</file>